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7.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 id="2147483696" r:id="rId4"/>
    <p:sldMasterId id="2147483714" r:id="rId5"/>
    <p:sldMasterId id="2147483732" r:id="rId6"/>
    <p:sldMasterId id="2147483750" r:id="rId7"/>
    <p:sldMasterId id="2147483768" r:id="rId8"/>
  </p:sldMasterIdLst>
  <p:sldIdLst>
    <p:sldId id="256" r:id="rId9"/>
    <p:sldId id="283" r:id="rId10"/>
    <p:sldId id="284" r:id="rId11"/>
    <p:sldId id="285" r:id="rId12"/>
    <p:sldId id="286" r:id="rId13"/>
    <p:sldId id="287" r:id="rId14"/>
    <p:sldId id="274"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318" r:id="rId36"/>
    <p:sldId id="319" r:id="rId37"/>
    <p:sldId id="275" r:id="rId38"/>
    <p:sldId id="276" r:id="rId39"/>
    <p:sldId id="277" r:id="rId40"/>
    <p:sldId id="278" r:id="rId41"/>
    <p:sldId id="279" r:id="rId42"/>
    <p:sldId id="280" r:id="rId43"/>
    <p:sldId id="281" r:id="rId44"/>
    <p:sldId id="282" r:id="rId45"/>
    <p:sldId id="257" r:id="rId46"/>
    <p:sldId id="258" r:id="rId47"/>
    <p:sldId id="259" r:id="rId48"/>
    <p:sldId id="260" r:id="rId49"/>
    <p:sldId id="261" r:id="rId50"/>
    <p:sldId id="262" r:id="rId51"/>
    <p:sldId id="263" r:id="rId52"/>
    <p:sldId id="264" r:id="rId53"/>
    <p:sldId id="265" r:id="rId54"/>
    <p:sldId id="266" r:id="rId55"/>
    <p:sldId id="267" r:id="rId56"/>
    <p:sldId id="268" r:id="rId57"/>
    <p:sldId id="269" r:id="rId58"/>
    <p:sldId id="270" r:id="rId59"/>
    <p:sldId id="271" r:id="rId60"/>
    <p:sldId id="272" r:id="rId61"/>
    <p:sldId id="273" r:id="rId62"/>
    <p:sldId id="288" r:id="rId63"/>
    <p:sldId id="289" r:id="rId64"/>
    <p:sldId id="290" r:id="rId65"/>
    <p:sldId id="291" r:id="rId66"/>
    <p:sldId id="292" r:id="rId67"/>
    <p:sldId id="293" r:id="rId68"/>
    <p:sldId id="294" r:id="rId69"/>
    <p:sldId id="295" r:id="rId70"/>
    <p:sldId id="296" r:id="rId71"/>
    <p:sldId id="297" r:id="rId72"/>
    <p:sldId id="320" r:id="rId73"/>
    <p:sldId id="321" r:id="rId74"/>
    <p:sldId id="322" r:id="rId75"/>
    <p:sldId id="323" r:id="rId76"/>
    <p:sldId id="324"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6" autoAdjust="0"/>
    <p:restoredTop sz="94660"/>
  </p:normalViewPr>
  <p:slideViewPr>
    <p:cSldViewPr snapToGrid="0">
      <p:cViewPr varScale="1">
        <p:scale>
          <a:sx n="120" d="100"/>
          <a:sy n="120" d="100"/>
        </p:scale>
        <p:origin x="108"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n-US"/>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a:p>
        </p:txBody>
      </p:sp>
      <p:sp>
        <p:nvSpPr>
          <p:cNvPr id="4" name="Θέση ημερομηνίας 3"/>
          <p:cNvSpPr>
            <a:spLocks noGrp="1"/>
          </p:cNvSpPr>
          <p:nvPr>
            <p:ph type="dt" sz="half" idx="10"/>
          </p:nvPr>
        </p:nvSpPr>
        <p:spPr/>
        <p:txBody>
          <a:bodyPr/>
          <a:lstStyle/>
          <a:p>
            <a:fld id="{8BF7ED84-93E2-4EA3-83C7-7BC1D29BEAD1}" type="datetimeFigureOut">
              <a:rPr lang="en-US" smtClean="0"/>
              <a:t>12/5/2021</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D3F22743-E910-4F4F-BEBB-4FDDE543D0D5}" type="slidenum">
              <a:rPr lang="en-US" smtClean="0"/>
              <a:t>‹#›</a:t>
            </a:fld>
            <a:endParaRPr lang="en-US"/>
          </a:p>
        </p:txBody>
      </p:sp>
    </p:spTree>
    <p:extLst>
      <p:ext uri="{BB962C8B-B14F-4D97-AF65-F5344CB8AC3E}">
        <p14:creationId xmlns:p14="http://schemas.microsoft.com/office/powerpoint/2010/main" val="2409956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8BF7ED84-93E2-4EA3-83C7-7BC1D29BEAD1}" type="datetimeFigureOut">
              <a:rPr lang="en-US" smtClean="0"/>
              <a:t>12/5/2021</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D3F22743-E910-4F4F-BEBB-4FDDE543D0D5}" type="slidenum">
              <a:rPr lang="en-US" smtClean="0"/>
              <a:t>‹#›</a:t>
            </a:fld>
            <a:endParaRPr lang="en-US"/>
          </a:p>
        </p:txBody>
      </p:sp>
    </p:spTree>
    <p:extLst>
      <p:ext uri="{BB962C8B-B14F-4D97-AF65-F5344CB8AC3E}">
        <p14:creationId xmlns:p14="http://schemas.microsoft.com/office/powerpoint/2010/main" val="12953949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5" name="Straight Connector 7"/>
          <p:cNvCxnSpPr/>
          <p:nvPr/>
        </p:nvCxnSpPr>
        <p:spPr>
          <a:xfrm>
            <a:off x="1703918" y="2355850"/>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5" y="915338"/>
            <a:ext cx="9064979" cy="1303867"/>
          </a:xfrm>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569155" y="2487168"/>
            <a:ext cx="4450080" cy="344728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93536" y="2487168"/>
            <a:ext cx="4450080" cy="344728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6" name="Date Placeholder 4"/>
          <p:cNvSpPr>
            <a:spLocks noGrp="1"/>
          </p:cNvSpPr>
          <p:nvPr>
            <p:ph type="dt" sz="half" idx="10"/>
          </p:nvPr>
        </p:nvSpPr>
        <p:spPr/>
        <p:txBody>
          <a:bodyPr/>
          <a:lstStyle>
            <a:lvl1pPr>
              <a:defRPr/>
            </a:lvl1pPr>
          </a:lstStyle>
          <a:p>
            <a:pPr>
              <a:defRPr/>
            </a:pPr>
            <a:endParaRPr lang="el-G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AEE3A50F-0AB1-40A8-8D7C-EB650102CCA9}"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33411748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cxnSp>
        <p:nvCxnSpPr>
          <p:cNvPr id="7" name="Straight Connector 40"/>
          <p:cNvCxnSpPr/>
          <p:nvPr/>
        </p:nvCxnSpPr>
        <p:spPr>
          <a:xfrm>
            <a:off x="1703918" y="2354263"/>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569157"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569157" y="3243263"/>
            <a:ext cx="4450080" cy="2706624"/>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89109"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89109" y="3243263"/>
            <a:ext cx="4450080" cy="2706624"/>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8" name="Date Placeholder 6"/>
          <p:cNvSpPr>
            <a:spLocks noGrp="1"/>
          </p:cNvSpPr>
          <p:nvPr>
            <p:ph type="dt" sz="half" idx="10"/>
          </p:nvPr>
        </p:nvSpPr>
        <p:spPr/>
        <p:txBody>
          <a:bodyPr/>
          <a:lstStyle>
            <a:lvl1pPr>
              <a:defRPr/>
            </a:lvl1pPr>
          </a:lstStyle>
          <a:p>
            <a:pPr>
              <a:defRPr/>
            </a:pPr>
            <a:endParaRPr lang="el-GR">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10" name="Slide Number Placeholder 8"/>
          <p:cNvSpPr>
            <a:spLocks noGrp="1"/>
          </p:cNvSpPr>
          <p:nvPr>
            <p:ph type="sldNum" sz="quarter" idx="12"/>
          </p:nvPr>
        </p:nvSpPr>
        <p:spPr/>
        <p:txBody>
          <a:bodyPr/>
          <a:lstStyle>
            <a:lvl1pPr>
              <a:defRPr/>
            </a:lvl1pPr>
          </a:lstStyle>
          <a:p>
            <a:pPr>
              <a:defRPr/>
            </a:pPr>
            <a:fld id="{08421F37-762E-4F9C-AFD8-75A56B8B6B75}"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198705491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cxnSp>
        <p:nvCxnSpPr>
          <p:cNvPr id="3" name="Straight Connector 13"/>
          <p:cNvCxnSpPr/>
          <p:nvPr/>
        </p:nvCxnSpPr>
        <p:spPr>
          <a:xfrm>
            <a:off x="1703918" y="2354263"/>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4" y="915338"/>
            <a:ext cx="9064980" cy="1303867"/>
          </a:xfrm>
        </p:spPr>
        <p:txBody>
          <a:bodyPr/>
          <a:lstStyle/>
          <a:p>
            <a:r>
              <a:rPr lang="el-GR" smtClean="0"/>
              <a:t>Στυλ κύριου τίτλου</a:t>
            </a:r>
            <a:endParaRPr lang="en-US" dirty="0"/>
          </a:p>
        </p:txBody>
      </p:sp>
      <p:sp>
        <p:nvSpPr>
          <p:cNvPr id="4" name="Date Placeholder 2"/>
          <p:cNvSpPr>
            <a:spLocks noGrp="1"/>
          </p:cNvSpPr>
          <p:nvPr>
            <p:ph type="dt" sz="half" idx="10"/>
          </p:nvPr>
        </p:nvSpPr>
        <p:spPr/>
        <p:txBody>
          <a:bodyPr/>
          <a:lstStyle>
            <a:lvl1pPr>
              <a:defRPr/>
            </a:lvl1pPr>
          </a:lstStyle>
          <a:p>
            <a:pPr>
              <a:defRPr/>
            </a:pPr>
            <a:endParaRPr lang="el-GR">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6" name="Slide Number Placeholder 4"/>
          <p:cNvSpPr>
            <a:spLocks noGrp="1"/>
          </p:cNvSpPr>
          <p:nvPr>
            <p:ph type="sldNum" sz="quarter" idx="12"/>
          </p:nvPr>
        </p:nvSpPr>
        <p:spPr/>
        <p:txBody>
          <a:bodyPr/>
          <a:lstStyle>
            <a:lvl1pPr>
              <a:defRPr/>
            </a:lvl1pPr>
          </a:lstStyle>
          <a:p>
            <a:pPr>
              <a:defRPr/>
            </a:pPr>
            <a:fld id="{4F44064D-C301-4665-B501-90707A7A4041}"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77516075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4" name="Slide Number Placeholder 5"/>
          <p:cNvSpPr>
            <a:spLocks noGrp="1"/>
          </p:cNvSpPr>
          <p:nvPr>
            <p:ph type="sldNum" sz="quarter" idx="12"/>
          </p:nvPr>
        </p:nvSpPr>
        <p:spPr/>
        <p:txBody>
          <a:bodyPr/>
          <a:lstStyle>
            <a:lvl1pPr>
              <a:defRPr/>
            </a:lvl1pPr>
          </a:lstStyle>
          <a:p>
            <a:pPr>
              <a:defRPr/>
            </a:pPr>
            <a:fld id="{6F9B4197-4323-44E3-8984-1AFB9A322170}"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345010894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cxnSp>
        <p:nvCxnSpPr>
          <p:cNvPr id="5" name="Straight Connector 15"/>
          <p:cNvCxnSpPr/>
          <p:nvPr/>
        </p:nvCxnSpPr>
        <p:spPr>
          <a:xfrm>
            <a:off x="1703918" y="2913063"/>
            <a:ext cx="311150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3" y="1388534"/>
            <a:ext cx="3382397" cy="1371600"/>
          </a:xfrm>
        </p:spPr>
        <p:txBody>
          <a:bodyPr anchor="b">
            <a:normAutofit/>
          </a:bodyPr>
          <a:lstStyle>
            <a:lvl1pPr algn="ctr">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493417" y="982133"/>
            <a:ext cx="5140719" cy="4893735"/>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569153" y="3031065"/>
            <a:ext cx="3382397"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6" name="Date Placeholder 4"/>
          <p:cNvSpPr>
            <a:spLocks noGrp="1"/>
          </p:cNvSpPr>
          <p:nvPr>
            <p:ph type="dt" sz="half" idx="10"/>
          </p:nvPr>
        </p:nvSpPr>
        <p:spPr/>
        <p:txBody>
          <a:bodyPr/>
          <a:lstStyle>
            <a:lvl1pPr>
              <a:defRPr/>
            </a:lvl1pPr>
          </a:lstStyle>
          <a:p>
            <a:pPr>
              <a:defRPr/>
            </a:pPr>
            <a:endParaRPr lang="el-G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09E543DE-7079-4B82-A6B1-2B59546B1413}"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14853507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69153" y="1883832"/>
            <a:ext cx="4842936" cy="1371600"/>
          </a:xfrm>
        </p:spPr>
        <p:txBody>
          <a:bodyPr anchor="b">
            <a:normAutofit/>
          </a:bodyPr>
          <a:lstStyle>
            <a:lvl1pPr algn="ctr">
              <a:defRPr sz="2400" b="0"/>
            </a:lvl1pPr>
          </a:lstStyle>
          <a:p>
            <a:r>
              <a:rPr lang="el-GR" smtClean="0"/>
              <a:t>Στυλ κύριου τίτλου</a:t>
            </a:r>
            <a:endParaRPr lang="en-US" dirty="0"/>
          </a:p>
        </p:txBody>
      </p:sp>
      <p:sp>
        <p:nvSpPr>
          <p:cNvPr id="17" name="Picture Placeholder 2"/>
          <p:cNvSpPr>
            <a:spLocks noGrp="1" noChangeAspect="1"/>
          </p:cNvSpPr>
          <p:nvPr>
            <p:ph type="pic" idx="1"/>
          </p:nvPr>
        </p:nvSpPr>
        <p:spPr>
          <a:xfrm>
            <a:off x="6910759" y="1032933"/>
            <a:ext cx="3905951"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smtClean="0"/>
              <a:t>Κάντε κλικ στο εικονίδιο για να προσθέσετε εικόνα</a:t>
            </a:r>
            <a:endParaRPr lang="en-US" noProof="0" dirty="0"/>
          </a:p>
        </p:txBody>
      </p:sp>
      <p:sp>
        <p:nvSpPr>
          <p:cNvPr id="4" name="Text Placeholder 3"/>
          <p:cNvSpPr>
            <a:spLocks noGrp="1"/>
          </p:cNvSpPr>
          <p:nvPr>
            <p:ph type="body" sz="half" idx="2"/>
          </p:nvPr>
        </p:nvSpPr>
        <p:spPr>
          <a:xfrm>
            <a:off x="1569154" y="3255432"/>
            <a:ext cx="4842935"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3CB45D65-3CB5-4F90-BAAE-FB88242BB3AA}"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388140731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69155" y="4815415"/>
            <a:ext cx="9064979" cy="566738"/>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368347" y="1032934"/>
            <a:ext cx="9455309"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smtClean="0"/>
              <a:t>Κάντε κλικ στο εικονίδιο για να προσθέσετε εικόνα</a:t>
            </a:r>
            <a:endParaRPr lang="en-US" noProof="0" dirty="0"/>
          </a:p>
        </p:txBody>
      </p:sp>
      <p:sp>
        <p:nvSpPr>
          <p:cNvPr id="4" name="Text Placeholder 3"/>
          <p:cNvSpPr>
            <a:spLocks noGrp="1"/>
          </p:cNvSpPr>
          <p:nvPr>
            <p:ph type="body" sz="half" idx="2"/>
          </p:nvPr>
        </p:nvSpPr>
        <p:spPr>
          <a:xfrm>
            <a:off x="1569155" y="5382153"/>
            <a:ext cx="9064979" cy="49371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B9B050DB-48BF-4472-BA40-5C4E822791BF}"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264361388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cxnSp>
        <p:nvCxnSpPr>
          <p:cNvPr id="4" name="Straight Connector 14"/>
          <p:cNvCxnSpPr/>
          <p:nvPr/>
        </p:nvCxnSpPr>
        <p:spPr>
          <a:xfrm>
            <a:off x="1703918" y="4140200"/>
            <a:ext cx="88095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5" y="906873"/>
            <a:ext cx="9064979" cy="3097860"/>
          </a:xfrm>
        </p:spPr>
        <p:txBody>
          <a:bodyPr>
            <a:normAutofit/>
          </a:bodyPr>
          <a:lstStyle>
            <a:lvl1pPr algn="ctr">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569154" y="4275666"/>
            <a:ext cx="9064981"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25EDB1E3-3CD5-42BE-AA43-8B9A9FDE596F}"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32599298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132417" y="9048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defRPr/>
            </a:pPr>
            <a:r>
              <a:rPr lang="en-US" altLang="el-GR" sz="7200" smtClean="0">
                <a:solidFill>
                  <a:prstClr val="black"/>
                </a:solidFill>
              </a:rPr>
              <a:t>“</a:t>
            </a:r>
          </a:p>
        </p:txBody>
      </p:sp>
      <p:sp>
        <p:nvSpPr>
          <p:cNvPr id="6" name="TextBox 5"/>
          <p:cNvSpPr txBox="1">
            <a:spLocks noChangeArrowheads="1"/>
          </p:cNvSpPr>
          <p:nvPr/>
        </p:nvSpPr>
        <p:spPr bwMode="auto">
          <a:xfrm>
            <a:off x="10179051" y="2827339"/>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fontAlgn="base">
              <a:spcBef>
                <a:spcPct val="0"/>
              </a:spcBef>
              <a:spcAft>
                <a:spcPct val="0"/>
              </a:spcAft>
              <a:defRPr/>
            </a:pPr>
            <a:r>
              <a:rPr lang="en-US" altLang="el-GR" sz="7200" smtClean="0">
                <a:solidFill>
                  <a:prstClr val="black"/>
                </a:solidFill>
              </a:rPr>
              <a:t>”</a:t>
            </a:r>
          </a:p>
        </p:txBody>
      </p:sp>
      <p:cxnSp>
        <p:nvCxnSpPr>
          <p:cNvPr id="7" name="Straight Connector 18"/>
          <p:cNvCxnSpPr/>
          <p:nvPr/>
        </p:nvCxnSpPr>
        <p:spPr>
          <a:xfrm>
            <a:off x="1703918" y="4140200"/>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779111" y="982132"/>
            <a:ext cx="8533667" cy="2370668"/>
          </a:xfrm>
        </p:spPr>
        <p:txBody>
          <a:bodyP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2133600" y="3352800"/>
            <a:ext cx="7857064"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1569151" y="4343401"/>
            <a:ext cx="9064984"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8" name="Date Placeholder 3"/>
          <p:cNvSpPr>
            <a:spLocks noGrp="1"/>
          </p:cNvSpPr>
          <p:nvPr>
            <p:ph type="dt" sz="half" idx="14"/>
          </p:nvPr>
        </p:nvSpPr>
        <p:spPr/>
        <p:txBody>
          <a:bodyPr/>
          <a:lstStyle>
            <a:lvl1pPr>
              <a:defRPr/>
            </a:lvl1pPr>
          </a:lstStyle>
          <a:p>
            <a:pPr>
              <a:defRPr/>
            </a:pPr>
            <a:endParaRPr lang="el-G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el-GR">
              <a:solidFill>
                <a:prstClr val="black"/>
              </a:solidFill>
            </a:endParaRPr>
          </a:p>
        </p:txBody>
      </p:sp>
      <p:sp>
        <p:nvSpPr>
          <p:cNvPr id="11" name="Slide Number Placeholder 5"/>
          <p:cNvSpPr>
            <a:spLocks noGrp="1"/>
          </p:cNvSpPr>
          <p:nvPr>
            <p:ph type="sldNum" sz="quarter" idx="16"/>
          </p:nvPr>
        </p:nvSpPr>
        <p:spPr/>
        <p:txBody>
          <a:bodyPr/>
          <a:lstStyle>
            <a:lvl1pPr>
              <a:defRPr/>
            </a:lvl1pPr>
          </a:lstStyle>
          <a:p>
            <a:pPr>
              <a:defRPr/>
            </a:pPr>
            <a:fld id="{3A81E693-58C8-4266-858B-131A923D9368}"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18088382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569159" y="3308581"/>
            <a:ext cx="9064971" cy="1468800"/>
          </a:xfrm>
        </p:spPr>
        <p:txBody>
          <a:bodyPr anchor="b">
            <a:normAutofit/>
          </a:bodyPr>
          <a:lstStyle>
            <a:lvl1pPr algn="l">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569158" y="4777381"/>
            <a:ext cx="9064973" cy="8604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1C517779-CBFF-4AFB-A2A3-E1DC14E499D2}"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1828216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8BF7ED84-93E2-4EA3-83C7-7BC1D29BEAD1}" type="datetimeFigureOut">
              <a:rPr lang="en-US" smtClean="0"/>
              <a:t>12/5/2021</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D3F22743-E910-4F4F-BEBB-4FDDE543D0D5}" type="slidenum">
              <a:rPr lang="en-US" smtClean="0"/>
              <a:t>‹#›</a:t>
            </a:fld>
            <a:endParaRPr lang="en-US"/>
          </a:p>
        </p:txBody>
      </p:sp>
    </p:spTree>
    <p:extLst>
      <p:ext uri="{BB962C8B-B14F-4D97-AF65-F5344CB8AC3E}">
        <p14:creationId xmlns:p14="http://schemas.microsoft.com/office/powerpoint/2010/main" val="387570404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170517" y="896938"/>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defRPr/>
            </a:pPr>
            <a:r>
              <a:rPr lang="en-US" altLang="el-GR" sz="8000" smtClean="0">
                <a:solidFill>
                  <a:prstClr val="black"/>
                </a:solidFill>
              </a:rPr>
              <a:t>“</a:t>
            </a:r>
          </a:p>
        </p:txBody>
      </p:sp>
      <p:sp>
        <p:nvSpPr>
          <p:cNvPr id="6" name="TextBox 5"/>
          <p:cNvSpPr txBox="1">
            <a:spLocks noChangeArrowheads="1"/>
          </p:cNvSpPr>
          <p:nvPr/>
        </p:nvSpPr>
        <p:spPr bwMode="auto">
          <a:xfrm>
            <a:off x="10200217" y="2608263"/>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fontAlgn="base">
              <a:spcBef>
                <a:spcPct val="0"/>
              </a:spcBef>
              <a:spcAft>
                <a:spcPct val="0"/>
              </a:spcAft>
              <a:defRPr/>
            </a:pPr>
            <a:r>
              <a:rPr lang="en-US" altLang="el-GR" sz="8000" smtClean="0">
                <a:solidFill>
                  <a:prstClr val="black"/>
                </a:solidFill>
              </a:rPr>
              <a:t>”</a:t>
            </a:r>
          </a:p>
        </p:txBody>
      </p:sp>
      <p:cxnSp>
        <p:nvCxnSpPr>
          <p:cNvPr id="7" name="Straight Connector 25"/>
          <p:cNvCxnSpPr/>
          <p:nvPr/>
        </p:nvCxnSpPr>
        <p:spPr>
          <a:xfrm>
            <a:off x="1703918" y="3429000"/>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879222" y="982132"/>
            <a:ext cx="8433557" cy="2243668"/>
          </a:xfrm>
        </p:spPr>
        <p:txBody>
          <a:bodyP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8" name="Text Placeholder 2"/>
          <p:cNvSpPr>
            <a:spLocks noGrp="1"/>
          </p:cNvSpPr>
          <p:nvPr>
            <p:ph type="body" idx="13"/>
          </p:nvPr>
        </p:nvSpPr>
        <p:spPr>
          <a:xfrm>
            <a:off x="1569158" y="3639312"/>
            <a:ext cx="9064973"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569154" y="4529667"/>
            <a:ext cx="9064981" cy="1346200"/>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8" name="Date Placeholder 3"/>
          <p:cNvSpPr>
            <a:spLocks noGrp="1"/>
          </p:cNvSpPr>
          <p:nvPr>
            <p:ph type="dt" sz="half" idx="14"/>
          </p:nvPr>
        </p:nvSpPr>
        <p:spPr/>
        <p:txBody>
          <a:bodyPr/>
          <a:lstStyle>
            <a:lvl1pPr>
              <a:defRPr/>
            </a:lvl1pPr>
          </a:lstStyle>
          <a:p>
            <a:pPr>
              <a:defRPr/>
            </a:pPr>
            <a:endParaRPr lang="el-G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el-GR">
              <a:solidFill>
                <a:prstClr val="black"/>
              </a:solidFill>
            </a:endParaRPr>
          </a:p>
        </p:txBody>
      </p:sp>
      <p:sp>
        <p:nvSpPr>
          <p:cNvPr id="10" name="Slide Number Placeholder 5"/>
          <p:cNvSpPr>
            <a:spLocks noGrp="1"/>
          </p:cNvSpPr>
          <p:nvPr>
            <p:ph type="sldNum" sz="quarter" idx="16"/>
          </p:nvPr>
        </p:nvSpPr>
        <p:spPr/>
        <p:txBody>
          <a:bodyPr/>
          <a:lstStyle>
            <a:lvl1pPr>
              <a:defRPr/>
            </a:lvl1pPr>
          </a:lstStyle>
          <a:p>
            <a:pPr>
              <a:defRPr/>
            </a:pPr>
            <a:fld id="{7B67276B-BF37-422D-BBBB-04617E5C931C}"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33777177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cxnSp>
        <p:nvCxnSpPr>
          <p:cNvPr id="5" name="Straight Connector 14"/>
          <p:cNvCxnSpPr/>
          <p:nvPr/>
        </p:nvCxnSpPr>
        <p:spPr>
          <a:xfrm>
            <a:off x="1703918" y="3429000"/>
            <a:ext cx="88095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3" y="982132"/>
            <a:ext cx="9064979" cy="2294467"/>
          </a:xfrm>
        </p:spPr>
        <p:txBody>
          <a:bodyPr rtlCol="0">
            <a:normAutofit/>
          </a:bodyPr>
          <a:lstStyle>
            <a:lvl1pPr>
              <a:defRPr lang="en-US" sz="3200" b="0" dirty="0"/>
            </a:lvl1pPr>
          </a:lstStyle>
          <a:p>
            <a:pPr lvl="0"/>
            <a:r>
              <a:rPr lang="el-GR" smtClean="0"/>
              <a:t>Στυλ κύριου τίτλου</a:t>
            </a:r>
            <a:endParaRPr lang="en-US" dirty="0"/>
          </a:p>
        </p:txBody>
      </p:sp>
      <p:sp>
        <p:nvSpPr>
          <p:cNvPr id="14" name="Text Placeholder 2"/>
          <p:cNvSpPr>
            <a:spLocks noGrp="1"/>
          </p:cNvSpPr>
          <p:nvPr>
            <p:ph type="body" idx="13"/>
          </p:nvPr>
        </p:nvSpPr>
        <p:spPr>
          <a:xfrm>
            <a:off x="1569158" y="3566160"/>
            <a:ext cx="9064973"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569155" y="4470401"/>
            <a:ext cx="9064979" cy="1405467"/>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6" name="Date Placeholder 3"/>
          <p:cNvSpPr>
            <a:spLocks noGrp="1"/>
          </p:cNvSpPr>
          <p:nvPr>
            <p:ph type="dt" sz="half" idx="14"/>
          </p:nvPr>
        </p:nvSpPr>
        <p:spPr/>
        <p:txBody>
          <a:bodyPr/>
          <a:lstStyle>
            <a:lvl1pPr>
              <a:defRPr/>
            </a:lvl1pPr>
          </a:lstStyle>
          <a:p>
            <a:pPr>
              <a:defRPr/>
            </a:pPr>
            <a:endParaRPr lang="el-GR">
              <a:solidFill>
                <a:prstClr val="black"/>
              </a:solidFill>
            </a:endParaRPr>
          </a:p>
        </p:txBody>
      </p:sp>
      <p:sp>
        <p:nvSpPr>
          <p:cNvPr id="7" name="Footer Placeholder 4"/>
          <p:cNvSpPr>
            <a:spLocks noGrp="1"/>
          </p:cNvSpPr>
          <p:nvPr>
            <p:ph type="ftr" sz="quarter" idx="15"/>
          </p:nvPr>
        </p:nvSpPr>
        <p:spPr/>
        <p:txBody>
          <a:bodyPr/>
          <a:lstStyle>
            <a:lvl1pPr>
              <a:defRPr/>
            </a:lvl1pPr>
          </a:lstStyle>
          <a:p>
            <a:pPr>
              <a:defRPr/>
            </a:pPr>
            <a:endParaRPr lang="el-GR">
              <a:solidFill>
                <a:prstClr val="black"/>
              </a:solidFill>
            </a:endParaRPr>
          </a:p>
        </p:txBody>
      </p:sp>
      <p:sp>
        <p:nvSpPr>
          <p:cNvPr id="8" name="Slide Number Placeholder 5"/>
          <p:cNvSpPr>
            <a:spLocks noGrp="1"/>
          </p:cNvSpPr>
          <p:nvPr>
            <p:ph type="sldNum" sz="quarter" idx="16"/>
          </p:nvPr>
        </p:nvSpPr>
        <p:spPr/>
        <p:txBody>
          <a:bodyPr/>
          <a:lstStyle>
            <a:lvl1pPr>
              <a:defRPr/>
            </a:lvl1pPr>
          </a:lstStyle>
          <a:p>
            <a:pPr>
              <a:defRPr/>
            </a:pPr>
            <a:fld id="{22DC5835-74FF-4282-8698-80AD5BD9EC7E}"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126495576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cxnSp>
        <p:nvCxnSpPr>
          <p:cNvPr id="4" name="Straight Connector 13"/>
          <p:cNvCxnSpPr/>
          <p:nvPr/>
        </p:nvCxnSpPr>
        <p:spPr>
          <a:xfrm>
            <a:off x="1703918" y="2354263"/>
            <a:ext cx="88095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569154" y="2490136"/>
            <a:ext cx="9064981" cy="3385733"/>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58E6E5F7-59D0-450F-A1E5-4787C5777AF4}"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216665895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cxnSp>
        <p:nvCxnSpPr>
          <p:cNvPr id="4" name="Straight Connector 13"/>
          <p:cNvCxnSpPr/>
          <p:nvPr/>
        </p:nvCxnSpPr>
        <p:spPr>
          <a:xfrm>
            <a:off x="8326967" y="906464"/>
            <a:ext cx="0" cy="4968875"/>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475556" y="906874"/>
            <a:ext cx="2158573" cy="496899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569157" y="906874"/>
            <a:ext cx="6554012" cy="4968993"/>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F22F0978-CA86-4CF2-9D7D-55D1AD830A8A}"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177138575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17"/>
          <p:cNvGrpSpPr>
            <a:grpSpLocks/>
          </p:cNvGrpSpPr>
          <p:nvPr/>
        </p:nvGrpSpPr>
        <p:grpSpPr bwMode="auto">
          <a:xfrm>
            <a:off x="0" y="0"/>
            <a:ext cx="12192000" cy="6858000"/>
            <a:chOff x="0" y="0"/>
            <a:chExt cx="9144677" cy="6858000"/>
          </a:xfrm>
        </p:grpSpPr>
        <p:pic>
          <p:nvPicPr>
            <p:cNvPr id="5" name="Picture 7" descr="SD-PanelTitle-R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 name="Picture 11" descr="HDRibbonTitle-UniformTrim.png"/>
            <p:cNvPicPr>
              <a:picLocks noChangeAspect="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0"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HDRibbonTitle-UniformTrim.png"/>
            <p:cNvPicPr>
              <a:picLocks noChangeAspect="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7480469"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692400" y="3471863"/>
            <a:ext cx="681778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562579" y="1811864"/>
            <a:ext cx="7078488" cy="1515533"/>
          </a:xfrm>
        </p:spPr>
        <p:txBody>
          <a:bodyPr anchor="b">
            <a:noAutofit/>
          </a:bodyPr>
          <a:lstStyle>
            <a:lvl1pPr algn="ctr">
              <a:defRPr sz="4800">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2562579" y="3598328"/>
            <a:ext cx="7078488" cy="1377651"/>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10" name="Date Placeholder 3"/>
          <p:cNvSpPr>
            <a:spLocks noGrp="1"/>
          </p:cNvSpPr>
          <p:nvPr>
            <p:ph type="dt" sz="half" idx="10"/>
          </p:nvPr>
        </p:nvSpPr>
        <p:spPr>
          <a:xfrm>
            <a:off x="8087784" y="5054600"/>
            <a:ext cx="897467" cy="279400"/>
          </a:xfrm>
        </p:spPr>
        <p:txBody>
          <a:bodyPr/>
          <a:lstStyle>
            <a:lvl1pPr>
              <a:defRPr/>
            </a:lvl1pPr>
          </a:lstStyle>
          <a:p>
            <a:pPr>
              <a:defRPr/>
            </a:pPr>
            <a:endParaRPr lang="el-GR">
              <a:solidFill>
                <a:prstClr val="black"/>
              </a:solidFill>
            </a:endParaRPr>
          </a:p>
        </p:txBody>
      </p:sp>
      <p:sp>
        <p:nvSpPr>
          <p:cNvPr id="11" name="Footer Placeholder 4"/>
          <p:cNvSpPr>
            <a:spLocks noGrp="1"/>
          </p:cNvSpPr>
          <p:nvPr>
            <p:ph type="ftr" sz="quarter" idx="11"/>
          </p:nvPr>
        </p:nvSpPr>
        <p:spPr>
          <a:xfrm>
            <a:off x="2563284" y="5054600"/>
            <a:ext cx="5418667" cy="279400"/>
          </a:xfrm>
        </p:spPr>
        <p:txBody>
          <a:bodyPr/>
          <a:lstStyle>
            <a:lvl1pPr>
              <a:defRPr/>
            </a:lvl1pPr>
          </a:lstStyle>
          <a:p>
            <a:pPr>
              <a:defRPr/>
            </a:pPr>
            <a:endParaRPr lang="el-GR">
              <a:solidFill>
                <a:prstClr val="black"/>
              </a:solidFill>
            </a:endParaRPr>
          </a:p>
        </p:txBody>
      </p:sp>
      <p:sp>
        <p:nvSpPr>
          <p:cNvPr id="12" name="Slide Number Placeholder 5"/>
          <p:cNvSpPr>
            <a:spLocks noGrp="1"/>
          </p:cNvSpPr>
          <p:nvPr>
            <p:ph type="sldNum" sz="quarter" idx="12"/>
          </p:nvPr>
        </p:nvSpPr>
        <p:spPr>
          <a:xfrm>
            <a:off x="9088967" y="5054600"/>
            <a:ext cx="552451" cy="279400"/>
          </a:xfrm>
        </p:spPr>
        <p:txBody>
          <a:bodyPr/>
          <a:lstStyle>
            <a:lvl1pPr>
              <a:defRPr/>
            </a:lvl1pPr>
          </a:lstStyle>
          <a:p>
            <a:pPr>
              <a:defRPr/>
            </a:pPr>
            <a:fld id="{2E2A6CAF-5DA0-4399-A4B7-507F96826619}"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131955795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4" name="Straight Connector 6"/>
          <p:cNvCxnSpPr/>
          <p:nvPr/>
        </p:nvCxnSpPr>
        <p:spPr>
          <a:xfrm>
            <a:off x="1703918" y="2355850"/>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435CF547-1CCB-43F5-B56D-152DDD536069}"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294977600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cxnSp>
        <p:nvCxnSpPr>
          <p:cNvPr id="4" name="Straight Connector 30"/>
          <p:cNvCxnSpPr/>
          <p:nvPr/>
        </p:nvCxnSpPr>
        <p:spPr>
          <a:xfrm>
            <a:off x="1703918" y="3598863"/>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704620" y="1641413"/>
            <a:ext cx="8794045" cy="1822514"/>
          </a:xfrm>
        </p:spPr>
        <p:txBody>
          <a:bodyPr anchor="b">
            <a:normAutofit/>
          </a:bodyPr>
          <a:lstStyle>
            <a:lvl1pPr algn="ctr">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704620" y="3734860"/>
            <a:ext cx="8794045" cy="1090015"/>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116889AD-2EA7-46EB-8C23-F9A9D741C221}"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31068012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5" name="Straight Connector 7"/>
          <p:cNvCxnSpPr/>
          <p:nvPr/>
        </p:nvCxnSpPr>
        <p:spPr>
          <a:xfrm>
            <a:off x="1703918" y="2355850"/>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5" y="915338"/>
            <a:ext cx="9064979" cy="1303867"/>
          </a:xfrm>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569155" y="2487168"/>
            <a:ext cx="4450080" cy="344728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93536" y="2487168"/>
            <a:ext cx="4450080" cy="344728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6" name="Date Placeholder 4"/>
          <p:cNvSpPr>
            <a:spLocks noGrp="1"/>
          </p:cNvSpPr>
          <p:nvPr>
            <p:ph type="dt" sz="half" idx="10"/>
          </p:nvPr>
        </p:nvSpPr>
        <p:spPr/>
        <p:txBody>
          <a:bodyPr/>
          <a:lstStyle>
            <a:lvl1pPr>
              <a:defRPr/>
            </a:lvl1pPr>
          </a:lstStyle>
          <a:p>
            <a:pPr>
              <a:defRPr/>
            </a:pPr>
            <a:endParaRPr lang="el-G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8F3A5C79-E635-4926-9851-74B3E9E8FD8C}"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614778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cxnSp>
        <p:nvCxnSpPr>
          <p:cNvPr id="7" name="Straight Connector 40"/>
          <p:cNvCxnSpPr/>
          <p:nvPr/>
        </p:nvCxnSpPr>
        <p:spPr>
          <a:xfrm>
            <a:off x="1703918" y="2354263"/>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569157"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569157" y="3243263"/>
            <a:ext cx="4450080" cy="2706624"/>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89109"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89109" y="3243263"/>
            <a:ext cx="4450080" cy="2706624"/>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8" name="Date Placeholder 6"/>
          <p:cNvSpPr>
            <a:spLocks noGrp="1"/>
          </p:cNvSpPr>
          <p:nvPr>
            <p:ph type="dt" sz="half" idx="10"/>
          </p:nvPr>
        </p:nvSpPr>
        <p:spPr/>
        <p:txBody>
          <a:bodyPr/>
          <a:lstStyle>
            <a:lvl1pPr>
              <a:defRPr/>
            </a:lvl1pPr>
          </a:lstStyle>
          <a:p>
            <a:pPr>
              <a:defRPr/>
            </a:pPr>
            <a:endParaRPr lang="el-GR">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10" name="Slide Number Placeholder 8"/>
          <p:cNvSpPr>
            <a:spLocks noGrp="1"/>
          </p:cNvSpPr>
          <p:nvPr>
            <p:ph type="sldNum" sz="quarter" idx="12"/>
          </p:nvPr>
        </p:nvSpPr>
        <p:spPr/>
        <p:txBody>
          <a:bodyPr/>
          <a:lstStyle>
            <a:lvl1pPr>
              <a:defRPr/>
            </a:lvl1pPr>
          </a:lstStyle>
          <a:p>
            <a:pPr>
              <a:defRPr/>
            </a:pPr>
            <a:fld id="{B90ED5C4-C756-40C3-8F10-4A0561DE04A3}"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222803008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cxnSp>
        <p:nvCxnSpPr>
          <p:cNvPr id="3" name="Straight Connector 13"/>
          <p:cNvCxnSpPr/>
          <p:nvPr/>
        </p:nvCxnSpPr>
        <p:spPr>
          <a:xfrm>
            <a:off x="1703918" y="2354263"/>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4" y="915338"/>
            <a:ext cx="9064980" cy="1303867"/>
          </a:xfrm>
        </p:spPr>
        <p:txBody>
          <a:bodyPr/>
          <a:lstStyle/>
          <a:p>
            <a:r>
              <a:rPr lang="el-GR" smtClean="0"/>
              <a:t>Στυλ κύριου τίτλου</a:t>
            </a:r>
            <a:endParaRPr lang="en-US" dirty="0"/>
          </a:p>
        </p:txBody>
      </p:sp>
      <p:sp>
        <p:nvSpPr>
          <p:cNvPr id="4" name="Date Placeholder 2"/>
          <p:cNvSpPr>
            <a:spLocks noGrp="1"/>
          </p:cNvSpPr>
          <p:nvPr>
            <p:ph type="dt" sz="half" idx="10"/>
          </p:nvPr>
        </p:nvSpPr>
        <p:spPr/>
        <p:txBody>
          <a:bodyPr/>
          <a:lstStyle>
            <a:lvl1pPr>
              <a:defRPr/>
            </a:lvl1pPr>
          </a:lstStyle>
          <a:p>
            <a:pPr>
              <a:defRPr/>
            </a:pPr>
            <a:endParaRPr lang="el-GR">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6" name="Slide Number Placeholder 4"/>
          <p:cNvSpPr>
            <a:spLocks noGrp="1"/>
          </p:cNvSpPr>
          <p:nvPr>
            <p:ph type="sldNum" sz="quarter" idx="12"/>
          </p:nvPr>
        </p:nvSpPr>
        <p:spPr/>
        <p:txBody>
          <a:bodyPr/>
          <a:lstStyle>
            <a:lvl1pPr>
              <a:defRPr/>
            </a:lvl1pPr>
          </a:lstStyle>
          <a:p>
            <a:pPr>
              <a:defRPr/>
            </a:pPr>
            <a:fld id="{D5C657DC-6D34-46E1-A17D-F7B8B759C62E}"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1085819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17"/>
          <p:cNvGrpSpPr>
            <a:grpSpLocks/>
          </p:cNvGrpSpPr>
          <p:nvPr/>
        </p:nvGrpSpPr>
        <p:grpSpPr bwMode="auto">
          <a:xfrm>
            <a:off x="0" y="0"/>
            <a:ext cx="12192000" cy="6858000"/>
            <a:chOff x="0" y="0"/>
            <a:chExt cx="9144677" cy="6858000"/>
          </a:xfrm>
        </p:grpSpPr>
        <p:pic>
          <p:nvPicPr>
            <p:cNvPr id="5" name="Picture 7" descr="SD-PanelTitle-R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 name="Picture 11" descr="HDRibbonTitle-UniformTrim.png"/>
            <p:cNvPicPr>
              <a:picLocks noChangeAspect="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0"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HDRibbonTitle-UniformTrim.png"/>
            <p:cNvPicPr>
              <a:picLocks noChangeAspect="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7480469"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692400" y="3471863"/>
            <a:ext cx="681778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562579" y="1811864"/>
            <a:ext cx="7078488" cy="1515533"/>
          </a:xfrm>
        </p:spPr>
        <p:txBody>
          <a:bodyPr anchor="b">
            <a:noAutofit/>
          </a:bodyPr>
          <a:lstStyle>
            <a:lvl1pPr algn="ctr">
              <a:defRPr sz="4800">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2562579" y="3598328"/>
            <a:ext cx="7078488" cy="1377651"/>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10" name="Date Placeholder 3"/>
          <p:cNvSpPr>
            <a:spLocks noGrp="1"/>
          </p:cNvSpPr>
          <p:nvPr>
            <p:ph type="dt" sz="half" idx="10"/>
          </p:nvPr>
        </p:nvSpPr>
        <p:spPr>
          <a:xfrm>
            <a:off x="8087784" y="5054600"/>
            <a:ext cx="897467" cy="279400"/>
          </a:xfrm>
        </p:spPr>
        <p:txBody>
          <a:bodyPr/>
          <a:lstStyle>
            <a:lvl1pPr>
              <a:defRPr/>
            </a:lvl1pPr>
          </a:lstStyle>
          <a:p>
            <a:pPr>
              <a:defRPr/>
            </a:pPr>
            <a:endParaRPr lang="el-GR">
              <a:solidFill>
                <a:prstClr val="black"/>
              </a:solidFill>
            </a:endParaRPr>
          </a:p>
        </p:txBody>
      </p:sp>
      <p:sp>
        <p:nvSpPr>
          <p:cNvPr id="11" name="Footer Placeholder 4"/>
          <p:cNvSpPr>
            <a:spLocks noGrp="1"/>
          </p:cNvSpPr>
          <p:nvPr>
            <p:ph type="ftr" sz="quarter" idx="11"/>
          </p:nvPr>
        </p:nvSpPr>
        <p:spPr>
          <a:xfrm>
            <a:off x="2563284" y="5054600"/>
            <a:ext cx="5418667" cy="279400"/>
          </a:xfrm>
        </p:spPr>
        <p:txBody>
          <a:bodyPr/>
          <a:lstStyle>
            <a:lvl1pPr>
              <a:defRPr/>
            </a:lvl1pPr>
          </a:lstStyle>
          <a:p>
            <a:pPr>
              <a:defRPr/>
            </a:pPr>
            <a:endParaRPr lang="el-GR">
              <a:solidFill>
                <a:prstClr val="black"/>
              </a:solidFill>
            </a:endParaRPr>
          </a:p>
        </p:txBody>
      </p:sp>
      <p:sp>
        <p:nvSpPr>
          <p:cNvPr id="12" name="Slide Number Placeholder 5"/>
          <p:cNvSpPr>
            <a:spLocks noGrp="1"/>
          </p:cNvSpPr>
          <p:nvPr>
            <p:ph type="sldNum" sz="quarter" idx="12"/>
          </p:nvPr>
        </p:nvSpPr>
        <p:spPr>
          <a:xfrm>
            <a:off x="9088967" y="5054600"/>
            <a:ext cx="552451" cy="279400"/>
          </a:xfrm>
        </p:spPr>
        <p:txBody>
          <a:bodyPr/>
          <a:lstStyle>
            <a:lvl1pPr>
              <a:defRPr/>
            </a:lvl1pPr>
          </a:lstStyle>
          <a:p>
            <a:pPr>
              <a:defRPr/>
            </a:pPr>
            <a:fld id="{AA07E279-2A44-4033-86D6-D66CEE4DCB8E}"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35608493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4" name="Slide Number Placeholder 5"/>
          <p:cNvSpPr>
            <a:spLocks noGrp="1"/>
          </p:cNvSpPr>
          <p:nvPr>
            <p:ph type="sldNum" sz="quarter" idx="12"/>
          </p:nvPr>
        </p:nvSpPr>
        <p:spPr/>
        <p:txBody>
          <a:bodyPr/>
          <a:lstStyle>
            <a:lvl1pPr>
              <a:defRPr/>
            </a:lvl1pPr>
          </a:lstStyle>
          <a:p>
            <a:pPr>
              <a:defRPr/>
            </a:pPr>
            <a:fld id="{9B3AD875-101E-4C9A-AD6A-427452B46716}"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566144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cxnSp>
        <p:nvCxnSpPr>
          <p:cNvPr id="5" name="Straight Connector 15"/>
          <p:cNvCxnSpPr/>
          <p:nvPr/>
        </p:nvCxnSpPr>
        <p:spPr>
          <a:xfrm>
            <a:off x="1703918" y="2913063"/>
            <a:ext cx="311150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3" y="1388534"/>
            <a:ext cx="3382397" cy="1371600"/>
          </a:xfrm>
        </p:spPr>
        <p:txBody>
          <a:bodyPr anchor="b">
            <a:normAutofit/>
          </a:bodyPr>
          <a:lstStyle>
            <a:lvl1pPr algn="ctr">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493417" y="982133"/>
            <a:ext cx="5140719" cy="4893735"/>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569153" y="3031065"/>
            <a:ext cx="3382397"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6" name="Date Placeholder 4"/>
          <p:cNvSpPr>
            <a:spLocks noGrp="1"/>
          </p:cNvSpPr>
          <p:nvPr>
            <p:ph type="dt" sz="half" idx="10"/>
          </p:nvPr>
        </p:nvSpPr>
        <p:spPr/>
        <p:txBody>
          <a:bodyPr/>
          <a:lstStyle>
            <a:lvl1pPr>
              <a:defRPr/>
            </a:lvl1pPr>
          </a:lstStyle>
          <a:p>
            <a:pPr>
              <a:defRPr/>
            </a:pPr>
            <a:endParaRPr lang="el-G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B7C7DE6C-705C-47B6-AF46-71F2419FB130}"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355009739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69153" y="1883832"/>
            <a:ext cx="4842936" cy="1371600"/>
          </a:xfrm>
        </p:spPr>
        <p:txBody>
          <a:bodyPr anchor="b">
            <a:normAutofit/>
          </a:bodyPr>
          <a:lstStyle>
            <a:lvl1pPr algn="ctr">
              <a:defRPr sz="2400" b="0"/>
            </a:lvl1pPr>
          </a:lstStyle>
          <a:p>
            <a:r>
              <a:rPr lang="el-GR" smtClean="0"/>
              <a:t>Στυλ κύριου τίτλου</a:t>
            </a:r>
            <a:endParaRPr lang="en-US" dirty="0"/>
          </a:p>
        </p:txBody>
      </p:sp>
      <p:sp>
        <p:nvSpPr>
          <p:cNvPr id="17" name="Picture Placeholder 2"/>
          <p:cNvSpPr>
            <a:spLocks noGrp="1" noChangeAspect="1"/>
          </p:cNvSpPr>
          <p:nvPr>
            <p:ph type="pic" idx="1"/>
          </p:nvPr>
        </p:nvSpPr>
        <p:spPr>
          <a:xfrm>
            <a:off x="6910759" y="1032933"/>
            <a:ext cx="3905951"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smtClean="0"/>
              <a:t>Κάντε κλικ στο εικονίδιο για να προσθέσετε εικόνα</a:t>
            </a:r>
            <a:endParaRPr lang="en-US" noProof="0" dirty="0"/>
          </a:p>
        </p:txBody>
      </p:sp>
      <p:sp>
        <p:nvSpPr>
          <p:cNvPr id="4" name="Text Placeholder 3"/>
          <p:cNvSpPr>
            <a:spLocks noGrp="1"/>
          </p:cNvSpPr>
          <p:nvPr>
            <p:ph type="body" sz="half" idx="2"/>
          </p:nvPr>
        </p:nvSpPr>
        <p:spPr>
          <a:xfrm>
            <a:off x="1569154" y="3255432"/>
            <a:ext cx="4842935"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FC28FE93-4223-414F-BF31-1C693ECDFE79}"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158035185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69155" y="4815415"/>
            <a:ext cx="9064979" cy="566738"/>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368347" y="1032934"/>
            <a:ext cx="9455309"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smtClean="0"/>
              <a:t>Κάντε κλικ στο εικονίδιο για να προσθέσετε εικόνα</a:t>
            </a:r>
            <a:endParaRPr lang="en-US" noProof="0" dirty="0"/>
          </a:p>
        </p:txBody>
      </p:sp>
      <p:sp>
        <p:nvSpPr>
          <p:cNvPr id="4" name="Text Placeholder 3"/>
          <p:cNvSpPr>
            <a:spLocks noGrp="1"/>
          </p:cNvSpPr>
          <p:nvPr>
            <p:ph type="body" sz="half" idx="2"/>
          </p:nvPr>
        </p:nvSpPr>
        <p:spPr>
          <a:xfrm>
            <a:off x="1569155" y="5382153"/>
            <a:ext cx="9064979" cy="49371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BD74E404-8DF4-43C3-8356-513E406A2381}"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40702202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cxnSp>
        <p:nvCxnSpPr>
          <p:cNvPr id="4" name="Straight Connector 14"/>
          <p:cNvCxnSpPr/>
          <p:nvPr/>
        </p:nvCxnSpPr>
        <p:spPr>
          <a:xfrm>
            <a:off x="1703918" y="4140200"/>
            <a:ext cx="88095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5" y="906873"/>
            <a:ext cx="9064979" cy="3097860"/>
          </a:xfrm>
        </p:spPr>
        <p:txBody>
          <a:bodyPr>
            <a:normAutofit/>
          </a:bodyPr>
          <a:lstStyle>
            <a:lvl1pPr algn="ctr">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569154" y="4275666"/>
            <a:ext cx="9064981"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4B8552A5-61C3-4E6D-B8E4-57C0E6E0161A}"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214717138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132417" y="904875"/>
            <a:ext cx="609600" cy="585788"/>
          </a:xfrm>
          <a:prstGeom prst="rect">
            <a:avLst/>
          </a:prstGeom>
          <a:noFill/>
          <a:ln>
            <a:noFill/>
          </a:ln>
          <a:extLst/>
        </p:spPr>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defRPr/>
            </a:pPr>
            <a:r>
              <a:rPr lang="en-US" altLang="el-GR" sz="7200" smtClean="0">
                <a:solidFill>
                  <a:prstClr val="black"/>
                </a:solidFill>
              </a:rPr>
              <a:t>“</a:t>
            </a:r>
          </a:p>
        </p:txBody>
      </p:sp>
      <p:sp>
        <p:nvSpPr>
          <p:cNvPr id="6" name="TextBox 5"/>
          <p:cNvSpPr txBox="1">
            <a:spLocks noChangeArrowheads="1"/>
          </p:cNvSpPr>
          <p:nvPr/>
        </p:nvSpPr>
        <p:spPr bwMode="auto">
          <a:xfrm>
            <a:off x="10179051" y="2827339"/>
            <a:ext cx="609600" cy="585787"/>
          </a:xfrm>
          <a:prstGeom prst="rect">
            <a:avLst/>
          </a:prstGeom>
          <a:noFill/>
          <a:ln>
            <a:noFill/>
          </a:ln>
          <a:extLst/>
        </p:spPr>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fontAlgn="base">
              <a:spcBef>
                <a:spcPct val="0"/>
              </a:spcBef>
              <a:spcAft>
                <a:spcPct val="0"/>
              </a:spcAft>
              <a:defRPr/>
            </a:pPr>
            <a:r>
              <a:rPr lang="en-US" altLang="el-GR" sz="7200" smtClean="0">
                <a:solidFill>
                  <a:prstClr val="black"/>
                </a:solidFill>
              </a:rPr>
              <a:t>”</a:t>
            </a:r>
          </a:p>
        </p:txBody>
      </p:sp>
      <p:cxnSp>
        <p:nvCxnSpPr>
          <p:cNvPr id="7" name="Straight Connector 18"/>
          <p:cNvCxnSpPr/>
          <p:nvPr/>
        </p:nvCxnSpPr>
        <p:spPr>
          <a:xfrm>
            <a:off x="1703918" y="4140200"/>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779111" y="982132"/>
            <a:ext cx="8533667" cy="2370668"/>
          </a:xfrm>
        </p:spPr>
        <p:txBody>
          <a:bodyP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2133600" y="3352800"/>
            <a:ext cx="7857064"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1569151" y="4343401"/>
            <a:ext cx="9064984"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8" name="Date Placeholder 3"/>
          <p:cNvSpPr>
            <a:spLocks noGrp="1"/>
          </p:cNvSpPr>
          <p:nvPr>
            <p:ph type="dt" sz="half" idx="14"/>
          </p:nvPr>
        </p:nvSpPr>
        <p:spPr/>
        <p:txBody>
          <a:bodyPr/>
          <a:lstStyle>
            <a:lvl1pPr>
              <a:defRPr/>
            </a:lvl1pPr>
          </a:lstStyle>
          <a:p>
            <a:pPr>
              <a:defRPr/>
            </a:pPr>
            <a:endParaRPr lang="el-G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el-GR">
              <a:solidFill>
                <a:prstClr val="black"/>
              </a:solidFill>
            </a:endParaRPr>
          </a:p>
        </p:txBody>
      </p:sp>
      <p:sp>
        <p:nvSpPr>
          <p:cNvPr id="11" name="Slide Number Placeholder 5"/>
          <p:cNvSpPr>
            <a:spLocks noGrp="1"/>
          </p:cNvSpPr>
          <p:nvPr>
            <p:ph type="sldNum" sz="quarter" idx="16"/>
          </p:nvPr>
        </p:nvSpPr>
        <p:spPr/>
        <p:txBody>
          <a:bodyPr/>
          <a:lstStyle>
            <a:lvl1pPr>
              <a:defRPr/>
            </a:lvl1pPr>
          </a:lstStyle>
          <a:p>
            <a:pPr>
              <a:defRPr/>
            </a:pPr>
            <a:fld id="{3D9A4260-7895-4C9D-9232-CC38D311F2AC}"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150233212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569159" y="3308581"/>
            <a:ext cx="9064971" cy="1468800"/>
          </a:xfrm>
        </p:spPr>
        <p:txBody>
          <a:bodyPr anchor="b">
            <a:normAutofit/>
          </a:bodyPr>
          <a:lstStyle>
            <a:lvl1pPr algn="l">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569158" y="4777381"/>
            <a:ext cx="9064973" cy="8604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77E6B23F-4E89-42BF-8D59-6577C3C6A4CF}"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232875708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170517" y="896938"/>
            <a:ext cx="609600" cy="584200"/>
          </a:xfrm>
          <a:prstGeom prst="rect">
            <a:avLst/>
          </a:prstGeom>
          <a:noFill/>
          <a:ln>
            <a:noFill/>
          </a:ln>
          <a:extLst/>
        </p:spPr>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defRPr/>
            </a:pPr>
            <a:r>
              <a:rPr lang="en-US" altLang="el-GR" sz="8000" smtClean="0">
                <a:solidFill>
                  <a:prstClr val="black"/>
                </a:solidFill>
              </a:rPr>
              <a:t>“</a:t>
            </a:r>
          </a:p>
        </p:txBody>
      </p:sp>
      <p:sp>
        <p:nvSpPr>
          <p:cNvPr id="6" name="TextBox 5"/>
          <p:cNvSpPr txBox="1">
            <a:spLocks noChangeArrowheads="1"/>
          </p:cNvSpPr>
          <p:nvPr/>
        </p:nvSpPr>
        <p:spPr bwMode="auto">
          <a:xfrm>
            <a:off x="10200217" y="2608263"/>
            <a:ext cx="609600" cy="584200"/>
          </a:xfrm>
          <a:prstGeom prst="rect">
            <a:avLst/>
          </a:prstGeom>
          <a:noFill/>
          <a:ln>
            <a:noFill/>
          </a:ln>
          <a:extLst/>
        </p:spPr>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fontAlgn="base">
              <a:spcBef>
                <a:spcPct val="0"/>
              </a:spcBef>
              <a:spcAft>
                <a:spcPct val="0"/>
              </a:spcAft>
              <a:defRPr/>
            </a:pPr>
            <a:r>
              <a:rPr lang="en-US" altLang="el-GR" sz="8000" smtClean="0">
                <a:solidFill>
                  <a:prstClr val="black"/>
                </a:solidFill>
              </a:rPr>
              <a:t>”</a:t>
            </a:r>
          </a:p>
        </p:txBody>
      </p:sp>
      <p:cxnSp>
        <p:nvCxnSpPr>
          <p:cNvPr id="7" name="Straight Connector 25"/>
          <p:cNvCxnSpPr/>
          <p:nvPr/>
        </p:nvCxnSpPr>
        <p:spPr>
          <a:xfrm>
            <a:off x="1703918" y="3429000"/>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879222" y="982132"/>
            <a:ext cx="8433557" cy="2243668"/>
          </a:xfrm>
        </p:spPr>
        <p:txBody>
          <a:bodyP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8" name="Text Placeholder 2"/>
          <p:cNvSpPr>
            <a:spLocks noGrp="1"/>
          </p:cNvSpPr>
          <p:nvPr>
            <p:ph type="body" idx="13"/>
          </p:nvPr>
        </p:nvSpPr>
        <p:spPr>
          <a:xfrm>
            <a:off x="1569158" y="3639312"/>
            <a:ext cx="9064973"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569154" y="4529667"/>
            <a:ext cx="9064981" cy="1346200"/>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8" name="Date Placeholder 3"/>
          <p:cNvSpPr>
            <a:spLocks noGrp="1"/>
          </p:cNvSpPr>
          <p:nvPr>
            <p:ph type="dt" sz="half" idx="14"/>
          </p:nvPr>
        </p:nvSpPr>
        <p:spPr/>
        <p:txBody>
          <a:bodyPr/>
          <a:lstStyle>
            <a:lvl1pPr>
              <a:defRPr/>
            </a:lvl1pPr>
          </a:lstStyle>
          <a:p>
            <a:pPr>
              <a:defRPr/>
            </a:pPr>
            <a:endParaRPr lang="el-G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el-GR">
              <a:solidFill>
                <a:prstClr val="black"/>
              </a:solidFill>
            </a:endParaRPr>
          </a:p>
        </p:txBody>
      </p:sp>
      <p:sp>
        <p:nvSpPr>
          <p:cNvPr id="10" name="Slide Number Placeholder 5"/>
          <p:cNvSpPr>
            <a:spLocks noGrp="1"/>
          </p:cNvSpPr>
          <p:nvPr>
            <p:ph type="sldNum" sz="quarter" idx="16"/>
          </p:nvPr>
        </p:nvSpPr>
        <p:spPr/>
        <p:txBody>
          <a:bodyPr/>
          <a:lstStyle>
            <a:lvl1pPr>
              <a:defRPr/>
            </a:lvl1pPr>
          </a:lstStyle>
          <a:p>
            <a:pPr>
              <a:defRPr/>
            </a:pPr>
            <a:fld id="{921A5AF3-81C9-4727-8462-9919B0CCBEEF}"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35610477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cxnSp>
        <p:nvCxnSpPr>
          <p:cNvPr id="5" name="Straight Connector 14"/>
          <p:cNvCxnSpPr/>
          <p:nvPr/>
        </p:nvCxnSpPr>
        <p:spPr>
          <a:xfrm>
            <a:off x="1703918" y="3429000"/>
            <a:ext cx="88095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3" y="982132"/>
            <a:ext cx="9064979" cy="2294467"/>
          </a:xfrm>
        </p:spPr>
        <p:txBody>
          <a:bodyPr rtlCol="0">
            <a:normAutofit/>
          </a:bodyPr>
          <a:lstStyle>
            <a:lvl1pPr>
              <a:defRPr lang="en-US" sz="3200" b="0" dirty="0"/>
            </a:lvl1pPr>
          </a:lstStyle>
          <a:p>
            <a:pPr lvl="0"/>
            <a:r>
              <a:rPr lang="el-GR" smtClean="0"/>
              <a:t>Στυλ κύριου τίτλου</a:t>
            </a:r>
            <a:endParaRPr lang="en-US" dirty="0"/>
          </a:p>
        </p:txBody>
      </p:sp>
      <p:sp>
        <p:nvSpPr>
          <p:cNvPr id="14" name="Text Placeholder 2"/>
          <p:cNvSpPr>
            <a:spLocks noGrp="1"/>
          </p:cNvSpPr>
          <p:nvPr>
            <p:ph type="body" idx="13"/>
          </p:nvPr>
        </p:nvSpPr>
        <p:spPr>
          <a:xfrm>
            <a:off x="1569158" y="3566160"/>
            <a:ext cx="9064973"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569155" y="4470401"/>
            <a:ext cx="9064979" cy="1405467"/>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6" name="Date Placeholder 3"/>
          <p:cNvSpPr>
            <a:spLocks noGrp="1"/>
          </p:cNvSpPr>
          <p:nvPr>
            <p:ph type="dt" sz="half" idx="14"/>
          </p:nvPr>
        </p:nvSpPr>
        <p:spPr/>
        <p:txBody>
          <a:bodyPr/>
          <a:lstStyle>
            <a:lvl1pPr>
              <a:defRPr/>
            </a:lvl1pPr>
          </a:lstStyle>
          <a:p>
            <a:pPr>
              <a:defRPr/>
            </a:pPr>
            <a:endParaRPr lang="el-GR">
              <a:solidFill>
                <a:prstClr val="black"/>
              </a:solidFill>
            </a:endParaRPr>
          </a:p>
        </p:txBody>
      </p:sp>
      <p:sp>
        <p:nvSpPr>
          <p:cNvPr id="7" name="Footer Placeholder 4"/>
          <p:cNvSpPr>
            <a:spLocks noGrp="1"/>
          </p:cNvSpPr>
          <p:nvPr>
            <p:ph type="ftr" sz="quarter" idx="15"/>
          </p:nvPr>
        </p:nvSpPr>
        <p:spPr/>
        <p:txBody>
          <a:bodyPr/>
          <a:lstStyle>
            <a:lvl1pPr>
              <a:defRPr/>
            </a:lvl1pPr>
          </a:lstStyle>
          <a:p>
            <a:pPr>
              <a:defRPr/>
            </a:pPr>
            <a:endParaRPr lang="el-GR">
              <a:solidFill>
                <a:prstClr val="black"/>
              </a:solidFill>
            </a:endParaRPr>
          </a:p>
        </p:txBody>
      </p:sp>
      <p:sp>
        <p:nvSpPr>
          <p:cNvPr id="8" name="Slide Number Placeholder 5"/>
          <p:cNvSpPr>
            <a:spLocks noGrp="1"/>
          </p:cNvSpPr>
          <p:nvPr>
            <p:ph type="sldNum" sz="quarter" idx="16"/>
          </p:nvPr>
        </p:nvSpPr>
        <p:spPr/>
        <p:txBody>
          <a:bodyPr/>
          <a:lstStyle>
            <a:lvl1pPr>
              <a:defRPr/>
            </a:lvl1pPr>
          </a:lstStyle>
          <a:p>
            <a:pPr>
              <a:defRPr/>
            </a:pPr>
            <a:fld id="{69DEDB64-B687-4C49-B746-2806BE4D0D8D}"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286501672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cxnSp>
        <p:nvCxnSpPr>
          <p:cNvPr id="4" name="Straight Connector 13"/>
          <p:cNvCxnSpPr/>
          <p:nvPr/>
        </p:nvCxnSpPr>
        <p:spPr>
          <a:xfrm>
            <a:off x="1703918" y="2354263"/>
            <a:ext cx="88095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569154" y="2490136"/>
            <a:ext cx="9064981" cy="3385733"/>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EA667EDD-5A19-4C16-976A-B1B7C4F56B1B}"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2218443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4" name="Straight Connector 6"/>
          <p:cNvCxnSpPr/>
          <p:nvPr/>
        </p:nvCxnSpPr>
        <p:spPr>
          <a:xfrm>
            <a:off x="1703918" y="2355850"/>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659DFC23-57A7-4040-A470-896820733977}"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9602045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cxnSp>
        <p:nvCxnSpPr>
          <p:cNvPr id="4" name="Straight Connector 13"/>
          <p:cNvCxnSpPr/>
          <p:nvPr/>
        </p:nvCxnSpPr>
        <p:spPr>
          <a:xfrm>
            <a:off x="8326967" y="906464"/>
            <a:ext cx="0" cy="4968875"/>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475556" y="906874"/>
            <a:ext cx="2158573" cy="496899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569157" y="906874"/>
            <a:ext cx="6554012" cy="4968993"/>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CB574934-2AF9-456B-BA73-87CE3485D013}"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565047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cxnSp>
        <p:nvCxnSpPr>
          <p:cNvPr id="4" name="Straight Connector 30"/>
          <p:cNvCxnSpPr/>
          <p:nvPr/>
        </p:nvCxnSpPr>
        <p:spPr>
          <a:xfrm>
            <a:off x="1703918" y="3598863"/>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704620" y="1641413"/>
            <a:ext cx="8794045" cy="1822514"/>
          </a:xfrm>
        </p:spPr>
        <p:txBody>
          <a:bodyPr anchor="b">
            <a:normAutofit/>
          </a:bodyPr>
          <a:lstStyle>
            <a:lvl1pPr algn="ctr">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704620" y="3734860"/>
            <a:ext cx="8794045" cy="1090015"/>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2CD57A5A-27F8-4E9C-A581-D72EC3423D68}"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809628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5" name="Straight Connector 7"/>
          <p:cNvCxnSpPr/>
          <p:nvPr/>
        </p:nvCxnSpPr>
        <p:spPr>
          <a:xfrm>
            <a:off x="1703918" y="2355850"/>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5" y="915338"/>
            <a:ext cx="9064979" cy="1303867"/>
          </a:xfrm>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569155" y="2487168"/>
            <a:ext cx="4450080" cy="344728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93536" y="2487168"/>
            <a:ext cx="4450080" cy="344728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6" name="Date Placeholder 4"/>
          <p:cNvSpPr>
            <a:spLocks noGrp="1"/>
          </p:cNvSpPr>
          <p:nvPr>
            <p:ph type="dt" sz="half" idx="10"/>
          </p:nvPr>
        </p:nvSpPr>
        <p:spPr/>
        <p:txBody>
          <a:bodyPr/>
          <a:lstStyle>
            <a:lvl1pPr>
              <a:defRPr/>
            </a:lvl1pPr>
          </a:lstStyle>
          <a:p>
            <a:pPr>
              <a:defRPr/>
            </a:pPr>
            <a:endParaRPr lang="el-G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ECCF5E0E-B467-48AF-810B-B852B004BD5C}"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208382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cxnSp>
        <p:nvCxnSpPr>
          <p:cNvPr id="7" name="Straight Connector 40"/>
          <p:cNvCxnSpPr/>
          <p:nvPr/>
        </p:nvCxnSpPr>
        <p:spPr>
          <a:xfrm>
            <a:off x="1703918" y="2354263"/>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569157"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569157" y="3243263"/>
            <a:ext cx="4450080" cy="2706624"/>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89109"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89109" y="3243263"/>
            <a:ext cx="4450080" cy="2706624"/>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8" name="Date Placeholder 6"/>
          <p:cNvSpPr>
            <a:spLocks noGrp="1"/>
          </p:cNvSpPr>
          <p:nvPr>
            <p:ph type="dt" sz="half" idx="10"/>
          </p:nvPr>
        </p:nvSpPr>
        <p:spPr/>
        <p:txBody>
          <a:bodyPr/>
          <a:lstStyle>
            <a:lvl1pPr>
              <a:defRPr/>
            </a:lvl1pPr>
          </a:lstStyle>
          <a:p>
            <a:pPr>
              <a:defRPr/>
            </a:pPr>
            <a:endParaRPr lang="el-GR">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10" name="Slide Number Placeholder 8"/>
          <p:cNvSpPr>
            <a:spLocks noGrp="1"/>
          </p:cNvSpPr>
          <p:nvPr>
            <p:ph type="sldNum" sz="quarter" idx="12"/>
          </p:nvPr>
        </p:nvSpPr>
        <p:spPr/>
        <p:txBody>
          <a:bodyPr/>
          <a:lstStyle>
            <a:lvl1pPr>
              <a:defRPr/>
            </a:lvl1pPr>
          </a:lstStyle>
          <a:p>
            <a:pPr>
              <a:defRPr/>
            </a:pPr>
            <a:fld id="{DDEFED9A-E079-4341-88A6-17D7A6C68F35}"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1196255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cxnSp>
        <p:nvCxnSpPr>
          <p:cNvPr id="3" name="Straight Connector 13"/>
          <p:cNvCxnSpPr/>
          <p:nvPr/>
        </p:nvCxnSpPr>
        <p:spPr>
          <a:xfrm>
            <a:off x="1703918" y="2354263"/>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4" y="915338"/>
            <a:ext cx="9064980" cy="1303867"/>
          </a:xfrm>
        </p:spPr>
        <p:txBody>
          <a:bodyPr/>
          <a:lstStyle/>
          <a:p>
            <a:r>
              <a:rPr lang="el-GR" smtClean="0"/>
              <a:t>Στυλ κύριου τίτλου</a:t>
            </a:r>
            <a:endParaRPr lang="en-US" dirty="0"/>
          </a:p>
        </p:txBody>
      </p:sp>
      <p:sp>
        <p:nvSpPr>
          <p:cNvPr id="4" name="Date Placeholder 2"/>
          <p:cNvSpPr>
            <a:spLocks noGrp="1"/>
          </p:cNvSpPr>
          <p:nvPr>
            <p:ph type="dt" sz="half" idx="10"/>
          </p:nvPr>
        </p:nvSpPr>
        <p:spPr/>
        <p:txBody>
          <a:bodyPr/>
          <a:lstStyle>
            <a:lvl1pPr>
              <a:defRPr/>
            </a:lvl1pPr>
          </a:lstStyle>
          <a:p>
            <a:pPr>
              <a:defRPr/>
            </a:pPr>
            <a:endParaRPr lang="el-GR">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6" name="Slide Number Placeholder 4"/>
          <p:cNvSpPr>
            <a:spLocks noGrp="1"/>
          </p:cNvSpPr>
          <p:nvPr>
            <p:ph type="sldNum" sz="quarter" idx="12"/>
          </p:nvPr>
        </p:nvSpPr>
        <p:spPr/>
        <p:txBody>
          <a:bodyPr/>
          <a:lstStyle>
            <a:lvl1pPr>
              <a:defRPr/>
            </a:lvl1pPr>
          </a:lstStyle>
          <a:p>
            <a:pPr>
              <a:defRPr/>
            </a:pPr>
            <a:fld id="{AE9DE4F3-D8C3-4822-8265-4CAAD3981475}"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2130554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4" name="Slide Number Placeholder 5"/>
          <p:cNvSpPr>
            <a:spLocks noGrp="1"/>
          </p:cNvSpPr>
          <p:nvPr>
            <p:ph type="sldNum" sz="quarter" idx="12"/>
          </p:nvPr>
        </p:nvSpPr>
        <p:spPr/>
        <p:txBody>
          <a:bodyPr/>
          <a:lstStyle>
            <a:lvl1pPr>
              <a:defRPr/>
            </a:lvl1pPr>
          </a:lstStyle>
          <a:p>
            <a:pPr>
              <a:defRPr/>
            </a:pPr>
            <a:fld id="{848867C9-5CF6-4E5C-9D1D-AB7E91DFC75F}"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592349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cxnSp>
        <p:nvCxnSpPr>
          <p:cNvPr id="5" name="Straight Connector 15"/>
          <p:cNvCxnSpPr/>
          <p:nvPr/>
        </p:nvCxnSpPr>
        <p:spPr>
          <a:xfrm>
            <a:off x="1703918" y="2913063"/>
            <a:ext cx="311150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3" y="1388534"/>
            <a:ext cx="3382397" cy="1371600"/>
          </a:xfrm>
        </p:spPr>
        <p:txBody>
          <a:bodyPr anchor="b">
            <a:normAutofit/>
          </a:bodyPr>
          <a:lstStyle>
            <a:lvl1pPr algn="ctr">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493417" y="982133"/>
            <a:ext cx="5140719" cy="4893735"/>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569153" y="3031065"/>
            <a:ext cx="3382397"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6" name="Date Placeholder 4"/>
          <p:cNvSpPr>
            <a:spLocks noGrp="1"/>
          </p:cNvSpPr>
          <p:nvPr>
            <p:ph type="dt" sz="half" idx="10"/>
          </p:nvPr>
        </p:nvSpPr>
        <p:spPr/>
        <p:txBody>
          <a:bodyPr/>
          <a:lstStyle>
            <a:lvl1pPr>
              <a:defRPr/>
            </a:lvl1pPr>
          </a:lstStyle>
          <a:p>
            <a:pPr>
              <a:defRPr/>
            </a:pPr>
            <a:endParaRPr lang="el-G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7B78F4DF-AC74-4E5C-80CB-6D7CD70DC7A1}"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893149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8BF7ED84-93E2-4EA3-83C7-7BC1D29BEAD1}" type="datetimeFigureOut">
              <a:rPr lang="en-US" smtClean="0"/>
              <a:t>12/5/2021</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D3F22743-E910-4F4F-BEBB-4FDDE543D0D5}" type="slidenum">
              <a:rPr lang="en-US" smtClean="0"/>
              <a:t>‹#›</a:t>
            </a:fld>
            <a:endParaRPr lang="en-US"/>
          </a:p>
        </p:txBody>
      </p:sp>
    </p:spTree>
    <p:extLst>
      <p:ext uri="{BB962C8B-B14F-4D97-AF65-F5344CB8AC3E}">
        <p14:creationId xmlns:p14="http://schemas.microsoft.com/office/powerpoint/2010/main" val="3127988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69153" y="1883832"/>
            <a:ext cx="4842936" cy="1371600"/>
          </a:xfrm>
        </p:spPr>
        <p:txBody>
          <a:bodyPr anchor="b">
            <a:normAutofit/>
          </a:bodyPr>
          <a:lstStyle>
            <a:lvl1pPr algn="ctr">
              <a:defRPr sz="2400" b="0"/>
            </a:lvl1pPr>
          </a:lstStyle>
          <a:p>
            <a:r>
              <a:rPr lang="el-GR" smtClean="0"/>
              <a:t>Στυλ κύριου τίτλου</a:t>
            </a:r>
            <a:endParaRPr lang="en-US" dirty="0"/>
          </a:p>
        </p:txBody>
      </p:sp>
      <p:sp>
        <p:nvSpPr>
          <p:cNvPr id="17" name="Picture Placeholder 2"/>
          <p:cNvSpPr>
            <a:spLocks noGrp="1" noChangeAspect="1"/>
          </p:cNvSpPr>
          <p:nvPr>
            <p:ph type="pic" idx="1"/>
          </p:nvPr>
        </p:nvSpPr>
        <p:spPr>
          <a:xfrm>
            <a:off x="6910759" y="1032933"/>
            <a:ext cx="3905951"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smtClean="0"/>
              <a:t>Κάντε κλικ στο εικονίδιο για να προσθέσετε εικόνα</a:t>
            </a:r>
            <a:endParaRPr lang="en-US" noProof="0" dirty="0"/>
          </a:p>
        </p:txBody>
      </p:sp>
      <p:sp>
        <p:nvSpPr>
          <p:cNvPr id="4" name="Text Placeholder 3"/>
          <p:cNvSpPr>
            <a:spLocks noGrp="1"/>
          </p:cNvSpPr>
          <p:nvPr>
            <p:ph type="body" sz="half" idx="2"/>
          </p:nvPr>
        </p:nvSpPr>
        <p:spPr>
          <a:xfrm>
            <a:off x="1569154" y="3255432"/>
            <a:ext cx="4842935"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D6C8CAAA-B7A4-4D65-9482-DFE5420DEC37}"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113696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69155" y="4815415"/>
            <a:ext cx="9064979" cy="566738"/>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368347" y="1032934"/>
            <a:ext cx="9455309"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smtClean="0"/>
              <a:t>Κάντε κλικ στο εικονίδιο για να προσθέσετε εικόνα</a:t>
            </a:r>
            <a:endParaRPr lang="en-US" noProof="0" dirty="0"/>
          </a:p>
        </p:txBody>
      </p:sp>
      <p:sp>
        <p:nvSpPr>
          <p:cNvPr id="4" name="Text Placeholder 3"/>
          <p:cNvSpPr>
            <a:spLocks noGrp="1"/>
          </p:cNvSpPr>
          <p:nvPr>
            <p:ph type="body" sz="half" idx="2"/>
          </p:nvPr>
        </p:nvSpPr>
        <p:spPr>
          <a:xfrm>
            <a:off x="1569155" y="5382153"/>
            <a:ext cx="9064979" cy="49371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9EFCA30E-8B62-4156-989D-D8D57132FC63}"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2520675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cxnSp>
        <p:nvCxnSpPr>
          <p:cNvPr id="4" name="Straight Connector 14"/>
          <p:cNvCxnSpPr/>
          <p:nvPr/>
        </p:nvCxnSpPr>
        <p:spPr>
          <a:xfrm>
            <a:off x="1703918" y="4140200"/>
            <a:ext cx="88095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5" y="906873"/>
            <a:ext cx="9064979" cy="3097860"/>
          </a:xfrm>
        </p:spPr>
        <p:txBody>
          <a:bodyPr>
            <a:normAutofit/>
          </a:bodyPr>
          <a:lstStyle>
            <a:lvl1pPr algn="ctr">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569154" y="4275666"/>
            <a:ext cx="9064981"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B0749315-C38D-4A5C-828D-6BD6DB286B0F}"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4037683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132417" y="904875"/>
            <a:ext cx="609600" cy="585788"/>
          </a:xfrm>
          <a:prstGeom prst="rect">
            <a:avLst/>
          </a:prstGeom>
          <a:noFill/>
          <a:ln>
            <a:noFill/>
          </a:ln>
          <a:extLst/>
        </p:spPr>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defRPr/>
            </a:pPr>
            <a:r>
              <a:rPr lang="en-US" altLang="el-GR" sz="7200" smtClean="0">
                <a:solidFill>
                  <a:prstClr val="black"/>
                </a:solidFill>
              </a:rPr>
              <a:t>“</a:t>
            </a:r>
          </a:p>
        </p:txBody>
      </p:sp>
      <p:sp>
        <p:nvSpPr>
          <p:cNvPr id="6" name="TextBox 5"/>
          <p:cNvSpPr txBox="1">
            <a:spLocks noChangeArrowheads="1"/>
          </p:cNvSpPr>
          <p:nvPr/>
        </p:nvSpPr>
        <p:spPr bwMode="auto">
          <a:xfrm>
            <a:off x="10179051" y="2827339"/>
            <a:ext cx="609600" cy="585787"/>
          </a:xfrm>
          <a:prstGeom prst="rect">
            <a:avLst/>
          </a:prstGeom>
          <a:noFill/>
          <a:ln>
            <a:noFill/>
          </a:ln>
          <a:extLst/>
        </p:spPr>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fontAlgn="base">
              <a:spcBef>
                <a:spcPct val="0"/>
              </a:spcBef>
              <a:spcAft>
                <a:spcPct val="0"/>
              </a:spcAft>
              <a:defRPr/>
            </a:pPr>
            <a:r>
              <a:rPr lang="en-US" altLang="el-GR" sz="7200" smtClean="0">
                <a:solidFill>
                  <a:prstClr val="black"/>
                </a:solidFill>
              </a:rPr>
              <a:t>”</a:t>
            </a:r>
          </a:p>
        </p:txBody>
      </p:sp>
      <p:cxnSp>
        <p:nvCxnSpPr>
          <p:cNvPr id="7" name="Straight Connector 18"/>
          <p:cNvCxnSpPr/>
          <p:nvPr/>
        </p:nvCxnSpPr>
        <p:spPr>
          <a:xfrm>
            <a:off x="1703918" y="4140200"/>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779111" y="982132"/>
            <a:ext cx="8533667" cy="2370668"/>
          </a:xfrm>
        </p:spPr>
        <p:txBody>
          <a:bodyP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2133600" y="3352800"/>
            <a:ext cx="7857064"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1569151" y="4343401"/>
            <a:ext cx="9064984"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8" name="Date Placeholder 3"/>
          <p:cNvSpPr>
            <a:spLocks noGrp="1"/>
          </p:cNvSpPr>
          <p:nvPr>
            <p:ph type="dt" sz="half" idx="14"/>
          </p:nvPr>
        </p:nvSpPr>
        <p:spPr/>
        <p:txBody>
          <a:bodyPr/>
          <a:lstStyle>
            <a:lvl1pPr>
              <a:defRPr/>
            </a:lvl1pPr>
          </a:lstStyle>
          <a:p>
            <a:pPr>
              <a:defRPr/>
            </a:pPr>
            <a:endParaRPr lang="el-G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el-GR">
              <a:solidFill>
                <a:prstClr val="black"/>
              </a:solidFill>
            </a:endParaRPr>
          </a:p>
        </p:txBody>
      </p:sp>
      <p:sp>
        <p:nvSpPr>
          <p:cNvPr id="11" name="Slide Number Placeholder 5"/>
          <p:cNvSpPr>
            <a:spLocks noGrp="1"/>
          </p:cNvSpPr>
          <p:nvPr>
            <p:ph type="sldNum" sz="quarter" idx="16"/>
          </p:nvPr>
        </p:nvSpPr>
        <p:spPr/>
        <p:txBody>
          <a:bodyPr/>
          <a:lstStyle>
            <a:lvl1pPr>
              <a:defRPr/>
            </a:lvl1pPr>
          </a:lstStyle>
          <a:p>
            <a:pPr>
              <a:defRPr/>
            </a:pPr>
            <a:fld id="{A8F93A9E-7F33-4B0A-A55F-B942959C0E82}"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40851314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569159" y="3308581"/>
            <a:ext cx="9064971" cy="1468800"/>
          </a:xfrm>
        </p:spPr>
        <p:txBody>
          <a:bodyPr anchor="b">
            <a:normAutofit/>
          </a:bodyPr>
          <a:lstStyle>
            <a:lvl1pPr algn="l">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569158" y="4777381"/>
            <a:ext cx="9064973" cy="8604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F4252DF7-E00C-4F2B-9024-D5D2875DF4ED}"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23698150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170517" y="896938"/>
            <a:ext cx="609600" cy="584200"/>
          </a:xfrm>
          <a:prstGeom prst="rect">
            <a:avLst/>
          </a:prstGeom>
          <a:noFill/>
          <a:ln>
            <a:noFill/>
          </a:ln>
          <a:extLst/>
        </p:spPr>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defRPr/>
            </a:pPr>
            <a:r>
              <a:rPr lang="en-US" altLang="el-GR" sz="8000" smtClean="0">
                <a:solidFill>
                  <a:prstClr val="black"/>
                </a:solidFill>
              </a:rPr>
              <a:t>“</a:t>
            </a:r>
          </a:p>
        </p:txBody>
      </p:sp>
      <p:sp>
        <p:nvSpPr>
          <p:cNvPr id="6" name="TextBox 5"/>
          <p:cNvSpPr txBox="1">
            <a:spLocks noChangeArrowheads="1"/>
          </p:cNvSpPr>
          <p:nvPr/>
        </p:nvSpPr>
        <p:spPr bwMode="auto">
          <a:xfrm>
            <a:off x="10200217" y="2608263"/>
            <a:ext cx="609600" cy="584200"/>
          </a:xfrm>
          <a:prstGeom prst="rect">
            <a:avLst/>
          </a:prstGeom>
          <a:noFill/>
          <a:ln>
            <a:noFill/>
          </a:ln>
          <a:extLst/>
        </p:spPr>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fontAlgn="base">
              <a:spcBef>
                <a:spcPct val="0"/>
              </a:spcBef>
              <a:spcAft>
                <a:spcPct val="0"/>
              </a:spcAft>
              <a:defRPr/>
            </a:pPr>
            <a:r>
              <a:rPr lang="en-US" altLang="el-GR" sz="8000" smtClean="0">
                <a:solidFill>
                  <a:prstClr val="black"/>
                </a:solidFill>
              </a:rPr>
              <a:t>”</a:t>
            </a:r>
          </a:p>
        </p:txBody>
      </p:sp>
      <p:cxnSp>
        <p:nvCxnSpPr>
          <p:cNvPr id="7" name="Straight Connector 25"/>
          <p:cNvCxnSpPr/>
          <p:nvPr/>
        </p:nvCxnSpPr>
        <p:spPr>
          <a:xfrm>
            <a:off x="1703918" y="3429000"/>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879222" y="982132"/>
            <a:ext cx="8433557" cy="2243668"/>
          </a:xfrm>
        </p:spPr>
        <p:txBody>
          <a:bodyP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8" name="Text Placeholder 2"/>
          <p:cNvSpPr>
            <a:spLocks noGrp="1"/>
          </p:cNvSpPr>
          <p:nvPr>
            <p:ph type="body" idx="13"/>
          </p:nvPr>
        </p:nvSpPr>
        <p:spPr>
          <a:xfrm>
            <a:off x="1569158" y="3639312"/>
            <a:ext cx="9064973"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569154" y="4529667"/>
            <a:ext cx="9064981" cy="1346200"/>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8" name="Date Placeholder 3"/>
          <p:cNvSpPr>
            <a:spLocks noGrp="1"/>
          </p:cNvSpPr>
          <p:nvPr>
            <p:ph type="dt" sz="half" idx="14"/>
          </p:nvPr>
        </p:nvSpPr>
        <p:spPr/>
        <p:txBody>
          <a:bodyPr/>
          <a:lstStyle>
            <a:lvl1pPr>
              <a:defRPr/>
            </a:lvl1pPr>
          </a:lstStyle>
          <a:p>
            <a:pPr>
              <a:defRPr/>
            </a:pPr>
            <a:endParaRPr lang="el-G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el-GR">
              <a:solidFill>
                <a:prstClr val="black"/>
              </a:solidFill>
            </a:endParaRPr>
          </a:p>
        </p:txBody>
      </p:sp>
      <p:sp>
        <p:nvSpPr>
          <p:cNvPr id="10" name="Slide Number Placeholder 5"/>
          <p:cNvSpPr>
            <a:spLocks noGrp="1"/>
          </p:cNvSpPr>
          <p:nvPr>
            <p:ph type="sldNum" sz="quarter" idx="16"/>
          </p:nvPr>
        </p:nvSpPr>
        <p:spPr/>
        <p:txBody>
          <a:bodyPr/>
          <a:lstStyle>
            <a:lvl1pPr>
              <a:defRPr/>
            </a:lvl1pPr>
          </a:lstStyle>
          <a:p>
            <a:pPr>
              <a:defRPr/>
            </a:pPr>
            <a:fld id="{12E408D8-B96E-408D-B68C-F17BF5572600}"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9873509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cxnSp>
        <p:nvCxnSpPr>
          <p:cNvPr id="5" name="Straight Connector 14"/>
          <p:cNvCxnSpPr/>
          <p:nvPr/>
        </p:nvCxnSpPr>
        <p:spPr>
          <a:xfrm>
            <a:off x="1703918" y="3429000"/>
            <a:ext cx="88095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3" y="982132"/>
            <a:ext cx="9064979" cy="2294467"/>
          </a:xfrm>
        </p:spPr>
        <p:txBody>
          <a:bodyPr rtlCol="0">
            <a:normAutofit/>
          </a:bodyPr>
          <a:lstStyle>
            <a:lvl1pPr>
              <a:defRPr lang="en-US" sz="3200" b="0" dirty="0"/>
            </a:lvl1pPr>
          </a:lstStyle>
          <a:p>
            <a:pPr lvl="0"/>
            <a:r>
              <a:rPr lang="el-GR" smtClean="0"/>
              <a:t>Στυλ κύριου τίτλου</a:t>
            </a:r>
            <a:endParaRPr lang="en-US" dirty="0"/>
          </a:p>
        </p:txBody>
      </p:sp>
      <p:sp>
        <p:nvSpPr>
          <p:cNvPr id="14" name="Text Placeholder 2"/>
          <p:cNvSpPr>
            <a:spLocks noGrp="1"/>
          </p:cNvSpPr>
          <p:nvPr>
            <p:ph type="body" idx="13"/>
          </p:nvPr>
        </p:nvSpPr>
        <p:spPr>
          <a:xfrm>
            <a:off x="1569158" y="3566160"/>
            <a:ext cx="9064973"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569155" y="4470401"/>
            <a:ext cx="9064979" cy="1405467"/>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6" name="Date Placeholder 3"/>
          <p:cNvSpPr>
            <a:spLocks noGrp="1"/>
          </p:cNvSpPr>
          <p:nvPr>
            <p:ph type="dt" sz="half" idx="14"/>
          </p:nvPr>
        </p:nvSpPr>
        <p:spPr/>
        <p:txBody>
          <a:bodyPr/>
          <a:lstStyle>
            <a:lvl1pPr>
              <a:defRPr/>
            </a:lvl1pPr>
          </a:lstStyle>
          <a:p>
            <a:pPr>
              <a:defRPr/>
            </a:pPr>
            <a:endParaRPr lang="el-GR">
              <a:solidFill>
                <a:prstClr val="black"/>
              </a:solidFill>
            </a:endParaRPr>
          </a:p>
        </p:txBody>
      </p:sp>
      <p:sp>
        <p:nvSpPr>
          <p:cNvPr id="7" name="Footer Placeholder 4"/>
          <p:cNvSpPr>
            <a:spLocks noGrp="1"/>
          </p:cNvSpPr>
          <p:nvPr>
            <p:ph type="ftr" sz="quarter" idx="15"/>
          </p:nvPr>
        </p:nvSpPr>
        <p:spPr/>
        <p:txBody>
          <a:bodyPr/>
          <a:lstStyle>
            <a:lvl1pPr>
              <a:defRPr/>
            </a:lvl1pPr>
          </a:lstStyle>
          <a:p>
            <a:pPr>
              <a:defRPr/>
            </a:pPr>
            <a:endParaRPr lang="el-GR">
              <a:solidFill>
                <a:prstClr val="black"/>
              </a:solidFill>
            </a:endParaRPr>
          </a:p>
        </p:txBody>
      </p:sp>
      <p:sp>
        <p:nvSpPr>
          <p:cNvPr id="8" name="Slide Number Placeholder 5"/>
          <p:cNvSpPr>
            <a:spLocks noGrp="1"/>
          </p:cNvSpPr>
          <p:nvPr>
            <p:ph type="sldNum" sz="quarter" idx="16"/>
          </p:nvPr>
        </p:nvSpPr>
        <p:spPr/>
        <p:txBody>
          <a:bodyPr/>
          <a:lstStyle>
            <a:lvl1pPr>
              <a:defRPr/>
            </a:lvl1pPr>
          </a:lstStyle>
          <a:p>
            <a:pPr>
              <a:defRPr/>
            </a:pPr>
            <a:fld id="{D31E42CF-D24F-469C-A3B6-63FCC24E1613}"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2442068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cxnSp>
        <p:nvCxnSpPr>
          <p:cNvPr id="4" name="Straight Connector 13"/>
          <p:cNvCxnSpPr/>
          <p:nvPr/>
        </p:nvCxnSpPr>
        <p:spPr>
          <a:xfrm>
            <a:off x="1703918" y="2354263"/>
            <a:ext cx="88095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569154" y="2490136"/>
            <a:ext cx="9064981" cy="3385733"/>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E2B02C85-741B-4DC0-9F47-F57FB0AF4B76}"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19440001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cxnSp>
        <p:nvCxnSpPr>
          <p:cNvPr id="4" name="Straight Connector 13"/>
          <p:cNvCxnSpPr/>
          <p:nvPr/>
        </p:nvCxnSpPr>
        <p:spPr>
          <a:xfrm>
            <a:off x="8326967" y="906464"/>
            <a:ext cx="0" cy="4968875"/>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475556" y="906874"/>
            <a:ext cx="2158573" cy="496899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569157" y="906874"/>
            <a:ext cx="6554012" cy="4968993"/>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A6404D5F-36F8-4D4B-8CD5-D7D62F7A3DFC}"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888504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17"/>
          <p:cNvGrpSpPr>
            <a:grpSpLocks/>
          </p:cNvGrpSpPr>
          <p:nvPr/>
        </p:nvGrpSpPr>
        <p:grpSpPr bwMode="auto">
          <a:xfrm>
            <a:off x="0" y="0"/>
            <a:ext cx="12192000" cy="6858000"/>
            <a:chOff x="0" y="0"/>
            <a:chExt cx="9144677" cy="6858000"/>
          </a:xfrm>
        </p:grpSpPr>
        <p:pic>
          <p:nvPicPr>
            <p:cNvPr id="5" name="Picture 7" descr="SD-PanelTitle-R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 name="Picture 11" descr="HDRibbonTitle-UniformTrim.png"/>
            <p:cNvPicPr>
              <a:picLocks noChangeAspect="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0"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HDRibbonTitle-UniformTrim.png"/>
            <p:cNvPicPr>
              <a:picLocks noChangeAspect="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7480469"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692400" y="3471863"/>
            <a:ext cx="681778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562579" y="1811864"/>
            <a:ext cx="7078488" cy="1515533"/>
          </a:xfrm>
        </p:spPr>
        <p:txBody>
          <a:bodyPr anchor="b">
            <a:noAutofit/>
          </a:bodyPr>
          <a:lstStyle>
            <a:lvl1pPr algn="ctr">
              <a:defRPr sz="4800">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2562579" y="3598328"/>
            <a:ext cx="7078488" cy="1377651"/>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10" name="Date Placeholder 3"/>
          <p:cNvSpPr>
            <a:spLocks noGrp="1"/>
          </p:cNvSpPr>
          <p:nvPr>
            <p:ph type="dt" sz="half" idx="10"/>
          </p:nvPr>
        </p:nvSpPr>
        <p:spPr>
          <a:xfrm>
            <a:off x="8087784" y="5054600"/>
            <a:ext cx="897467" cy="279400"/>
          </a:xfrm>
        </p:spPr>
        <p:txBody>
          <a:bodyPr/>
          <a:lstStyle>
            <a:lvl1pPr>
              <a:defRPr/>
            </a:lvl1pPr>
          </a:lstStyle>
          <a:p>
            <a:pPr>
              <a:defRPr/>
            </a:pPr>
            <a:endParaRPr lang="el-GR">
              <a:solidFill>
                <a:prstClr val="black"/>
              </a:solidFill>
            </a:endParaRPr>
          </a:p>
        </p:txBody>
      </p:sp>
      <p:sp>
        <p:nvSpPr>
          <p:cNvPr id="11" name="Footer Placeholder 4"/>
          <p:cNvSpPr>
            <a:spLocks noGrp="1"/>
          </p:cNvSpPr>
          <p:nvPr>
            <p:ph type="ftr" sz="quarter" idx="11"/>
          </p:nvPr>
        </p:nvSpPr>
        <p:spPr>
          <a:xfrm>
            <a:off x="2563284" y="5054600"/>
            <a:ext cx="5418667" cy="279400"/>
          </a:xfrm>
        </p:spPr>
        <p:txBody>
          <a:bodyPr/>
          <a:lstStyle>
            <a:lvl1pPr>
              <a:defRPr/>
            </a:lvl1pPr>
          </a:lstStyle>
          <a:p>
            <a:pPr>
              <a:defRPr/>
            </a:pPr>
            <a:endParaRPr lang="el-GR">
              <a:solidFill>
                <a:prstClr val="black"/>
              </a:solidFill>
            </a:endParaRPr>
          </a:p>
        </p:txBody>
      </p:sp>
      <p:sp>
        <p:nvSpPr>
          <p:cNvPr id="12" name="Slide Number Placeholder 5"/>
          <p:cNvSpPr>
            <a:spLocks noGrp="1"/>
          </p:cNvSpPr>
          <p:nvPr>
            <p:ph type="sldNum" sz="quarter" idx="12"/>
          </p:nvPr>
        </p:nvSpPr>
        <p:spPr>
          <a:xfrm>
            <a:off x="9088967" y="5054600"/>
            <a:ext cx="552451" cy="279400"/>
          </a:xfrm>
        </p:spPr>
        <p:txBody>
          <a:bodyPr/>
          <a:lstStyle>
            <a:lvl1pPr>
              <a:defRPr/>
            </a:lvl1pPr>
          </a:lstStyle>
          <a:p>
            <a:pPr>
              <a:defRPr/>
            </a:pPr>
            <a:fld id="{AA07E279-2A44-4033-86D6-D66CEE4DCB8E}"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104293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n-US"/>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8BF7ED84-93E2-4EA3-83C7-7BC1D29BEAD1}" type="datetimeFigureOut">
              <a:rPr lang="en-US" smtClean="0"/>
              <a:t>12/5/2021</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D3F22743-E910-4F4F-BEBB-4FDDE543D0D5}" type="slidenum">
              <a:rPr lang="en-US" smtClean="0"/>
              <a:t>‹#›</a:t>
            </a:fld>
            <a:endParaRPr lang="en-US"/>
          </a:p>
        </p:txBody>
      </p:sp>
    </p:spTree>
    <p:extLst>
      <p:ext uri="{BB962C8B-B14F-4D97-AF65-F5344CB8AC3E}">
        <p14:creationId xmlns:p14="http://schemas.microsoft.com/office/powerpoint/2010/main" val="41648795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4" name="Straight Connector 6"/>
          <p:cNvCxnSpPr/>
          <p:nvPr/>
        </p:nvCxnSpPr>
        <p:spPr>
          <a:xfrm>
            <a:off x="1703918" y="2355850"/>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659DFC23-57A7-4040-A470-896820733977}"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39067813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cxnSp>
        <p:nvCxnSpPr>
          <p:cNvPr id="4" name="Straight Connector 30"/>
          <p:cNvCxnSpPr/>
          <p:nvPr/>
        </p:nvCxnSpPr>
        <p:spPr>
          <a:xfrm>
            <a:off x="1703918" y="3598863"/>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704620" y="1641413"/>
            <a:ext cx="8794045" cy="1822514"/>
          </a:xfrm>
        </p:spPr>
        <p:txBody>
          <a:bodyPr anchor="b">
            <a:normAutofit/>
          </a:bodyPr>
          <a:lstStyle>
            <a:lvl1pPr algn="ctr">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704620" y="3734860"/>
            <a:ext cx="8794045" cy="1090015"/>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2CD57A5A-27F8-4E9C-A581-D72EC3423D68}"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42925535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5" name="Straight Connector 7"/>
          <p:cNvCxnSpPr/>
          <p:nvPr/>
        </p:nvCxnSpPr>
        <p:spPr>
          <a:xfrm>
            <a:off x="1703918" y="2355850"/>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5" y="915338"/>
            <a:ext cx="9064979" cy="1303867"/>
          </a:xfrm>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569155" y="2487168"/>
            <a:ext cx="4450080" cy="344728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93536" y="2487168"/>
            <a:ext cx="4450080" cy="344728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6" name="Date Placeholder 4"/>
          <p:cNvSpPr>
            <a:spLocks noGrp="1"/>
          </p:cNvSpPr>
          <p:nvPr>
            <p:ph type="dt" sz="half" idx="10"/>
          </p:nvPr>
        </p:nvSpPr>
        <p:spPr/>
        <p:txBody>
          <a:bodyPr/>
          <a:lstStyle>
            <a:lvl1pPr>
              <a:defRPr/>
            </a:lvl1pPr>
          </a:lstStyle>
          <a:p>
            <a:pPr>
              <a:defRPr/>
            </a:pPr>
            <a:endParaRPr lang="el-G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ECCF5E0E-B467-48AF-810B-B852B004BD5C}"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3100216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cxnSp>
        <p:nvCxnSpPr>
          <p:cNvPr id="7" name="Straight Connector 40"/>
          <p:cNvCxnSpPr/>
          <p:nvPr/>
        </p:nvCxnSpPr>
        <p:spPr>
          <a:xfrm>
            <a:off x="1703918" y="2354263"/>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569157"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569157" y="3243263"/>
            <a:ext cx="4450080" cy="2706624"/>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89109"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89109" y="3243263"/>
            <a:ext cx="4450080" cy="2706624"/>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8" name="Date Placeholder 6"/>
          <p:cNvSpPr>
            <a:spLocks noGrp="1"/>
          </p:cNvSpPr>
          <p:nvPr>
            <p:ph type="dt" sz="half" idx="10"/>
          </p:nvPr>
        </p:nvSpPr>
        <p:spPr/>
        <p:txBody>
          <a:bodyPr/>
          <a:lstStyle>
            <a:lvl1pPr>
              <a:defRPr/>
            </a:lvl1pPr>
          </a:lstStyle>
          <a:p>
            <a:pPr>
              <a:defRPr/>
            </a:pPr>
            <a:endParaRPr lang="el-GR">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10" name="Slide Number Placeholder 8"/>
          <p:cNvSpPr>
            <a:spLocks noGrp="1"/>
          </p:cNvSpPr>
          <p:nvPr>
            <p:ph type="sldNum" sz="quarter" idx="12"/>
          </p:nvPr>
        </p:nvSpPr>
        <p:spPr/>
        <p:txBody>
          <a:bodyPr/>
          <a:lstStyle>
            <a:lvl1pPr>
              <a:defRPr/>
            </a:lvl1pPr>
          </a:lstStyle>
          <a:p>
            <a:pPr>
              <a:defRPr/>
            </a:pPr>
            <a:fld id="{DDEFED9A-E079-4341-88A6-17D7A6C68F35}"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15477482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cxnSp>
        <p:nvCxnSpPr>
          <p:cNvPr id="3" name="Straight Connector 13"/>
          <p:cNvCxnSpPr/>
          <p:nvPr/>
        </p:nvCxnSpPr>
        <p:spPr>
          <a:xfrm>
            <a:off x="1703918" y="2354263"/>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4" y="915338"/>
            <a:ext cx="9064980" cy="1303867"/>
          </a:xfrm>
        </p:spPr>
        <p:txBody>
          <a:bodyPr/>
          <a:lstStyle/>
          <a:p>
            <a:r>
              <a:rPr lang="el-GR" smtClean="0"/>
              <a:t>Στυλ κύριου τίτλου</a:t>
            </a:r>
            <a:endParaRPr lang="en-US" dirty="0"/>
          </a:p>
        </p:txBody>
      </p:sp>
      <p:sp>
        <p:nvSpPr>
          <p:cNvPr id="4" name="Date Placeholder 2"/>
          <p:cNvSpPr>
            <a:spLocks noGrp="1"/>
          </p:cNvSpPr>
          <p:nvPr>
            <p:ph type="dt" sz="half" idx="10"/>
          </p:nvPr>
        </p:nvSpPr>
        <p:spPr/>
        <p:txBody>
          <a:bodyPr/>
          <a:lstStyle>
            <a:lvl1pPr>
              <a:defRPr/>
            </a:lvl1pPr>
          </a:lstStyle>
          <a:p>
            <a:pPr>
              <a:defRPr/>
            </a:pPr>
            <a:endParaRPr lang="el-GR">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6" name="Slide Number Placeholder 4"/>
          <p:cNvSpPr>
            <a:spLocks noGrp="1"/>
          </p:cNvSpPr>
          <p:nvPr>
            <p:ph type="sldNum" sz="quarter" idx="12"/>
          </p:nvPr>
        </p:nvSpPr>
        <p:spPr/>
        <p:txBody>
          <a:bodyPr/>
          <a:lstStyle>
            <a:lvl1pPr>
              <a:defRPr/>
            </a:lvl1pPr>
          </a:lstStyle>
          <a:p>
            <a:pPr>
              <a:defRPr/>
            </a:pPr>
            <a:fld id="{AE9DE4F3-D8C3-4822-8265-4CAAD3981475}"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1958158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4" name="Slide Number Placeholder 5"/>
          <p:cNvSpPr>
            <a:spLocks noGrp="1"/>
          </p:cNvSpPr>
          <p:nvPr>
            <p:ph type="sldNum" sz="quarter" idx="12"/>
          </p:nvPr>
        </p:nvSpPr>
        <p:spPr/>
        <p:txBody>
          <a:bodyPr/>
          <a:lstStyle>
            <a:lvl1pPr>
              <a:defRPr/>
            </a:lvl1pPr>
          </a:lstStyle>
          <a:p>
            <a:pPr>
              <a:defRPr/>
            </a:pPr>
            <a:fld id="{848867C9-5CF6-4E5C-9D1D-AB7E91DFC75F}"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37737917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cxnSp>
        <p:nvCxnSpPr>
          <p:cNvPr id="5" name="Straight Connector 15"/>
          <p:cNvCxnSpPr/>
          <p:nvPr/>
        </p:nvCxnSpPr>
        <p:spPr>
          <a:xfrm>
            <a:off x="1703918" y="2913063"/>
            <a:ext cx="311150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3" y="1388534"/>
            <a:ext cx="3382397" cy="1371600"/>
          </a:xfrm>
        </p:spPr>
        <p:txBody>
          <a:bodyPr anchor="b">
            <a:normAutofit/>
          </a:bodyPr>
          <a:lstStyle>
            <a:lvl1pPr algn="ctr">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493417" y="982133"/>
            <a:ext cx="5140719" cy="4893735"/>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569153" y="3031065"/>
            <a:ext cx="3382397"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6" name="Date Placeholder 4"/>
          <p:cNvSpPr>
            <a:spLocks noGrp="1"/>
          </p:cNvSpPr>
          <p:nvPr>
            <p:ph type="dt" sz="half" idx="10"/>
          </p:nvPr>
        </p:nvSpPr>
        <p:spPr/>
        <p:txBody>
          <a:bodyPr/>
          <a:lstStyle>
            <a:lvl1pPr>
              <a:defRPr/>
            </a:lvl1pPr>
          </a:lstStyle>
          <a:p>
            <a:pPr>
              <a:defRPr/>
            </a:pPr>
            <a:endParaRPr lang="el-G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7B78F4DF-AC74-4E5C-80CB-6D7CD70DC7A1}"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5498786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69153" y="1883832"/>
            <a:ext cx="4842936" cy="1371600"/>
          </a:xfrm>
        </p:spPr>
        <p:txBody>
          <a:bodyPr anchor="b">
            <a:normAutofit/>
          </a:bodyPr>
          <a:lstStyle>
            <a:lvl1pPr algn="ctr">
              <a:defRPr sz="2400" b="0"/>
            </a:lvl1pPr>
          </a:lstStyle>
          <a:p>
            <a:r>
              <a:rPr lang="el-GR" smtClean="0"/>
              <a:t>Στυλ κύριου τίτλου</a:t>
            </a:r>
            <a:endParaRPr lang="en-US" dirty="0"/>
          </a:p>
        </p:txBody>
      </p:sp>
      <p:sp>
        <p:nvSpPr>
          <p:cNvPr id="17" name="Picture Placeholder 2"/>
          <p:cNvSpPr>
            <a:spLocks noGrp="1" noChangeAspect="1"/>
          </p:cNvSpPr>
          <p:nvPr>
            <p:ph type="pic" idx="1"/>
          </p:nvPr>
        </p:nvSpPr>
        <p:spPr>
          <a:xfrm>
            <a:off x="6910759" y="1032933"/>
            <a:ext cx="3905951"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smtClean="0"/>
              <a:t>Κάντε κλικ στο εικονίδιο για να προσθέσετε εικόνα</a:t>
            </a:r>
            <a:endParaRPr lang="en-US" noProof="0" dirty="0"/>
          </a:p>
        </p:txBody>
      </p:sp>
      <p:sp>
        <p:nvSpPr>
          <p:cNvPr id="4" name="Text Placeholder 3"/>
          <p:cNvSpPr>
            <a:spLocks noGrp="1"/>
          </p:cNvSpPr>
          <p:nvPr>
            <p:ph type="body" sz="half" idx="2"/>
          </p:nvPr>
        </p:nvSpPr>
        <p:spPr>
          <a:xfrm>
            <a:off x="1569154" y="3255432"/>
            <a:ext cx="4842935"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D6C8CAAA-B7A4-4D65-9482-DFE5420DEC37}"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34517036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69155" y="4815415"/>
            <a:ext cx="9064979" cy="566738"/>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368347" y="1032934"/>
            <a:ext cx="9455309"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smtClean="0"/>
              <a:t>Κάντε κλικ στο εικονίδιο για να προσθέσετε εικόνα</a:t>
            </a:r>
            <a:endParaRPr lang="en-US" noProof="0" dirty="0"/>
          </a:p>
        </p:txBody>
      </p:sp>
      <p:sp>
        <p:nvSpPr>
          <p:cNvPr id="4" name="Text Placeholder 3"/>
          <p:cNvSpPr>
            <a:spLocks noGrp="1"/>
          </p:cNvSpPr>
          <p:nvPr>
            <p:ph type="body" sz="half" idx="2"/>
          </p:nvPr>
        </p:nvSpPr>
        <p:spPr>
          <a:xfrm>
            <a:off x="1569155" y="5382153"/>
            <a:ext cx="9064979" cy="49371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9EFCA30E-8B62-4156-989D-D8D57132FC63}"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14545427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cxnSp>
        <p:nvCxnSpPr>
          <p:cNvPr id="4" name="Straight Connector 14"/>
          <p:cNvCxnSpPr/>
          <p:nvPr/>
        </p:nvCxnSpPr>
        <p:spPr>
          <a:xfrm>
            <a:off x="1703918" y="4140200"/>
            <a:ext cx="88095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5" y="906873"/>
            <a:ext cx="9064979" cy="3097860"/>
          </a:xfrm>
        </p:spPr>
        <p:txBody>
          <a:bodyPr>
            <a:normAutofit/>
          </a:bodyPr>
          <a:lstStyle>
            <a:lvl1pPr algn="ctr">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569154" y="4275666"/>
            <a:ext cx="9064981"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B0749315-C38D-4A5C-828D-6BD6DB286B0F}"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4133184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ημερομηνίας 4"/>
          <p:cNvSpPr>
            <a:spLocks noGrp="1"/>
          </p:cNvSpPr>
          <p:nvPr>
            <p:ph type="dt" sz="half" idx="10"/>
          </p:nvPr>
        </p:nvSpPr>
        <p:spPr/>
        <p:txBody>
          <a:bodyPr/>
          <a:lstStyle/>
          <a:p>
            <a:fld id="{8BF7ED84-93E2-4EA3-83C7-7BC1D29BEAD1}" type="datetimeFigureOut">
              <a:rPr lang="en-US" smtClean="0"/>
              <a:t>12/5/2021</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D3F22743-E910-4F4F-BEBB-4FDDE543D0D5}" type="slidenum">
              <a:rPr lang="en-US" smtClean="0"/>
              <a:t>‹#›</a:t>
            </a:fld>
            <a:endParaRPr lang="en-US"/>
          </a:p>
        </p:txBody>
      </p:sp>
    </p:spTree>
    <p:extLst>
      <p:ext uri="{BB962C8B-B14F-4D97-AF65-F5344CB8AC3E}">
        <p14:creationId xmlns:p14="http://schemas.microsoft.com/office/powerpoint/2010/main" val="19543107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132417" y="904875"/>
            <a:ext cx="609600" cy="585788"/>
          </a:xfrm>
          <a:prstGeom prst="rect">
            <a:avLst/>
          </a:prstGeom>
          <a:noFill/>
          <a:ln>
            <a:noFill/>
          </a:ln>
          <a:extLst/>
        </p:spPr>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defRPr/>
            </a:pPr>
            <a:r>
              <a:rPr lang="en-US" altLang="el-GR" sz="7200" smtClean="0">
                <a:solidFill>
                  <a:prstClr val="black"/>
                </a:solidFill>
              </a:rPr>
              <a:t>“</a:t>
            </a:r>
          </a:p>
        </p:txBody>
      </p:sp>
      <p:sp>
        <p:nvSpPr>
          <p:cNvPr id="6" name="TextBox 5"/>
          <p:cNvSpPr txBox="1">
            <a:spLocks noChangeArrowheads="1"/>
          </p:cNvSpPr>
          <p:nvPr/>
        </p:nvSpPr>
        <p:spPr bwMode="auto">
          <a:xfrm>
            <a:off x="10179051" y="2827339"/>
            <a:ext cx="609600" cy="585787"/>
          </a:xfrm>
          <a:prstGeom prst="rect">
            <a:avLst/>
          </a:prstGeom>
          <a:noFill/>
          <a:ln>
            <a:noFill/>
          </a:ln>
          <a:extLst/>
        </p:spPr>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fontAlgn="base">
              <a:spcBef>
                <a:spcPct val="0"/>
              </a:spcBef>
              <a:spcAft>
                <a:spcPct val="0"/>
              </a:spcAft>
              <a:defRPr/>
            </a:pPr>
            <a:r>
              <a:rPr lang="en-US" altLang="el-GR" sz="7200" smtClean="0">
                <a:solidFill>
                  <a:prstClr val="black"/>
                </a:solidFill>
              </a:rPr>
              <a:t>”</a:t>
            </a:r>
          </a:p>
        </p:txBody>
      </p:sp>
      <p:cxnSp>
        <p:nvCxnSpPr>
          <p:cNvPr id="7" name="Straight Connector 18"/>
          <p:cNvCxnSpPr/>
          <p:nvPr/>
        </p:nvCxnSpPr>
        <p:spPr>
          <a:xfrm>
            <a:off x="1703918" y="4140200"/>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779111" y="982132"/>
            <a:ext cx="8533667" cy="2370668"/>
          </a:xfrm>
        </p:spPr>
        <p:txBody>
          <a:bodyP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2133600" y="3352800"/>
            <a:ext cx="7857064"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1569151" y="4343401"/>
            <a:ext cx="9064984"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8" name="Date Placeholder 3"/>
          <p:cNvSpPr>
            <a:spLocks noGrp="1"/>
          </p:cNvSpPr>
          <p:nvPr>
            <p:ph type="dt" sz="half" idx="14"/>
          </p:nvPr>
        </p:nvSpPr>
        <p:spPr/>
        <p:txBody>
          <a:bodyPr/>
          <a:lstStyle>
            <a:lvl1pPr>
              <a:defRPr/>
            </a:lvl1pPr>
          </a:lstStyle>
          <a:p>
            <a:pPr>
              <a:defRPr/>
            </a:pPr>
            <a:endParaRPr lang="el-G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el-GR">
              <a:solidFill>
                <a:prstClr val="black"/>
              </a:solidFill>
            </a:endParaRPr>
          </a:p>
        </p:txBody>
      </p:sp>
      <p:sp>
        <p:nvSpPr>
          <p:cNvPr id="11" name="Slide Number Placeholder 5"/>
          <p:cNvSpPr>
            <a:spLocks noGrp="1"/>
          </p:cNvSpPr>
          <p:nvPr>
            <p:ph type="sldNum" sz="quarter" idx="16"/>
          </p:nvPr>
        </p:nvSpPr>
        <p:spPr/>
        <p:txBody>
          <a:bodyPr/>
          <a:lstStyle>
            <a:lvl1pPr>
              <a:defRPr/>
            </a:lvl1pPr>
          </a:lstStyle>
          <a:p>
            <a:pPr>
              <a:defRPr/>
            </a:pPr>
            <a:fld id="{A8F93A9E-7F33-4B0A-A55F-B942959C0E82}"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2079715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569159" y="3308581"/>
            <a:ext cx="9064971" cy="1468800"/>
          </a:xfrm>
        </p:spPr>
        <p:txBody>
          <a:bodyPr anchor="b">
            <a:normAutofit/>
          </a:bodyPr>
          <a:lstStyle>
            <a:lvl1pPr algn="l">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569158" y="4777381"/>
            <a:ext cx="9064973" cy="8604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F4252DF7-E00C-4F2B-9024-D5D2875DF4ED}"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16947785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170517" y="896938"/>
            <a:ext cx="609600" cy="584200"/>
          </a:xfrm>
          <a:prstGeom prst="rect">
            <a:avLst/>
          </a:prstGeom>
          <a:noFill/>
          <a:ln>
            <a:noFill/>
          </a:ln>
          <a:extLst/>
        </p:spPr>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defRPr/>
            </a:pPr>
            <a:r>
              <a:rPr lang="en-US" altLang="el-GR" sz="8000" smtClean="0">
                <a:solidFill>
                  <a:prstClr val="black"/>
                </a:solidFill>
              </a:rPr>
              <a:t>“</a:t>
            </a:r>
          </a:p>
        </p:txBody>
      </p:sp>
      <p:sp>
        <p:nvSpPr>
          <p:cNvPr id="6" name="TextBox 5"/>
          <p:cNvSpPr txBox="1">
            <a:spLocks noChangeArrowheads="1"/>
          </p:cNvSpPr>
          <p:nvPr/>
        </p:nvSpPr>
        <p:spPr bwMode="auto">
          <a:xfrm>
            <a:off x="10200217" y="2608263"/>
            <a:ext cx="609600" cy="584200"/>
          </a:xfrm>
          <a:prstGeom prst="rect">
            <a:avLst/>
          </a:prstGeom>
          <a:noFill/>
          <a:ln>
            <a:noFill/>
          </a:ln>
          <a:extLst/>
        </p:spPr>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fontAlgn="base">
              <a:spcBef>
                <a:spcPct val="0"/>
              </a:spcBef>
              <a:spcAft>
                <a:spcPct val="0"/>
              </a:spcAft>
              <a:defRPr/>
            </a:pPr>
            <a:r>
              <a:rPr lang="en-US" altLang="el-GR" sz="8000" smtClean="0">
                <a:solidFill>
                  <a:prstClr val="black"/>
                </a:solidFill>
              </a:rPr>
              <a:t>”</a:t>
            </a:r>
          </a:p>
        </p:txBody>
      </p:sp>
      <p:cxnSp>
        <p:nvCxnSpPr>
          <p:cNvPr id="7" name="Straight Connector 25"/>
          <p:cNvCxnSpPr/>
          <p:nvPr/>
        </p:nvCxnSpPr>
        <p:spPr>
          <a:xfrm>
            <a:off x="1703918" y="3429000"/>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879222" y="982132"/>
            <a:ext cx="8433557" cy="2243668"/>
          </a:xfrm>
        </p:spPr>
        <p:txBody>
          <a:bodyP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8" name="Text Placeholder 2"/>
          <p:cNvSpPr>
            <a:spLocks noGrp="1"/>
          </p:cNvSpPr>
          <p:nvPr>
            <p:ph type="body" idx="13"/>
          </p:nvPr>
        </p:nvSpPr>
        <p:spPr>
          <a:xfrm>
            <a:off x="1569158" y="3639312"/>
            <a:ext cx="9064973"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569154" y="4529667"/>
            <a:ext cx="9064981" cy="1346200"/>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8" name="Date Placeholder 3"/>
          <p:cNvSpPr>
            <a:spLocks noGrp="1"/>
          </p:cNvSpPr>
          <p:nvPr>
            <p:ph type="dt" sz="half" idx="14"/>
          </p:nvPr>
        </p:nvSpPr>
        <p:spPr/>
        <p:txBody>
          <a:bodyPr/>
          <a:lstStyle>
            <a:lvl1pPr>
              <a:defRPr/>
            </a:lvl1pPr>
          </a:lstStyle>
          <a:p>
            <a:pPr>
              <a:defRPr/>
            </a:pPr>
            <a:endParaRPr lang="el-G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el-GR">
              <a:solidFill>
                <a:prstClr val="black"/>
              </a:solidFill>
            </a:endParaRPr>
          </a:p>
        </p:txBody>
      </p:sp>
      <p:sp>
        <p:nvSpPr>
          <p:cNvPr id="10" name="Slide Number Placeholder 5"/>
          <p:cNvSpPr>
            <a:spLocks noGrp="1"/>
          </p:cNvSpPr>
          <p:nvPr>
            <p:ph type="sldNum" sz="quarter" idx="16"/>
          </p:nvPr>
        </p:nvSpPr>
        <p:spPr/>
        <p:txBody>
          <a:bodyPr/>
          <a:lstStyle>
            <a:lvl1pPr>
              <a:defRPr/>
            </a:lvl1pPr>
          </a:lstStyle>
          <a:p>
            <a:pPr>
              <a:defRPr/>
            </a:pPr>
            <a:fld id="{12E408D8-B96E-408D-B68C-F17BF5572600}"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34482562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cxnSp>
        <p:nvCxnSpPr>
          <p:cNvPr id="5" name="Straight Connector 14"/>
          <p:cNvCxnSpPr/>
          <p:nvPr/>
        </p:nvCxnSpPr>
        <p:spPr>
          <a:xfrm>
            <a:off x="1703918" y="3429000"/>
            <a:ext cx="88095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3" y="982132"/>
            <a:ext cx="9064979" cy="2294467"/>
          </a:xfrm>
        </p:spPr>
        <p:txBody>
          <a:bodyPr rtlCol="0">
            <a:normAutofit/>
          </a:bodyPr>
          <a:lstStyle>
            <a:lvl1pPr>
              <a:defRPr lang="en-US" sz="3200" b="0" dirty="0"/>
            </a:lvl1pPr>
          </a:lstStyle>
          <a:p>
            <a:pPr lvl="0"/>
            <a:r>
              <a:rPr lang="el-GR" smtClean="0"/>
              <a:t>Στυλ κύριου τίτλου</a:t>
            </a:r>
            <a:endParaRPr lang="en-US" dirty="0"/>
          </a:p>
        </p:txBody>
      </p:sp>
      <p:sp>
        <p:nvSpPr>
          <p:cNvPr id="14" name="Text Placeholder 2"/>
          <p:cNvSpPr>
            <a:spLocks noGrp="1"/>
          </p:cNvSpPr>
          <p:nvPr>
            <p:ph type="body" idx="13"/>
          </p:nvPr>
        </p:nvSpPr>
        <p:spPr>
          <a:xfrm>
            <a:off x="1569158" y="3566160"/>
            <a:ext cx="9064973"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569155" y="4470401"/>
            <a:ext cx="9064979" cy="1405467"/>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6" name="Date Placeholder 3"/>
          <p:cNvSpPr>
            <a:spLocks noGrp="1"/>
          </p:cNvSpPr>
          <p:nvPr>
            <p:ph type="dt" sz="half" idx="14"/>
          </p:nvPr>
        </p:nvSpPr>
        <p:spPr/>
        <p:txBody>
          <a:bodyPr/>
          <a:lstStyle>
            <a:lvl1pPr>
              <a:defRPr/>
            </a:lvl1pPr>
          </a:lstStyle>
          <a:p>
            <a:pPr>
              <a:defRPr/>
            </a:pPr>
            <a:endParaRPr lang="el-GR">
              <a:solidFill>
                <a:prstClr val="black"/>
              </a:solidFill>
            </a:endParaRPr>
          </a:p>
        </p:txBody>
      </p:sp>
      <p:sp>
        <p:nvSpPr>
          <p:cNvPr id="7" name="Footer Placeholder 4"/>
          <p:cNvSpPr>
            <a:spLocks noGrp="1"/>
          </p:cNvSpPr>
          <p:nvPr>
            <p:ph type="ftr" sz="quarter" idx="15"/>
          </p:nvPr>
        </p:nvSpPr>
        <p:spPr/>
        <p:txBody>
          <a:bodyPr/>
          <a:lstStyle>
            <a:lvl1pPr>
              <a:defRPr/>
            </a:lvl1pPr>
          </a:lstStyle>
          <a:p>
            <a:pPr>
              <a:defRPr/>
            </a:pPr>
            <a:endParaRPr lang="el-GR">
              <a:solidFill>
                <a:prstClr val="black"/>
              </a:solidFill>
            </a:endParaRPr>
          </a:p>
        </p:txBody>
      </p:sp>
      <p:sp>
        <p:nvSpPr>
          <p:cNvPr id="8" name="Slide Number Placeholder 5"/>
          <p:cNvSpPr>
            <a:spLocks noGrp="1"/>
          </p:cNvSpPr>
          <p:nvPr>
            <p:ph type="sldNum" sz="quarter" idx="16"/>
          </p:nvPr>
        </p:nvSpPr>
        <p:spPr/>
        <p:txBody>
          <a:bodyPr/>
          <a:lstStyle>
            <a:lvl1pPr>
              <a:defRPr/>
            </a:lvl1pPr>
          </a:lstStyle>
          <a:p>
            <a:pPr>
              <a:defRPr/>
            </a:pPr>
            <a:fld id="{D31E42CF-D24F-469C-A3B6-63FCC24E1613}"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5584229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cxnSp>
        <p:nvCxnSpPr>
          <p:cNvPr id="4" name="Straight Connector 13"/>
          <p:cNvCxnSpPr/>
          <p:nvPr/>
        </p:nvCxnSpPr>
        <p:spPr>
          <a:xfrm>
            <a:off x="1703918" y="2354263"/>
            <a:ext cx="88095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569154" y="2490136"/>
            <a:ext cx="9064981" cy="3385733"/>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E2B02C85-741B-4DC0-9F47-F57FB0AF4B76}"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28692318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cxnSp>
        <p:nvCxnSpPr>
          <p:cNvPr id="4" name="Straight Connector 13"/>
          <p:cNvCxnSpPr/>
          <p:nvPr/>
        </p:nvCxnSpPr>
        <p:spPr>
          <a:xfrm>
            <a:off x="8326967" y="906464"/>
            <a:ext cx="0" cy="4968875"/>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475556" y="906874"/>
            <a:ext cx="2158573" cy="496899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569157" y="906874"/>
            <a:ext cx="6554012" cy="4968993"/>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A6404D5F-36F8-4D4B-8CD5-D7D62F7A3DFC}"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10400177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17"/>
          <p:cNvGrpSpPr>
            <a:grpSpLocks/>
          </p:cNvGrpSpPr>
          <p:nvPr/>
        </p:nvGrpSpPr>
        <p:grpSpPr bwMode="auto">
          <a:xfrm>
            <a:off x="0" y="0"/>
            <a:ext cx="12192000" cy="6858000"/>
            <a:chOff x="0" y="0"/>
            <a:chExt cx="9144677" cy="6858000"/>
          </a:xfrm>
        </p:grpSpPr>
        <p:pic>
          <p:nvPicPr>
            <p:cNvPr id="5" name="Picture 7" descr="SD-PanelTitle-R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 name="Picture 11" descr="HDRibbonTitle-UniformTrim.png"/>
            <p:cNvPicPr>
              <a:picLocks noChangeAspect="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0"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HDRibbonTitle-UniformTrim.png"/>
            <p:cNvPicPr>
              <a:picLocks noChangeAspect="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7480469"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692400" y="3471863"/>
            <a:ext cx="681778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562579" y="1811864"/>
            <a:ext cx="7078488" cy="1515533"/>
          </a:xfrm>
        </p:spPr>
        <p:txBody>
          <a:bodyPr anchor="b">
            <a:noAutofit/>
          </a:bodyPr>
          <a:lstStyle>
            <a:lvl1pPr algn="ctr">
              <a:defRPr sz="4800">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2562579" y="3598328"/>
            <a:ext cx="7078488" cy="1377651"/>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10" name="Date Placeholder 3"/>
          <p:cNvSpPr>
            <a:spLocks noGrp="1"/>
          </p:cNvSpPr>
          <p:nvPr>
            <p:ph type="dt" sz="half" idx="10"/>
          </p:nvPr>
        </p:nvSpPr>
        <p:spPr>
          <a:xfrm>
            <a:off x="8087784" y="5054600"/>
            <a:ext cx="897467" cy="279400"/>
          </a:xfrm>
        </p:spPr>
        <p:txBody>
          <a:bodyPr/>
          <a:lstStyle>
            <a:lvl1pPr>
              <a:defRPr/>
            </a:lvl1pPr>
          </a:lstStyle>
          <a:p>
            <a:pPr>
              <a:defRPr/>
            </a:pPr>
            <a:endParaRPr lang="el-GR">
              <a:solidFill>
                <a:prstClr val="black"/>
              </a:solidFill>
            </a:endParaRPr>
          </a:p>
        </p:txBody>
      </p:sp>
      <p:sp>
        <p:nvSpPr>
          <p:cNvPr id="11" name="Footer Placeholder 4"/>
          <p:cNvSpPr>
            <a:spLocks noGrp="1"/>
          </p:cNvSpPr>
          <p:nvPr>
            <p:ph type="ftr" sz="quarter" idx="11"/>
          </p:nvPr>
        </p:nvSpPr>
        <p:spPr>
          <a:xfrm>
            <a:off x="2563284" y="5054600"/>
            <a:ext cx="5418667" cy="279400"/>
          </a:xfrm>
        </p:spPr>
        <p:txBody>
          <a:bodyPr/>
          <a:lstStyle>
            <a:lvl1pPr>
              <a:defRPr/>
            </a:lvl1pPr>
          </a:lstStyle>
          <a:p>
            <a:pPr>
              <a:defRPr/>
            </a:pPr>
            <a:endParaRPr lang="el-GR">
              <a:solidFill>
                <a:prstClr val="black"/>
              </a:solidFill>
            </a:endParaRPr>
          </a:p>
        </p:txBody>
      </p:sp>
      <p:sp>
        <p:nvSpPr>
          <p:cNvPr id="12" name="Slide Number Placeholder 5"/>
          <p:cNvSpPr>
            <a:spLocks noGrp="1"/>
          </p:cNvSpPr>
          <p:nvPr>
            <p:ph type="sldNum" sz="quarter" idx="12"/>
          </p:nvPr>
        </p:nvSpPr>
        <p:spPr>
          <a:xfrm>
            <a:off x="9088967" y="5054600"/>
            <a:ext cx="552451" cy="279400"/>
          </a:xfrm>
        </p:spPr>
        <p:txBody>
          <a:bodyPr/>
          <a:lstStyle>
            <a:lvl1pPr>
              <a:defRPr/>
            </a:lvl1pPr>
          </a:lstStyle>
          <a:p>
            <a:pPr>
              <a:defRPr/>
            </a:pPr>
            <a:fld id="{AA07E279-2A44-4033-86D6-D66CEE4DCB8E}"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163790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4" name="Straight Connector 6"/>
          <p:cNvCxnSpPr/>
          <p:nvPr/>
        </p:nvCxnSpPr>
        <p:spPr>
          <a:xfrm>
            <a:off x="1703918" y="2355850"/>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659DFC23-57A7-4040-A470-896820733977}"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6051663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cxnSp>
        <p:nvCxnSpPr>
          <p:cNvPr id="4" name="Straight Connector 30"/>
          <p:cNvCxnSpPr/>
          <p:nvPr/>
        </p:nvCxnSpPr>
        <p:spPr>
          <a:xfrm>
            <a:off x="1703918" y="3598863"/>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704620" y="1641413"/>
            <a:ext cx="8794045" cy="1822514"/>
          </a:xfrm>
        </p:spPr>
        <p:txBody>
          <a:bodyPr anchor="b">
            <a:normAutofit/>
          </a:bodyPr>
          <a:lstStyle>
            <a:lvl1pPr algn="ctr">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704620" y="3734860"/>
            <a:ext cx="8794045" cy="1090015"/>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2CD57A5A-27F8-4E9C-A581-D72EC3423D68}"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35420171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5" name="Straight Connector 7"/>
          <p:cNvCxnSpPr/>
          <p:nvPr/>
        </p:nvCxnSpPr>
        <p:spPr>
          <a:xfrm>
            <a:off x="1703918" y="2355850"/>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5" y="915338"/>
            <a:ext cx="9064979" cy="1303867"/>
          </a:xfrm>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569155" y="2487168"/>
            <a:ext cx="4450080" cy="344728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93536" y="2487168"/>
            <a:ext cx="4450080" cy="344728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6" name="Date Placeholder 4"/>
          <p:cNvSpPr>
            <a:spLocks noGrp="1"/>
          </p:cNvSpPr>
          <p:nvPr>
            <p:ph type="dt" sz="half" idx="10"/>
          </p:nvPr>
        </p:nvSpPr>
        <p:spPr/>
        <p:txBody>
          <a:bodyPr/>
          <a:lstStyle>
            <a:lvl1pPr>
              <a:defRPr/>
            </a:lvl1pPr>
          </a:lstStyle>
          <a:p>
            <a:pPr>
              <a:defRPr/>
            </a:pPr>
            <a:endParaRPr lang="el-G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ECCF5E0E-B467-48AF-810B-B852B004BD5C}"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1929098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n-US"/>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Θέση ημερομηνίας 6"/>
          <p:cNvSpPr>
            <a:spLocks noGrp="1"/>
          </p:cNvSpPr>
          <p:nvPr>
            <p:ph type="dt" sz="half" idx="10"/>
          </p:nvPr>
        </p:nvSpPr>
        <p:spPr/>
        <p:txBody>
          <a:bodyPr/>
          <a:lstStyle/>
          <a:p>
            <a:fld id="{8BF7ED84-93E2-4EA3-83C7-7BC1D29BEAD1}" type="datetimeFigureOut">
              <a:rPr lang="en-US" smtClean="0"/>
              <a:t>12/5/2021</a:t>
            </a:fld>
            <a:endParaRPr lang="en-US"/>
          </a:p>
        </p:txBody>
      </p:sp>
      <p:sp>
        <p:nvSpPr>
          <p:cNvPr id="8" name="Θέση υποσέλιδου 7"/>
          <p:cNvSpPr>
            <a:spLocks noGrp="1"/>
          </p:cNvSpPr>
          <p:nvPr>
            <p:ph type="ftr" sz="quarter" idx="11"/>
          </p:nvPr>
        </p:nvSpPr>
        <p:spPr/>
        <p:txBody>
          <a:bodyPr/>
          <a:lstStyle/>
          <a:p>
            <a:endParaRPr lang="en-US"/>
          </a:p>
        </p:txBody>
      </p:sp>
      <p:sp>
        <p:nvSpPr>
          <p:cNvPr id="9" name="Θέση αριθμού διαφάνειας 8"/>
          <p:cNvSpPr>
            <a:spLocks noGrp="1"/>
          </p:cNvSpPr>
          <p:nvPr>
            <p:ph type="sldNum" sz="quarter" idx="12"/>
          </p:nvPr>
        </p:nvSpPr>
        <p:spPr/>
        <p:txBody>
          <a:bodyPr/>
          <a:lstStyle/>
          <a:p>
            <a:fld id="{D3F22743-E910-4F4F-BEBB-4FDDE543D0D5}" type="slidenum">
              <a:rPr lang="en-US" smtClean="0"/>
              <a:t>‹#›</a:t>
            </a:fld>
            <a:endParaRPr lang="en-US"/>
          </a:p>
        </p:txBody>
      </p:sp>
    </p:spTree>
    <p:extLst>
      <p:ext uri="{BB962C8B-B14F-4D97-AF65-F5344CB8AC3E}">
        <p14:creationId xmlns:p14="http://schemas.microsoft.com/office/powerpoint/2010/main" val="42323947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cxnSp>
        <p:nvCxnSpPr>
          <p:cNvPr id="7" name="Straight Connector 40"/>
          <p:cNvCxnSpPr/>
          <p:nvPr/>
        </p:nvCxnSpPr>
        <p:spPr>
          <a:xfrm>
            <a:off x="1703918" y="2354263"/>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569157"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569157" y="3243263"/>
            <a:ext cx="4450080" cy="2706624"/>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89109"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89109" y="3243263"/>
            <a:ext cx="4450080" cy="2706624"/>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8" name="Date Placeholder 6"/>
          <p:cNvSpPr>
            <a:spLocks noGrp="1"/>
          </p:cNvSpPr>
          <p:nvPr>
            <p:ph type="dt" sz="half" idx="10"/>
          </p:nvPr>
        </p:nvSpPr>
        <p:spPr/>
        <p:txBody>
          <a:bodyPr/>
          <a:lstStyle>
            <a:lvl1pPr>
              <a:defRPr/>
            </a:lvl1pPr>
          </a:lstStyle>
          <a:p>
            <a:pPr>
              <a:defRPr/>
            </a:pPr>
            <a:endParaRPr lang="el-GR">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10" name="Slide Number Placeholder 8"/>
          <p:cNvSpPr>
            <a:spLocks noGrp="1"/>
          </p:cNvSpPr>
          <p:nvPr>
            <p:ph type="sldNum" sz="quarter" idx="12"/>
          </p:nvPr>
        </p:nvSpPr>
        <p:spPr/>
        <p:txBody>
          <a:bodyPr/>
          <a:lstStyle>
            <a:lvl1pPr>
              <a:defRPr/>
            </a:lvl1pPr>
          </a:lstStyle>
          <a:p>
            <a:pPr>
              <a:defRPr/>
            </a:pPr>
            <a:fld id="{DDEFED9A-E079-4341-88A6-17D7A6C68F35}"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32539181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cxnSp>
        <p:nvCxnSpPr>
          <p:cNvPr id="3" name="Straight Connector 13"/>
          <p:cNvCxnSpPr/>
          <p:nvPr/>
        </p:nvCxnSpPr>
        <p:spPr>
          <a:xfrm>
            <a:off x="1703918" y="2354263"/>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4" y="915338"/>
            <a:ext cx="9064980" cy="1303867"/>
          </a:xfrm>
        </p:spPr>
        <p:txBody>
          <a:bodyPr/>
          <a:lstStyle/>
          <a:p>
            <a:r>
              <a:rPr lang="el-GR" smtClean="0"/>
              <a:t>Στυλ κύριου τίτλου</a:t>
            </a:r>
            <a:endParaRPr lang="en-US" dirty="0"/>
          </a:p>
        </p:txBody>
      </p:sp>
      <p:sp>
        <p:nvSpPr>
          <p:cNvPr id="4" name="Date Placeholder 2"/>
          <p:cNvSpPr>
            <a:spLocks noGrp="1"/>
          </p:cNvSpPr>
          <p:nvPr>
            <p:ph type="dt" sz="half" idx="10"/>
          </p:nvPr>
        </p:nvSpPr>
        <p:spPr/>
        <p:txBody>
          <a:bodyPr/>
          <a:lstStyle>
            <a:lvl1pPr>
              <a:defRPr/>
            </a:lvl1pPr>
          </a:lstStyle>
          <a:p>
            <a:pPr>
              <a:defRPr/>
            </a:pPr>
            <a:endParaRPr lang="el-GR">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6" name="Slide Number Placeholder 4"/>
          <p:cNvSpPr>
            <a:spLocks noGrp="1"/>
          </p:cNvSpPr>
          <p:nvPr>
            <p:ph type="sldNum" sz="quarter" idx="12"/>
          </p:nvPr>
        </p:nvSpPr>
        <p:spPr/>
        <p:txBody>
          <a:bodyPr/>
          <a:lstStyle>
            <a:lvl1pPr>
              <a:defRPr/>
            </a:lvl1pPr>
          </a:lstStyle>
          <a:p>
            <a:pPr>
              <a:defRPr/>
            </a:pPr>
            <a:fld id="{AE9DE4F3-D8C3-4822-8265-4CAAD3981475}"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29090696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4" name="Slide Number Placeholder 5"/>
          <p:cNvSpPr>
            <a:spLocks noGrp="1"/>
          </p:cNvSpPr>
          <p:nvPr>
            <p:ph type="sldNum" sz="quarter" idx="12"/>
          </p:nvPr>
        </p:nvSpPr>
        <p:spPr/>
        <p:txBody>
          <a:bodyPr/>
          <a:lstStyle>
            <a:lvl1pPr>
              <a:defRPr/>
            </a:lvl1pPr>
          </a:lstStyle>
          <a:p>
            <a:pPr>
              <a:defRPr/>
            </a:pPr>
            <a:fld id="{848867C9-5CF6-4E5C-9D1D-AB7E91DFC75F}"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5104063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cxnSp>
        <p:nvCxnSpPr>
          <p:cNvPr id="5" name="Straight Connector 15"/>
          <p:cNvCxnSpPr/>
          <p:nvPr/>
        </p:nvCxnSpPr>
        <p:spPr>
          <a:xfrm>
            <a:off x="1703918" y="2913063"/>
            <a:ext cx="311150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3" y="1388534"/>
            <a:ext cx="3382397" cy="1371600"/>
          </a:xfrm>
        </p:spPr>
        <p:txBody>
          <a:bodyPr anchor="b">
            <a:normAutofit/>
          </a:bodyPr>
          <a:lstStyle>
            <a:lvl1pPr algn="ctr">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493417" y="982133"/>
            <a:ext cx="5140719" cy="4893735"/>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569153" y="3031065"/>
            <a:ext cx="3382397"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6" name="Date Placeholder 4"/>
          <p:cNvSpPr>
            <a:spLocks noGrp="1"/>
          </p:cNvSpPr>
          <p:nvPr>
            <p:ph type="dt" sz="half" idx="10"/>
          </p:nvPr>
        </p:nvSpPr>
        <p:spPr/>
        <p:txBody>
          <a:bodyPr/>
          <a:lstStyle>
            <a:lvl1pPr>
              <a:defRPr/>
            </a:lvl1pPr>
          </a:lstStyle>
          <a:p>
            <a:pPr>
              <a:defRPr/>
            </a:pPr>
            <a:endParaRPr lang="el-G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7B78F4DF-AC74-4E5C-80CB-6D7CD70DC7A1}"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12364295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69153" y="1883832"/>
            <a:ext cx="4842936" cy="1371600"/>
          </a:xfrm>
        </p:spPr>
        <p:txBody>
          <a:bodyPr anchor="b">
            <a:normAutofit/>
          </a:bodyPr>
          <a:lstStyle>
            <a:lvl1pPr algn="ctr">
              <a:defRPr sz="2400" b="0"/>
            </a:lvl1pPr>
          </a:lstStyle>
          <a:p>
            <a:r>
              <a:rPr lang="el-GR" smtClean="0"/>
              <a:t>Στυλ κύριου τίτλου</a:t>
            </a:r>
            <a:endParaRPr lang="en-US" dirty="0"/>
          </a:p>
        </p:txBody>
      </p:sp>
      <p:sp>
        <p:nvSpPr>
          <p:cNvPr id="17" name="Picture Placeholder 2"/>
          <p:cNvSpPr>
            <a:spLocks noGrp="1" noChangeAspect="1"/>
          </p:cNvSpPr>
          <p:nvPr>
            <p:ph type="pic" idx="1"/>
          </p:nvPr>
        </p:nvSpPr>
        <p:spPr>
          <a:xfrm>
            <a:off x="6910759" y="1032933"/>
            <a:ext cx="3905951"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smtClean="0"/>
              <a:t>Κάντε κλικ στο εικονίδιο για να προσθέσετε εικόνα</a:t>
            </a:r>
            <a:endParaRPr lang="en-US" noProof="0" dirty="0"/>
          </a:p>
        </p:txBody>
      </p:sp>
      <p:sp>
        <p:nvSpPr>
          <p:cNvPr id="4" name="Text Placeholder 3"/>
          <p:cNvSpPr>
            <a:spLocks noGrp="1"/>
          </p:cNvSpPr>
          <p:nvPr>
            <p:ph type="body" sz="half" idx="2"/>
          </p:nvPr>
        </p:nvSpPr>
        <p:spPr>
          <a:xfrm>
            <a:off x="1569154" y="3255432"/>
            <a:ext cx="4842935"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D6C8CAAA-B7A4-4D65-9482-DFE5420DEC37}"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33727665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69155" y="4815415"/>
            <a:ext cx="9064979" cy="566738"/>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368347" y="1032934"/>
            <a:ext cx="9455309"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smtClean="0"/>
              <a:t>Κάντε κλικ στο εικονίδιο για να προσθέσετε εικόνα</a:t>
            </a:r>
            <a:endParaRPr lang="en-US" noProof="0" dirty="0"/>
          </a:p>
        </p:txBody>
      </p:sp>
      <p:sp>
        <p:nvSpPr>
          <p:cNvPr id="4" name="Text Placeholder 3"/>
          <p:cNvSpPr>
            <a:spLocks noGrp="1"/>
          </p:cNvSpPr>
          <p:nvPr>
            <p:ph type="body" sz="half" idx="2"/>
          </p:nvPr>
        </p:nvSpPr>
        <p:spPr>
          <a:xfrm>
            <a:off x="1569155" y="5382153"/>
            <a:ext cx="9064979" cy="49371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9EFCA30E-8B62-4156-989D-D8D57132FC63}"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38986471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cxnSp>
        <p:nvCxnSpPr>
          <p:cNvPr id="4" name="Straight Connector 14"/>
          <p:cNvCxnSpPr/>
          <p:nvPr/>
        </p:nvCxnSpPr>
        <p:spPr>
          <a:xfrm>
            <a:off x="1703918" y="4140200"/>
            <a:ext cx="88095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5" y="906873"/>
            <a:ext cx="9064979" cy="3097860"/>
          </a:xfrm>
        </p:spPr>
        <p:txBody>
          <a:bodyPr>
            <a:normAutofit/>
          </a:bodyPr>
          <a:lstStyle>
            <a:lvl1pPr algn="ctr">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569154" y="4275666"/>
            <a:ext cx="9064981"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B0749315-C38D-4A5C-828D-6BD6DB286B0F}"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6168695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132417" y="904875"/>
            <a:ext cx="609600" cy="585788"/>
          </a:xfrm>
          <a:prstGeom prst="rect">
            <a:avLst/>
          </a:prstGeom>
          <a:noFill/>
          <a:ln>
            <a:noFill/>
          </a:ln>
          <a:extLst/>
        </p:spPr>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defRPr/>
            </a:pPr>
            <a:r>
              <a:rPr lang="en-US" altLang="el-GR" sz="7200" smtClean="0">
                <a:solidFill>
                  <a:prstClr val="black"/>
                </a:solidFill>
              </a:rPr>
              <a:t>“</a:t>
            </a:r>
          </a:p>
        </p:txBody>
      </p:sp>
      <p:sp>
        <p:nvSpPr>
          <p:cNvPr id="6" name="TextBox 5"/>
          <p:cNvSpPr txBox="1">
            <a:spLocks noChangeArrowheads="1"/>
          </p:cNvSpPr>
          <p:nvPr/>
        </p:nvSpPr>
        <p:spPr bwMode="auto">
          <a:xfrm>
            <a:off x="10179051" y="2827339"/>
            <a:ext cx="609600" cy="585787"/>
          </a:xfrm>
          <a:prstGeom prst="rect">
            <a:avLst/>
          </a:prstGeom>
          <a:noFill/>
          <a:ln>
            <a:noFill/>
          </a:ln>
          <a:extLst/>
        </p:spPr>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fontAlgn="base">
              <a:spcBef>
                <a:spcPct val="0"/>
              </a:spcBef>
              <a:spcAft>
                <a:spcPct val="0"/>
              </a:spcAft>
              <a:defRPr/>
            </a:pPr>
            <a:r>
              <a:rPr lang="en-US" altLang="el-GR" sz="7200" smtClean="0">
                <a:solidFill>
                  <a:prstClr val="black"/>
                </a:solidFill>
              </a:rPr>
              <a:t>”</a:t>
            </a:r>
          </a:p>
        </p:txBody>
      </p:sp>
      <p:cxnSp>
        <p:nvCxnSpPr>
          <p:cNvPr id="7" name="Straight Connector 18"/>
          <p:cNvCxnSpPr/>
          <p:nvPr/>
        </p:nvCxnSpPr>
        <p:spPr>
          <a:xfrm>
            <a:off x="1703918" y="4140200"/>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779111" y="982132"/>
            <a:ext cx="8533667" cy="2370668"/>
          </a:xfrm>
        </p:spPr>
        <p:txBody>
          <a:bodyP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2133600" y="3352800"/>
            <a:ext cx="7857064"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1569151" y="4343401"/>
            <a:ext cx="9064984"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8" name="Date Placeholder 3"/>
          <p:cNvSpPr>
            <a:spLocks noGrp="1"/>
          </p:cNvSpPr>
          <p:nvPr>
            <p:ph type="dt" sz="half" idx="14"/>
          </p:nvPr>
        </p:nvSpPr>
        <p:spPr/>
        <p:txBody>
          <a:bodyPr/>
          <a:lstStyle>
            <a:lvl1pPr>
              <a:defRPr/>
            </a:lvl1pPr>
          </a:lstStyle>
          <a:p>
            <a:pPr>
              <a:defRPr/>
            </a:pPr>
            <a:endParaRPr lang="el-G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el-GR">
              <a:solidFill>
                <a:prstClr val="black"/>
              </a:solidFill>
            </a:endParaRPr>
          </a:p>
        </p:txBody>
      </p:sp>
      <p:sp>
        <p:nvSpPr>
          <p:cNvPr id="11" name="Slide Number Placeholder 5"/>
          <p:cNvSpPr>
            <a:spLocks noGrp="1"/>
          </p:cNvSpPr>
          <p:nvPr>
            <p:ph type="sldNum" sz="quarter" idx="16"/>
          </p:nvPr>
        </p:nvSpPr>
        <p:spPr/>
        <p:txBody>
          <a:bodyPr/>
          <a:lstStyle>
            <a:lvl1pPr>
              <a:defRPr/>
            </a:lvl1pPr>
          </a:lstStyle>
          <a:p>
            <a:pPr>
              <a:defRPr/>
            </a:pPr>
            <a:fld id="{A8F93A9E-7F33-4B0A-A55F-B942959C0E82}"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10067420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569159" y="3308581"/>
            <a:ext cx="9064971" cy="1468800"/>
          </a:xfrm>
        </p:spPr>
        <p:txBody>
          <a:bodyPr anchor="b">
            <a:normAutofit/>
          </a:bodyPr>
          <a:lstStyle>
            <a:lvl1pPr algn="l">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569158" y="4777381"/>
            <a:ext cx="9064973" cy="8604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F4252DF7-E00C-4F2B-9024-D5D2875DF4ED}"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28082336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170517" y="896938"/>
            <a:ext cx="609600" cy="584200"/>
          </a:xfrm>
          <a:prstGeom prst="rect">
            <a:avLst/>
          </a:prstGeom>
          <a:noFill/>
          <a:ln>
            <a:noFill/>
          </a:ln>
          <a:extLst/>
        </p:spPr>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defRPr/>
            </a:pPr>
            <a:r>
              <a:rPr lang="en-US" altLang="el-GR" sz="8000" smtClean="0">
                <a:solidFill>
                  <a:prstClr val="black"/>
                </a:solidFill>
              </a:rPr>
              <a:t>“</a:t>
            </a:r>
          </a:p>
        </p:txBody>
      </p:sp>
      <p:sp>
        <p:nvSpPr>
          <p:cNvPr id="6" name="TextBox 5"/>
          <p:cNvSpPr txBox="1">
            <a:spLocks noChangeArrowheads="1"/>
          </p:cNvSpPr>
          <p:nvPr/>
        </p:nvSpPr>
        <p:spPr bwMode="auto">
          <a:xfrm>
            <a:off x="10200217" y="2608263"/>
            <a:ext cx="609600" cy="584200"/>
          </a:xfrm>
          <a:prstGeom prst="rect">
            <a:avLst/>
          </a:prstGeom>
          <a:noFill/>
          <a:ln>
            <a:noFill/>
          </a:ln>
          <a:extLst/>
        </p:spPr>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fontAlgn="base">
              <a:spcBef>
                <a:spcPct val="0"/>
              </a:spcBef>
              <a:spcAft>
                <a:spcPct val="0"/>
              </a:spcAft>
              <a:defRPr/>
            </a:pPr>
            <a:r>
              <a:rPr lang="en-US" altLang="el-GR" sz="8000" smtClean="0">
                <a:solidFill>
                  <a:prstClr val="black"/>
                </a:solidFill>
              </a:rPr>
              <a:t>”</a:t>
            </a:r>
          </a:p>
        </p:txBody>
      </p:sp>
      <p:cxnSp>
        <p:nvCxnSpPr>
          <p:cNvPr id="7" name="Straight Connector 25"/>
          <p:cNvCxnSpPr/>
          <p:nvPr/>
        </p:nvCxnSpPr>
        <p:spPr>
          <a:xfrm>
            <a:off x="1703918" y="3429000"/>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879222" y="982132"/>
            <a:ext cx="8433557" cy="2243668"/>
          </a:xfrm>
        </p:spPr>
        <p:txBody>
          <a:bodyP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8" name="Text Placeholder 2"/>
          <p:cNvSpPr>
            <a:spLocks noGrp="1"/>
          </p:cNvSpPr>
          <p:nvPr>
            <p:ph type="body" idx="13"/>
          </p:nvPr>
        </p:nvSpPr>
        <p:spPr>
          <a:xfrm>
            <a:off x="1569158" y="3639312"/>
            <a:ext cx="9064973"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569154" y="4529667"/>
            <a:ext cx="9064981" cy="1346200"/>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8" name="Date Placeholder 3"/>
          <p:cNvSpPr>
            <a:spLocks noGrp="1"/>
          </p:cNvSpPr>
          <p:nvPr>
            <p:ph type="dt" sz="half" idx="14"/>
          </p:nvPr>
        </p:nvSpPr>
        <p:spPr/>
        <p:txBody>
          <a:bodyPr/>
          <a:lstStyle>
            <a:lvl1pPr>
              <a:defRPr/>
            </a:lvl1pPr>
          </a:lstStyle>
          <a:p>
            <a:pPr>
              <a:defRPr/>
            </a:pPr>
            <a:endParaRPr lang="el-G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el-GR">
              <a:solidFill>
                <a:prstClr val="black"/>
              </a:solidFill>
            </a:endParaRPr>
          </a:p>
        </p:txBody>
      </p:sp>
      <p:sp>
        <p:nvSpPr>
          <p:cNvPr id="10" name="Slide Number Placeholder 5"/>
          <p:cNvSpPr>
            <a:spLocks noGrp="1"/>
          </p:cNvSpPr>
          <p:nvPr>
            <p:ph type="sldNum" sz="quarter" idx="16"/>
          </p:nvPr>
        </p:nvSpPr>
        <p:spPr/>
        <p:txBody>
          <a:bodyPr/>
          <a:lstStyle>
            <a:lvl1pPr>
              <a:defRPr/>
            </a:lvl1pPr>
          </a:lstStyle>
          <a:p>
            <a:pPr>
              <a:defRPr/>
            </a:pPr>
            <a:fld id="{12E408D8-B96E-408D-B68C-F17BF5572600}"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999340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ημερομηνίας 2"/>
          <p:cNvSpPr>
            <a:spLocks noGrp="1"/>
          </p:cNvSpPr>
          <p:nvPr>
            <p:ph type="dt" sz="half" idx="10"/>
          </p:nvPr>
        </p:nvSpPr>
        <p:spPr/>
        <p:txBody>
          <a:bodyPr/>
          <a:lstStyle/>
          <a:p>
            <a:fld id="{8BF7ED84-93E2-4EA3-83C7-7BC1D29BEAD1}" type="datetimeFigureOut">
              <a:rPr lang="en-US" smtClean="0"/>
              <a:t>12/5/2021</a:t>
            </a:fld>
            <a:endParaRPr lang="en-US"/>
          </a:p>
        </p:txBody>
      </p:sp>
      <p:sp>
        <p:nvSpPr>
          <p:cNvPr id="4" name="Θέση υποσέλιδου 3"/>
          <p:cNvSpPr>
            <a:spLocks noGrp="1"/>
          </p:cNvSpPr>
          <p:nvPr>
            <p:ph type="ftr" sz="quarter" idx="11"/>
          </p:nvPr>
        </p:nvSpPr>
        <p:spPr/>
        <p:txBody>
          <a:bodyPr/>
          <a:lstStyle/>
          <a:p>
            <a:endParaRPr lang="en-US"/>
          </a:p>
        </p:txBody>
      </p:sp>
      <p:sp>
        <p:nvSpPr>
          <p:cNvPr id="5" name="Θέση αριθμού διαφάνειας 4"/>
          <p:cNvSpPr>
            <a:spLocks noGrp="1"/>
          </p:cNvSpPr>
          <p:nvPr>
            <p:ph type="sldNum" sz="quarter" idx="12"/>
          </p:nvPr>
        </p:nvSpPr>
        <p:spPr/>
        <p:txBody>
          <a:bodyPr/>
          <a:lstStyle/>
          <a:p>
            <a:fld id="{D3F22743-E910-4F4F-BEBB-4FDDE543D0D5}" type="slidenum">
              <a:rPr lang="en-US" smtClean="0"/>
              <a:t>‹#›</a:t>
            </a:fld>
            <a:endParaRPr lang="en-US"/>
          </a:p>
        </p:txBody>
      </p:sp>
    </p:spTree>
    <p:extLst>
      <p:ext uri="{BB962C8B-B14F-4D97-AF65-F5344CB8AC3E}">
        <p14:creationId xmlns:p14="http://schemas.microsoft.com/office/powerpoint/2010/main" val="29010132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cxnSp>
        <p:nvCxnSpPr>
          <p:cNvPr id="5" name="Straight Connector 14"/>
          <p:cNvCxnSpPr/>
          <p:nvPr/>
        </p:nvCxnSpPr>
        <p:spPr>
          <a:xfrm>
            <a:off x="1703918" y="3429000"/>
            <a:ext cx="88095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3" y="982132"/>
            <a:ext cx="9064979" cy="2294467"/>
          </a:xfrm>
        </p:spPr>
        <p:txBody>
          <a:bodyPr rtlCol="0">
            <a:normAutofit/>
          </a:bodyPr>
          <a:lstStyle>
            <a:lvl1pPr>
              <a:defRPr lang="en-US" sz="3200" b="0" dirty="0"/>
            </a:lvl1pPr>
          </a:lstStyle>
          <a:p>
            <a:pPr lvl="0"/>
            <a:r>
              <a:rPr lang="el-GR" smtClean="0"/>
              <a:t>Στυλ κύριου τίτλου</a:t>
            </a:r>
            <a:endParaRPr lang="en-US" dirty="0"/>
          </a:p>
        </p:txBody>
      </p:sp>
      <p:sp>
        <p:nvSpPr>
          <p:cNvPr id="14" name="Text Placeholder 2"/>
          <p:cNvSpPr>
            <a:spLocks noGrp="1"/>
          </p:cNvSpPr>
          <p:nvPr>
            <p:ph type="body" idx="13"/>
          </p:nvPr>
        </p:nvSpPr>
        <p:spPr>
          <a:xfrm>
            <a:off x="1569158" y="3566160"/>
            <a:ext cx="9064973"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569155" y="4470401"/>
            <a:ext cx="9064979" cy="1405467"/>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6" name="Date Placeholder 3"/>
          <p:cNvSpPr>
            <a:spLocks noGrp="1"/>
          </p:cNvSpPr>
          <p:nvPr>
            <p:ph type="dt" sz="half" idx="14"/>
          </p:nvPr>
        </p:nvSpPr>
        <p:spPr/>
        <p:txBody>
          <a:bodyPr/>
          <a:lstStyle>
            <a:lvl1pPr>
              <a:defRPr/>
            </a:lvl1pPr>
          </a:lstStyle>
          <a:p>
            <a:pPr>
              <a:defRPr/>
            </a:pPr>
            <a:endParaRPr lang="el-GR">
              <a:solidFill>
                <a:prstClr val="black"/>
              </a:solidFill>
            </a:endParaRPr>
          </a:p>
        </p:txBody>
      </p:sp>
      <p:sp>
        <p:nvSpPr>
          <p:cNvPr id="7" name="Footer Placeholder 4"/>
          <p:cNvSpPr>
            <a:spLocks noGrp="1"/>
          </p:cNvSpPr>
          <p:nvPr>
            <p:ph type="ftr" sz="quarter" idx="15"/>
          </p:nvPr>
        </p:nvSpPr>
        <p:spPr/>
        <p:txBody>
          <a:bodyPr/>
          <a:lstStyle>
            <a:lvl1pPr>
              <a:defRPr/>
            </a:lvl1pPr>
          </a:lstStyle>
          <a:p>
            <a:pPr>
              <a:defRPr/>
            </a:pPr>
            <a:endParaRPr lang="el-GR">
              <a:solidFill>
                <a:prstClr val="black"/>
              </a:solidFill>
            </a:endParaRPr>
          </a:p>
        </p:txBody>
      </p:sp>
      <p:sp>
        <p:nvSpPr>
          <p:cNvPr id="8" name="Slide Number Placeholder 5"/>
          <p:cNvSpPr>
            <a:spLocks noGrp="1"/>
          </p:cNvSpPr>
          <p:nvPr>
            <p:ph type="sldNum" sz="quarter" idx="16"/>
          </p:nvPr>
        </p:nvSpPr>
        <p:spPr/>
        <p:txBody>
          <a:bodyPr/>
          <a:lstStyle>
            <a:lvl1pPr>
              <a:defRPr/>
            </a:lvl1pPr>
          </a:lstStyle>
          <a:p>
            <a:pPr>
              <a:defRPr/>
            </a:pPr>
            <a:fld id="{D31E42CF-D24F-469C-A3B6-63FCC24E1613}"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32138787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cxnSp>
        <p:nvCxnSpPr>
          <p:cNvPr id="4" name="Straight Connector 13"/>
          <p:cNvCxnSpPr/>
          <p:nvPr/>
        </p:nvCxnSpPr>
        <p:spPr>
          <a:xfrm>
            <a:off x="1703918" y="2354263"/>
            <a:ext cx="88095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569154" y="2490136"/>
            <a:ext cx="9064981" cy="3385733"/>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E2B02C85-741B-4DC0-9F47-F57FB0AF4B76}"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12918680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cxnSp>
        <p:nvCxnSpPr>
          <p:cNvPr id="4" name="Straight Connector 13"/>
          <p:cNvCxnSpPr/>
          <p:nvPr/>
        </p:nvCxnSpPr>
        <p:spPr>
          <a:xfrm>
            <a:off x="8326967" y="906464"/>
            <a:ext cx="0" cy="4968875"/>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475556" y="906874"/>
            <a:ext cx="2158573" cy="496899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569157" y="906874"/>
            <a:ext cx="6554012" cy="4968993"/>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A6404D5F-36F8-4D4B-8CD5-D7D62F7A3DFC}"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17720624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17"/>
          <p:cNvGrpSpPr>
            <a:grpSpLocks/>
          </p:cNvGrpSpPr>
          <p:nvPr/>
        </p:nvGrpSpPr>
        <p:grpSpPr bwMode="auto">
          <a:xfrm>
            <a:off x="0" y="0"/>
            <a:ext cx="12192000" cy="6858000"/>
            <a:chOff x="0" y="0"/>
            <a:chExt cx="9144677" cy="6858000"/>
          </a:xfrm>
        </p:grpSpPr>
        <p:pic>
          <p:nvPicPr>
            <p:cNvPr id="5" name="Picture 7" descr="SD-PanelTitle-R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 name="Picture 11" descr="HDRibbonTitle-UniformTrim.png"/>
            <p:cNvPicPr>
              <a:picLocks noChangeAspect="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0"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HDRibbonTitle-UniformTrim.png"/>
            <p:cNvPicPr>
              <a:picLocks noChangeAspect="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7480469"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692400" y="3471863"/>
            <a:ext cx="681778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562579" y="1811864"/>
            <a:ext cx="7078488" cy="1515533"/>
          </a:xfrm>
        </p:spPr>
        <p:txBody>
          <a:bodyPr anchor="b">
            <a:noAutofit/>
          </a:bodyPr>
          <a:lstStyle>
            <a:lvl1pPr algn="ctr">
              <a:defRPr sz="4800">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2562579" y="3598328"/>
            <a:ext cx="7078488" cy="1377651"/>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10" name="Date Placeholder 3"/>
          <p:cNvSpPr>
            <a:spLocks noGrp="1"/>
          </p:cNvSpPr>
          <p:nvPr>
            <p:ph type="dt" sz="half" idx="10"/>
          </p:nvPr>
        </p:nvSpPr>
        <p:spPr>
          <a:xfrm>
            <a:off x="8087784" y="5054600"/>
            <a:ext cx="897467" cy="279400"/>
          </a:xfrm>
        </p:spPr>
        <p:txBody>
          <a:bodyPr/>
          <a:lstStyle>
            <a:lvl1pPr>
              <a:defRPr/>
            </a:lvl1pPr>
          </a:lstStyle>
          <a:p>
            <a:pPr>
              <a:defRPr/>
            </a:pPr>
            <a:endParaRPr lang="el-GR">
              <a:solidFill>
                <a:prstClr val="black"/>
              </a:solidFill>
            </a:endParaRPr>
          </a:p>
        </p:txBody>
      </p:sp>
      <p:sp>
        <p:nvSpPr>
          <p:cNvPr id="11" name="Footer Placeholder 4"/>
          <p:cNvSpPr>
            <a:spLocks noGrp="1"/>
          </p:cNvSpPr>
          <p:nvPr>
            <p:ph type="ftr" sz="quarter" idx="11"/>
          </p:nvPr>
        </p:nvSpPr>
        <p:spPr>
          <a:xfrm>
            <a:off x="2563284" y="5054600"/>
            <a:ext cx="5418667" cy="279400"/>
          </a:xfrm>
        </p:spPr>
        <p:txBody>
          <a:bodyPr/>
          <a:lstStyle>
            <a:lvl1pPr>
              <a:defRPr/>
            </a:lvl1pPr>
          </a:lstStyle>
          <a:p>
            <a:pPr>
              <a:defRPr/>
            </a:pPr>
            <a:endParaRPr lang="el-GR">
              <a:solidFill>
                <a:prstClr val="black"/>
              </a:solidFill>
            </a:endParaRPr>
          </a:p>
        </p:txBody>
      </p:sp>
      <p:sp>
        <p:nvSpPr>
          <p:cNvPr id="12" name="Slide Number Placeholder 5"/>
          <p:cNvSpPr>
            <a:spLocks noGrp="1"/>
          </p:cNvSpPr>
          <p:nvPr>
            <p:ph type="sldNum" sz="quarter" idx="12"/>
          </p:nvPr>
        </p:nvSpPr>
        <p:spPr>
          <a:xfrm>
            <a:off x="9088967" y="5054600"/>
            <a:ext cx="552451" cy="279400"/>
          </a:xfrm>
        </p:spPr>
        <p:txBody>
          <a:bodyPr/>
          <a:lstStyle>
            <a:lvl1pPr>
              <a:defRPr/>
            </a:lvl1pPr>
          </a:lstStyle>
          <a:p>
            <a:pPr>
              <a:defRPr/>
            </a:pPr>
            <a:fld id="{A951FD90-2062-4F12-8D4D-51EA60A17B18}"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14409052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4" name="Straight Connector 6"/>
          <p:cNvCxnSpPr/>
          <p:nvPr/>
        </p:nvCxnSpPr>
        <p:spPr>
          <a:xfrm>
            <a:off x="1703918" y="2355850"/>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8E80F674-C706-44D4-8787-C9EBB550850B}"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37018433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cxnSp>
        <p:nvCxnSpPr>
          <p:cNvPr id="4" name="Straight Connector 30"/>
          <p:cNvCxnSpPr/>
          <p:nvPr/>
        </p:nvCxnSpPr>
        <p:spPr>
          <a:xfrm>
            <a:off x="1703918" y="3598863"/>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704620" y="1641413"/>
            <a:ext cx="8794045" cy="1822514"/>
          </a:xfrm>
        </p:spPr>
        <p:txBody>
          <a:bodyPr anchor="b">
            <a:normAutofit/>
          </a:bodyPr>
          <a:lstStyle>
            <a:lvl1pPr algn="ctr">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704620" y="3734860"/>
            <a:ext cx="8794045" cy="1090015"/>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1D4772B0-9B70-4172-B4C5-1B23BA4C6355}"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31098318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5" name="Straight Connector 7"/>
          <p:cNvCxnSpPr/>
          <p:nvPr/>
        </p:nvCxnSpPr>
        <p:spPr>
          <a:xfrm>
            <a:off x="1703918" y="2355850"/>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5" y="915338"/>
            <a:ext cx="9064979" cy="1303867"/>
          </a:xfrm>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569155" y="2487168"/>
            <a:ext cx="4450080" cy="344728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93536" y="2487168"/>
            <a:ext cx="4450080" cy="344728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6" name="Date Placeholder 4"/>
          <p:cNvSpPr>
            <a:spLocks noGrp="1"/>
          </p:cNvSpPr>
          <p:nvPr>
            <p:ph type="dt" sz="half" idx="10"/>
          </p:nvPr>
        </p:nvSpPr>
        <p:spPr/>
        <p:txBody>
          <a:bodyPr/>
          <a:lstStyle>
            <a:lvl1pPr>
              <a:defRPr/>
            </a:lvl1pPr>
          </a:lstStyle>
          <a:p>
            <a:pPr>
              <a:defRPr/>
            </a:pPr>
            <a:endParaRPr lang="el-G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CCCD3408-B681-451E-B8F5-F07DCDCA1B38}"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40826417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cxnSp>
        <p:nvCxnSpPr>
          <p:cNvPr id="7" name="Straight Connector 40"/>
          <p:cNvCxnSpPr/>
          <p:nvPr/>
        </p:nvCxnSpPr>
        <p:spPr>
          <a:xfrm>
            <a:off x="1703918" y="2354263"/>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569157"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569157" y="3243263"/>
            <a:ext cx="4450080" cy="2706624"/>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89109"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89109" y="3243263"/>
            <a:ext cx="4450080" cy="2706624"/>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8" name="Date Placeholder 6"/>
          <p:cNvSpPr>
            <a:spLocks noGrp="1"/>
          </p:cNvSpPr>
          <p:nvPr>
            <p:ph type="dt" sz="half" idx="10"/>
          </p:nvPr>
        </p:nvSpPr>
        <p:spPr/>
        <p:txBody>
          <a:bodyPr/>
          <a:lstStyle>
            <a:lvl1pPr>
              <a:defRPr/>
            </a:lvl1pPr>
          </a:lstStyle>
          <a:p>
            <a:pPr>
              <a:defRPr/>
            </a:pPr>
            <a:endParaRPr lang="el-GR">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10" name="Slide Number Placeholder 8"/>
          <p:cNvSpPr>
            <a:spLocks noGrp="1"/>
          </p:cNvSpPr>
          <p:nvPr>
            <p:ph type="sldNum" sz="quarter" idx="12"/>
          </p:nvPr>
        </p:nvSpPr>
        <p:spPr/>
        <p:txBody>
          <a:bodyPr/>
          <a:lstStyle>
            <a:lvl1pPr>
              <a:defRPr/>
            </a:lvl1pPr>
          </a:lstStyle>
          <a:p>
            <a:pPr>
              <a:defRPr/>
            </a:pPr>
            <a:fld id="{0C0C7123-2017-43F7-9951-48F40072A95F}"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37269936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cxnSp>
        <p:nvCxnSpPr>
          <p:cNvPr id="3" name="Straight Connector 13"/>
          <p:cNvCxnSpPr/>
          <p:nvPr/>
        </p:nvCxnSpPr>
        <p:spPr>
          <a:xfrm>
            <a:off x="1703918" y="2354263"/>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4" y="915338"/>
            <a:ext cx="9064980" cy="1303867"/>
          </a:xfrm>
        </p:spPr>
        <p:txBody>
          <a:bodyPr/>
          <a:lstStyle/>
          <a:p>
            <a:r>
              <a:rPr lang="el-GR" smtClean="0"/>
              <a:t>Στυλ κύριου τίτλου</a:t>
            </a:r>
            <a:endParaRPr lang="en-US" dirty="0"/>
          </a:p>
        </p:txBody>
      </p:sp>
      <p:sp>
        <p:nvSpPr>
          <p:cNvPr id="4" name="Date Placeholder 2"/>
          <p:cNvSpPr>
            <a:spLocks noGrp="1"/>
          </p:cNvSpPr>
          <p:nvPr>
            <p:ph type="dt" sz="half" idx="10"/>
          </p:nvPr>
        </p:nvSpPr>
        <p:spPr/>
        <p:txBody>
          <a:bodyPr/>
          <a:lstStyle>
            <a:lvl1pPr>
              <a:defRPr/>
            </a:lvl1pPr>
          </a:lstStyle>
          <a:p>
            <a:pPr>
              <a:defRPr/>
            </a:pPr>
            <a:endParaRPr lang="el-GR">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6" name="Slide Number Placeholder 4"/>
          <p:cNvSpPr>
            <a:spLocks noGrp="1"/>
          </p:cNvSpPr>
          <p:nvPr>
            <p:ph type="sldNum" sz="quarter" idx="12"/>
          </p:nvPr>
        </p:nvSpPr>
        <p:spPr/>
        <p:txBody>
          <a:bodyPr/>
          <a:lstStyle>
            <a:lvl1pPr>
              <a:defRPr/>
            </a:lvl1pPr>
          </a:lstStyle>
          <a:p>
            <a:pPr>
              <a:defRPr/>
            </a:pPr>
            <a:fld id="{CC15C0B0-F0C3-4526-AD77-88E4BA45723B}"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24015143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4" name="Slide Number Placeholder 5"/>
          <p:cNvSpPr>
            <a:spLocks noGrp="1"/>
          </p:cNvSpPr>
          <p:nvPr>
            <p:ph type="sldNum" sz="quarter" idx="12"/>
          </p:nvPr>
        </p:nvSpPr>
        <p:spPr/>
        <p:txBody>
          <a:bodyPr/>
          <a:lstStyle>
            <a:lvl1pPr>
              <a:defRPr/>
            </a:lvl1pPr>
          </a:lstStyle>
          <a:p>
            <a:pPr>
              <a:defRPr/>
            </a:pPr>
            <a:fld id="{4508360F-55E3-4E1C-8350-719E83C6FF7B}"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79488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8BF7ED84-93E2-4EA3-83C7-7BC1D29BEAD1}" type="datetimeFigureOut">
              <a:rPr lang="en-US" smtClean="0"/>
              <a:t>12/5/2021</a:t>
            </a:fld>
            <a:endParaRPr lang="en-US"/>
          </a:p>
        </p:txBody>
      </p:sp>
      <p:sp>
        <p:nvSpPr>
          <p:cNvPr id="3" name="Θέση υποσέλιδου 2"/>
          <p:cNvSpPr>
            <a:spLocks noGrp="1"/>
          </p:cNvSpPr>
          <p:nvPr>
            <p:ph type="ftr" sz="quarter" idx="11"/>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D3F22743-E910-4F4F-BEBB-4FDDE543D0D5}" type="slidenum">
              <a:rPr lang="en-US" smtClean="0"/>
              <a:t>‹#›</a:t>
            </a:fld>
            <a:endParaRPr lang="en-US"/>
          </a:p>
        </p:txBody>
      </p:sp>
    </p:spTree>
    <p:extLst>
      <p:ext uri="{BB962C8B-B14F-4D97-AF65-F5344CB8AC3E}">
        <p14:creationId xmlns:p14="http://schemas.microsoft.com/office/powerpoint/2010/main" val="20668347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cxnSp>
        <p:nvCxnSpPr>
          <p:cNvPr id="5" name="Straight Connector 15"/>
          <p:cNvCxnSpPr/>
          <p:nvPr/>
        </p:nvCxnSpPr>
        <p:spPr>
          <a:xfrm>
            <a:off x="1703918" y="2913063"/>
            <a:ext cx="311150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3" y="1388534"/>
            <a:ext cx="3382397" cy="1371600"/>
          </a:xfrm>
        </p:spPr>
        <p:txBody>
          <a:bodyPr anchor="b">
            <a:normAutofit/>
          </a:bodyPr>
          <a:lstStyle>
            <a:lvl1pPr algn="ctr">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493417" y="982133"/>
            <a:ext cx="5140719" cy="4893735"/>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569153" y="3031065"/>
            <a:ext cx="3382397"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6" name="Date Placeholder 4"/>
          <p:cNvSpPr>
            <a:spLocks noGrp="1"/>
          </p:cNvSpPr>
          <p:nvPr>
            <p:ph type="dt" sz="half" idx="10"/>
          </p:nvPr>
        </p:nvSpPr>
        <p:spPr/>
        <p:txBody>
          <a:bodyPr/>
          <a:lstStyle>
            <a:lvl1pPr>
              <a:defRPr/>
            </a:lvl1pPr>
          </a:lstStyle>
          <a:p>
            <a:pPr>
              <a:defRPr/>
            </a:pPr>
            <a:endParaRPr lang="el-G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0AFBEBD5-A692-47DF-BB21-A9E9FE504FFD}"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35572000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69153" y="1883832"/>
            <a:ext cx="4842936" cy="1371600"/>
          </a:xfrm>
        </p:spPr>
        <p:txBody>
          <a:bodyPr anchor="b">
            <a:normAutofit/>
          </a:bodyPr>
          <a:lstStyle>
            <a:lvl1pPr algn="ctr">
              <a:defRPr sz="2400" b="0"/>
            </a:lvl1pPr>
          </a:lstStyle>
          <a:p>
            <a:r>
              <a:rPr lang="el-GR" smtClean="0"/>
              <a:t>Στυλ κύριου τίτλου</a:t>
            </a:r>
            <a:endParaRPr lang="en-US" dirty="0"/>
          </a:p>
        </p:txBody>
      </p:sp>
      <p:sp>
        <p:nvSpPr>
          <p:cNvPr id="17" name="Picture Placeholder 2"/>
          <p:cNvSpPr>
            <a:spLocks noGrp="1" noChangeAspect="1"/>
          </p:cNvSpPr>
          <p:nvPr>
            <p:ph type="pic" idx="1"/>
          </p:nvPr>
        </p:nvSpPr>
        <p:spPr>
          <a:xfrm>
            <a:off x="6910759" y="1032933"/>
            <a:ext cx="3905951"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smtClean="0"/>
              <a:t>Κάντε κλικ στο εικονίδιο για να προσθέσετε εικόνα</a:t>
            </a:r>
            <a:endParaRPr lang="en-US" noProof="0" dirty="0"/>
          </a:p>
        </p:txBody>
      </p:sp>
      <p:sp>
        <p:nvSpPr>
          <p:cNvPr id="4" name="Text Placeholder 3"/>
          <p:cNvSpPr>
            <a:spLocks noGrp="1"/>
          </p:cNvSpPr>
          <p:nvPr>
            <p:ph type="body" sz="half" idx="2"/>
          </p:nvPr>
        </p:nvSpPr>
        <p:spPr>
          <a:xfrm>
            <a:off x="1569154" y="3255432"/>
            <a:ext cx="4842935"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C54F0CD2-C7D4-4002-8D06-CB8E6D40857F}"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1128259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69155" y="4815415"/>
            <a:ext cx="9064979" cy="566738"/>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368347" y="1032934"/>
            <a:ext cx="9455309"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smtClean="0"/>
              <a:t>Κάντε κλικ στο εικονίδιο για να προσθέσετε εικόνα</a:t>
            </a:r>
            <a:endParaRPr lang="en-US" noProof="0" dirty="0"/>
          </a:p>
        </p:txBody>
      </p:sp>
      <p:sp>
        <p:nvSpPr>
          <p:cNvPr id="4" name="Text Placeholder 3"/>
          <p:cNvSpPr>
            <a:spLocks noGrp="1"/>
          </p:cNvSpPr>
          <p:nvPr>
            <p:ph type="body" sz="half" idx="2"/>
          </p:nvPr>
        </p:nvSpPr>
        <p:spPr>
          <a:xfrm>
            <a:off x="1569155" y="5382153"/>
            <a:ext cx="9064979" cy="49371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D9B78CE6-85D3-43D1-B651-FF2F3E712D17}"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11889031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cxnSp>
        <p:nvCxnSpPr>
          <p:cNvPr id="4" name="Straight Connector 14"/>
          <p:cNvCxnSpPr/>
          <p:nvPr/>
        </p:nvCxnSpPr>
        <p:spPr>
          <a:xfrm>
            <a:off x="1703918" y="4140200"/>
            <a:ext cx="88095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5" y="906873"/>
            <a:ext cx="9064979" cy="3097860"/>
          </a:xfrm>
        </p:spPr>
        <p:txBody>
          <a:bodyPr>
            <a:normAutofit/>
          </a:bodyPr>
          <a:lstStyle>
            <a:lvl1pPr algn="ctr">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569154" y="4275666"/>
            <a:ext cx="9064981"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3D113EC5-2DFF-471F-8C88-9F430939AD2C}"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22012485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132417" y="904875"/>
            <a:ext cx="609600" cy="585788"/>
          </a:xfrm>
          <a:prstGeom prst="rect">
            <a:avLst/>
          </a:prstGeom>
          <a:noFill/>
          <a:ln>
            <a:noFill/>
          </a:ln>
          <a:extLst/>
        </p:spPr>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defRPr/>
            </a:pPr>
            <a:r>
              <a:rPr lang="en-US" altLang="el-GR" sz="7200" smtClean="0">
                <a:solidFill>
                  <a:prstClr val="black"/>
                </a:solidFill>
              </a:rPr>
              <a:t>“</a:t>
            </a:r>
          </a:p>
        </p:txBody>
      </p:sp>
      <p:sp>
        <p:nvSpPr>
          <p:cNvPr id="6" name="TextBox 5"/>
          <p:cNvSpPr txBox="1">
            <a:spLocks noChangeArrowheads="1"/>
          </p:cNvSpPr>
          <p:nvPr/>
        </p:nvSpPr>
        <p:spPr bwMode="auto">
          <a:xfrm>
            <a:off x="10179051" y="2827339"/>
            <a:ext cx="609600" cy="585787"/>
          </a:xfrm>
          <a:prstGeom prst="rect">
            <a:avLst/>
          </a:prstGeom>
          <a:noFill/>
          <a:ln>
            <a:noFill/>
          </a:ln>
          <a:extLst/>
        </p:spPr>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fontAlgn="base">
              <a:spcBef>
                <a:spcPct val="0"/>
              </a:spcBef>
              <a:spcAft>
                <a:spcPct val="0"/>
              </a:spcAft>
              <a:defRPr/>
            </a:pPr>
            <a:r>
              <a:rPr lang="en-US" altLang="el-GR" sz="7200" smtClean="0">
                <a:solidFill>
                  <a:prstClr val="black"/>
                </a:solidFill>
              </a:rPr>
              <a:t>”</a:t>
            </a:r>
          </a:p>
        </p:txBody>
      </p:sp>
      <p:cxnSp>
        <p:nvCxnSpPr>
          <p:cNvPr id="7" name="Straight Connector 18"/>
          <p:cNvCxnSpPr/>
          <p:nvPr/>
        </p:nvCxnSpPr>
        <p:spPr>
          <a:xfrm>
            <a:off x="1703918" y="4140200"/>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779111" y="982132"/>
            <a:ext cx="8533667" cy="2370668"/>
          </a:xfrm>
        </p:spPr>
        <p:txBody>
          <a:bodyP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2133600" y="3352800"/>
            <a:ext cx="7857064"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1569151" y="4343401"/>
            <a:ext cx="9064984"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8" name="Date Placeholder 3"/>
          <p:cNvSpPr>
            <a:spLocks noGrp="1"/>
          </p:cNvSpPr>
          <p:nvPr>
            <p:ph type="dt" sz="half" idx="14"/>
          </p:nvPr>
        </p:nvSpPr>
        <p:spPr/>
        <p:txBody>
          <a:bodyPr/>
          <a:lstStyle>
            <a:lvl1pPr>
              <a:defRPr/>
            </a:lvl1pPr>
          </a:lstStyle>
          <a:p>
            <a:pPr>
              <a:defRPr/>
            </a:pPr>
            <a:endParaRPr lang="el-G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el-GR">
              <a:solidFill>
                <a:prstClr val="black"/>
              </a:solidFill>
            </a:endParaRPr>
          </a:p>
        </p:txBody>
      </p:sp>
      <p:sp>
        <p:nvSpPr>
          <p:cNvPr id="11" name="Slide Number Placeholder 5"/>
          <p:cNvSpPr>
            <a:spLocks noGrp="1"/>
          </p:cNvSpPr>
          <p:nvPr>
            <p:ph type="sldNum" sz="quarter" idx="16"/>
          </p:nvPr>
        </p:nvSpPr>
        <p:spPr/>
        <p:txBody>
          <a:bodyPr/>
          <a:lstStyle>
            <a:lvl1pPr>
              <a:defRPr/>
            </a:lvl1pPr>
          </a:lstStyle>
          <a:p>
            <a:pPr>
              <a:defRPr/>
            </a:pPr>
            <a:fld id="{6B6F3E46-AC83-4DE8-84E8-62BF0559A420}"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21468001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569159" y="3308581"/>
            <a:ext cx="9064971" cy="1468800"/>
          </a:xfrm>
        </p:spPr>
        <p:txBody>
          <a:bodyPr anchor="b">
            <a:normAutofit/>
          </a:bodyPr>
          <a:lstStyle>
            <a:lvl1pPr algn="l">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569158" y="4777381"/>
            <a:ext cx="9064973" cy="8604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6D8D8B90-70EC-42A0-81A8-2E0B005D8B3E}"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10048089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170517" y="896938"/>
            <a:ext cx="609600" cy="584200"/>
          </a:xfrm>
          <a:prstGeom prst="rect">
            <a:avLst/>
          </a:prstGeom>
          <a:noFill/>
          <a:ln>
            <a:noFill/>
          </a:ln>
          <a:extLst/>
        </p:spPr>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defRPr/>
            </a:pPr>
            <a:r>
              <a:rPr lang="en-US" altLang="el-GR" sz="8000" smtClean="0">
                <a:solidFill>
                  <a:prstClr val="black"/>
                </a:solidFill>
              </a:rPr>
              <a:t>“</a:t>
            </a:r>
          </a:p>
        </p:txBody>
      </p:sp>
      <p:sp>
        <p:nvSpPr>
          <p:cNvPr id="6" name="TextBox 5"/>
          <p:cNvSpPr txBox="1">
            <a:spLocks noChangeArrowheads="1"/>
          </p:cNvSpPr>
          <p:nvPr/>
        </p:nvSpPr>
        <p:spPr bwMode="auto">
          <a:xfrm>
            <a:off x="10200217" y="2608263"/>
            <a:ext cx="609600" cy="584200"/>
          </a:xfrm>
          <a:prstGeom prst="rect">
            <a:avLst/>
          </a:prstGeom>
          <a:noFill/>
          <a:ln>
            <a:noFill/>
          </a:ln>
          <a:extLst/>
        </p:spPr>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fontAlgn="base">
              <a:spcBef>
                <a:spcPct val="0"/>
              </a:spcBef>
              <a:spcAft>
                <a:spcPct val="0"/>
              </a:spcAft>
              <a:defRPr/>
            </a:pPr>
            <a:r>
              <a:rPr lang="en-US" altLang="el-GR" sz="8000" smtClean="0">
                <a:solidFill>
                  <a:prstClr val="black"/>
                </a:solidFill>
              </a:rPr>
              <a:t>”</a:t>
            </a:r>
          </a:p>
        </p:txBody>
      </p:sp>
      <p:cxnSp>
        <p:nvCxnSpPr>
          <p:cNvPr id="7" name="Straight Connector 25"/>
          <p:cNvCxnSpPr/>
          <p:nvPr/>
        </p:nvCxnSpPr>
        <p:spPr>
          <a:xfrm>
            <a:off x="1703918" y="3429000"/>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879222" y="982132"/>
            <a:ext cx="8433557" cy="2243668"/>
          </a:xfrm>
        </p:spPr>
        <p:txBody>
          <a:bodyP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8" name="Text Placeholder 2"/>
          <p:cNvSpPr>
            <a:spLocks noGrp="1"/>
          </p:cNvSpPr>
          <p:nvPr>
            <p:ph type="body" idx="13"/>
          </p:nvPr>
        </p:nvSpPr>
        <p:spPr>
          <a:xfrm>
            <a:off x="1569158" y="3639312"/>
            <a:ext cx="9064973"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569154" y="4529667"/>
            <a:ext cx="9064981" cy="1346200"/>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8" name="Date Placeholder 3"/>
          <p:cNvSpPr>
            <a:spLocks noGrp="1"/>
          </p:cNvSpPr>
          <p:nvPr>
            <p:ph type="dt" sz="half" idx="14"/>
          </p:nvPr>
        </p:nvSpPr>
        <p:spPr/>
        <p:txBody>
          <a:bodyPr/>
          <a:lstStyle>
            <a:lvl1pPr>
              <a:defRPr/>
            </a:lvl1pPr>
          </a:lstStyle>
          <a:p>
            <a:pPr>
              <a:defRPr/>
            </a:pPr>
            <a:endParaRPr lang="el-G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el-GR">
              <a:solidFill>
                <a:prstClr val="black"/>
              </a:solidFill>
            </a:endParaRPr>
          </a:p>
        </p:txBody>
      </p:sp>
      <p:sp>
        <p:nvSpPr>
          <p:cNvPr id="10" name="Slide Number Placeholder 5"/>
          <p:cNvSpPr>
            <a:spLocks noGrp="1"/>
          </p:cNvSpPr>
          <p:nvPr>
            <p:ph type="sldNum" sz="quarter" idx="16"/>
          </p:nvPr>
        </p:nvSpPr>
        <p:spPr/>
        <p:txBody>
          <a:bodyPr/>
          <a:lstStyle>
            <a:lvl1pPr>
              <a:defRPr/>
            </a:lvl1pPr>
          </a:lstStyle>
          <a:p>
            <a:pPr>
              <a:defRPr/>
            </a:pPr>
            <a:fld id="{8AEE8DF8-4FC7-4124-979F-EF9AEC4DFE9B}"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30107208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cxnSp>
        <p:nvCxnSpPr>
          <p:cNvPr id="5" name="Straight Connector 14"/>
          <p:cNvCxnSpPr/>
          <p:nvPr/>
        </p:nvCxnSpPr>
        <p:spPr>
          <a:xfrm>
            <a:off x="1703918" y="3429000"/>
            <a:ext cx="88095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3" y="982132"/>
            <a:ext cx="9064979" cy="2294467"/>
          </a:xfrm>
        </p:spPr>
        <p:txBody>
          <a:bodyPr rtlCol="0">
            <a:normAutofit/>
          </a:bodyPr>
          <a:lstStyle>
            <a:lvl1pPr>
              <a:defRPr lang="en-US" sz="3200" b="0" dirty="0"/>
            </a:lvl1pPr>
          </a:lstStyle>
          <a:p>
            <a:pPr lvl="0"/>
            <a:r>
              <a:rPr lang="el-GR" smtClean="0"/>
              <a:t>Στυλ κύριου τίτλου</a:t>
            </a:r>
            <a:endParaRPr lang="en-US" dirty="0"/>
          </a:p>
        </p:txBody>
      </p:sp>
      <p:sp>
        <p:nvSpPr>
          <p:cNvPr id="14" name="Text Placeholder 2"/>
          <p:cNvSpPr>
            <a:spLocks noGrp="1"/>
          </p:cNvSpPr>
          <p:nvPr>
            <p:ph type="body" idx="13"/>
          </p:nvPr>
        </p:nvSpPr>
        <p:spPr>
          <a:xfrm>
            <a:off x="1569158" y="3566160"/>
            <a:ext cx="9064973"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569155" y="4470401"/>
            <a:ext cx="9064979" cy="1405467"/>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6" name="Date Placeholder 3"/>
          <p:cNvSpPr>
            <a:spLocks noGrp="1"/>
          </p:cNvSpPr>
          <p:nvPr>
            <p:ph type="dt" sz="half" idx="14"/>
          </p:nvPr>
        </p:nvSpPr>
        <p:spPr/>
        <p:txBody>
          <a:bodyPr/>
          <a:lstStyle>
            <a:lvl1pPr>
              <a:defRPr/>
            </a:lvl1pPr>
          </a:lstStyle>
          <a:p>
            <a:pPr>
              <a:defRPr/>
            </a:pPr>
            <a:endParaRPr lang="el-GR">
              <a:solidFill>
                <a:prstClr val="black"/>
              </a:solidFill>
            </a:endParaRPr>
          </a:p>
        </p:txBody>
      </p:sp>
      <p:sp>
        <p:nvSpPr>
          <p:cNvPr id="7" name="Footer Placeholder 4"/>
          <p:cNvSpPr>
            <a:spLocks noGrp="1"/>
          </p:cNvSpPr>
          <p:nvPr>
            <p:ph type="ftr" sz="quarter" idx="15"/>
          </p:nvPr>
        </p:nvSpPr>
        <p:spPr/>
        <p:txBody>
          <a:bodyPr/>
          <a:lstStyle>
            <a:lvl1pPr>
              <a:defRPr/>
            </a:lvl1pPr>
          </a:lstStyle>
          <a:p>
            <a:pPr>
              <a:defRPr/>
            </a:pPr>
            <a:endParaRPr lang="el-GR">
              <a:solidFill>
                <a:prstClr val="black"/>
              </a:solidFill>
            </a:endParaRPr>
          </a:p>
        </p:txBody>
      </p:sp>
      <p:sp>
        <p:nvSpPr>
          <p:cNvPr id="8" name="Slide Number Placeholder 5"/>
          <p:cNvSpPr>
            <a:spLocks noGrp="1"/>
          </p:cNvSpPr>
          <p:nvPr>
            <p:ph type="sldNum" sz="quarter" idx="16"/>
          </p:nvPr>
        </p:nvSpPr>
        <p:spPr/>
        <p:txBody>
          <a:bodyPr/>
          <a:lstStyle>
            <a:lvl1pPr>
              <a:defRPr/>
            </a:lvl1pPr>
          </a:lstStyle>
          <a:p>
            <a:pPr>
              <a:defRPr/>
            </a:pPr>
            <a:fld id="{CF51D214-5971-4C2A-B099-FA0714162D10}"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36643625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cxnSp>
        <p:nvCxnSpPr>
          <p:cNvPr id="4" name="Straight Connector 13"/>
          <p:cNvCxnSpPr/>
          <p:nvPr/>
        </p:nvCxnSpPr>
        <p:spPr>
          <a:xfrm>
            <a:off x="1703918" y="2354263"/>
            <a:ext cx="88095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569154" y="2490136"/>
            <a:ext cx="9064981" cy="3385733"/>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957F6183-8B91-4172-B055-2CA57314BE8B}"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8149554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cxnSp>
        <p:nvCxnSpPr>
          <p:cNvPr id="4" name="Straight Connector 13"/>
          <p:cNvCxnSpPr/>
          <p:nvPr/>
        </p:nvCxnSpPr>
        <p:spPr>
          <a:xfrm>
            <a:off x="8326967" y="906464"/>
            <a:ext cx="0" cy="4968875"/>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475556" y="906874"/>
            <a:ext cx="2158573" cy="496899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569157" y="906874"/>
            <a:ext cx="6554012" cy="4968993"/>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E286DEEF-C838-4A11-B17B-BBD1F33513E2}"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950687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8BF7ED84-93E2-4EA3-83C7-7BC1D29BEAD1}" type="datetimeFigureOut">
              <a:rPr lang="en-US" smtClean="0"/>
              <a:t>12/5/2021</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D3F22743-E910-4F4F-BEBB-4FDDE543D0D5}" type="slidenum">
              <a:rPr lang="en-US" smtClean="0"/>
              <a:t>‹#›</a:t>
            </a:fld>
            <a:endParaRPr lang="en-US"/>
          </a:p>
        </p:txBody>
      </p:sp>
    </p:spTree>
    <p:extLst>
      <p:ext uri="{BB962C8B-B14F-4D97-AF65-F5344CB8AC3E}">
        <p14:creationId xmlns:p14="http://schemas.microsoft.com/office/powerpoint/2010/main" val="30654437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17"/>
          <p:cNvGrpSpPr>
            <a:grpSpLocks/>
          </p:cNvGrpSpPr>
          <p:nvPr/>
        </p:nvGrpSpPr>
        <p:grpSpPr bwMode="auto">
          <a:xfrm>
            <a:off x="0" y="0"/>
            <a:ext cx="12192000" cy="6858000"/>
            <a:chOff x="0" y="0"/>
            <a:chExt cx="9144677" cy="6858000"/>
          </a:xfrm>
        </p:grpSpPr>
        <p:pic>
          <p:nvPicPr>
            <p:cNvPr id="5" name="Picture 7" descr="SD-PanelTitle-R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 name="Picture 11" descr="HDRibbonTitle-UniformTrim.png"/>
            <p:cNvPicPr>
              <a:picLocks noChangeAspect="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0"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HDRibbonTitle-UniformTrim.png"/>
            <p:cNvPicPr>
              <a:picLocks noChangeAspect="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7480469"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692400" y="3471863"/>
            <a:ext cx="681778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562579" y="1811864"/>
            <a:ext cx="7078488" cy="1515533"/>
          </a:xfrm>
        </p:spPr>
        <p:txBody>
          <a:bodyPr anchor="b">
            <a:noAutofit/>
          </a:bodyPr>
          <a:lstStyle>
            <a:lvl1pPr algn="ctr">
              <a:defRPr sz="4800">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2562579" y="3598328"/>
            <a:ext cx="7078488" cy="1377651"/>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10" name="Date Placeholder 3"/>
          <p:cNvSpPr>
            <a:spLocks noGrp="1"/>
          </p:cNvSpPr>
          <p:nvPr>
            <p:ph type="dt" sz="half" idx="10"/>
          </p:nvPr>
        </p:nvSpPr>
        <p:spPr>
          <a:xfrm>
            <a:off x="8087784" y="5054600"/>
            <a:ext cx="897467" cy="279400"/>
          </a:xfrm>
        </p:spPr>
        <p:txBody>
          <a:bodyPr/>
          <a:lstStyle>
            <a:lvl1pPr>
              <a:defRPr/>
            </a:lvl1pPr>
          </a:lstStyle>
          <a:p>
            <a:pPr>
              <a:defRPr/>
            </a:pPr>
            <a:endParaRPr lang="el-GR">
              <a:solidFill>
                <a:prstClr val="black"/>
              </a:solidFill>
            </a:endParaRPr>
          </a:p>
        </p:txBody>
      </p:sp>
      <p:sp>
        <p:nvSpPr>
          <p:cNvPr id="11" name="Footer Placeholder 4"/>
          <p:cNvSpPr>
            <a:spLocks noGrp="1"/>
          </p:cNvSpPr>
          <p:nvPr>
            <p:ph type="ftr" sz="quarter" idx="11"/>
          </p:nvPr>
        </p:nvSpPr>
        <p:spPr>
          <a:xfrm>
            <a:off x="2563284" y="5054600"/>
            <a:ext cx="5418667" cy="279400"/>
          </a:xfrm>
        </p:spPr>
        <p:txBody>
          <a:bodyPr/>
          <a:lstStyle>
            <a:lvl1pPr>
              <a:defRPr/>
            </a:lvl1pPr>
          </a:lstStyle>
          <a:p>
            <a:pPr>
              <a:defRPr/>
            </a:pPr>
            <a:endParaRPr lang="el-GR">
              <a:solidFill>
                <a:prstClr val="black"/>
              </a:solidFill>
            </a:endParaRPr>
          </a:p>
        </p:txBody>
      </p:sp>
      <p:sp>
        <p:nvSpPr>
          <p:cNvPr id="12" name="Slide Number Placeholder 5"/>
          <p:cNvSpPr>
            <a:spLocks noGrp="1"/>
          </p:cNvSpPr>
          <p:nvPr>
            <p:ph type="sldNum" sz="quarter" idx="12"/>
          </p:nvPr>
        </p:nvSpPr>
        <p:spPr>
          <a:xfrm>
            <a:off x="9088967" y="5054600"/>
            <a:ext cx="552451" cy="279400"/>
          </a:xfrm>
        </p:spPr>
        <p:txBody>
          <a:bodyPr/>
          <a:lstStyle>
            <a:lvl1pPr>
              <a:defRPr/>
            </a:lvl1pPr>
          </a:lstStyle>
          <a:p>
            <a:pPr>
              <a:defRPr/>
            </a:pPr>
            <a:fld id="{A951FD90-2062-4F12-8D4D-51EA60A17B18}"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42838231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4" name="Straight Connector 6"/>
          <p:cNvCxnSpPr/>
          <p:nvPr/>
        </p:nvCxnSpPr>
        <p:spPr>
          <a:xfrm>
            <a:off x="1703918" y="2355850"/>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8E80F674-C706-44D4-8787-C9EBB550850B}"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10924092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cxnSp>
        <p:nvCxnSpPr>
          <p:cNvPr id="4" name="Straight Connector 30"/>
          <p:cNvCxnSpPr/>
          <p:nvPr/>
        </p:nvCxnSpPr>
        <p:spPr>
          <a:xfrm>
            <a:off x="1703918" y="3598863"/>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704620" y="1641413"/>
            <a:ext cx="8794045" cy="1822514"/>
          </a:xfrm>
        </p:spPr>
        <p:txBody>
          <a:bodyPr anchor="b">
            <a:normAutofit/>
          </a:bodyPr>
          <a:lstStyle>
            <a:lvl1pPr algn="ctr">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704620" y="3734860"/>
            <a:ext cx="8794045" cy="1090015"/>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1D4772B0-9B70-4172-B4C5-1B23BA4C6355}"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5297680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5" name="Straight Connector 7"/>
          <p:cNvCxnSpPr/>
          <p:nvPr/>
        </p:nvCxnSpPr>
        <p:spPr>
          <a:xfrm>
            <a:off x="1703918" y="2355850"/>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5" y="915338"/>
            <a:ext cx="9064979" cy="1303867"/>
          </a:xfrm>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569155" y="2487168"/>
            <a:ext cx="4450080" cy="344728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93536" y="2487168"/>
            <a:ext cx="4450080" cy="344728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6" name="Date Placeholder 4"/>
          <p:cNvSpPr>
            <a:spLocks noGrp="1"/>
          </p:cNvSpPr>
          <p:nvPr>
            <p:ph type="dt" sz="half" idx="10"/>
          </p:nvPr>
        </p:nvSpPr>
        <p:spPr/>
        <p:txBody>
          <a:bodyPr/>
          <a:lstStyle>
            <a:lvl1pPr>
              <a:defRPr/>
            </a:lvl1pPr>
          </a:lstStyle>
          <a:p>
            <a:pPr>
              <a:defRPr/>
            </a:pPr>
            <a:endParaRPr lang="el-G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CCCD3408-B681-451E-B8F5-F07DCDCA1B38}"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358673342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cxnSp>
        <p:nvCxnSpPr>
          <p:cNvPr id="7" name="Straight Connector 40"/>
          <p:cNvCxnSpPr/>
          <p:nvPr/>
        </p:nvCxnSpPr>
        <p:spPr>
          <a:xfrm>
            <a:off x="1703918" y="2354263"/>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569157"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569157" y="3243263"/>
            <a:ext cx="4450080" cy="2706624"/>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89109"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89109" y="3243263"/>
            <a:ext cx="4450080" cy="2706624"/>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8" name="Date Placeholder 6"/>
          <p:cNvSpPr>
            <a:spLocks noGrp="1"/>
          </p:cNvSpPr>
          <p:nvPr>
            <p:ph type="dt" sz="half" idx="10"/>
          </p:nvPr>
        </p:nvSpPr>
        <p:spPr/>
        <p:txBody>
          <a:bodyPr/>
          <a:lstStyle>
            <a:lvl1pPr>
              <a:defRPr/>
            </a:lvl1pPr>
          </a:lstStyle>
          <a:p>
            <a:pPr>
              <a:defRPr/>
            </a:pPr>
            <a:endParaRPr lang="el-GR">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10" name="Slide Number Placeholder 8"/>
          <p:cNvSpPr>
            <a:spLocks noGrp="1"/>
          </p:cNvSpPr>
          <p:nvPr>
            <p:ph type="sldNum" sz="quarter" idx="12"/>
          </p:nvPr>
        </p:nvSpPr>
        <p:spPr/>
        <p:txBody>
          <a:bodyPr/>
          <a:lstStyle>
            <a:lvl1pPr>
              <a:defRPr/>
            </a:lvl1pPr>
          </a:lstStyle>
          <a:p>
            <a:pPr>
              <a:defRPr/>
            </a:pPr>
            <a:fld id="{0C0C7123-2017-43F7-9951-48F40072A95F}"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19090648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cxnSp>
        <p:nvCxnSpPr>
          <p:cNvPr id="3" name="Straight Connector 13"/>
          <p:cNvCxnSpPr/>
          <p:nvPr/>
        </p:nvCxnSpPr>
        <p:spPr>
          <a:xfrm>
            <a:off x="1703918" y="2354263"/>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4" y="915338"/>
            <a:ext cx="9064980" cy="1303867"/>
          </a:xfrm>
        </p:spPr>
        <p:txBody>
          <a:bodyPr/>
          <a:lstStyle/>
          <a:p>
            <a:r>
              <a:rPr lang="el-GR" smtClean="0"/>
              <a:t>Στυλ κύριου τίτλου</a:t>
            </a:r>
            <a:endParaRPr lang="en-US" dirty="0"/>
          </a:p>
        </p:txBody>
      </p:sp>
      <p:sp>
        <p:nvSpPr>
          <p:cNvPr id="4" name="Date Placeholder 2"/>
          <p:cNvSpPr>
            <a:spLocks noGrp="1"/>
          </p:cNvSpPr>
          <p:nvPr>
            <p:ph type="dt" sz="half" idx="10"/>
          </p:nvPr>
        </p:nvSpPr>
        <p:spPr/>
        <p:txBody>
          <a:bodyPr/>
          <a:lstStyle>
            <a:lvl1pPr>
              <a:defRPr/>
            </a:lvl1pPr>
          </a:lstStyle>
          <a:p>
            <a:pPr>
              <a:defRPr/>
            </a:pPr>
            <a:endParaRPr lang="el-GR">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6" name="Slide Number Placeholder 4"/>
          <p:cNvSpPr>
            <a:spLocks noGrp="1"/>
          </p:cNvSpPr>
          <p:nvPr>
            <p:ph type="sldNum" sz="quarter" idx="12"/>
          </p:nvPr>
        </p:nvSpPr>
        <p:spPr/>
        <p:txBody>
          <a:bodyPr/>
          <a:lstStyle>
            <a:lvl1pPr>
              <a:defRPr/>
            </a:lvl1pPr>
          </a:lstStyle>
          <a:p>
            <a:pPr>
              <a:defRPr/>
            </a:pPr>
            <a:fld id="{CC15C0B0-F0C3-4526-AD77-88E4BA45723B}"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12769024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4" name="Slide Number Placeholder 5"/>
          <p:cNvSpPr>
            <a:spLocks noGrp="1"/>
          </p:cNvSpPr>
          <p:nvPr>
            <p:ph type="sldNum" sz="quarter" idx="12"/>
          </p:nvPr>
        </p:nvSpPr>
        <p:spPr/>
        <p:txBody>
          <a:bodyPr/>
          <a:lstStyle>
            <a:lvl1pPr>
              <a:defRPr/>
            </a:lvl1pPr>
          </a:lstStyle>
          <a:p>
            <a:pPr>
              <a:defRPr/>
            </a:pPr>
            <a:fld id="{4508360F-55E3-4E1C-8350-719E83C6FF7B}"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24308286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cxnSp>
        <p:nvCxnSpPr>
          <p:cNvPr id="5" name="Straight Connector 15"/>
          <p:cNvCxnSpPr/>
          <p:nvPr/>
        </p:nvCxnSpPr>
        <p:spPr>
          <a:xfrm>
            <a:off x="1703918" y="2913063"/>
            <a:ext cx="311150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3" y="1388534"/>
            <a:ext cx="3382397" cy="1371600"/>
          </a:xfrm>
        </p:spPr>
        <p:txBody>
          <a:bodyPr anchor="b">
            <a:normAutofit/>
          </a:bodyPr>
          <a:lstStyle>
            <a:lvl1pPr algn="ctr">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493417" y="982133"/>
            <a:ext cx="5140719" cy="4893735"/>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569153" y="3031065"/>
            <a:ext cx="3382397"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6" name="Date Placeholder 4"/>
          <p:cNvSpPr>
            <a:spLocks noGrp="1"/>
          </p:cNvSpPr>
          <p:nvPr>
            <p:ph type="dt" sz="half" idx="10"/>
          </p:nvPr>
        </p:nvSpPr>
        <p:spPr/>
        <p:txBody>
          <a:bodyPr/>
          <a:lstStyle>
            <a:lvl1pPr>
              <a:defRPr/>
            </a:lvl1pPr>
          </a:lstStyle>
          <a:p>
            <a:pPr>
              <a:defRPr/>
            </a:pPr>
            <a:endParaRPr lang="el-G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0AFBEBD5-A692-47DF-BB21-A9E9FE504FFD}"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30282898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69153" y="1883832"/>
            <a:ext cx="4842936" cy="1371600"/>
          </a:xfrm>
        </p:spPr>
        <p:txBody>
          <a:bodyPr anchor="b">
            <a:normAutofit/>
          </a:bodyPr>
          <a:lstStyle>
            <a:lvl1pPr algn="ctr">
              <a:defRPr sz="2400" b="0"/>
            </a:lvl1pPr>
          </a:lstStyle>
          <a:p>
            <a:r>
              <a:rPr lang="el-GR" smtClean="0"/>
              <a:t>Στυλ κύριου τίτλου</a:t>
            </a:r>
            <a:endParaRPr lang="en-US" dirty="0"/>
          </a:p>
        </p:txBody>
      </p:sp>
      <p:sp>
        <p:nvSpPr>
          <p:cNvPr id="17" name="Picture Placeholder 2"/>
          <p:cNvSpPr>
            <a:spLocks noGrp="1" noChangeAspect="1"/>
          </p:cNvSpPr>
          <p:nvPr>
            <p:ph type="pic" idx="1"/>
          </p:nvPr>
        </p:nvSpPr>
        <p:spPr>
          <a:xfrm>
            <a:off x="6910759" y="1032933"/>
            <a:ext cx="3905951"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smtClean="0"/>
              <a:t>Κάντε κλικ στο εικονίδιο για να προσθέσετε εικόνα</a:t>
            </a:r>
            <a:endParaRPr lang="en-US" noProof="0" dirty="0"/>
          </a:p>
        </p:txBody>
      </p:sp>
      <p:sp>
        <p:nvSpPr>
          <p:cNvPr id="4" name="Text Placeholder 3"/>
          <p:cNvSpPr>
            <a:spLocks noGrp="1"/>
          </p:cNvSpPr>
          <p:nvPr>
            <p:ph type="body" sz="half" idx="2"/>
          </p:nvPr>
        </p:nvSpPr>
        <p:spPr>
          <a:xfrm>
            <a:off x="1569154" y="3255432"/>
            <a:ext cx="4842935"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C54F0CD2-C7D4-4002-8D06-CB8E6D40857F}"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18204777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69155" y="4815415"/>
            <a:ext cx="9064979" cy="566738"/>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368347" y="1032934"/>
            <a:ext cx="9455309"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smtClean="0"/>
              <a:t>Κάντε κλικ στο εικονίδιο για να προσθέσετε εικόνα</a:t>
            </a:r>
            <a:endParaRPr lang="en-US" noProof="0" dirty="0"/>
          </a:p>
        </p:txBody>
      </p:sp>
      <p:sp>
        <p:nvSpPr>
          <p:cNvPr id="4" name="Text Placeholder 3"/>
          <p:cNvSpPr>
            <a:spLocks noGrp="1"/>
          </p:cNvSpPr>
          <p:nvPr>
            <p:ph type="body" sz="half" idx="2"/>
          </p:nvPr>
        </p:nvSpPr>
        <p:spPr>
          <a:xfrm>
            <a:off x="1569155" y="5382153"/>
            <a:ext cx="9064979" cy="49371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D9B78CE6-85D3-43D1-B651-FF2F3E712D17}"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403945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8BF7ED84-93E2-4EA3-83C7-7BC1D29BEAD1}" type="datetimeFigureOut">
              <a:rPr lang="en-US" smtClean="0"/>
              <a:t>12/5/2021</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D3F22743-E910-4F4F-BEBB-4FDDE543D0D5}" type="slidenum">
              <a:rPr lang="en-US" smtClean="0"/>
              <a:t>‹#›</a:t>
            </a:fld>
            <a:endParaRPr lang="en-US"/>
          </a:p>
        </p:txBody>
      </p:sp>
    </p:spTree>
    <p:extLst>
      <p:ext uri="{BB962C8B-B14F-4D97-AF65-F5344CB8AC3E}">
        <p14:creationId xmlns:p14="http://schemas.microsoft.com/office/powerpoint/2010/main" val="28572983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cxnSp>
        <p:nvCxnSpPr>
          <p:cNvPr id="4" name="Straight Connector 14"/>
          <p:cNvCxnSpPr/>
          <p:nvPr/>
        </p:nvCxnSpPr>
        <p:spPr>
          <a:xfrm>
            <a:off x="1703918" y="4140200"/>
            <a:ext cx="88095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5" y="906873"/>
            <a:ext cx="9064979" cy="3097860"/>
          </a:xfrm>
        </p:spPr>
        <p:txBody>
          <a:bodyPr>
            <a:normAutofit/>
          </a:bodyPr>
          <a:lstStyle>
            <a:lvl1pPr algn="ctr">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569154" y="4275666"/>
            <a:ext cx="9064981"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3D113EC5-2DFF-471F-8C88-9F430939AD2C}"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8364074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132417" y="904875"/>
            <a:ext cx="609600" cy="585788"/>
          </a:xfrm>
          <a:prstGeom prst="rect">
            <a:avLst/>
          </a:prstGeom>
          <a:noFill/>
          <a:ln>
            <a:noFill/>
          </a:ln>
          <a:extLst/>
        </p:spPr>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defRPr/>
            </a:pPr>
            <a:r>
              <a:rPr lang="en-US" altLang="el-GR" sz="7200" smtClean="0">
                <a:solidFill>
                  <a:prstClr val="black"/>
                </a:solidFill>
              </a:rPr>
              <a:t>“</a:t>
            </a:r>
          </a:p>
        </p:txBody>
      </p:sp>
      <p:sp>
        <p:nvSpPr>
          <p:cNvPr id="6" name="TextBox 5"/>
          <p:cNvSpPr txBox="1">
            <a:spLocks noChangeArrowheads="1"/>
          </p:cNvSpPr>
          <p:nvPr/>
        </p:nvSpPr>
        <p:spPr bwMode="auto">
          <a:xfrm>
            <a:off x="10179051" y="2827339"/>
            <a:ext cx="609600" cy="585787"/>
          </a:xfrm>
          <a:prstGeom prst="rect">
            <a:avLst/>
          </a:prstGeom>
          <a:noFill/>
          <a:ln>
            <a:noFill/>
          </a:ln>
          <a:extLst/>
        </p:spPr>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fontAlgn="base">
              <a:spcBef>
                <a:spcPct val="0"/>
              </a:spcBef>
              <a:spcAft>
                <a:spcPct val="0"/>
              </a:spcAft>
              <a:defRPr/>
            </a:pPr>
            <a:r>
              <a:rPr lang="en-US" altLang="el-GR" sz="7200" smtClean="0">
                <a:solidFill>
                  <a:prstClr val="black"/>
                </a:solidFill>
              </a:rPr>
              <a:t>”</a:t>
            </a:r>
          </a:p>
        </p:txBody>
      </p:sp>
      <p:cxnSp>
        <p:nvCxnSpPr>
          <p:cNvPr id="7" name="Straight Connector 18"/>
          <p:cNvCxnSpPr/>
          <p:nvPr/>
        </p:nvCxnSpPr>
        <p:spPr>
          <a:xfrm>
            <a:off x="1703918" y="4140200"/>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779111" y="982132"/>
            <a:ext cx="8533667" cy="2370668"/>
          </a:xfrm>
        </p:spPr>
        <p:txBody>
          <a:bodyP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2133600" y="3352800"/>
            <a:ext cx="7857064"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1569151" y="4343401"/>
            <a:ext cx="9064984"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8" name="Date Placeholder 3"/>
          <p:cNvSpPr>
            <a:spLocks noGrp="1"/>
          </p:cNvSpPr>
          <p:nvPr>
            <p:ph type="dt" sz="half" idx="14"/>
          </p:nvPr>
        </p:nvSpPr>
        <p:spPr/>
        <p:txBody>
          <a:bodyPr/>
          <a:lstStyle>
            <a:lvl1pPr>
              <a:defRPr/>
            </a:lvl1pPr>
          </a:lstStyle>
          <a:p>
            <a:pPr>
              <a:defRPr/>
            </a:pPr>
            <a:endParaRPr lang="el-G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el-GR">
              <a:solidFill>
                <a:prstClr val="black"/>
              </a:solidFill>
            </a:endParaRPr>
          </a:p>
        </p:txBody>
      </p:sp>
      <p:sp>
        <p:nvSpPr>
          <p:cNvPr id="11" name="Slide Number Placeholder 5"/>
          <p:cNvSpPr>
            <a:spLocks noGrp="1"/>
          </p:cNvSpPr>
          <p:nvPr>
            <p:ph type="sldNum" sz="quarter" idx="16"/>
          </p:nvPr>
        </p:nvSpPr>
        <p:spPr/>
        <p:txBody>
          <a:bodyPr/>
          <a:lstStyle>
            <a:lvl1pPr>
              <a:defRPr/>
            </a:lvl1pPr>
          </a:lstStyle>
          <a:p>
            <a:pPr>
              <a:defRPr/>
            </a:pPr>
            <a:fld id="{6B6F3E46-AC83-4DE8-84E8-62BF0559A420}"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16537192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569159" y="3308581"/>
            <a:ext cx="9064971" cy="1468800"/>
          </a:xfrm>
        </p:spPr>
        <p:txBody>
          <a:bodyPr anchor="b">
            <a:normAutofit/>
          </a:bodyPr>
          <a:lstStyle>
            <a:lvl1pPr algn="l">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569158" y="4777381"/>
            <a:ext cx="9064973" cy="8604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6D8D8B90-70EC-42A0-81A8-2E0B005D8B3E}"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21507008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170517" y="896938"/>
            <a:ext cx="609600" cy="584200"/>
          </a:xfrm>
          <a:prstGeom prst="rect">
            <a:avLst/>
          </a:prstGeom>
          <a:noFill/>
          <a:ln>
            <a:noFill/>
          </a:ln>
          <a:extLst/>
        </p:spPr>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defRPr/>
            </a:pPr>
            <a:r>
              <a:rPr lang="en-US" altLang="el-GR" sz="8000" smtClean="0">
                <a:solidFill>
                  <a:prstClr val="black"/>
                </a:solidFill>
              </a:rPr>
              <a:t>“</a:t>
            </a:r>
          </a:p>
        </p:txBody>
      </p:sp>
      <p:sp>
        <p:nvSpPr>
          <p:cNvPr id="6" name="TextBox 5"/>
          <p:cNvSpPr txBox="1">
            <a:spLocks noChangeArrowheads="1"/>
          </p:cNvSpPr>
          <p:nvPr/>
        </p:nvSpPr>
        <p:spPr bwMode="auto">
          <a:xfrm>
            <a:off x="10200217" y="2608263"/>
            <a:ext cx="609600" cy="584200"/>
          </a:xfrm>
          <a:prstGeom prst="rect">
            <a:avLst/>
          </a:prstGeom>
          <a:noFill/>
          <a:ln>
            <a:noFill/>
          </a:ln>
          <a:extLst/>
        </p:spPr>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fontAlgn="base">
              <a:spcBef>
                <a:spcPct val="0"/>
              </a:spcBef>
              <a:spcAft>
                <a:spcPct val="0"/>
              </a:spcAft>
              <a:defRPr/>
            </a:pPr>
            <a:r>
              <a:rPr lang="en-US" altLang="el-GR" sz="8000" smtClean="0">
                <a:solidFill>
                  <a:prstClr val="black"/>
                </a:solidFill>
              </a:rPr>
              <a:t>”</a:t>
            </a:r>
          </a:p>
        </p:txBody>
      </p:sp>
      <p:cxnSp>
        <p:nvCxnSpPr>
          <p:cNvPr id="7" name="Straight Connector 25"/>
          <p:cNvCxnSpPr/>
          <p:nvPr/>
        </p:nvCxnSpPr>
        <p:spPr>
          <a:xfrm>
            <a:off x="1703918" y="3429000"/>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879222" y="982132"/>
            <a:ext cx="8433557" cy="2243668"/>
          </a:xfrm>
        </p:spPr>
        <p:txBody>
          <a:bodyP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8" name="Text Placeholder 2"/>
          <p:cNvSpPr>
            <a:spLocks noGrp="1"/>
          </p:cNvSpPr>
          <p:nvPr>
            <p:ph type="body" idx="13"/>
          </p:nvPr>
        </p:nvSpPr>
        <p:spPr>
          <a:xfrm>
            <a:off x="1569158" y="3639312"/>
            <a:ext cx="9064973"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569154" y="4529667"/>
            <a:ext cx="9064981" cy="1346200"/>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8" name="Date Placeholder 3"/>
          <p:cNvSpPr>
            <a:spLocks noGrp="1"/>
          </p:cNvSpPr>
          <p:nvPr>
            <p:ph type="dt" sz="half" idx="14"/>
          </p:nvPr>
        </p:nvSpPr>
        <p:spPr/>
        <p:txBody>
          <a:bodyPr/>
          <a:lstStyle>
            <a:lvl1pPr>
              <a:defRPr/>
            </a:lvl1pPr>
          </a:lstStyle>
          <a:p>
            <a:pPr>
              <a:defRPr/>
            </a:pPr>
            <a:endParaRPr lang="el-G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el-GR">
              <a:solidFill>
                <a:prstClr val="black"/>
              </a:solidFill>
            </a:endParaRPr>
          </a:p>
        </p:txBody>
      </p:sp>
      <p:sp>
        <p:nvSpPr>
          <p:cNvPr id="10" name="Slide Number Placeholder 5"/>
          <p:cNvSpPr>
            <a:spLocks noGrp="1"/>
          </p:cNvSpPr>
          <p:nvPr>
            <p:ph type="sldNum" sz="quarter" idx="16"/>
          </p:nvPr>
        </p:nvSpPr>
        <p:spPr/>
        <p:txBody>
          <a:bodyPr/>
          <a:lstStyle>
            <a:lvl1pPr>
              <a:defRPr/>
            </a:lvl1pPr>
          </a:lstStyle>
          <a:p>
            <a:pPr>
              <a:defRPr/>
            </a:pPr>
            <a:fld id="{8AEE8DF8-4FC7-4124-979F-EF9AEC4DFE9B}"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5417465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cxnSp>
        <p:nvCxnSpPr>
          <p:cNvPr id="5" name="Straight Connector 14"/>
          <p:cNvCxnSpPr/>
          <p:nvPr/>
        </p:nvCxnSpPr>
        <p:spPr>
          <a:xfrm>
            <a:off x="1703918" y="3429000"/>
            <a:ext cx="88095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3" y="982132"/>
            <a:ext cx="9064979" cy="2294467"/>
          </a:xfrm>
        </p:spPr>
        <p:txBody>
          <a:bodyPr rtlCol="0">
            <a:normAutofit/>
          </a:bodyPr>
          <a:lstStyle>
            <a:lvl1pPr>
              <a:defRPr lang="en-US" sz="3200" b="0" dirty="0"/>
            </a:lvl1pPr>
          </a:lstStyle>
          <a:p>
            <a:pPr lvl="0"/>
            <a:r>
              <a:rPr lang="el-GR" smtClean="0"/>
              <a:t>Στυλ κύριου τίτλου</a:t>
            </a:r>
            <a:endParaRPr lang="en-US" dirty="0"/>
          </a:p>
        </p:txBody>
      </p:sp>
      <p:sp>
        <p:nvSpPr>
          <p:cNvPr id="14" name="Text Placeholder 2"/>
          <p:cNvSpPr>
            <a:spLocks noGrp="1"/>
          </p:cNvSpPr>
          <p:nvPr>
            <p:ph type="body" idx="13"/>
          </p:nvPr>
        </p:nvSpPr>
        <p:spPr>
          <a:xfrm>
            <a:off x="1569158" y="3566160"/>
            <a:ext cx="9064973"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569155" y="4470401"/>
            <a:ext cx="9064979" cy="1405467"/>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6" name="Date Placeholder 3"/>
          <p:cNvSpPr>
            <a:spLocks noGrp="1"/>
          </p:cNvSpPr>
          <p:nvPr>
            <p:ph type="dt" sz="half" idx="14"/>
          </p:nvPr>
        </p:nvSpPr>
        <p:spPr/>
        <p:txBody>
          <a:bodyPr/>
          <a:lstStyle>
            <a:lvl1pPr>
              <a:defRPr/>
            </a:lvl1pPr>
          </a:lstStyle>
          <a:p>
            <a:pPr>
              <a:defRPr/>
            </a:pPr>
            <a:endParaRPr lang="el-GR">
              <a:solidFill>
                <a:prstClr val="black"/>
              </a:solidFill>
            </a:endParaRPr>
          </a:p>
        </p:txBody>
      </p:sp>
      <p:sp>
        <p:nvSpPr>
          <p:cNvPr id="7" name="Footer Placeholder 4"/>
          <p:cNvSpPr>
            <a:spLocks noGrp="1"/>
          </p:cNvSpPr>
          <p:nvPr>
            <p:ph type="ftr" sz="quarter" idx="15"/>
          </p:nvPr>
        </p:nvSpPr>
        <p:spPr/>
        <p:txBody>
          <a:bodyPr/>
          <a:lstStyle>
            <a:lvl1pPr>
              <a:defRPr/>
            </a:lvl1pPr>
          </a:lstStyle>
          <a:p>
            <a:pPr>
              <a:defRPr/>
            </a:pPr>
            <a:endParaRPr lang="el-GR">
              <a:solidFill>
                <a:prstClr val="black"/>
              </a:solidFill>
            </a:endParaRPr>
          </a:p>
        </p:txBody>
      </p:sp>
      <p:sp>
        <p:nvSpPr>
          <p:cNvPr id="8" name="Slide Number Placeholder 5"/>
          <p:cNvSpPr>
            <a:spLocks noGrp="1"/>
          </p:cNvSpPr>
          <p:nvPr>
            <p:ph type="sldNum" sz="quarter" idx="16"/>
          </p:nvPr>
        </p:nvSpPr>
        <p:spPr/>
        <p:txBody>
          <a:bodyPr/>
          <a:lstStyle>
            <a:lvl1pPr>
              <a:defRPr/>
            </a:lvl1pPr>
          </a:lstStyle>
          <a:p>
            <a:pPr>
              <a:defRPr/>
            </a:pPr>
            <a:fld id="{CF51D214-5971-4C2A-B099-FA0714162D10}"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4333585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cxnSp>
        <p:nvCxnSpPr>
          <p:cNvPr id="4" name="Straight Connector 13"/>
          <p:cNvCxnSpPr/>
          <p:nvPr/>
        </p:nvCxnSpPr>
        <p:spPr>
          <a:xfrm>
            <a:off x="1703918" y="2354263"/>
            <a:ext cx="880956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569154" y="2490136"/>
            <a:ext cx="9064981" cy="3385733"/>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957F6183-8B91-4172-B055-2CA57314BE8B}"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5387935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cxnSp>
        <p:nvCxnSpPr>
          <p:cNvPr id="4" name="Straight Connector 13"/>
          <p:cNvCxnSpPr/>
          <p:nvPr/>
        </p:nvCxnSpPr>
        <p:spPr>
          <a:xfrm>
            <a:off x="8326967" y="906464"/>
            <a:ext cx="0" cy="4968875"/>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475556" y="906874"/>
            <a:ext cx="2158573" cy="496899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569157" y="906874"/>
            <a:ext cx="6554012" cy="4968993"/>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E286DEEF-C838-4A11-B17B-BBD1F33513E2}"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3550526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17"/>
          <p:cNvGrpSpPr>
            <a:grpSpLocks/>
          </p:cNvGrpSpPr>
          <p:nvPr/>
        </p:nvGrpSpPr>
        <p:grpSpPr bwMode="auto">
          <a:xfrm>
            <a:off x="0" y="0"/>
            <a:ext cx="12192000" cy="6858000"/>
            <a:chOff x="0" y="0"/>
            <a:chExt cx="9144677" cy="6858000"/>
          </a:xfrm>
        </p:grpSpPr>
        <p:pic>
          <p:nvPicPr>
            <p:cNvPr id="5" name="Picture 7" descr="SD-PanelTitle-R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 name="Picture 11" descr="HDRibbonTitle-UniformTrim.png"/>
            <p:cNvPicPr>
              <a:picLocks noChangeAspect="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0"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HDRibbonTitle-UniformTrim.png"/>
            <p:cNvPicPr>
              <a:picLocks noChangeAspect="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7480469"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692400" y="3471863"/>
            <a:ext cx="681778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562579" y="1811864"/>
            <a:ext cx="7078488" cy="1515533"/>
          </a:xfrm>
        </p:spPr>
        <p:txBody>
          <a:bodyPr anchor="b">
            <a:noAutofit/>
          </a:bodyPr>
          <a:lstStyle>
            <a:lvl1pPr algn="ctr">
              <a:defRPr sz="4800">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2562579" y="3598328"/>
            <a:ext cx="7078488" cy="1377651"/>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10" name="Date Placeholder 3"/>
          <p:cNvSpPr>
            <a:spLocks noGrp="1"/>
          </p:cNvSpPr>
          <p:nvPr>
            <p:ph type="dt" sz="half" idx="10"/>
          </p:nvPr>
        </p:nvSpPr>
        <p:spPr>
          <a:xfrm>
            <a:off x="8087784" y="5054600"/>
            <a:ext cx="897467" cy="279400"/>
          </a:xfrm>
        </p:spPr>
        <p:txBody>
          <a:bodyPr/>
          <a:lstStyle>
            <a:lvl1pPr>
              <a:defRPr/>
            </a:lvl1pPr>
          </a:lstStyle>
          <a:p>
            <a:pPr>
              <a:defRPr/>
            </a:pPr>
            <a:endParaRPr lang="el-GR">
              <a:solidFill>
                <a:prstClr val="black"/>
              </a:solidFill>
            </a:endParaRPr>
          </a:p>
        </p:txBody>
      </p:sp>
      <p:sp>
        <p:nvSpPr>
          <p:cNvPr id="11" name="Footer Placeholder 4"/>
          <p:cNvSpPr>
            <a:spLocks noGrp="1"/>
          </p:cNvSpPr>
          <p:nvPr>
            <p:ph type="ftr" sz="quarter" idx="11"/>
          </p:nvPr>
        </p:nvSpPr>
        <p:spPr>
          <a:xfrm>
            <a:off x="2563284" y="5054600"/>
            <a:ext cx="5418667" cy="279400"/>
          </a:xfrm>
        </p:spPr>
        <p:txBody>
          <a:bodyPr/>
          <a:lstStyle>
            <a:lvl1pPr>
              <a:defRPr/>
            </a:lvl1pPr>
          </a:lstStyle>
          <a:p>
            <a:pPr>
              <a:defRPr/>
            </a:pPr>
            <a:endParaRPr lang="el-GR">
              <a:solidFill>
                <a:prstClr val="black"/>
              </a:solidFill>
            </a:endParaRPr>
          </a:p>
        </p:txBody>
      </p:sp>
      <p:sp>
        <p:nvSpPr>
          <p:cNvPr id="12" name="Slide Number Placeholder 5"/>
          <p:cNvSpPr>
            <a:spLocks noGrp="1"/>
          </p:cNvSpPr>
          <p:nvPr>
            <p:ph type="sldNum" sz="quarter" idx="12"/>
          </p:nvPr>
        </p:nvSpPr>
        <p:spPr>
          <a:xfrm>
            <a:off x="9088967" y="5054600"/>
            <a:ext cx="552451" cy="279400"/>
          </a:xfrm>
        </p:spPr>
        <p:txBody>
          <a:bodyPr/>
          <a:lstStyle>
            <a:lvl1pPr>
              <a:defRPr/>
            </a:lvl1pPr>
          </a:lstStyle>
          <a:p>
            <a:pPr>
              <a:defRPr/>
            </a:pPr>
            <a:fld id="{0F76F91C-D73A-4405-9341-9BF302415C55}"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337286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4" name="Straight Connector 6"/>
          <p:cNvCxnSpPr/>
          <p:nvPr/>
        </p:nvCxnSpPr>
        <p:spPr>
          <a:xfrm>
            <a:off x="1703918" y="2355850"/>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8ED57A20-17C1-4B02-AF3B-09CE22359164}"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8223798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cxnSp>
        <p:nvCxnSpPr>
          <p:cNvPr id="4" name="Straight Connector 30"/>
          <p:cNvCxnSpPr/>
          <p:nvPr/>
        </p:nvCxnSpPr>
        <p:spPr>
          <a:xfrm>
            <a:off x="1703918" y="3598863"/>
            <a:ext cx="879474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704620" y="1641413"/>
            <a:ext cx="8794045" cy="1822514"/>
          </a:xfrm>
        </p:spPr>
        <p:txBody>
          <a:bodyPr anchor="b">
            <a:normAutofit/>
          </a:bodyPr>
          <a:lstStyle>
            <a:lvl1pPr algn="ctr">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704620" y="3734860"/>
            <a:ext cx="8794045" cy="1090015"/>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C0723BBD-8AC1-4DE6-A26C-74F635967F87}" type="slidenum">
              <a:rPr lang="el-GR" altLang="el-GR">
                <a:solidFill>
                  <a:prstClr val="black"/>
                </a:solidFill>
              </a:rPr>
              <a:pPr>
                <a:defRPr/>
              </a:pPr>
              <a:t>‹#›</a:t>
            </a:fld>
            <a:endParaRPr lang="el-GR" altLang="el-GR">
              <a:solidFill>
                <a:prstClr val="black"/>
              </a:solidFill>
            </a:endParaRPr>
          </a:p>
        </p:txBody>
      </p:sp>
    </p:spTree>
    <p:extLst>
      <p:ext uri="{BB962C8B-B14F-4D97-AF65-F5344CB8AC3E}">
        <p14:creationId xmlns:p14="http://schemas.microsoft.com/office/powerpoint/2010/main" val="203221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21" Type="http://schemas.openxmlformats.org/officeDocument/2006/relationships/image" Target="../media/image4.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2.jpe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21" Type="http://schemas.openxmlformats.org/officeDocument/2006/relationships/image" Target="../media/image4.png"/><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image" Target="../media/image3.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2.jpe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5.xml"/><Relationship Id="rId3" Type="http://schemas.openxmlformats.org/officeDocument/2006/relationships/slideLayout" Target="../slideLayouts/slideLayout65.xml"/><Relationship Id="rId21" Type="http://schemas.openxmlformats.org/officeDocument/2006/relationships/image" Target="../media/image4.png"/><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image" Target="../media/image3.pn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image" Target="../media/image2.jpeg"/><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theme" Target="../theme/theme6.xml"/><Relationship Id="rId3" Type="http://schemas.openxmlformats.org/officeDocument/2006/relationships/slideLayout" Target="../slideLayouts/slideLayout82.xml"/><Relationship Id="rId21" Type="http://schemas.openxmlformats.org/officeDocument/2006/relationships/image" Target="../media/image4.png"/><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image" Target="../media/image3.png"/><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19" Type="http://schemas.openxmlformats.org/officeDocument/2006/relationships/image" Target="../media/image2.jpeg"/><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theme" Target="../theme/theme7.xml"/><Relationship Id="rId3" Type="http://schemas.openxmlformats.org/officeDocument/2006/relationships/slideLayout" Target="../slideLayouts/slideLayout99.xml"/><Relationship Id="rId21" Type="http://schemas.openxmlformats.org/officeDocument/2006/relationships/image" Target="../media/image4.png"/><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image" Target="../media/image3.png"/><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19" Type="http://schemas.openxmlformats.org/officeDocument/2006/relationships/image" Target="../media/image2.jpeg"/><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theme" Target="../theme/theme8.xml"/><Relationship Id="rId3" Type="http://schemas.openxmlformats.org/officeDocument/2006/relationships/slideLayout" Target="../slideLayouts/slideLayout116.xml"/><Relationship Id="rId21" Type="http://schemas.openxmlformats.org/officeDocument/2006/relationships/image" Target="../media/image4.png"/><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20" Type="http://schemas.openxmlformats.org/officeDocument/2006/relationships/image" Target="../media/image3.png"/><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10" Type="http://schemas.openxmlformats.org/officeDocument/2006/relationships/slideLayout" Target="../slideLayouts/slideLayout123.xml"/><Relationship Id="rId19" Type="http://schemas.openxmlformats.org/officeDocument/2006/relationships/image" Target="../media/image2.jpeg"/><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n-US"/>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F7ED84-93E2-4EA3-83C7-7BC1D29BEAD1}" type="datetimeFigureOut">
              <a:rPr lang="en-US" smtClean="0"/>
              <a:t>12/5/2021</a:t>
            </a:fld>
            <a:endParaRPr lang="en-US"/>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22743-E910-4F4F-BEBB-4FDDE543D0D5}" type="slidenum">
              <a:rPr lang="en-US" smtClean="0"/>
              <a:t>‹#›</a:t>
            </a:fld>
            <a:endParaRPr lang="en-US"/>
          </a:p>
        </p:txBody>
      </p:sp>
    </p:spTree>
    <p:extLst>
      <p:ext uri="{BB962C8B-B14F-4D97-AF65-F5344CB8AC3E}">
        <p14:creationId xmlns:p14="http://schemas.microsoft.com/office/powerpoint/2010/main" val="3054769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12202584" cy="6858000"/>
            <a:chOff x="0" y="0"/>
            <a:chExt cx="9152467" cy="6858000"/>
          </a:xfrm>
        </p:grpSpPr>
        <p:pic>
          <p:nvPicPr>
            <p:cNvPr id="1032" name="Picture 7" descr="SD-PanelContent.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l="2" r="14240"/>
            <a:stretch>
              <a:fillRect/>
            </a:stretch>
          </p:blipFill>
          <p:spPr bwMode="auto">
            <a:xfrm>
              <a:off x="0" y="3128434"/>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l="2" r="14240"/>
            <a:stretch>
              <a:fillRect/>
            </a:stretch>
          </p:blipFill>
          <p:spPr bwMode="auto">
            <a:xfrm>
              <a:off x="8466667" y="3128434"/>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568451" y="915989"/>
            <a:ext cx="9065683"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endParaRPr lang="en-US" altLang="el-GR" smtClean="0"/>
          </a:p>
        </p:txBody>
      </p:sp>
      <p:sp>
        <p:nvSpPr>
          <p:cNvPr id="1028" name="Text Placeholder 2"/>
          <p:cNvSpPr>
            <a:spLocks noGrp="1"/>
          </p:cNvSpPr>
          <p:nvPr>
            <p:ph type="body" idx="1"/>
          </p:nvPr>
        </p:nvSpPr>
        <p:spPr bwMode="auto">
          <a:xfrm>
            <a:off x="1568451" y="2490789"/>
            <a:ext cx="9065683"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endParaRPr lang="en-US" altLang="el-GR" smtClean="0"/>
          </a:p>
        </p:txBody>
      </p:sp>
      <p:sp>
        <p:nvSpPr>
          <p:cNvPr id="4" name="Date Placeholder 3"/>
          <p:cNvSpPr>
            <a:spLocks noGrp="1"/>
          </p:cNvSpPr>
          <p:nvPr>
            <p:ph type="dt" sz="half" idx="2"/>
          </p:nvPr>
        </p:nvSpPr>
        <p:spPr>
          <a:xfrm>
            <a:off x="8475133" y="5961063"/>
            <a:ext cx="1532467" cy="279400"/>
          </a:xfrm>
          <a:prstGeom prst="rect">
            <a:avLst/>
          </a:prstGeom>
        </p:spPr>
        <p:txBody>
          <a:bodyPr vert="horz" lIns="91440" tIns="45720" rIns="91440" bIns="45720" rtlCol="0" anchor="ctr"/>
          <a:lstStyle>
            <a:lvl1pPr algn="r" eaLnBrk="1" hangingPunct="1">
              <a:defRPr sz="1000" b="0" i="0">
                <a:solidFill>
                  <a:schemeClr val="tx1"/>
                </a:solidFill>
                <a:effectLst/>
                <a:latin typeface="+mn-lt"/>
                <a:cs typeface="Arial" panose="020B0604020202020204" pitchFamily="34" charset="0"/>
              </a:defRPr>
            </a:lvl1pPr>
          </a:lstStyle>
          <a:p>
            <a:pPr fontAlgn="base">
              <a:spcBef>
                <a:spcPct val="0"/>
              </a:spcBef>
              <a:spcAft>
                <a:spcPct val="0"/>
              </a:spcAft>
              <a:defRPr/>
            </a:pPr>
            <a:endParaRPr lang="el-GR">
              <a:solidFill>
                <a:prstClr val="black"/>
              </a:solidFill>
            </a:endParaRPr>
          </a:p>
        </p:txBody>
      </p:sp>
      <p:sp>
        <p:nvSpPr>
          <p:cNvPr id="5" name="Footer Placeholder 4"/>
          <p:cNvSpPr>
            <a:spLocks noGrp="1"/>
          </p:cNvSpPr>
          <p:nvPr>
            <p:ph type="ftr" sz="quarter" idx="3"/>
          </p:nvPr>
        </p:nvSpPr>
        <p:spPr>
          <a:xfrm>
            <a:off x="1568451" y="5961063"/>
            <a:ext cx="6807200" cy="279400"/>
          </a:xfrm>
          <a:prstGeom prst="rect">
            <a:avLst/>
          </a:prstGeom>
        </p:spPr>
        <p:txBody>
          <a:bodyPr vert="horz" lIns="91440" tIns="45720" rIns="91440" bIns="45720" rtlCol="0" anchor="ctr"/>
          <a:lstStyle>
            <a:lvl1pPr algn="l" eaLnBrk="1" hangingPunct="1">
              <a:defRPr sz="1000" b="0" i="0">
                <a:solidFill>
                  <a:schemeClr val="tx1"/>
                </a:solidFill>
                <a:effectLst/>
                <a:latin typeface="+mn-lt"/>
                <a:cs typeface="Arial" panose="020B0604020202020204" pitchFamily="34" charset="0"/>
              </a:defRPr>
            </a:lvl1pPr>
          </a:lstStyle>
          <a:p>
            <a:pPr fontAlgn="base">
              <a:spcBef>
                <a:spcPct val="0"/>
              </a:spcBef>
              <a:spcAft>
                <a:spcPct val="0"/>
              </a:spcAft>
              <a:defRPr/>
            </a:pPr>
            <a:endParaRPr lang="el-GR">
              <a:solidFill>
                <a:prstClr val="black"/>
              </a:solidFill>
            </a:endParaRPr>
          </a:p>
        </p:txBody>
      </p:sp>
      <p:sp>
        <p:nvSpPr>
          <p:cNvPr id="6" name="Slide Number Placeholder 5"/>
          <p:cNvSpPr>
            <a:spLocks noGrp="1"/>
          </p:cNvSpPr>
          <p:nvPr>
            <p:ph type="sldNum" sz="quarter" idx="4"/>
          </p:nvPr>
        </p:nvSpPr>
        <p:spPr>
          <a:xfrm>
            <a:off x="10107085" y="5961063"/>
            <a:ext cx="527049" cy="2794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latin typeface="Garamond" panose="02020404030301010803" pitchFamily="18" charset="0"/>
              </a:defRPr>
            </a:lvl1pPr>
          </a:lstStyle>
          <a:p>
            <a:pPr fontAlgn="base">
              <a:spcBef>
                <a:spcPct val="0"/>
              </a:spcBef>
              <a:spcAft>
                <a:spcPct val="0"/>
              </a:spcAft>
              <a:defRPr/>
            </a:pPr>
            <a:fld id="{F067E982-49BE-425B-85B2-F53B5A437D09}" type="slidenum">
              <a:rPr lang="el-GR" altLang="el-GR">
                <a:solidFill>
                  <a:prstClr val="black"/>
                </a:solidFill>
                <a:cs typeface="Arial" panose="020B0604020202020204" pitchFamily="34" charset="0"/>
              </a:rPr>
              <a:pPr fontAlgn="base">
                <a:spcBef>
                  <a:spcPct val="0"/>
                </a:spcBef>
                <a:spcAft>
                  <a:spcPct val="0"/>
                </a:spcAft>
                <a:defRPr/>
              </a:pPr>
              <a:t>‹#›</a:t>
            </a:fld>
            <a:endParaRPr lang="el-GR" altLang="el-GR">
              <a:solidFill>
                <a:prstClr val="black"/>
              </a:solidFill>
              <a:cs typeface="Arial" panose="020B0604020202020204" pitchFamily="34" charset="0"/>
            </a:endParaRPr>
          </a:p>
        </p:txBody>
      </p:sp>
    </p:spTree>
    <p:extLst>
      <p:ext uri="{BB962C8B-B14F-4D97-AF65-F5344CB8AC3E}">
        <p14:creationId xmlns:p14="http://schemas.microsoft.com/office/powerpoint/2010/main" val="857598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0" fontAlgn="base" hangingPunct="0">
        <a:spcBef>
          <a:spcPct val="0"/>
        </a:spcBef>
        <a:spcAft>
          <a:spcPct val="0"/>
        </a:spcAft>
        <a:defRPr sz="40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000">
          <a:solidFill>
            <a:srgbClr val="262626"/>
          </a:solidFill>
          <a:latin typeface="Garamond" panose="02020404030301010803" pitchFamily="18" charset="0"/>
        </a:defRPr>
      </a:lvl2pPr>
      <a:lvl3pPr algn="ctr" defTabSz="457200" rtl="0" eaLnBrk="0" fontAlgn="base" hangingPunct="0">
        <a:spcBef>
          <a:spcPct val="0"/>
        </a:spcBef>
        <a:spcAft>
          <a:spcPct val="0"/>
        </a:spcAft>
        <a:defRPr sz="4000">
          <a:solidFill>
            <a:srgbClr val="262626"/>
          </a:solidFill>
          <a:latin typeface="Garamond" panose="02020404030301010803" pitchFamily="18" charset="0"/>
        </a:defRPr>
      </a:lvl3pPr>
      <a:lvl4pPr algn="ctr" defTabSz="457200" rtl="0" eaLnBrk="0" fontAlgn="base" hangingPunct="0">
        <a:spcBef>
          <a:spcPct val="0"/>
        </a:spcBef>
        <a:spcAft>
          <a:spcPct val="0"/>
        </a:spcAft>
        <a:defRPr sz="4000">
          <a:solidFill>
            <a:srgbClr val="262626"/>
          </a:solidFill>
          <a:latin typeface="Garamond" panose="02020404030301010803" pitchFamily="18" charset="0"/>
        </a:defRPr>
      </a:lvl4pPr>
      <a:lvl5pPr algn="ctr" defTabSz="457200" rtl="0" eaLnBrk="0" fontAlgn="base" hangingPunct="0">
        <a:spcBef>
          <a:spcPct val="0"/>
        </a:spcBef>
        <a:spcAft>
          <a:spcPct val="0"/>
        </a:spcAft>
        <a:defRPr sz="40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12202584" cy="6858000"/>
            <a:chOff x="0" y="0"/>
            <a:chExt cx="9152467" cy="6858000"/>
          </a:xfrm>
        </p:grpSpPr>
        <p:pic>
          <p:nvPicPr>
            <p:cNvPr id="1032" name="Picture 7" descr="SD-PanelContent.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l="2" r="14240"/>
            <a:stretch>
              <a:fillRect/>
            </a:stretch>
          </p:blipFill>
          <p:spPr bwMode="auto">
            <a:xfrm>
              <a:off x="0" y="3128434"/>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l="2" r="14240"/>
            <a:stretch>
              <a:fillRect/>
            </a:stretch>
          </p:blipFill>
          <p:spPr bwMode="auto">
            <a:xfrm>
              <a:off x="8466667" y="3128434"/>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568451" y="915989"/>
            <a:ext cx="9065683"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endParaRPr lang="en-US" altLang="el-GR" smtClean="0"/>
          </a:p>
        </p:txBody>
      </p:sp>
      <p:sp>
        <p:nvSpPr>
          <p:cNvPr id="1028" name="Text Placeholder 2"/>
          <p:cNvSpPr>
            <a:spLocks noGrp="1"/>
          </p:cNvSpPr>
          <p:nvPr>
            <p:ph type="body" idx="1"/>
          </p:nvPr>
        </p:nvSpPr>
        <p:spPr bwMode="auto">
          <a:xfrm>
            <a:off x="1568451" y="2490789"/>
            <a:ext cx="9065683"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endParaRPr lang="en-US" altLang="el-GR" smtClean="0"/>
          </a:p>
        </p:txBody>
      </p:sp>
      <p:sp>
        <p:nvSpPr>
          <p:cNvPr id="4" name="Date Placeholder 3"/>
          <p:cNvSpPr>
            <a:spLocks noGrp="1"/>
          </p:cNvSpPr>
          <p:nvPr>
            <p:ph type="dt" sz="half" idx="2"/>
          </p:nvPr>
        </p:nvSpPr>
        <p:spPr>
          <a:xfrm>
            <a:off x="8475133" y="5961063"/>
            <a:ext cx="1532467" cy="279400"/>
          </a:xfrm>
          <a:prstGeom prst="rect">
            <a:avLst/>
          </a:prstGeom>
        </p:spPr>
        <p:txBody>
          <a:bodyPr vert="horz" lIns="91440" tIns="45720" rIns="91440" bIns="45720" rtlCol="0" anchor="ctr"/>
          <a:lstStyle>
            <a:lvl1pPr algn="r" eaLnBrk="1" hangingPunct="1">
              <a:defRPr sz="1000" b="0" i="0">
                <a:solidFill>
                  <a:schemeClr val="tx1"/>
                </a:solidFill>
                <a:effectLst/>
                <a:latin typeface="+mn-lt"/>
                <a:cs typeface="Arial" panose="020B0604020202020204" pitchFamily="34" charset="0"/>
              </a:defRPr>
            </a:lvl1pPr>
          </a:lstStyle>
          <a:p>
            <a:pPr fontAlgn="base">
              <a:spcBef>
                <a:spcPct val="0"/>
              </a:spcBef>
              <a:spcAft>
                <a:spcPct val="0"/>
              </a:spcAft>
              <a:defRPr/>
            </a:pPr>
            <a:endParaRPr lang="el-GR">
              <a:solidFill>
                <a:prstClr val="black"/>
              </a:solidFill>
            </a:endParaRPr>
          </a:p>
        </p:txBody>
      </p:sp>
      <p:sp>
        <p:nvSpPr>
          <p:cNvPr id="5" name="Footer Placeholder 4"/>
          <p:cNvSpPr>
            <a:spLocks noGrp="1"/>
          </p:cNvSpPr>
          <p:nvPr>
            <p:ph type="ftr" sz="quarter" idx="3"/>
          </p:nvPr>
        </p:nvSpPr>
        <p:spPr>
          <a:xfrm>
            <a:off x="1568451" y="5961063"/>
            <a:ext cx="6807200" cy="279400"/>
          </a:xfrm>
          <a:prstGeom prst="rect">
            <a:avLst/>
          </a:prstGeom>
        </p:spPr>
        <p:txBody>
          <a:bodyPr vert="horz" lIns="91440" tIns="45720" rIns="91440" bIns="45720" rtlCol="0" anchor="ctr"/>
          <a:lstStyle>
            <a:lvl1pPr algn="l" eaLnBrk="1" hangingPunct="1">
              <a:defRPr sz="1000" b="0" i="0">
                <a:solidFill>
                  <a:schemeClr val="tx1"/>
                </a:solidFill>
                <a:effectLst/>
                <a:latin typeface="+mn-lt"/>
                <a:cs typeface="Arial" panose="020B0604020202020204" pitchFamily="34" charset="0"/>
              </a:defRPr>
            </a:lvl1pPr>
          </a:lstStyle>
          <a:p>
            <a:pPr fontAlgn="base">
              <a:spcBef>
                <a:spcPct val="0"/>
              </a:spcBef>
              <a:spcAft>
                <a:spcPct val="0"/>
              </a:spcAft>
              <a:defRPr/>
            </a:pPr>
            <a:endParaRPr lang="el-GR">
              <a:solidFill>
                <a:prstClr val="black"/>
              </a:solidFill>
            </a:endParaRPr>
          </a:p>
        </p:txBody>
      </p:sp>
      <p:sp>
        <p:nvSpPr>
          <p:cNvPr id="6" name="Slide Number Placeholder 5"/>
          <p:cNvSpPr>
            <a:spLocks noGrp="1"/>
          </p:cNvSpPr>
          <p:nvPr>
            <p:ph type="sldNum" sz="quarter" idx="4"/>
          </p:nvPr>
        </p:nvSpPr>
        <p:spPr>
          <a:xfrm>
            <a:off x="10107085" y="5961063"/>
            <a:ext cx="527049" cy="2794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latin typeface="Garamond" panose="02020404030301010803" pitchFamily="18" charset="0"/>
              </a:defRPr>
            </a:lvl1pPr>
          </a:lstStyle>
          <a:p>
            <a:pPr fontAlgn="base">
              <a:spcBef>
                <a:spcPct val="0"/>
              </a:spcBef>
              <a:spcAft>
                <a:spcPct val="0"/>
              </a:spcAft>
              <a:defRPr/>
            </a:pPr>
            <a:fld id="{F067E982-49BE-425B-85B2-F53B5A437D09}" type="slidenum">
              <a:rPr lang="el-GR" altLang="el-GR">
                <a:solidFill>
                  <a:prstClr val="black"/>
                </a:solidFill>
                <a:cs typeface="Arial" panose="020B0604020202020204" pitchFamily="34" charset="0"/>
              </a:rPr>
              <a:pPr fontAlgn="base">
                <a:spcBef>
                  <a:spcPct val="0"/>
                </a:spcBef>
                <a:spcAft>
                  <a:spcPct val="0"/>
                </a:spcAft>
                <a:defRPr/>
              </a:pPr>
              <a:t>‹#›</a:t>
            </a:fld>
            <a:endParaRPr lang="el-GR" altLang="el-GR">
              <a:solidFill>
                <a:prstClr val="black"/>
              </a:solidFill>
              <a:cs typeface="Arial" panose="020B0604020202020204" pitchFamily="34" charset="0"/>
            </a:endParaRPr>
          </a:p>
        </p:txBody>
      </p:sp>
    </p:spTree>
    <p:extLst>
      <p:ext uri="{BB962C8B-B14F-4D97-AF65-F5344CB8AC3E}">
        <p14:creationId xmlns:p14="http://schemas.microsoft.com/office/powerpoint/2010/main" val="31824844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0" fontAlgn="base" hangingPunct="0">
        <a:spcBef>
          <a:spcPct val="0"/>
        </a:spcBef>
        <a:spcAft>
          <a:spcPct val="0"/>
        </a:spcAft>
        <a:defRPr sz="40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000">
          <a:solidFill>
            <a:srgbClr val="262626"/>
          </a:solidFill>
          <a:latin typeface="Garamond" panose="02020404030301010803" pitchFamily="18" charset="0"/>
        </a:defRPr>
      </a:lvl2pPr>
      <a:lvl3pPr algn="ctr" defTabSz="457200" rtl="0" eaLnBrk="0" fontAlgn="base" hangingPunct="0">
        <a:spcBef>
          <a:spcPct val="0"/>
        </a:spcBef>
        <a:spcAft>
          <a:spcPct val="0"/>
        </a:spcAft>
        <a:defRPr sz="4000">
          <a:solidFill>
            <a:srgbClr val="262626"/>
          </a:solidFill>
          <a:latin typeface="Garamond" panose="02020404030301010803" pitchFamily="18" charset="0"/>
        </a:defRPr>
      </a:lvl3pPr>
      <a:lvl4pPr algn="ctr" defTabSz="457200" rtl="0" eaLnBrk="0" fontAlgn="base" hangingPunct="0">
        <a:spcBef>
          <a:spcPct val="0"/>
        </a:spcBef>
        <a:spcAft>
          <a:spcPct val="0"/>
        </a:spcAft>
        <a:defRPr sz="4000">
          <a:solidFill>
            <a:srgbClr val="262626"/>
          </a:solidFill>
          <a:latin typeface="Garamond" panose="02020404030301010803" pitchFamily="18" charset="0"/>
        </a:defRPr>
      </a:lvl4pPr>
      <a:lvl5pPr algn="ctr" defTabSz="457200" rtl="0" eaLnBrk="0" fontAlgn="base" hangingPunct="0">
        <a:spcBef>
          <a:spcPct val="0"/>
        </a:spcBef>
        <a:spcAft>
          <a:spcPct val="0"/>
        </a:spcAft>
        <a:defRPr sz="40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12202584" cy="6858000"/>
            <a:chOff x="0" y="0"/>
            <a:chExt cx="9152467" cy="6858000"/>
          </a:xfrm>
        </p:grpSpPr>
        <p:pic>
          <p:nvPicPr>
            <p:cNvPr id="1032" name="Picture 7" descr="SD-PanelContent.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l="2" r="14240"/>
            <a:stretch>
              <a:fillRect/>
            </a:stretch>
          </p:blipFill>
          <p:spPr bwMode="auto">
            <a:xfrm>
              <a:off x="0" y="3128434"/>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l="2" r="14240"/>
            <a:stretch>
              <a:fillRect/>
            </a:stretch>
          </p:blipFill>
          <p:spPr bwMode="auto">
            <a:xfrm>
              <a:off x="8466667" y="3128434"/>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568451" y="915989"/>
            <a:ext cx="9065683"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endParaRPr lang="en-US" altLang="el-GR" smtClean="0"/>
          </a:p>
        </p:txBody>
      </p:sp>
      <p:sp>
        <p:nvSpPr>
          <p:cNvPr id="1028" name="Text Placeholder 2"/>
          <p:cNvSpPr>
            <a:spLocks noGrp="1"/>
          </p:cNvSpPr>
          <p:nvPr>
            <p:ph type="body" idx="1"/>
          </p:nvPr>
        </p:nvSpPr>
        <p:spPr bwMode="auto">
          <a:xfrm>
            <a:off x="1568451" y="2490789"/>
            <a:ext cx="9065683"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endParaRPr lang="en-US" altLang="el-GR" smtClean="0"/>
          </a:p>
        </p:txBody>
      </p:sp>
      <p:sp>
        <p:nvSpPr>
          <p:cNvPr id="4" name="Date Placeholder 3"/>
          <p:cNvSpPr>
            <a:spLocks noGrp="1"/>
          </p:cNvSpPr>
          <p:nvPr>
            <p:ph type="dt" sz="half" idx="2"/>
          </p:nvPr>
        </p:nvSpPr>
        <p:spPr>
          <a:xfrm>
            <a:off x="8475133" y="5961063"/>
            <a:ext cx="1532467" cy="279400"/>
          </a:xfrm>
          <a:prstGeom prst="rect">
            <a:avLst/>
          </a:prstGeom>
        </p:spPr>
        <p:txBody>
          <a:bodyPr vert="horz" lIns="91440" tIns="45720" rIns="91440" bIns="45720" rtlCol="0" anchor="ctr"/>
          <a:lstStyle>
            <a:lvl1pPr algn="r" eaLnBrk="1" hangingPunct="1">
              <a:defRPr sz="1000" b="0" i="0">
                <a:solidFill>
                  <a:schemeClr val="tx1"/>
                </a:solidFill>
                <a:effectLst/>
                <a:latin typeface="+mn-lt"/>
                <a:cs typeface="Arial" panose="020B0604020202020204" pitchFamily="34" charset="0"/>
              </a:defRPr>
            </a:lvl1pPr>
          </a:lstStyle>
          <a:p>
            <a:pPr fontAlgn="base">
              <a:spcBef>
                <a:spcPct val="0"/>
              </a:spcBef>
              <a:spcAft>
                <a:spcPct val="0"/>
              </a:spcAft>
              <a:defRPr/>
            </a:pPr>
            <a:endParaRPr lang="el-GR">
              <a:solidFill>
                <a:prstClr val="black"/>
              </a:solidFill>
            </a:endParaRPr>
          </a:p>
        </p:txBody>
      </p:sp>
      <p:sp>
        <p:nvSpPr>
          <p:cNvPr id="5" name="Footer Placeholder 4"/>
          <p:cNvSpPr>
            <a:spLocks noGrp="1"/>
          </p:cNvSpPr>
          <p:nvPr>
            <p:ph type="ftr" sz="quarter" idx="3"/>
          </p:nvPr>
        </p:nvSpPr>
        <p:spPr>
          <a:xfrm>
            <a:off x="1568451" y="5961063"/>
            <a:ext cx="6807200" cy="279400"/>
          </a:xfrm>
          <a:prstGeom prst="rect">
            <a:avLst/>
          </a:prstGeom>
        </p:spPr>
        <p:txBody>
          <a:bodyPr vert="horz" lIns="91440" tIns="45720" rIns="91440" bIns="45720" rtlCol="0" anchor="ctr"/>
          <a:lstStyle>
            <a:lvl1pPr algn="l" eaLnBrk="1" hangingPunct="1">
              <a:defRPr sz="1000" b="0" i="0">
                <a:solidFill>
                  <a:schemeClr val="tx1"/>
                </a:solidFill>
                <a:effectLst/>
                <a:latin typeface="+mn-lt"/>
                <a:cs typeface="Arial" panose="020B0604020202020204" pitchFamily="34" charset="0"/>
              </a:defRPr>
            </a:lvl1pPr>
          </a:lstStyle>
          <a:p>
            <a:pPr fontAlgn="base">
              <a:spcBef>
                <a:spcPct val="0"/>
              </a:spcBef>
              <a:spcAft>
                <a:spcPct val="0"/>
              </a:spcAft>
              <a:defRPr/>
            </a:pPr>
            <a:endParaRPr lang="el-GR">
              <a:solidFill>
                <a:prstClr val="black"/>
              </a:solidFill>
            </a:endParaRPr>
          </a:p>
        </p:txBody>
      </p:sp>
      <p:sp>
        <p:nvSpPr>
          <p:cNvPr id="6" name="Slide Number Placeholder 5"/>
          <p:cNvSpPr>
            <a:spLocks noGrp="1"/>
          </p:cNvSpPr>
          <p:nvPr>
            <p:ph type="sldNum" sz="quarter" idx="4"/>
          </p:nvPr>
        </p:nvSpPr>
        <p:spPr>
          <a:xfrm>
            <a:off x="10107085" y="5961063"/>
            <a:ext cx="527049" cy="2794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latin typeface="Garamond" panose="02020404030301010803" pitchFamily="18" charset="0"/>
              </a:defRPr>
            </a:lvl1pPr>
          </a:lstStyle>
          <a:p>
            <a:pPr fontAlgn="base">
              <a:spcBef>
                <a:spcPct val="0"/>
              </a:spcBef>
              <a:spcAft>
                <a:spcPct val="0"/>
              </a:spcAft>
              <a:defRPr/>
            </a:pPr>
            <a:fld id="{F067E982-49BE-425B-85B2-F53B5A437D09}" type="slidenum">
              <a:rPr lang="el-GR" altLang="el-GR">
                <a:solidFill>
                  <a:prstClr val="black"/>
                </a:solidFill>
                <a:cs typeface="Arial" panose="020B0604020202020204" pitchFamily="34" charset="0"/>
              </a:rPr>
              <a:pPr fontAlgn="base">
                <a:spcBef>
                  <a:spcPct val="0"/>
                </a:spcBef>
                <a:spcAft>
                  <a:spcPct val="0"/>
                </a:spcAft>
                <a:defRPr/>
              </a:pPr>
              <a:t>‹#›</a:t>
            </a:fld>
            <a:endParaRPr lang="el-GR" altLang="el-GR">
              <a:solidFill>
                <a:prstClr val="black"/>
              </a:solidFill>
              <a:cs typeface="Arial" panose="020B0604020202020204" pitchFamily="34" charset="0"/>
            </a:endParaRPr>
          </a:p>
        </p:txBody>
      </p:sp>
    </p:spTree>
    <p:extLst>
      <p:ext uri="{BB962C8B-B14F-4D97-AF65-F5344CB8AC3E}">
        <p14:creationId xmlns:p14="http://schemas.microsoft.com/office/powerpoint/2010/main" val="42301145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0" fontAlgn="base" hangingPunct="0">
        <a:spcBef>
          <a:spcPct val="0"/>
        </a:spcBef>
        <a:spcAft>
          <a:spcPct val="0"/>
        </a:spcAft>
        <a:defRPr sz="40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000">
          <a:solidFill>
            <a:srgbClr val="262626"/>
          </a:solidFill>
          <a:latin typeface="Garamond" panose="02020404030301010803" pitchFamily="18" charset="0"/>
        </a:defRPr>
      </a:lvl2pPr>
      <a:lvl3pPr algn="ctr" defTabSz="457200" rtl="0" eaLnBrk="0" fontAlgn="base" hangingPunct="0">
        <a:spcBef>
          <a:spcPct val="0"/>
        </a:spcBef>
        <a:spcAft>
          <a:spcPct val="0"/>
        </a:spcAft>
        <a:defRPr sz="4000">
          <a:solidFill>
            <a:srgbClr val="262626"/>
          </a:solidFill>
          <a:latin typeface="Garamond" panose="02020404030301010803" pitchFamily="18" charset="0"/>
        </a:defRPr>
      </a:lvl3pPr>
      <a:lvl4pPr algn="ctr" defTabSz="457200" rtl="0" eaLnBrk="0" fontAlgn="base" hangingPunct="0">
        <a:spcBef>
          <a:spcPct val="0"/>
        </a:spcBef>
        <a:spcAft>
          <a:spcPct val="0"/>
        </a:spcAft>
        <a:defRPr sz="4000">
          <a:solidFill>
            <a:srgbClr val="262626"/>
          </a:solidFill>
          <a:latin typeface="Garamond" panose="02020404030301010803" pitchFamily="18" charset="0"/>
        </a:defRPr>
      </a:lvl4pPr>
      <a:lvl5pPr algn="ctr" defTabSz="457200" rtl="0" eaLnBrk="0" fontAlgn="base" hangingPunct="0">
        <a:spcBef>
          <a:spcPct val="0"/>
        </a:spcBef>
        <a:spcAft>
          <a:spcPct val="0"/>
        </a:spcAft>
        <a:defRPr sz="40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12202584" cy="6858000"/>
            <a:chOff x="0" y="0"/>
            <a:chExt cx="9152467" cy="6858000"/>
          </a:xfrm>
        </p:grpSpPr>
        <p:pic>
          <p:nvPicPr>
            <p:cNvPr id="1032" name="Picture 7" descr="SD-PanelContent.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l="2" r="14240"/>
            <a:stretch>
              <a:fillRect/>
            </a:stretch>
          </p:blipFill>
          <p:spPr bwMode="auto">
            <a:xfrm>
              <a:off x="0" y="3128434"/>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l="2" r="14240"/>
            <a:stretch>
              <a:fillRect/>
            </a:stretch>
          </p:blipFill>
          <p:spPr bwMode="auto">
            <a:xfrm>
              <a:off x="8466667" y="3128434"/>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568451" y="915989"/>
            <a:ext cx="9065683"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endParaRPr lang="en-US" altLang="el-GR" smtClean="0"/>
          </a:p>
        </p:txBody>
      </p:sp>
      <p:sp>
        <p:nvSpPr>
          <p:cNvPr id="1028" name="Text Placeholder 2"/>
          <p:cNvSpPr>
            <a:spLocks noGrp="1"/>
          </p:cNvSpPr>
          <p:nvPr>
            <p:ph type="body" idx="1"/>
          </p:nvPr>
        </p:nvSpPr>
        <p:spPr bwMode="auto">
          <a:xfrm>
            <a:off x="1568451" y="2490789"/>
            <a:ext cx="9065683"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endParaRPr lang="en-US" altLang="el-GR" smtClean="0"/>
          </a:p>
        </p:txBody>
      </p:sp>
      <p:sp>
        <p:nvSpPr>
          <p:cNvPr id="4" name="Date Placeholder 3"/>
          <p:cNvSpPr>
            <a:spLocks noGrp="1"/>
          </p:cNvSpPr>
          <p:nvPr>
            <p:ph type="dt" sz="half" idx="2"/>
          </p:nvPr>
        </p:nvSpPr>
        <p:spPr>
          <a:xfrm>
            <a:off x="8475133" y="5961063"/>
            <a:ext cx="1532467" cy="279400"/>
          </a:xfrm>
          <a:prstGeom prst="rect">
            <a:avLst/>
          </a:prstGeom>
        </p:spPr>
        <p:txBody>
          <a:bodyPr vert="horz" lIns="91440" tIns="45720" rIns="91440" bIns="45720" rtlCol="0" anchor="ctr"/>
          <a:lstStyle>
            <a:lvl1pPr algn="r" eaLnBrk="1" hangingPunct="1">
              <a:defRPr sz="1000" b="0" i="0">
                <a:solidFill>
                  <a:schemeClr val="tx1"/>
                </a:solidFill>
                <a:effectLst/>
                <a:latin typeface="+mn-lt"/>
                <a:cs typeface="Arial" panose="020B0604020202020204" pitchFamily="34" charset="0"/>
              </a:defRPr>
            </a:lvl1pPr>
          </a:lstStyle>
          <a:p>
            <a:pPr fontAlgn="base">
              <a:spcBef>
                <a:spcPct val="0"/>
              </a:spcBef>
              <a:spcAft>
                <a:spcPct val="0"/>
              </a:spcAft>
              <a:defRPr/>
            </a:pPr>
            <a:endParaRPr lang="el-GR">
              <a:solidFill>
                <a:prstClr val="black"/>
              </a:solidFill>
            </a:endParaRPr>
          </a:p>
        </p:txBody>
      </p:sp>
      <p:sp>
        <p:nvSpPr>
          <p:cNvPr id="5" name="Footer Placeholder 4"/>
          <p:cNvSpPr>
            <a:spLocks noGrp="1"/>
          </p:cNvSpPr>
          <p:nvPr>
            <p:ph type="ftr" sz="quarter" idx="3"/>
          </p:nvPr>
        </p:nvSpPr>
        <p:spPr>
          <a:xfrm>
            <a:off x="1568451" y="5961063"/>
            <a:ext cx="6807200" cy="279400"/>
          </a:xfrm>
          <a:prstGeom prst="rect">
            <a:avLst/>
          </a:prstGeom>
        </p:spPr>
        <p:txBody>
          <a:bodyPr vert="horz" lIns="91440" tIns="45720" rIns="91440" bIns="45720" rtlCol="0" anchor="ctr"/>
          <a:lstStyle>
            <a:lvl1pPr algn="l" eaLnBrk="1" hangingPunct="1">
              <a:defRPr sz="1000" b="0" i="0">
                <a:solidFill>
                  <a:schemeClr val="tx1"/>
                </a:solidFill>
                <a:effectLst/>
                <a:latin typeface="+mn-lt"/>
                <a:cs typeface="Arial" panose="020B0604020202020204" pitchFamily="34" charset="0"/>
              </a:defRPr>
            </a:lvl1pPr>
          </a:lstStyle>
          <a:p>
            <a:pPr fontAlgn="base">
              <a:spcBef>
                <a:spcPct val="0"/>
              </a:spcBef>
              <a:spcAft>
                <a:spcPct val="0"/>
              </a:spcAft>
              <a:defRPr/>
            </a:pPr>
            <a:endParaRPr lang="el-GR">
              <a:solidFill>
                <a:prstClr val="black"/>
              </a:solidFill>
            </a:endParaRPr>
          </a:p>
        </p:txBody>
      </p:sp>
      <p:sp>
        <p:nvSpPr>
          <p:cNvPr id="6" name="Slide Number Placeholder 5"/>
          <p:cNvSpPr>
            <a:spLocks noGrp="1"/>
          </p:cNvSpPr>
          <p:nvPr>
            <p:ph type="sldNum" sz="quarter" idx="4"/>
          </p:nvPr>
        </p:nvSpPr>
        <p:spPr>
          <a:xfrm>
            <a:off x="10107085" y="5961063"/>
            <a:ext cx="527049" cy="2794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latin typeface="Garamond" panose="02020404030301010803" pitchFamily="18" charset="0"/>
              </a:defRPr>
            </a:lvl1pPr>
          </a:lstStyle>
          <a:p>
            <a:pPr fontAlgn="base">
              <a:spcBef>
                <a:spcPct val="0"/>
              </a:spcBef>
              <a:spcAft>
                <a:spcPct val="0"/>
              </a:spcAft>
              <a:defRPr/>
            </a:pPr>
            <a:fld id="{4431E2A8-6097-485B-9E7C-CE56E94B609E}" type="slidenum">
              <a:rPr lang="el-GR" altLang="el-GR">
                <a:solidFill>
                  <a:prstClr val="black"/>
                </a:solidFill>
                <a:cs typeface="Arial" panose="020B0604020202020204" pitchFamily="34" charset="0"/>
              </a:rPr>
              <a:pPr fontAlgn="base">
                <a:spcBef>
                  <a:spcPct val="0"/>
                </a:spcBef>
                <a:spcAft>
                  <a:spcPct val="0"/>
                </a:spcAft>
                <a:defRPr/>
              </a:pPr>
              <a:t>‹#›</a:t>
            </a:fld>
            <a:endParaRPr lang="el-GR" altLang="el-GR">
              <a:solidFill>
                <a:prstClr val="black"/>
              </a:solidFill>
              <a:cs typeface="Arial" panose="020B0604020202020204" pitchFamily="34" charset="0"/>
            </a:endParaRPr>
          </a:p>
        </p:txBody>
      </p:sp>
    </p:spTree>
    <p:extLst>
      <p:ext uri="{BB962C8B-B14F-4D97-AF65-F5344CB8AC3E}">
        <p14:creationId xmlns:p14="http://schemas.microsoft.com/office/powerpoint/2010/main" val="248600669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0" fontAlgn="base" hangingPunct="0">
        <a:spcBef>
          <a:spcPct val="0"/>
        </a:spcBef>
        <a:spcAft>
          <a:spcPct val="0"/>
        </a:spcAft>
        <a:defRPr sz="40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000">
          <a:solidFill>
            <a:srgbClr val="262626"/>
          </a:solidFill>
          <a:latin typeface="Garamond" panose="02020404030301010803" pitchFamily="18" charset="0"/>
        </a:defRPr>
      </a:lvl2pPr>
      <a:lvl3pPr algn="ctr" defTabSz="457200" rtl="0" eaLnBrk="0" fontAlgn="base" hangingPunct="0">
        <a:spcBef>
          <a:spcPct val="0"/>
        </a:spcBef>
        <a:spcAft>
          <a:spcPct val="0"/>
        </a:spcAft>
        <a:defRPr sz="4000">
          <a:solidFill>
            <a:srgbClr val="262626"/>
          </a:solidFill>
          <a:latin typeface="Garamond" panose="02020404030301010803" pitchFamily="18" charset="0"/>
        </a:defRPr>
      </a:lvl3pPr>
      <a:lvl4pPr algn="ctr" defTabSz="457200" rtl="0" eaLnBrk="0" fontAlgn="base" hangingPunct="0">
        <a:spcBef>
          <a:spcPct val="0"/>
        </a:spcBef>
        <a:spcAft>
          <a:spcPct val="0"/>
        </a:spcAft>
        <a:defRPr sz="4000">
          <a:solidFill>
            <a:srgbClr val="262626"/>
          </a:solidFill>
          <a:latin typeface="Garamond" panose="02020404030301010803" pitchFamily="18" charset="0"/>
        </a:defRPr>
      </a:lvl4pPr>
      <a:lvl5pPr algn="ctr" defTabSz="457200" rtl="0" eaLnBrk="0" fontAlgn="base" hangingPunct="0">
        <a:spcBef>
          <a:spcPct val="0"/>
        </a:spcBef>
        <a:spcAft>
          <a:spcPct val="0"/>
        </a:spcAft>
        <a:defRPr sz="40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12202584" cy="6858000"/>
            <a:chOff x="0" y="0"/>
            <a:chExt cx="9152467" cy="6858000"/>
          </a:xfrm>
        </p:grpSpPr>
        <p:pic>
          <p:nvPicPr>
            <p:cNvPr id="1032" name="Picture 7" descr="SD-PanelContent.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l="2" r="14240"/>
            <a:stretch>
              <a:fillRect/>
            </a:stretch>
          </p:blipFill>
          <p:spPr bwMode="auto">
            <a:xfrm>
              <a:off x="0" y="3128434"/>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l="2" r="14240"/>
            <a:stretch>
              <a:fillRect/>
            </a:stretch>
          </p:blipFill>
          <p:spPr bwMode="auto">
            <a:xfrm>
              <a:off x="8466667" y="3128434"/>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568451" y="915989"/>
            <a:ext cx="9065683"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endParaRPr lang="en-US" altLang="el-GR" smtClean="0"/>
          </a:p>
        </p:txBody>
      </p:sp>
      <p:sp>
        <p:nvSpPr>
          <p:cNvPr id="1028" name="Text Placeholder 2"/>
          <p:cNvSpPr>
            <a:spLocks noGrp="1"/>
          </p:cNvSpPr>
          <p:nvPr>
            <p:ph type="body" idx="1"/>
          </p:nvPr>
        </p:nvSpPr>
        <p:spPr bwMode="auto">
          <a:xfrm>
            <a:off x="1568451" y="2490789"/>
            <a:ext cx="9065683"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endParaRPr lang="en-US" altLang="el-GR" smtClean="0"/>
          </a:p>
        </p:txBody>
      </p:sp>
      <p:sp>
        <p:nvSpPr>
          <p:cNvPr id="4" name="Date Placeholder 3"/>
          <p:cNvSpPr>
            <a:spLocks noGrp="1"/>
          </p:cNvSpPr>
          <p:nvPr>
            <p:ph type="dt" sz="half" idx="2"/>
          </p:nvPr>
        </p:nvSpPr>
        <p:spPr>
          <a:xfrm>
            <a:off x="8475133" y="5961063"/>
            <a:ext cx="1532467" cy="279400"/>
          </a:xfrm>
          <a:prstGeom prst="rect">
            <a:avLst/>
          </a:prstGeom>
        </p:spPr>
        <p:txBody>
          <a:bodyPr vert="horz" lIns="91440" tIns="45720" rIns="91440" bIns="45720" rtlCol="0" anchor="ctr"/>
          <a:lstStyle>
            <a:lvl1pPr algn="r" eaLnBrk="1" hangingPunct="1">
              <a:defRPr sz="1000" b="0" i="0">
                <a:solidFill>
                  <a:schemeClr val="tx1"/>
                </a:solidFill>
                <a:effectLst/>
                <a:latin typeface="+mn-lt"/>
                <a:cs typeface="Arial" panose="020B0604020202020204" pitchFamily="34" charset="0"/>
              </a:defRPr>
            </a:lvl1pPr>
          </a:lstStyle>
          <a:p>
            <a:pPr fontAlgn="base">
              <a:spcBef>
                <a:spcPct val="0"/>
              </a:spcBef>
              <a:spcAft>
                <a:spcPct val="0"/>
              </a:spcAft>
              <a:defRPr/>
            </a:pPr>
            <a:endParaRPr lang="el-GR">
              <a:solidFill>
                <a:prstClr val="black"/>
              </a:solidFill>
            </a:endParaRPr>
          </a:p>
        </p:txBody>
      </p:sp>
      <p:sp>
        <p:nvSpPr>
          <p:cNvPr id="5" name="Footer Placeholder 4"/>
          <p:cNvSpPr>
            <a:spLocks noGrp="1"/>
          </p:cNvSpPr>
          <p:nvPr>
            <p:ph type="ftr" sz="quarter" idx="3"/>
          </p:nvPr>
        </p:nvSpPr>
        <p:spPr>
          <a:xfrm>
            <a:off x="1568451" y="5961063"/>
            <a:ext cx="6807200" cy="279400"/>
          </a:xfrm>
          <a:prstGeom prst="rect">
            <a:avLst/>
          </a:prstGeom>
        </p:spPr>
        <p:txBody>
          <a:bodyPr vert="horz" lIns="91440" tIns="45720" rIns="91440" bIns="45720" rtlCol="0" anchor="ctr"/>
          <a:lstStyle>
            <a:lvl1pPr algn="l" eaLnBrk="1" hangingPunct="1">
              <a:defRPr sz="1000" b="0" i="0">
                <a:solidFill>
                  <a:schemeClr val="tx1"/>
                </a:solidFill>
                <a:effectLst/>
                <a:latin typeface="+mn-lt"/>
                <a:cs typeface="Arial" panose="020B0604020202020204" pitchFamily="34" charset="0"/>
              </a:defRPr>
            </a:lvl1pPr>
          </a:lstStyle>
          <a:p>
            <a:pPr fontAlgn="base">
              <a:spcBef>
                <a:spcPct val="0"/>
              </a:spcBef>
              <a:spcAft>
                <a:spcPct val="0"/>
              </a:spcAft>
              <a:defRPr/>
            </a:pPr>
            <a:endParaRPr lang="el-GR">
              <a:solidFill>
                <a:prstClr val="black"/>
              </a:solidFill>
            </a:endParaRPr>
          </a:p>
        </p:txBody>
      </p:sp>
      <p:sp>
        <p:nvSpPr>
          <p:cNvPr id="6" name="Slide Number Placeholder 5"/>
          <p:cNvSpPr>
            <a:spLocks noGrp="1"/>
          </p:cNvSpPr>
          <p:nvPr>
            <p:ph type="sldNum" sz="quarter" idx="4"/>
          </p:nvPr>
        </p:nvSpPr>
        <p:spPr>
          <a:xfrm>
            <a:off x="10107085" y="5961063"/>
            <a:ext cx="527049" cy="2794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latin typeface="Garamond" panose="02020404030301010803" pitchFamily="18" charset="0"/>
              </a:defRPr>
            </a:lvl1pPr>
          </a:lstStyle>
          <a:p>
            <a:pPr fontAlgn="base">
              <a:spcBef>
                <a:spcPct val="0"/>
              </a:spcBef>
              <a:spcAft>
                <a:spcPct val="0"/>
              </a:spcAft>
              <a:defRPr/>
            </a:pPr>
            <a:fld id="{4431E2A8-6097-485B-9E7C-CE56E94B609E}" type="slidenum">
              <a:rPr lang="el-GR" altLang="el-GR">
                <a:solidFill>
                  <a:prstClr val="black"/>
                </a:solidFill>
                <a:cs typeface="Arial" panose="020B0604020202020204" pitchFamily="34" charset="0"/>
              </a:rPr>
              <a:pPr fontAlgn="base">
                <a:spcBef>
                  <a:spcPct val="0"/>
                </a:spcBef>
                <a:spcAft>
                  <a:spcPct val="0"/>
                </a:spcAft>
                <a:defRPr/>
              </a:pPr>
              <a:t>‹#›</a:t>
            </a:fld>
            <a:endParaRPr lang="el-GR" altLang="el-GR">
              <a:solidFill>
                <a:prstClr val="black"/>
              </a:solidFill>
              <a:cs typeface="Arial" panose="020B0604020202020204" pitchFamily="34" charset="0"/>
            </a:endParaRPr>
          </a:p>
        </p:txBody>
      </p:sp>
    </p:spTree>
    <p:extLst>
      <p:ext uri="{BB962C8B-B14F-4D97-AF65-F5344CB8AC3E}">
        <p14:creationId xmlns:p14="http://schemas.microsoft.com/office/powerpoint/2010/main" val="374991250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0" fontAlgn="base" hangingPunct="0">
        <a:spcBef>
          <a:spcPct val="0"/>
        </a:spcBef>
        <a:spcAft>
          <a:spcPct val="0"/>
        </a:spcAft>
        <a:defRPr sz="40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000">
          <a:solidFill>
            <a:srgbClr val="262626"/>
          </a:solidFill>
          <a:latin typeface="Garamond" panose="02020404030301010803" pitchFamily="18" charset="0"/>
        </a:defRPr>
      </a:lvl2pPr>
      <a:lvl3pPr algn="ctr" defTabSz="457200" rtl="0" eaLnBrk="0" fontAlgn="base" hangingPunct="0">
        <a:spcBef>
          <a:spcPct val="0"/>
        </a:spcBef>
        <a:spcAft>
          <a:spcPct val="0"/>
        </a:spcAft>
        <a:defRPr sz="4000">
          <a:solidFill>
            <a:srgbClr val="262626"/>
          </a:solidFill>
          <a:latin typeface="Garamond" panose="02020404030301010803" pitchFamily="18" charset="0"/>
        </a:defRPr>
      </a:lvl3pPr>
      <a:lvl4pPr algn="ctr" defTabSz="457200" rtl="0" eaLnBrk="0" fontAlgn="base" hangingPunct="0">
        <a:spcBef>
          <a:spcPct val="0"/>
        </a:spcBef>
        <a:spcAft>
          <a:spcPct val="0"/>
        </a:spcAft>
        <a:defRPr sz="4000">
          <a:solidFill>
            <a:srgbClr val="262626"/>
          </a:solidFill>
          <a:latin typeface="Garamond" panose="02020404030301010803" pitchFamily="18" charset="0"/>
        </a:defRPr>
      </a:lvl4pPr>
      <a:lvl5pPr algn="ctr" defTabSz="457200" rtl="0" eaLnBrk="0" fontAlgn="base" hangingPunct="0">
        <a:spcBef>
          <a:spcPct val="0"/>
        </a:spcBef>
        <a:spcAft>
          <a:spcPct val="0"/>
        </a:spcAft>
        <a:defRPr sz="40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12202584" cy="6858000"/>
            <a:chOff x="0" y="0"/>
            <a:chExt cx="9152467" cy="6858000"/>
          </a:xfrm>
        </p:grpSpPr>
        <p:pic>
          <p:nvPicPr>
            <p:cNvPr id="1032" name="Picture 7" descr="SD-PanelContent.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l="2" r="14240"/>
            <a:stretch>
              <a:fillRect/>
            </a:stretch>
          </p:blipFill>
          <p:spPr bwMode="auto">
            <a:xfrm>
              <a:off x="0" y="3128434"/>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l="2" r="14240"/>
            <a:stretch>
              <a:fillRect/>
            </a:stretch>
          </p:blipFill>
          <p:spPr bwMode="auto">
            <a:xfrm>
              <a:off x="8466667" y="3128434"/>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568451" y="915989"/>
            <a:ext cx="9065683"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endParaRPr lang="en-US" altLang="el-GR" smtClean="0"/>
          </a:p>
        </p:txBody>
      </p:sp>
      <p:sp>
        <p:nvSpPr>
          <p:cNvPr id="1028" name="Text Placeholder 2"/>
          <p:cNvSpPr>
            <a:spLocks noGrp="1"/>
          </p:cNvSpPr>
          <p:nvPr>
            <p:ph type="body" idx="1"/>
          </p:nvPr>
        </p:nvSpPr>
        <p:spPr bwMode="auto">
          <a:xfrm>
            <a:off x="1568451" y="2490789"/>
            <a:ext cx="9065683"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endParaRPr lang="en-US" altLang="el-GR" smtClean="0"/>
          </a:p>
        </p:txBody>
      </p:sp>
      <p:sp>
        <p:nvSpPr>
          <p:cNvPr id="4" name="Date Placeholder 3"/>
          <p:cNvSpPr>
            <a:spLocks noGrp="1"/>
          </p:cNvSpPr>
          <p:nvPr>
            <p:ph type="dt" sz="half" idx="2"/>
          </p:nvPr>
        </p:nvSpPr>
        <p:spPr>
          <a:xfrm>
            <a:off x="8475133" y="5961063"/>
            <a:ext cx="1532467" cy="279400"/>
          </a:xfrm>
          <a:prstGeom prst="rect">
            <a:avLst/>
          </a:prstGeom>
        </p:spPr>
        <p:txBody>
          <a:bodyPr vert="horz" lIns="91440" tIns="45720" rIns="91440" bIns="45720" rtlCol="0" anchor="ctr"/>
          <a:lstStyle>
            <a:lvl1pPr algn="r" eaLnBrk="1" hangingPunct="1">
              <a:defRPr sz="1000" b="0" i="0">
                <a:solidFill>
                  <a:schemeClr val="tx1"/>
                </a:solidFill>
                <a:effectLst/>
                <a:latin typeface="+mn-lt"/>
              </a:defRPr>
            </a:lvl1pPr>
          </a:lstStyle>
          <a:p>
            <a:pPr fontAlgn="base">
              <a:spcBef>
                <a:spcPct val="0"/>
              </a:spcBef>
              <a:spcAft>
                <a:spcPct val="0"/>
              </a:spcAft>
              <a:defRPr/>
            </a:pPr>
            <a:endParaRPr lang="el-GR">
              <a:solidFill>
                <a:prstClr val="black"/>
              </a:solidFill>
              <a:cs typeface="Arial" panose="020B0604020202020204" pitchFamily="34" charset="0"/>
            </a:endParaRPr>
          </a:p>
        </p:txBody>
      </p:sp>
      <p:sp>
        <p:nvSpPr>
          <p:cNvPr id="5" name="Footer Placeholder 4"/>
          <p:cNvSpPr>
            <a:spLocks noGrp="1"/>
          </p:cNvSpPr>
          <p:nvPr>
            <p:ph type="ftr" sz="quarter" idx="3"/>
          </p:nvPr>
        </p:nvSpPr>
        <p:spPr>
          <a:xfrm>
            <a:off x="1568451" y="5961063"/>
            <a:ext cx="6807200" cy="279400"/>
          </a:xfrm>
          <a:prstGeom prst="rect">
            <a:avLst/>
          </a:prstGeom>
        </p:spPr>
        <p:txBody>
          <a:bodyPr vert="horz" lIns="91440" tIns="45720" rIns="91440" bIns="45720" rtlCol="0" anchor="ctr"/>
          <a:lstStyle>
            <a:lvl1pPr algn="l" eaLnBrk="1" hangingPunct="1">
              <a:defRPr sz="1000" b="0" i="0">
                <a:solidFill>
                  <a:schemeClr val="tx1"/>
                </a:solidFill>
                <a:effectLst/>
                <a:latin typeface="+mn-lt"/>
              </a:defRPr>
            </a:lvl1pPr>
          </a:lstStyle>
          <a:p>
            <a:pPr fontAlgn="base">
              <a:spcBef>
                <a:spcPct val="0"/>
              </a:spcBef>
              <a:spcAft>
                <a:spcPct val="0"/>
              </a:spcAft>
              <a:defRPr/>
            </a:pPr>
            <a:endParaRPr lang="el-GR">
              <a:solidFill>
                <a:prstClr val="black"/>
              </a:solidFill>
              <a:cs typeface="Arial" panose="020B0604020202020204" pitchFamily="34" charset="0"/>
            </a:endParaRPr>
          </a:p>
        </p:txBody>
      </p:sp>
      <p:sp>
        <p:nvSpPr>
          <p:cNvPr id="6" name="Slide Number Placeholder 5"/>
          <p:cNvSpPr>
            <a:spLocks noGrp="1"/>
          </p:cNvSpPr>
          <p:nvPr>
            <p:ph type="sldNum" sz="quarter" idx="4"/>
          </p:nvPr>
        </p:nvSpPr>
        <p:spPr>
          <a:xfrm>
            <a:off x="10107085" y="5961063"/>
            <a:ext cx="527049" cy="279400"/>
          </a:xfrm>
          <a:prstGeom prst="rect">
            <a:avLst/>
          </a:prstGeom>
        </p:spPr>
        <p:txBody>
          <a:bodyPr vert="horz" lIns="91440" tIns="45720" rIns="91440" bIns="45720" rtlCol="0" anchor="ctr"/>
          <a:lstStyle>
            <a:lvl1pPr algn="r" eaLnBrk="1" hangingPunct="1">
              <a:defRPr sz="1000" b="0" i="0">
                <a:solidFill>
                  <a:schemeClr val="tx1"/>
                </a:solidFill>
                <a:effectLst/>
                <a:latin typeface="+mn-lt"/>
              </a:defRPr>
            </a:lvl1pPr>
          </a:lstStyle>
          <a:p>
            <a:pPr fontAlgn="base">
              <a:spcBef>
                <a:spcPct val="0"/>
              </a:spcBef>
              <a:spcAft>
                <a:spcPct val="0"/>
              </a:spcAft>
              <a:defRPr/>
            </a:pPr>
            <a:fld id="{F11B1952-D23C-4C89-BCC9-6EC039E420D6}" type="slidenum">
              <a:rPr lang="el-GR" altLang="el-GR">
                <a:solidFill>
                  <a:prstClr val="black"/>
                </a:solidFill>
                <a:cs typeface="Arial" panose="020B0604020202020204" pitchFamily="34" charset="0"/>
              </a:rPr>
              <a:pPr fontAlgn="base">
                <a:spcBef>
                  <a:spcPct val="0"/>
                </a:spcBef>
                <a:spcAft>
                  <a:spcPct val="0"/>
                </a:spcAft>
                <a:defRPr/>
              </a:pPr>
              <a:t>‹#›</a:t>
            </a:fld>
            <a:endParaRPr lang="el-GR" altLang="el-GR">
              <a:solidFill>
                <a:prstClr val="black"/>
              </a:solidFill>
              <a:cs typeface="Arial" panose="020B0604020202020204" pitchFamily="34" charset="0"/>
            </a:endParaRPr>
          </a:p>
        </p:txBody>
      </p:sp>
    </p:spTree>
    <p:extLst>
      <p:ext uri="{BB962C8B-B14F-4D97-AF65-F5344CB8AC3E}">
        <p14:creationId xmlns:p14="http://schemas.microsoft.com/office/powerpoint/2010/main" val="283163502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ctr" defTabSz="457200" rtl="0" eaLnBrk="0" fontAlgn="base" hangingPunct="0">
        <a:spcBef>
          <a:spcPct val="0"/>
        </a:spcBef>
        <a:spcAft>
          <a:spcPct val="0"/>
        </a:spcAft>
        <a:defRPr sz="40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000">
          <a:solidFill>
            <a:srgbClr val="262626"/>
          </a:solidFill>
          <a:latin typeface="Garamond" panose="02020404030301010803" pitchFamily="18" charset="0"/>
        </a:defRPr>
      </a:lvl2pPr>
      <a:lvl3pPr algn="ctr" defTabSz="457200" rtl="0" eaLnBrk="0" fontAlgn="base" hangingPunct="0">
        <a:spcBef>
          <a:spcPct val="0"/>
        </a:spcBef>
        <a:spcAft>
          <a:spcPct val="0"/>
        </a:spcAft>
        <a:defRPr sz="4000">
          <a:solidFill>
            <a:srgbClr val="262626"/>
          </a:solidFill>
          <a:latin typeface="Garamond" panose="02020404030301010803" pitchFamily="18" charset="0"/>
        </a:defRPr>
      </a:lvl3pPr>
      <a:lvl4pPr algn="ctr" defTabSz="457200" rtl="0" eaLnBrk="0" fontAlgn="base" hangingPunct="0">
        <a:spcBef>
          <a:spcPct val="0"/>
        </a:spcBef>
        <a:spcAft>
          <a:spcPct val="0"/>
        </a:spcAft>
        <a:defRPr sz="4000">
          <a:solidFill>
            <a:srgbClr val="262626"/>
          </a:solidFill>
          <a:latin typeface="Garamond" panose="02020404030301010803" pitchFamily="18" charset="0"/>
        </a:defRPr>
      </a:lvl4pPr>
      <a:lvl5pPr algn="ctr" defTabSz="457200" rtl="0" eaLnBrk="0" fontAlgn="base" hangingPunct="0">
        <a:spcBef>
          <a:spcPct val="0"/>
        </a:spcBef>
        <a:spcAft>
          <a:spcPct val="0"/>
        </a:spcAft>
        <a:defRPr sz="40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12202584" cy="6858000"/>
            <a:chOff x="0" y="0"/>
            <a:chExt cx="9152467" cy="6858000"/>
          </a:xfrm>
        </p:grpSpPr>
        <p:pic>
          <p:nvPicPr>
            <p:cNvPr id="1032" name="Picture 7" descr="SD-PanelContent.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l="2" r="14240"/>
            <a:stretch>
              <a:fillRect/>
            </a:stretch>
          </p:blipFill>
          <p:spPr bwMode="auto">
            <a:xfrm>
              <a:off x="0" y="3128434"/>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l="2" r="14240"/>
            <a:stretch>
              <a:fillRect/>
            </a:stretch>
          </p:blipFill>
          <p:spPr bwMode="auto">
            <a:xfrm>
              <a:off x="8466667" y="3128434"/>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568451" y="915989"/>
            <a:ext cx="9065683"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endParaRPr lang="en-US" altLang="el-GR" smtClean="0"/>
          </a:p>
        </p:txBody>
      </p:sp>
      <p:sp>
        <p:nvSpPr>
          <p:cNvPr id="1028" name="Text Placeholder 2"/>
          <p:cNvSpPr>
            <a:spLocks noGrp="1"/>
          </p:cNvSpPr>
          <p:nvPr>
            <p:ph type="body" idx="1"/>
          </p:nvPr>
        </p:nvSpPr>
        <p:spPr bwMode="auto">
          <a:xfrm>
            <a:off x="1568451" y="2490789"/>
            <a:ext cx="9065683"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endParaRPr lang="en-US" altLang="el-GR" smtClean="0"/>
          </a:p>
        </p:txBody>
      </p:sp>
      <p:sp>
        <p:nvSpPr>
          <p:cNvPr id="4" name="Date Placeholder 3"/>
          <p:cNvSpPr>
            <a:spLocks noGrp="1"/>
          </p:cNvSpPr>
          <p:nvPr>
            <p:ph type="dt" sz="half" idx="2"/>
          </p:nvPr>
        </p:nvSpPr>
        <p:spPr>
          <a:xfrm>
            <a:off x="8475133" y="5961063"/>
            <a:ext cx="1532467" cy="279400"/>
          </a:xfrm>
          <a:prstGeom prst="rect">
            <a:avLst/>
          </a:prstGeom>
        </p:spPr>
        <p:txBody>
          <a:bodyPr vert="horz" lIns="91440" tIns="45720" rIns="91440" bIns="45720" rtlCol="0" anchor="ctr"/>
          <a:lstStyle>
            <a:lvl1pPr algn="r" eaLnBrk="1" hangingPunct="1">
              <a:defRPr sz="1000" b="0" i="0">
                <a:solidFill>
                  <a:schemeClr val="tx1"/>
                </a:solidFill>
                <a:effectLst/>
                <a:latin typeface="+mn-lt"/>
                <a:cs typeface="Arial" panose="020B0604020202020204" pitchFamily="34" charset="0"/>
              </a:defRPr>
            </a:lvl1pPr>
          </a:lstStyle>
          <a:p>
            <a:pPr fontAlgn="base">
              <a:spcBef>
                <a:spcPct val="0"/>
              </a:spcBef>
              <a:spcAft>
                <a:spcPct val="0"/>
              </a:spcAft>
              <a:defRPr/>
            </a:pPr>
            <a:endParaRPr lang="el-GR">
              <a:solidFill>
                <a:prstClr val="black"/>
              </a:solidFill>
            </a:endParaRPr>
          </a:p>
        </p:txBody>
      </p:sp>
      <p:sp>
        <p:nvSpPr>
          <p:cNvPr id="5" name="Footer Placeholder 4"/>
          <p:cNvSpPr>
            <a:spLocks noGrp="1"/>
          </p:cNvSpPr>
          <p:nvPr>
            <p:ph type="ftr" sz="quarter" idx="3"/>
          </p:nvPr>
        </p:nvSpPr>
        <p:spPr>
          <a:xfrm>
            <a:off x="1568451" y="5961063"/>
            <a:ext cx="6807200" cy="279400"/>
          </a:xfrm>
          <a:prstGeom prst="rect">
            <a:avLst/>
          </a:prstGeom>
        </p:spPr>
        <p:txBody>
          <a:bodyPr vert="horz" lIns="91440" tIns="45720" rIns="91440" bIns="45720" rtlCol="0" anchor="ctr"/>
          <a:lstStyle>
            <a:lvl1pPr algn="l" eaLnBrk="1" hangingPunct="1">
              <a:defRPr sz="1000" b="0" i="0">
                <a:solidFill>
                  <a:schemeClr val="tx1"/>
                </a:solidFill>
                <a:effectLst/>
                <a:latin typeface="+mn-lt"/>
                <a:cs typeface="Arial" panose="020B0604020202020204" pitchFamily="34" charset="0"/>
              </a:defRPr>
            </a:lvl1pPr>
          </a:lstStyle>
          <a:p>
            <a:pPr fontAlgn="base">
              <a:spcBef>
                <a:spcPct val="0"/>
              </a:spcBef>
              <a:spcAft>
                <a:spcPct val="0"/>
              </a:spcAft>
              <a:defRPr/>
            </a:pPr>
            <a:endParaRPr lang="el-GR">
              <a:solidFill>
                <a:prstClr val="black"/>
              </a:solidFill>
            </a:endParaRPr>
          </a:p>
        </p:txBody>
      </p:sp>
      <p:sp>
        <p:nvSpPr>
          <p:cNvPr id="6" name="Slide Number Placeholder 5"/>
          <p:cNvSpPr>
            <a:spLocks noGrp="1"/>
          </p:cNvSpPr>
          <p:nvPr>
            <p:ph type="sldNum" sz="quarter" idx="4"/>
          </p:nvPr>
        </p:nvSpPr>
        <p:spPr>
          <a:xfrm>
            <a:off x="10107085" y="5961063"/>
            <a:ext cx="527049" cy="2794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latin typeface="Garamond" panose="02020404030301010803" pitchFamily="18" charset="0"/>
              </a:defRPr>
            </a:lvl1pPr>
          </a:lstStyle>
          <a:p>
            <a:pPr fontAlgn="base">
              <a:spcBef>
                <a:spcPct val="0"/>
              </a:spcBef>
              <a:spcAft>
                <a:spcPct val="0"/>
              </a:spcAft>
              <a:defRPr/>
            </a:pPr>
            <a:fld id="{701D545E-7132-4F58-B809-6D736A9C805C}" type="slidenum">
              <a:rPr lang="el-GR" altLang="el-GR">
                <a:solidFill>
                  <a:prstClr val="black"/>
                </a:solidFill>
                <a:cs typeface="Arial" panose="020B0604020202020204" pitchFamily="34" charset="0"/>
              </a:rPr>
              <a:pPr fontAlgn="base">
                <a:spcBef>
                  <a:spcPct val="0"/>
                </a:spcBef>
                <a:spcAft>
                  <a:spcPct val="0"/>
                </a:spcAft>
                <a:defRPr/>
              </a:pPr>
              <a:t>‹#›</a:t>
            </a:fld>
            <a:endParaRPr lang="el-GR" altLang="el-GR">
              <a:solidFill>
                <a:prstClr val="black"/>
              </a:solidFill>
              <a:cs typeface="Arial" panose="020B0604020202020204" pitchFamily="34" charset="0"/>
            </a:endParaRPr>
          </a:p>
        </p:txBody>
      </p:sp>
    </p:spTree>
    <p:extLst>
      <p:ext uri="{BB962C8B-B14F-4D97-AF65-F5344CB8AC3E}">
        <p14:creationId xmlns:p14="http://schemas.microsoft.com/office/powerpoint/2010/main" val="407811948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ctr" defTabSz="457200" rtl="0" eaLnBrk="0" fontAlgn="base" hangingPunct="0">
        <a:spcBef>
          <a:spcPct val="0"/>
        </a:spcBef>
        <a:spcAft>
          <a:spcPct val="0"/>
        </a:spcAft>
        <a:defRPr sz="40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000">
          <a:solidFill>
            <a:srgbClr val="262626"/>
          </a:solidFill>
          <a:latin typeface="Garamond" panose="02020404030301010803" pitchFamily="18" charset="0"/>
        </a:defRPr>
      </a:lvl2pPr>
      <a:lvl3pPr algn="ctr" defTabSz="457200" rtl="0" eaLnBrk="0" fontAlgn="base" hangingPunct="0">
        <a:spcBef>
          <a:spcPct val="0"/>
        </a:spcBef>
        <a:spcAft>
          <a:spcPct val="0"/>
        </a:spcAft>
        <a:defRPr sz="4000">
          <a:solidFill>
            <a:srgbClr val="262626"/>
          </a:solidFill>
          <a:latin typeface="Garamond" panose="02020404030301010803" pitchFamily="18" charset="0"/>
        </a:defRPr>
      </a:lvl3pPr>
      <a:lvl4pPr algn="ctr" defTabSz="457200" rtl="0" eaLnBrk="0" fontAlgn="base" hangingPunct="0">
        <a:spcBef>
          <a:spcPct val="0"/>
        </a:spcBef>
        <a:spcAft>
          <a:spcPct val="0"/>
        </a:spcAft>
        <a:defRPr sz="4000">
          <a:solidFill>
            <a:srgbClr val="262626"/>
          </a:solidFill>
          <a:latin typeface="Garamond" panose="02020404030301010803" pitchFamily="18" charset="0"/>
        </a:defRPr>
      </a:lvl4pPr>
      <a:lvl5pPr algn="ctr" defTabSz="457200" rtl="0" eaLnBrk="0" fontAlgn="base" hangingPunct="0">
        <a:spcBef>
          <a:spcPct val="0"/>
        </a:spcBef>
        <a:spcAft>
          <a:spcPct val="0"/>
        </a:spcAft>
        <a:defRPr sz="40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endParaRPr lang="en-US"/>
          </a:p>
        </p:txBody>
      </p:sp>
      <p:sp>
        <p:nvSpPr>
          <p:cNvPr id="3" name="Υπότιτλος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820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Τίτλος 1"/>
          <p:cNvSpPr>
            <a:spLocks noGrp="1"/>
          </p:cNvSpPr>
          <p:nvPr>
            <p:ph type="title"/>
          </p:nvPr>
        </p:nvSpPr>
        <p:spPr/>
        <p:txBody>
          <a:bodyPr/>
          <a:lstStyle/>
          <a:p>
            <a:r>
              <a:rPr lang="el-GR" altLang="el-GR" smtClean="0">
                <a:ln>
                  <a:noFill/>
                </a:ln>
              </a:rPr>
              <a:t>Κατευθυντήρια 5: τόνωση της ζήτησης εργασίας </a:t>
            </a:r>
          </a:p>
        </p:txBody>
      </p:sp>
      <p:sp>
        <p:nvSpPr>
          <p:cNvPr id="248835" name="Θέση περιεχομένου 2"/>
          <p:cNvSpPr>
            <a:spLocks noGrp="1"/>
          </p:cNvSpPr>
          <p:nvPr>
            <p:ph idx="1"/>
          </p:nvPr>
        </p:nvSpPr>
        <p:spPr>
          <a:xfrm>
            <a:off x="2063750" y="2349501"/>
            <a:ext cx="8064500" cy="3586163"/>
          </a:xfrm>
        </p:spPr>
        <p:txBody>
          <a:bodyPr/>
          <a:lstStyle/>
          <a:p>
            <a:r>
              <a:rPr lang="el-GR" altLang="el-GR" smtClean="0"/>
              <a:t>Τα κράτη μέλη σε συνεργασία με τους κοινωνικούς εταίρους και σε ευθυγράμμιση με τις εθνικές πρακτικές, πρέπει να προωθούν μηχανισμούς μισθολογικής προσαρμογής που θα συμβαδίζουν με τις εξελίξεις της παραγωγικότητας</a:t>
            </a:r>
          </a:p>
          <a:p>
            <a:r>
              <a:rPr lang="el-GR" altLang="el-GR" smtClean="0"/>
              <a:t>Θα πρέπει να ληφθούν υπόψη οι διαφορές δεξιοτήτων και οι αποκλίσεις των οικονομικών επιδόσεων ανά περιφέρειες, τομείς και επιχειρήσεις</a:t>
            </a:r>
          </a:p>
          <a:p>
            <a:r>
              <a:rPr lang="el-GR" altLang="el-GR" smtClean="0"/>
              <a:t>Καθορίζοντας κατώτατους μισθούς πρέπει να εξετάζονται οι επιπτώσεις στους εργαζόμενους φτωχούς, στη δημιουργία θέσεων εργασίας και στην ανταγωνιστικότητα </a:t>
            </a:r>
          </a:p>
        </p:txBody>
      </p:sp>
    </p:spTree>
    <p:extLst>
      <p:ext uri="{BB962C8B-B14F-4D97-AF65-F5344CB8AC3E}">
        <p14:creationId xmlns:p14="http://schemas.microsoft.com/office/powerpoint/2010/main" val="3055486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Τίτλος 1"/>
          <p:cNvSpPr>
            <a:spLocks noGrp="1"/>
          </p:cNvSpPr>
          <p:nvPr>
            <p:ph type="title"/>
          </p:nvPr>
        </p:nvSpPr>
        <p:spPr/>
        <p:txBody>
          <a:bodyPr/>
          <a:lstStyle/>
          <a:p>
            <a:r>
              <a:rPr lang="el-GR" altLang="el-GR" sz="3200">
                <a:ln>
                  <a:noFill/>
                </a:ln>
              </a:rPr>
              <a:t>Κατευθυντήρια 6: Ενίσχυση της προσφοράς εργασίας και των δεξιοτήτων </a:t>
            </a:r>
          </a:p>
        </p:txBody>
      </p:sp>
      <p:sp>
        <p:nvSpPr>
          <p:cNvPr id="249859" name="Θέση περιεχομένου 2"/>
          <p:cNvSpPr>
            <a:spLocks noGrp="1"/>
          </p:cNvSpPr>
          <p:nvPr>
            <p:ph idx="1"/>
          </p:nvPr>
        </p:nvSpPr>
        <p:spPr>
          <a:xfrm>
            <a:off x="2208214" y="2490789"/>
            <a:ext cx="7704137" cy="3444875"/>
          </a:xfrm>
        </p:spPr>
        <p:txBody>
          <a:bodyPr/>
          <a:lstStyle/>
          <a:p>
            <a:r>
              <a:rPr lang="el-GR" altLang="el-GR" smtClean="0"/>
              <a:t>Προώθηση παραγωγικότητας και απασχολησιμότητας με σωστή παροχή κατάλληλων γνώσεων, δεξιοτήτων και ικανοτήτων</a:t>
            </a:r>
          </a:p>
          <a:p>
            <a:r>
              <a:rPr lang="el-GR" altLang="el-GR" smtClean="0"/>
              <a:t>Επενδύσεις σε όλα τα συστήματα εκπαίδευσης και κατάρτισης για τη βελτίωση αποτελεσματικότητας και αποδοτικότητας στην αναβάθμιση των δεξιοτήτων και ικανοτήτων του εργατικού δυναμικού </a:t>
            </a:r>
          </a:p>
        </p:txBody>
      </p:sp>
    </p:spTree>
    <p:extLst>
      <p:ext uri="{BB962C8B-B14F-4D97-AF65-F5344CB8AC3E}">
        <p14:creationId xmlns:p14="http://schemas.microsoft.com/office/powerpoint/2010/main" val="3344808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Τίτλος 1"/>
          <p:cNvSpPr>
            <a:spLocks noGrp="1"/>
          </p:cNvSpPr>
          <p:nvPr>
            <p:ph type="title"/>
          </p:nvPr>
        </p:nvSpPr>
        <p:spPr/>
        <p:txBody>
          <a:bodyPr/>
          <a:lstStyle/>
          <a:p>
            <a:r>
              <a:rPr lang="el-GR" altLang="el-GR" sz="3200">
                <a:ln>
                  <a:noFill/>
                </a:ln>
              </a:rPr>
              <a:t>Κατευθυντήρια 6: Ενίσχυση της προσφοράς εργασίας και των δεξιοτήτων </a:t>
            </a:r>
          </a:p>
        </p:txBody>
      </p:sp>
      <p:sp>
        <p:nvSpPr>
          <p:cNvPr id="250883" name="Θέση περιεχομένου 2"/>
          <p:cNvSpPr>
            <a:spLocks noGrp="1"/>
          </p:cNvSpPr>
          <p:nvPr>
            <p:ph idx="1"/>
          </p:nvPr>
        </p:nvSpPr>
        <p:spPr>
          <a:xfrm>
            <a:off x="2279650" y="2490788"/>
            <a:ext cx="7704138" cy="3746500"/>
          </a:xfrm>
        </p:spPr>
        <p:txBody>
          <a:bodyPr/>
          <a:lstStyle/>
          <a:p>
            <a:r>
              <a:rPr lang="el-GR" altLang="el-GR" smtClean="0"/>
              <a:t>Έτσι θα προλαμβάνονται έγκαιρα και καλύπτονται ορθότερα  οι μεταβαλλόμενες ανάγκες των δυναμικών αγορών εργασίας σε μια ολοένα περισσότερο ψηφιακή οικονομία και στο πλαίσιο των τεχνολογικών, περιβαλλοντικών και δημογραφικών μεταβολών.</a:t>
            </a:r>
          </a:p>
          <a:p>
            <a:r>
              <a:rPr lang="el-GR" altLang="el-GR" smtClean="0"/>
              <a:t>Τα κράτη μέλη θα πρέπει να εντείνουν τις προσπάθειές τους για τη βελτίωση της πρόσβασης όλων σε ποιοτική διά βίου μάθηση και για την εφαρμογή στρατηγικών ενεργού γήρανσης που δίνουν τη δυνατότητα παράτασης του επαγγελματικού βίου </a:t>
            </a:r>
          </a:p>
        </p:txBody>
      </p:sp>
    </p:spTree>
    <p:extLst>
      <p:ext uri="{BB962C8B-B14F-4D97-AF65-F5344CB8AC3E}">
        <p14:creationId xmlns:p14="http://schemas.microsoft.com/office/powerpoint/2010/main" val="2995249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Τίτλος 1"/>
          <p:cNvSpPr>
            <a:spLocks noGrp="1"/>
          </p:cNvSpPr>
          <p:nvPr>
            <p:ph type="title"/>
          </p:nvPr>
        </p:nvSpPr>
        <p:spPr/>
        <p:txBody>
          <a:bodyPr/>
          <a:lstStyle/>
          <a:p>
            <a:r>
              <a:rPr lang="el-GR" altLang="el-GR" sz="3200">
                <a:ln>
                  <a:noFill/>
                </a:ln>
              </a:rPr>
              <a:t>Κατευθυντήρια 6: Ενίσχυση της προσφοράς εργασίας και των δεξιοτήτων </a:t>
            </a:r>
          </a:p>
        </p:txBody>
      </p:sp>
      <p:sp>
        <p:nvSpPr>
          <p:cNvPr id="251907" name="Θέση περιεχομένου 2"/>
          <p:cNvSpPr>
            <a:spLocks noGrp="1"/>
          </p:cNvSpPr>
          <p:nvPr>
            <p:ph idx="1"/>
          </p:nvPr>
        </p:nvSpPr>
        <p:spPr>
          <a:xfrm>
            <a:off x="2135188" y="2490789"/>
            <a:ext cx="7993062" cy="3444875"/>
          </a:xfrm>
        </p:spPr>
        <p:txBody>
          <a:bodyPr/>
          <a:lstStyle/>
          <a:p>
            <a:r>
              <a:rPr lang="el-GR" altLang="el-GR" smtClean="0"/>
              <a:t>Καταπολέμηση των διαθρωτικών αδυναμιών των συστημάτων εκπαίδευσης και κατάρτισης έτσι ώστε να διασφαλιστεί η ποιότητα των μαθησιακών αποτελεσμάτων</a:t>
            </a:r>
          </a:p>
          <a:p>
            <a:r>
              <a:rPr lang="el-GR" altLang="el-GR" smtClean="0"/>
              <a:t>Πρόληψη και αντιμετώπιση πρόωρης αποχώρησης από το σχολείο (σχολική διαρροή)</a:t>
            </a:r>
          </a:p>
          <a:p>
            <a:r>
              <a:rPr lang="el-GR" altLang="el-GR" smtClean="0"/>
              <a:t>Βελτίωση μορφωτικού επιπέδου, προώθηση συστημάτων μάθησης στον χώρο εργασίας όπως η συνδυασμένη θεωρητική και πρακτική εκπαίδευση</a:t>
            </a:r>
          </a:p>
        </p:txBody>
      </p:sp>
    </p:spTree>
    <p:extLst>
      <p:ext uri="{BB962C8B-B14F-4D97-AF65-F5344CB8AC3E}">
        <p14:creationId xmlns:p14="http://schemas.microsoft.com/office/powerpoint/2010/main" val="2936273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Τίτλος 1"/>
          <p:cNvSpPr>
            <a:spLocks noGrp="1"/>
          </p:cNvSpPr>
          <p:nvPr>
            <p:ph type="title"/>
          </p:nvPr>
        </p:nvSpPr>
        <p:spPr/>
        <p:txBody>
          <a:bodyPr/>
          <a:lstStyle/>
          <a:p>
            <a:r>
              <a:rPr lang="el-GR" altLang="el-GR" sz="3200">
                <a:ln>
                  <a:noFill/>
                </a:ln>
              </a:rPr>
              <a:t>Κατευθυντήρια 6: Ενίσχυση της προσφοράς εργασίας και των δεξιοτήτων </a:t>
            </a:r>
          </a:p>
        </p:txBody>
      </p:sp>
      <p:sp>
        <p:nvSpPr>
          <p:cNvPr id="252931" name="Θέση περιεχομένου 2"/>
          <p:cNvSpPr>
            <a:spLocks noGrp="1"/>
          </p:cNvSpPr>
          <p:nvPr>
            <p:ph idx="1"/>
          </p:nvPr>
        </p:nvSpPr>
        <p:spPr>
          <a:xfrm>
            <a:off x="2135188" y="2490788"/>
            <a:ext cx="8064500" cy="3746500"/>
          </a:xfrm>
        </p:spPr>
        <p:txBody>
          <a:bodyPr/>
          <a:lstStyle/>
          <a:p>
            <a:r>
              <a:rPr lang="el-GR" altLang="el-GR" smtClean="0"/>
              <a:t>Αναβάθμιση επαγγελματικής κατάρτισης και πολλαπλασιασμός ευκαιριών για αναγνώριση και επικύρωση δεξιοτήτων και ικανοτήτων που αποκτώνται εκτός του επίσημου εκπαιδευτικού συστήματος</a:t>
            </a:r>
          </a:p>
          <a:p>
            <a:r>
              <a:rPr lang="el-GR" altLang="el-GR" smtClean="0"/>
              <a:t>Αντιμετώπιση υψηλών ποσοστών ανεργίας και αεργίας</a:t>
            </a:r>
          </a:p>
          <a:p>
            <a:r>
              <a:rPr lang="el-GR" altLang="el-GR" smtClean="0"/>
              <a:t>Περιορισμός μακροχρόνιας και διαρθρωτικής ανεργίας, αποτροπή τους με τη βοήθεια σφαιρικών και αλληλοενισχυόμενων στρατηγικών που περιλαμβάνουν εξατομικευμένη και ενεργό στήριξη για την επιστροφή στην αγορά εργασίας</a:t>
            </a:r>
          </a:p>
        </p:txBody>
      </p:sp>
    </p:spTree>
    <p:extLst>
      <p:ext uri="{BB962C8B-B14F-4D97-AF65-F5344CB8AC3E}">
        <p14:creationId xmlns:p14="http://schemas.microsoft.com/office/powerpoint/2010/main" val="3085472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Τίτλος 1"/>
          <p:cNvSpPr>
            <a:spLocks noGrp="1"/>
          </p:cNvSpPr>
          <p:nvPr>
            <p:ph type="title"/>
          </p:nvPr>
        </p:nvSpPr>
        <p:spPr/>
        <p:txBody>
          <a:bodyPr/>
          <a:lstStyle/>
          <a:p>
            <a:r>
              <a:rPr lang="el-GR" altLang="el-GR" sz="3200">
                <a:ln>
                  <a:noFill/>
                </a:ln>
              </a:rPr>
              <a:t>Κατευθυντήρια 6: Ενίσχυση της προσφοράς εργασίας και των δεξιοτήτων </a:t>
            </a:r>
          </a:p>
        </p:txBody>
      </p:sp>
      <p:sp>
        <p:nvSpPr>
          <p:cNvPr id="253955" name="Θέση περιεχομένου 2"/>
          <p:cNvSpPr>
            <a:spLocks noGrp="1"/>
          </p:cNvSpPr>
          <p:nvPr>
            <p:ph idx="1"/>
          </p:nvPr>
        </p:nvSpPr>
        <p:spPr/>
        <p:txBody>
          <a:bodyPr/>
          <a:lstStyle/>
          <a:p>
            <a:r>
              <a:rPr lang="el-GR" altLang="el-GR" smtClean="0"/>
              <a:t>Αντιμετώπιση της ανεργίας των νέων και του μεγάλου αριθμού νέων εκτός εκπαίδευσης, κατάρτισης ή απασχόλησης (ΕΕΑΚ)</a:t>
            </a:r>
          </a:p>
          <a:p>
            <a:r>
              <a:rPr lang="el-GR" altLang="el-GR" smtClean="0"/>
              <a:t>Πολιτικές για τη βελτίωση της μετάβασης από την εκπαίδευση στην απασχόληση</a:t>
            </a:r>
          </a:p>
          <a:p>
            <a:r>
              <a:rPr lang="el-GR" altLang="el-GR" smtClean="0"/>
              <a:t>Πλήρης εφαρμογή του προγράμματος Εγγυήσεις για την Νεολαία </a:t>
            </a:r>
          </a:p>
        </p:txBody>
      </p:sp>
    </p:spTree>
    <p:extLst>
      <p:ext uri="{BB962C8B-B14F-4D97-AF65-F5344CB8AC3E}">
        <p14:creationId xmlns:p14="http://schemas.microsoft.com/office/powerpoint/2010/main" val="3908385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Τίτλος 1"/>
          <p:cNvSpPr>
            <a:spLocks noGrp="1"/>
          </p:cNvSpPr>
          <p:nvPr>
            <p:ph type="title"/>
          </p:nvPr>
        </p:nvSpPr>
        <p:spPr/>
        <p:txBody>
          <a:bodyPr/>
          <a:lstStyle/>
          <a:p>
            <a:r>
              <a:rPr lang="el-GR" altLang="el-GR" sz="3200">
                <a:ln>
                  <a:noFill/>
                </a:ln>
              </a:rPr>
              <a:t>Κατευθυντήρια 6: Ενίσχυση της προσφοράς εργασίας και των δεξιοτήτων </a:t>
            </a:r>
          </a:p>
        </p:txBody>
      </p:sp>
      <p:sp>
        <p:nvSpPr>
          <p:cNvPr id="254979" name="Θέση περιεχομένου 2"/>
          <p:cNvSpPr>
            <a:spLocks noGrp="1"/>
          </p:cNvSpPr>
          <p:nvPr>
            <p:ph idx="1"/>
          </p:nvPr>
        </p:nvSpPr>
        <p:spPr>
          <a:xfrm>
            <a:off x="2208214" y="2490789"/>
            <a:ext cx="7704137" cy="3444875"/>
          </a:xfrm>
        </p:spPr>
        <p:txBody>
          <a:bodyPr/>
          <a:lstStyle/>
          <a:p>
            <a:r>
              <a:rPr lang="el-GR" altLang="el-GR" smtClean="0"/>
              <a:t>Μείωση των φραγμών στην απασχόληση, ιδίως για τις μειονεκτούσες ομάδες. </a:t>
            </a:r>
          </a:p>
          <a:p>
            <a:r>
              <a:rPr lang="el-GR" altLang="el-GR" smtClean="0"/>
              <a:t>Αύξηση συμμετοχής των γυναικών στην αγορά εργασίας, διασφάλιση ισότητας φύλων, μεταξύ άλλων με ίσες αμοιβές</a:t>
            </a:r>
          </a:p>
          <a:p>
            <a:r>
              <a:rPr lang="el-GR" altLang="el-GR" smtClean="0"/>
              <a:t>Προώθηση της συμφιλίωσης επαγγελματικής και οικογενειακής ζωής και ιδίως η πρόσβαση σε οικονομικά προσιτή προσχολική εκπαίδευση, υπηρεσίες φροντίδας και υπηρεσίες μακροχρόνιας φροντίδας </a:t>
            </a:r>
          </a:p>
        </p:txBody>
      </p:sp>
    </p:spTree>
    <p:extLst>
      <p:ext uri="{BB962C8B-B14F-4D97-AF65-F5344CB8AC3E}">
        <p14:creationId xmlns:p14="http://schemas.microsoft.com/office/powerpoint/2010/main" val="1141436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Τίτλος 1"/>
          <p:cNvSpPr>
            <a:spLocks noGrp="1"/>
          </p:cNvSpPr>
          <p:nvPr>
            <p:ph type="title"/>
          </p:nvPr>
        </p:nvSpPr>
        <p:spPr/>
        <p:txBody>
          <a:bodyPr/>
          <a:lstStyle/>
          <a:p>
            <a:r>
              <a:rPr lang="el-GR" altLang="el-GR" sz="3200">
                <a:ln>
                  <a:noFill/>
                </a:ln>
              </a:rPr>
              <a:t>Κατευθυντήρια 6: Ενίσχυση της προσφοράς εργασίας και των δεξιοτήτων </a:t>
            </a:r>
          </a:p>
        </p:txBody>
      </p:sp>
      <p:sp>
        <p:nvSpPr>
          <p:cNvPr id="256003" name="Θέση περιεχομένου 2"/>
          <p:cNvSpPr>
            <a:spLocks noGrp="1"/>
          </p:cNvSpPr>
          <p:nvPr>
            <p:ph idx="1"/>
          </p:nvPr>
        </p:nvSpPr>
        <p:spPr/>
        <p:txBody>
          <a:bodyPr/>
          <a:lstStyle/>
          <a:p>
            <a:r>
              <a:rPr lang="el-GR" altLang="el-GR" smtClean="0"/>
              <a:t>Τα κράτη μέλη θα πρέπει να κάνουν πλήρη χρήση του Ευρωπαϊκού Κοινωνικού Ταμείου και άλλων ενωσιακών ταμείων για την προαγωγή της απασχόλησης, της κοινωνικής ένταξης, της εκπαίδευσης και της δημόσιας διοίκησης  </a:t>
            </a:r>
          </a:p>
          <a:p>
            <a:endParaRPr lang="el-GR" altLang="el-GR" smtClean="0"/>
          </a:p>
        </p:txBody>
      </p:sp>
    </p:spTree>
    <p:extLst>
      <p:ext uri="{BB962C8B-B14F-4D97-AF65-F5344CB8AC3E}">
        <p14:creationId xmlns:p14="http://schemas.microsoft.com/office/powerpoint/2010/main" val="3873954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Τίτλος 1"/>
          <p:cNvSpPr>
            <a:spLocks noGrp="1"/>
          </p:cNvSpPr>
          <p:nvPr>
            <p:ph type="title"/>
          </p:nvPr>
        </p:nvSpPr>
        <p:spPr/>
        <p:txBody>
          <a:bodyPr/>
          <a:lstStyle/>
          <a:p>
            <a:r>
              <a:rPr lang="el-GR" altLang="el-GR" sz="3200">
                <a:ln>
                  <a:noFill/>
                </a:ln>
              </a:rPr>
              <a:t>Κατευθυντήρια γραμμή 7: Βελτίωση της λειτουργίας των αγορών εργασίας </a:t>
            </a:r>
          </a:p>
        </p:txBody>
      </p:sp>
      <p:sp>
        <p:nvSpPr>
          <p:cNvPr id="257027" name="Θέση περιεχομένου 2"/>
          <p:cNvSpPr>
            <a:spLocks noGrp="1"/>
          </p:cNvSpPr>
          <p:nvPr>
            <p:ph idx="1"/>
          </p:nvPr>
        </p:nvSpPr>
        <p:spPr>
          <a:xfrm>
            <a:off x="2279650" y="2490789"/>
            <a:ext cx="7632700" cy="3444875"/>
          </a:xfrm>
        </p:spPr>
        <p:txBody>
          <a:bodyPr/>
          <a:lstStyle/>
          <a:p>
            <a:r>
              <a:rPr lang="el-GR" altLang="el-GR" smtClean="0"/>
              <a:t>Πολιτικές με βάση τις αρχές της ευελιξίας με ασφάλεια (</a:t>
            </a:r>
            <a:r>
              <a:rPr lang="en-US" altLang="el-GR" smtClean="0"/>
              <a:t>flexicurity principles)</a:t>
            </a:r>
            <a:endParaRPr lang="el-GR" altLang="el-GR" smtClean="0"/>
          </a:p>
          <a:p>
            <a:r>
              <a:rPr lang="el-GR" altLang="el-GR" smtClean="0"/>
              <a:t>Μείωση και αποτροπή του κατακερματισμού των αγορών εργασίας</a:t>
            </a:r>
          </a:p>
          <a:p>
            <a:r>
              <a:rPr lang="el-GR" altLang="el-GR" smtClean="0"/>
              <a:t>Καταπολέμηση αδήλωτης απασχόλησης</a:t>
            </a:r>
          </a:p>
          <a:p>
            <a:r>
              <a:rPr lang="el-GR" altLang="el-GR" smtClean="0"/>
              <a:t>Οι κανόνες προστασίας της απασχόλησης, το εργατικό δίκαιο και οι θεσμοί πρέπει να συνεισφέρουν στις προσλήψεις και παράλληλα ένα επαρκές επίπεδο ασφάλειας για όσους αναζητούν εργασία</a:t>
            </a:r>
          </a:p>
        </p:txBody>
      </p:sp>
    </p:spTree>
    <p:extLst>
      <p:ext uri="{BB962C8B-B14F-4D97-AF65-F5344CB8AC3E}">
        <p14:creationId xmlns:p14="http://schemas.microsoft.com/office/powerpoint/2010/main" val="3923686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Τίτλος 1"/>
          <p:cNvSpPr>
            <a:spLocks noGrp="1"/>
          </p:cNvSpPr>
          <p:nvPr>
            <p:ph type="title"/>
          </p:nvPr>
        </p:nvSpPr>
        <p:spPr/>
        <p:txBody>
          <a:bodyPr/>
          <a:lstStyle/>
          <a:p>
            <a:r>
              <a:rPr lang="el-GR" altLang="el-GR" sz="3200">
                <a:ln>
                  <a:noFill/>
                </a:ln>
              </a:rPr>
              <a:t>Κατευθυντήρια γραμμή 7: Βελτίωση της λειτουργίας των αγορών εργασίας </a:t>
            </a:r>
          </a:p>
        </p:txBody>
      </p:sp>
      <p:sp>
        <p:nvSpPr>
          <p:cNvPr id="258051" name="Θέση περιεχομένου 2"/>
          <p:cNvSpPr>
            <a:spLocks noGrp="1"/>
          </p:cNvSpPr>
          <p:nvPr>
            <p:ph idx="1"/>
          </p:nvPr>
        </p:nvSpPr>
        <p:spPr/>
        <p:txBody>
          <a:bodyPr/>
          <a:lstStyle/>
          <a:p>
            <a:r>
              <a:rPr lang="el-GR" altLang="el-GR" smtClean="0"/>
              <a:t>Διασφάλιση ποιοτικής απασχόλησης (κοινωνικο-οικονομική ασφάλεια, οργάνωση της εργασίας, ευκαιρίες εκπαίδευσης και απασχόλησης, συνθήκες εργασίας (υγεία και ασφάλεια), ισορροπία μεταξύ εργασιακού και λοιπού βίου</a:t>
            </a:r>
            <a:r>
              <a:rPr lang="en-US" altLang="el-GR" smtClean="0"/>
              <a:t>. </a:t>
            </a:r>
            <a:endParaRPr lang="el-GR" altLang="el-GR" smtClean="0"/>
          </a:p>
        </p:txBody>
      </p:sp>
    </p:spTree>
    <p:extLst>
      <p:ext uri="{BB962C8B-B14F-4D97-AF65-F5344CB8AC3E}">
        <p14:creationId xmlns:p14="http://schemas.microsoft.com/office/powerpoint/2010/main" val="2882038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l-GR" altLang="el-GR" smtClean="0">
                <a:ln>
                  <a:noFill/>
                </a:ln>
              </a:rPr>
              <a:t>Η Ενοποιημένη Συνθήκη της ΕΕ</a:t>
            </a:r>
          </a:p>
        </p:txBody>
      </p:sp>
      <p:sp>
        <p:nvSpPr>
          <p:cNvPr id="19459" name="Content Placeholder 2"/>
          <p:cNvSpPr>
            <a:spLocks noGrp="1"/>
          </p:cNvSpPr>
          <p:nvPr>
            <p:ph idx="1"/>
          </p:nvPr>
        </p:nvSpPr>
        <p:spPr/>
        <p:txBody>
          <a:bodyPr/>
          <a:lstStyle/>
          <a:p>
            <a:pPr eaLnBrk="1" hangingPunct="1"/>
            <a:r>
              <a:rPr lang="el-GR" altLang="el-GR" smtClean="0"/>
              <a:t>ενισχύει την κοινωνική διάσταση της Ευρωπαϊκής Ένωσης</a:t>
            </a:r>
          </a:p>
          <a:p>
            <a:pPr eaLnBrk="1" hangingPunct="1"/>
            <a:r>
              <a:rPr lang="el-GR" altLang="el-GR" smtClean="0"/>
              <a:t>Καθορίζει ότι η εφαρμογή των κοινωνικών πολιτικών παραμένει κυρίως θέμα των κρατών μελών</a:t>
            </a:r>
          </a:p>
        </p:txBody>
      </p:sp>
    </p:spTree>
    <p:extLst>
      <p:ext uri="{BB962C8B-B14F-4D97-AF65-F5344CB8AC3E}">
        <p14:creationId xmlns:p14="http://schemas.microsoft.com/office/powerpoint/2010/main" val="2814887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Τίτλος 1"/>
          <p:cNvSpPr>
            <a:spLocks noGrp="1"/>
          </p:cNvSpPr>
          <p:nvPr>
            <p:ph type="title"/>
          </p:nvPr>
        </p:nvSpPr>
        <p:spPr/>
        <p:txBody>
          <a:bodyPr/>
          <a:lstStyle/>
          <a:p>
            <a:r>
              <a:rPr lang="el-GR" altLang="el-GR" sz="3200">
                <a:ln>
                  <a:noFill/>
                </a:ln>
              </a:rPr>
              <a:t>Κατευθυντήρια γραμμή 7: Βελτίωση της λειτουργίας των αγορών εργασίας </a:t>
            </a:r>
          </a:p>
        </p:txBody>
      </p:sp>
      <p:sp>
        <p:nvSpPr>
          <p:cNvPr id="259075" name="Θέση περιεχομένου 2"/>
          <p:cNvSpPr>
            <a:spLocks noGrp="1"/>
          </p:cNvSpPr>
          <p:nvPr>
            <p:ph idx="1"/>
          </p:nvPr>
        </p:nvSpPr>
        <p:spPr>
          <a:xfrm>
            <a:off x="2135189" y="2490789"/>
            <a:ext cx="7921625" cy="3444875"/>
          </a:xfrm>
        </p:spPr>
        <p:txBody>
          <a:bodyPr/>
          <a:lstStyle/>
          <a:p>
            <a:r>
              <a:rPr lang="el-GR" altLang="el-GR" smtClean="0"/>
              <a:t>Ευθυγραμμιζόμενα με τις εθνικές πρακτικές, και στηρίζοντας τη βελτιωμένη λειτουργία και αποτελεσματικότητα του κοινωνικού διαλόγου σε εθνικό επίπεδο, τα κράτη μέλη θα πρέπει να εμπλέκουν εθνικά κοινοβούλια και κοινωνικούς εταίρους στον σχεδιασμό και την εφαρμογή των σχετικών μεταρρυθμίσεων και πολιτικών </a:t>
            </a:r>
          </a:p>
        </p:txBody>
      </p:sp>
    </p:spTree>
    <p:extLst>
      <p:ext uri="{BB962C8B-B14F-4D97-AF65-F5344CB8AC3E}">
        <p14:creationId xmlns:p14="http://schemas.microsoft.com/office/powerpoint/2010/main" val="1106996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Τίτλος 1"/>
          <p:cNvSpPr>
            <a:spLocks noGrp="1"/>
          </p:cNvSpPr>
          <p:nvPr>
            <p:ph type="title"/>
          </p:nvPr>
        </p:nvSpPr>
        <p:spPr/>
        <p:txBody>
          <a:bodyPr/>
          <a:lstStyle/>
          <a:p>
            <a:r>
              <a:rPr lang="el-GR" altLang="el-GR" sz="3200">
                <a:ln>
                  <a:noFill/>
                </a:ln>
              </a:rPr>
              <a:t>Κατευθυντήρια γραμμή 7: Βελτίωση της λειτουργίας των αγορών εργασίας </a:t>
            </a:r>
          </a:p>
        </p:txBody>
      </p:sp>
      <p:sp>
        <p:nvSpPr>
          <p:cNvPr id="260099" name="Θέση περιεχομένου 2"/>
          <p:cNvSpPr>
            <a:spLocks noGrp="1"/>
          </p:cNvSpPr>
          <p:nvPr>
            <p:ph idx="1"/>
          </p:nvPr>
        </p:nvSpPr>
        <p:spPr/>
        <p:txBody>
          <a:bodyPr/>
          <a:lstStyle/>
          <a:p>
            <a:r>
              <a:rPr lang="el-GR" altLang="el-GR" smtClean="0"/>
              <a:t>Τα κράτη μέλη θα πρέπει να ενισχύσουν τις ενεργές πολιτικές για την αγορά εργασίας αυξάνοντας την αποτελεσματικότητα, τη στόχευση, την εμβέλεια, την κάλυψη και την αλληλεπίδραση με παθητικά μέτρα συνοδευόμενα από δικαιώματα και ευθύνες των ανέργων χάριν ενεργού αναζήτησης εργασίας</a:t>
            </a:r>
          </a:p>
          <a:p>
            <a:r>
              <a:rPr lang="el-GR" altLang="el-GR" smtClean="0"/>
              <a:t>Οι πολιτικές πρέπει να έχουν ως στόχο τη βελτίωση της προσαρμογής στις ανάγκες της αγοράς εργασίας και την υποστήριξη της βιώσιμης μετάβασης </a:t>
            </a:r>
          </a:p>
        </p:txBody>
      </p:sp>
    </p:spTree>
    <p:extLst>
      <p:ext uri="{BB962C8B-B14F-4D97-AF65-F5344CB8AC3E}">
        <p14:creationId xmlns:p14="http://schemas.microsoft.com/office/powerpoint/2010/main" val="2072691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Τίτλος 1"/>
          <p:cNvSpPr>
            <a:spLocks noGrp="1"/>
          </p:cNvSpPr>
          <p:nvPr>
            <p:ph type="title"/>
          </p:nvPr>
        </p:nvSpPr>
        <p:spPr/>
        <p:txBody>
          <a:bodyPr/>
          <a:lstStyle/>
          <a:p>
            <a:r>
              <a:rPr lang="el-GR" altLang="el-GR" sz="3200">
                <a:ln>
                  <a:noFill/>
                </a:ln>
              </a:rPr>
              <a:t>Κατευθυντήρια γραμμή 7: Βελτίωση της λειτουργίας των αγορών εργασίας </a:t>
            </a:r>
          </a:p>
        </p:txBody>
      </p:sp>
      <p:sp>
        <p:nvSpPr>
          <p:cNvPr id="261123" name="Θέση περιεχομένου 2"/>
          <p:cNvSpPr>
            <a:spLocks noGrp="1"/>
          </p:cNvSpPr>
          <p:nvPr>
            <p:ph idx="1"/>
          </p:nvPr>
        </p:nvSpPr>
        <p:spPr/>
        <p:txBody>
          <a:bodyPr/>
          <a:lstStyle/>
          <a:p>
            <a:r>
              <a:rPr lang="el-GR" altLang="el-GR" smtClean="0"/>
              <a:t>Τα κράτη μέλη πρέπει να στοχεύουν σε καλύτερες, αποτελεσματικότερες δημόσιες υπηρεσίες απασχόλησης με σκοπό τη μείωση της ανεργίας και της διάρκειάς της, βοηθώντας όσους αναζητούν εργασία με προσφορές εξατομικευμένων υπηρεσιών, στηρίζοντας τη ζήτηση της αγοράς εργασίας και εφαρμόζοντας συστήματα μέτρησης επιδόσεων</a:t>
            </a:r>
          </a:p>
        </p:txBody>
      </p:sp>
    </p:spTree>
    <p:extLst>
      <p:ext uri="{BB962C8B-B14F-4D97-AF65-F5344CB8AC3E}">
        <p14:creationId xmlns:p14="http://schemas.microsoft.com/office/powerpoint/2010/main" val="2852584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Τίτλος 1"/>
          <p:cNvSpPr>
            <a:spLocks noGrp="1"/>
          </p:cNvSpPr>
          <p:nvPr>
            <p:ph type="title"/>
          </p:nvPr>
        </p:nvSpPr>
        <p:spPr/>
        <p:txBody>
          <a:bodyPr/>
          <a:lstStyle/>
          <a:p>
            <a:r>
              <a:rPr lang="el-GR" altLang="el-GR" sz="3600">
                <a:ln>
                  <a:noFill/>
                </a:ln>
              </a:rPr>
              <a:t>Κατευθυντήρια γραμμή 7: Βελτίωση της λειτουργίας των αγορών εργασίας </a:t>
            </a:r>
          </a:p>
        </p:txBody>
      </p:sp>
      <p:sp>
        <p:nvSpPr>
          <p:cNvPr id="262147" name="Θέση περιεχομένου 2"/>
          <p:cNvSpPr>
            <a:spLocks noGrp="1"/>
          </p:cNvSpPr>
          <p:nvPr>
            <p:ph idx="1"/>
          </p:nvPr>
        </p:nvSpPr>
        <p:spPr>
          <a:xfrm>
            <a:off x="2279650" y="2490789"/>
            <a:ext cx="7219950" cy="3444875"/>
          </a:xfrm>
        </p:spPr>
        <p:txBody>
          <a:bodyPr/>
          <a:lstStyle/>
          <a:p>
            <a:r>
              <a:rPr lang="el-GR" altLang="el-GR" smtClean="0"/>
              <a:t>Τα κράτη μέλη θα πρέπει να ενεργοποιούν και να διευκολύνουν αποτελεσματικά αυτούς που μπορούν να συμμετέχουν στην αγορά εργασίας, προστατεύοντας ταυτόχρονα εκείνους που δεν είναι σε θέση να συμμετέχουν. Τα κράτη μέλη θα πρέπει να προωθήσουν μια αγορά εργασίας χωρίς αποκλεισμούς, ανοιχτή σε κάθε γυναίκα και άντρα, τη θέσπιση αποτελεσματικών μέτρων κατά των διακρίσεων και την αύξηση απασχολησιμότητας μέσω των επενδύσεων σε ανθρώπινο κεφάλαιο</a:t>
            </a:r>
          </a:p>
        </p:txBody>
      </p:sp>
    </p:spTree>
    <p:extLst>
      <p:ext uri="{BB962C8B-B14F-4D97-AF65-F5344CB8AC3E}">
        <p14:creationId xmlns:p14="http://schemas.microsoft.com/office/powerpoint/2010/main" val="1195306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Τίτλος 1"/>
          <p:cNvSpPr>
            <a:spLocks noGrp="1"/>
          </p:cNvSpPr>
          <p:nvPr>
            <p:ph type="title"/>
          </p:nvPr>
        </p:nvSpPr>
        <p:spPr/>
        <p:txBody>
          <a:bodyPr/>
          <a:lstStyle/>
          <a:p>
            <a:r>
              <a:rPr lang="el-GR" altLang="el-GR" sz="3200">
                <a:ln>
                  <a:noFill/>
                </a:ln>
              </a:rPr>
              <a:t>Κατευθυντήρια γραμμή 7: Βελτίωση της λειτουργίας των αγορών εργασίας </a:t>
            </a:r>
          </a:p>
        </p:txBody>
      </p:sp>
      <p:sp>
        <p:nvSpPr>
          <p:cNvPr id="263171" name="Θέση περιεχομένου 2"/>
          <p:cNvSpPr>
            <a:spLocks noGrp="1"/>
          </p:cNvSpPr>
          <p:nvPr>
            <p:ph idx="1"/>
          </p:nvPr>
        </p:nvSpPr>
        <p:spPr/>
        <p:txBody>
          <a:bodyPr/>
          <a:lstStyle/>
          <a:p>
            <a:r>
              <a:rPr lang="el-GR" altLang="el-GR" smtClean="0"/>
              <a:t>Η κινητικότητα των εργαζομένων θα πρέπει να προωθηθεί με στόχο την αξιοποίηση του πλήρους δυναμικού της ευρωπαϊκής αγοράς εργασίας. Θα πρέπει να αρθούν τα εμπόδια κινητικότητας στα συνταξιοδοτικά συστήματα και στην αναγνώριση των προσόντων. Τα κράτη μέλη πρέπει ταυτόχρονα να καταπολεμούν την καταχρηστική εφαρμογή υφισταμένων κανόνων και να αναγνωρίζουν επίσης τυχόν πιθανότητες «φυγής εγκεφάλων» από ορισμένες περιοχές.</a:t>
            </a:r>
          </a:p>
        </p:txBody>
      </p:sp>
    </p:spTree>
    <p:extLst>
      <p:ext uri="{BB962C8B-B14F-4D97-AF65-F5344CB8AC3E}">
        <p14:creationId xmlns:p14="http://schemas.microsoft.com/office/powerpoint/2010/main" val="173642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Τίτλος 1"/>
          <p:cNvSpPr>
            <a:spLocks noGrp="1"/>
          </p:cNvSpPr>
          <p:nvPr>
            <p:ph type="title"/>
          </p:nvPr>
        </p:nvSpPr>
        <p:spPr/>
        <p:txBody>
          <a:bodyPr/>
          <a:lstStyle/>
          <a:p>
            <a:r>
              <a:rPr lang="el-GR" altLang="el-GR" sz="2800" b="1" i="1">
                <a:ln>
                  <a:noFill/>
                </a:ln>
              </a:rPr>
              <a:t>Κατευθυντήρια γραμμή 8: Ενθάρρυνση της κοινωνικής ένταξης, καταπολέμηση της φτώχειας και προώθηση των ίσων ευκαιριών </a:t>
            </a:r>
          </a:p>
        </p:txBody>
      </p:sp>
      <p:sp>
        <p:nvSpPr>
          <p:cNvPr id="34819" name="Θέση περιεχομένου 2"/>
          <p:cNvSpPr>
            <a:spLocks noGrp="1"/>
          </p:cNvSpPr>
          <p:nvPr>
            <p:ph idx="1"/>
          </p:nvPr>
        </p:nvSpPr>
        <p:spPr>
          <a:xfrm>
            <a:off x="2135188" y="2490788"/>
            <a:ext cx="7993062" cy="4178300"/>
          </a:xfrm>
        </p:spPr>
        <p:txBody>
          <a:bodyPr/>
          <a:lstStyle/>
          <a:p>
            <a:r>
              <a:rPr lang="el-GR" altLang="el-GR" sz="2000"/>
              <a:t>Εκσυγχρονισμός συστημάτων κοινωνικής προστασίας ώστε να παρέχουν ουσιαστική, αποτελεσματική και επαρκή προστασία σε όλα τα στάδια της ζωής του ατόμου, ενθαρρύνοντας την κοινωνική ένταξη, προωθώντας την ισότητα ευκαιριών, περιλαμβανομένων γυναικών και ανδρών και θεραπεύοντας τις ανισότητες</a:t>
            </a:r>
          </a:p>
          <a:p>
            <a:r>
              <a:rPr lang="el-GR" altLang="el-GR" sz="2000"/>
              <a:t>Συμπλήρωση των καθολικών προσεγγίσεων με επιλεκτικές για βελτίωση αποδοτικότητας ενώ παράλληλα η απλούστευση θα πρέπει να οδηγήσει σε βελτιωμένη πρόσβαση και ποιότητα</a:t>
            </a:r>
          </a:p>
          <a:p>
            <a:r>
              <a:rPr lang="el-GR" altLang="el-GR" sz="2000"/>
              <a:t>Μεγαλύτερη προσοχή θα πρέπει να δοθεί σε προληπτικές και ολοκληρωμένες στρατηγικές </a:t>
            </a:r>
          </a:p>
        </p:txBody>
      </p:sp>
    </p:spTree>
    <p:extLst>
      <p:ext uri="{BB962C8B-B14F-4D97-AF65-F5344CB8AC3E}">
        <p14:creationId xmlns:p14="http://schemas.microsoft.com/office/powerpoint/2010/main" val="1804802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Τίτλος 1"/>
          <p:cNvSpPr>
            <a:spLocks noGrp="1"/>
          </p:cNvSpPr>
          <p:nvPr>
            <p:ph type="title"/>
          </p:nvPr>
        </p:nvSpPr>
        <p:spPr/>
        <p:txBody>
          <a:bodyPr/>
          <a:lstStyle/>
          <a:p>
            <a:r>
              <a:rPr lang="el-GR" altLang="el-GR" sz="2400" b="1" i="1">
                <a:ln>
                  <a:noFill/>
                </a:ln>
              </a:rPr>
              <a:t>Κατευθυντήρια γραμμή 8: Ενθάρρυνση της κοινωνικής ένταξης, καταπολέμηση της φτώχειας και προώθηση των ίσων ευκαιριών </a:t>
            </a:r>
          </a:p>
        </p:txBody>
      </p:sp>
      <p:sp>
        <p:nvSpPr>
          <p:cNvPr id="35843" name="Θέση περιεχομένου 2"/>
          <p:cNvSpPr>
            <a:spLocks noGrp="1"/>
          </p:cNvSpPr>
          <p:nvPr>
            <p:ph idx="1"/>
          </p:nvPr>
        </p:nvSpPr>
        <p:spPr>
          <a:xfrm>
            <a:off x="2208214" y="2490789"/>
            <a:ext cx="7775575" cy="3444875"/>
          </a:xfrm>
        </p:spPr>
        <p:txBody>
          <a:bodyPr/>
          <a:lstStyle/>
          <a:p>
            <a:r>
              <a:rPr lang="el-GR" altLang="el-GR" smtClean="0"/>
              <a:t>Τα συστήματα κοινωνικής προστασίας θα πρέπει να προωθούν την κοινωνική ένταξη παρακινώντας τα άτομα να συμμετέχουν ενεργά στην αγορά εργασίας και στην κοινωνία</a:t>
            </a:r>
          </a:p>
          <a:p>
            <a:r>
              <a:rPr lang="el-GR" altLang="el-GR" smtClean="0"/>
              <a:t>Είναι ζωτικής σημασίας οι οικονομικά προσιτές, προσπελάσιμες και ποιοτικές υπηρεσίες όπως παιδική φροντίδα, εξωσχολική παιδική μέριμνα, εκπαίδευση, κατάρτιση, στέγαση, υπηρεσίες υγείας και μακροχρόνιας φροντίδας </a:t>
            </a:r>
          </a:p>
        </p:txBody>
      </p:sp>
    </p:spTree>
    <p:extLst>
      <p:ext uri="{BB962C8B-B14F-4D97-AF65-F5344CB8AC3E}">
        <p14:creationId xmlns:p14="http://schemas.microsoft.com/office/powerpoint/2010/main" val="658966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Τίτλος 1"/>
          <p:cNvSpPr>
            <a:spLocks noGrp="1"/>
          </p:cNvSpPr>
          <p:nvPr>
            <p:ph type="title"/>
          </p:nvPr>
        </p:nvSpPr>
        <p:spPr/>
        <p:txBody>
          <a:bodyPr/>
          <a:lstStyle/>
          <a:p>
            <a:r>
              <a:rPr lang="el-GR" altLang="el-GR" sz="2400" b="1" i="1">
                <a:ln>
                  <a:noFill/>
                </a:ln>
              </a:rPr>
              <a:t>Κατευθυντήρια γραμμή 8: Ενθάρρυνση της κοινωνικής ένταξης, καταπολέμηση της φτώχειας και προώθηση των ίσων ευκαιριών </a:t>
            </a:r>
          </a:p>
        </p:txBody>
      </p:sp>
      <p:sp>
        <p:nvSpPr>
          <p:cNvPr id="36867" name="Θέση περιεχομένου 2"/>
          <p:cNvSpPr>
            <a:spLocks noGrp="1"/>
          </p:cNvSpPr>
          <p:nvPr>
            <p:ph idx="1"/>
          </p:nvPr>
        </p:nvSpPr>
        <p:spPr>
          <a:xfrm>
            <a:off x="2135188" y="2490789"/>
            <a:ext cx="7993062" cy="3817937"/>
          </a:xfrm>
        </p:spPr>
        <p:txBody>
          <a:bodyPr/>
          <a:lstStyle/>
          <a:p>
            <a:r>
              <a:rPr lang="el-GR" altLang="el-GR" sz="2200"/>
              <a:t>Ιδιαίτερη προσοχή πρέπει να δοθεί σε βασικές υπηρεσίες και δράσεις για την πρόληψη της πρόωρης εγκατάλειψης του σχολείου, τη μείωση των εργαζομένων φτωχών και την καταπολέμηση της φτώχειας και του κοινωνικού αποκλεισμού</a:t>
            </a:r>
          </a:p>
          <a:p>
            <a:r>
              <a:rPr lang="el-GR" altLang="el-GR" sz="2200"/>
              <a:t> Πρέπει να χρησιμοποιηθούν ποικίλα μέσα, που συμπληρώνουν το ένα το άλλο, σε συμφωνία με τις αρχές της ενεργού συμμετοχής, όπως υπηρεσίες ενεργοποίησης και διευκόλυνσης ένταξης στην αγορά εργασίας, εύκολα διαθέσιμες και ποιοτικές υπηρεσίες</a:t>
            </a:r>
          </a:p>
          <a:p>
            <a:r>
              <a:rPr lang="el-GR" altLang="el-GR" sz="2200"/>
              <a:t>Επαρκής στήριξη του εισοδήματος, με γνώμονα τις ατομικές ανάγκες</a:t>
            </a:r>
          </a:p>
          <a:p>
            <a:endParaRPr lang="el-GR" altLang="el-GR" smtClean="0"/>
          </a:p>
          <a:p>
            <a:endParaRPr lang="el-GR" altLang="el-GR" smtClean="0"/>
          </a:p>
        </p:txBody>
      </p:sp>
    </p:spTree>
    <p:extLst>
      <p:ext uri="{BB962C8B-B14F-4D97-AF65-F5344CB8AC3E}">
        <p14:creationId xmlns:p14="http://schemas.microsoft.com/office/powerpoint/2010/main" val="2206597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Τίτλος 1"/>
          <p:cNvSpPr>
            <a:spLocks noGrp="1"/>
          </p:cNvSpPr>
          <p:nvPr>
            <p:ph type="title"/>
          </p:nvPr>
        </p:nvSpPr>
        <p:spPr/>
        <p:txBody>
          <a:bodyPr/>
          <a:lstStyle/>
          <a:p>
            <a:r>
              <a:rPr lang="el-GR" altLang="el-GR" sz="2400" b="1" i="1">
                <a:ln>
                  <a:noFill/>
                </a:ln>
              </a:rPr>
              <a:t>Κατευθυντήρια γραμμή 8: Ενθάρρυνση της κοινωνικής ένταξης, καταπολέμηση της φτώχειας και προώθηση των ίσων ευκαιριών </a:t>
            </a:r>
            <a:endParaRPr lang="el-GR" altLang="el-GR" sz="2400">
              <a:ln>
                <a:noFill/>
              </a:ln>
            </a:endParaRPr>
          </a:p>
        </p:txBody>
      </p:sp>
      <p:sp>
        <p:nvSpPr>
          <p:cNvPr id="37891" name="Θέση περιεχομένου 2"/>
          <p:cNvSpPr>
            <a:spLocks noGrp="1"/>
          </p:cNvSpPr>
          <p:nvPr>
            <p:ph idx="1"/>
          </p:nvPr>
        </p:nvSpPr>
        <p:spPr>
          <a:xfrm>
            <a:off x="2208214" y="2490789"/>
            <a:ext cx="7775575" cy="3444875"/>
          </a:xfrm>
        </p:spPr>
        <p:txBody>
          <a:bodyPr/>
          <a:lstStyle/>
          <a:p>
            <a:r>
              <a:rPr lang="el-GR" altLang="el-GR" smtClean="0"/>
              <a:t>Τα συστήματα κοινωνικής προστασίας πρέπει να σχεδιάζονται κατά τρόπο που διευκολύνουν την πρόσβαση σε όλους τους δικαιούχους</a:t>
            </a:r>
          </a:p>
          <a:p>
            <a:r>
              <a:rPr lang="el-GR" altLang="el-GR" smtClean="0"/>
              <a:t>Υποστηρίζουν την προστασία και τις επενδύσεις σε ανθρώπινο κεφάλαιο</a:t>
            </a:r>
          </a:p>
          <a:p>
            <a:r>
              <a:rPr lang="el-GR" altLang="el-GR" smtClean="0"/>
              <a:t>Περιορίζουν, αποτρέπουν και προστατεύουν σε όλη τη διάρκεια του κύκλου ζωής</a:t>
            </a:r>
          </a:p>
          <a:p>
            <a:endParaRPr lang="el-GR" altLang="el-GR" smtClean="0"/>
          </a:p>
        </p:txBody>
      </p:sp>
    </p:spTree>
    <p:extLst>
      <p:ext uri="{BB962C8B-B14F-4D97-AF65-F5344CB8AC3E}">
        <p14:creationId xmlns:p14="http://schemas.microsoft.com/office/powerpoint/2010/main" val="2644480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Τίτλος 1"/>
          <p:cNvSpPr>
            <a:spLocks noGrp="1"/>
          </p:cNvSpPr>
          <p:nvPr>
            <p:ph type="title"/>
          </p:nvPr>
        </p:nvSpPr>
        <p:spPr/>
        <p:txBody>
          <a:bodyPr/>
          <a:lstStyle/>
          <a:p>
            <a:r>
              <a:rPr lang="el-GR" altLang="el-GR" sz="2400" b="1" i="1">
                <a:ln>
                  <a:noFill/>
                </a:ln>
              </a:rPr>
              <a:t>Κατευθυντήρια γραμμή 8: Ενθάρρυνση της κοινωνικής ένταξης, καταπολέμηση της φτώχειας και προώθηση των ίσων ευκαιριών </a:t>
            </a:r>
            <a:endParaRPr lang="el-GR" altLang="el-GR" sz="2400">
              <a:ln>
                <a:noFill/>
              </a:ln>
            </a:endParaRPr>
          </a:p>
        </p:txBody>
      </p:sp>
      <p:sp>
        <p:nvSpPr>
          <p:cNvPr id="38915" name="Θέση περιεχομένου 2"/>
          <p:cNvSpPr>
            <a:spLocks noGrp="1"/>
          </p:cNvSpPr>
          <p:nvPr>
            <p:ph idx="1"/>
          </p:nvPr>
        </p:nvSpPr>
        <p:spPr/>
        <p:txBody>
          <a:bodyPr/>
          <a:lstStyle/>
          <a:p>
            <a:r>
              <a:rPr lang="el-GR" altLang="el-GR" smtClean="0"/>
              <a:t>Λόγω συνθηκών αυξανόμενης μακροζωίας και δημογραφικής αλλαγής, τα κράτη μέλη θα πρέπει να κατοχυρώσουν τη βιωσιμότητα και την επάρκεια των συνταξιοδοτικών συστημάτων για γυναίκες και άνδρες. Τα κράτη μέλη θα πρέπει να βελτιώσουν την ποιότητα, προσβασιμότητα, αποδοτικότητα και αποτελεσματικότητα των συστημάτων υγείας και μακροχρόνιας φροντίδας, διασφαλίζοντας ταυτόχρονα τη βιωσιμότητα </a:t>
            </a:r>
          </a:p>
        </p:txBody>
      </p:sp>
    </p:spTree>
    <p:extLst>
      <p:ext uri="{BB962C8B-B14F-4D97-AF65-F5344CB8AC3E}">
        <p14:creationId xmlns:p14="http://schemas.microsoft.com/office/powerpoint/2010/main" val="2508002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l-GR" altLang="el-GR" smtClean="0">
                <a:ln>
                  <a:noFill/>
                </a:ln>
              </a:rPr>
              <a:t>Άρθρο 3</a:t>
            </a:r>
          </a:p>
        </p:txBody>
      </p:sp>
      <p:sp>
        <p:nvSpPr>
          <p:cNvPr id="20483" name="Content Placeholder 2"/>
          <p:cNvSpPr>
            <a:spLocks noGrp="1"/>
          </p:cNvSpPr>
          <p:nvPr>
            <p:ph idx="1"/>
          </p:nvPr>
        </p:nvSpPr>
        <p:spPr>
          <a:xfrm>
            <a:off x="2208214" y="2492376"/>
            <a:ext cx="7775575" cy="3744913"/>
          </a:xfrm>
        </p:spPr>
        <p:txBody>
          <a:bodyPr/>
          <a:lstStyle/>
          <a:p>
            <a:pPr eaLnBrk="1" hangingPunct="1">
              <a:buFont typeface="Wingdings" panose="05000000000000000000" pitchFamily="2" charset="2"/>
              <a:buNone/>
            </a:pPr>
            <a:r>
              <a:rPr lang="el-GR" altLang="el-GR" smtClean="0"/>
              <a:t>3. Η Ένωση … εργάζεται για την αειφόρο ανάπτυξη της Ευρώπης με γνώμονα την ισόρροπη οικονομική ανάπτυξη …την κοινωνική οικονομία της αγοράς με υψηλό βαθμό ανταγωνιστικότητας, με στόχο την πλήρη απασχόληση και την κοινωνική πρόοδο…Η Ένωση καταπολεμά τον κοινωνικό αποκλεισμό και τις διακρίσεις και προωθεί την κοινωνική δικαιοσύνη και προστασία, την ισότητα μεταξύ γυναικών και ανδρών, την αλληλεγγύη μεταξύ των γενεών και την προστασία των δικαιωμάτων του παιδιού. </a:t>
            </a:r>
          </a:p>
        </p:txBody>
      </p:sp>
    </p:spTree>
    <p:extLst>
      <p:ext uri="{BB962C8B-B14F-4D97-AF65-F5344CB8AC3E}">
        <p14:creationId xmlns:p14="http://schemas.microsoft.com/office/powerpoint/2010/main" val="1164776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Τίτλος 1"/>
          <p:cNvSpPr>
            <a:spLocks noGrp="1"/>
          </p:cNvSpPr>
          <p:nvPr>
            <p:ph type="title"/>
          </p:nvPr>
        </p:nvSpPr>
        <p:spPr/>
        <p:txBody>
          <a:bodyPr/>
          <a:lstStyle/>
          <a:p>
            <a:pPr eaLnBrk="1" hangingPunct="1"/>
            <a:r>
              <a:rPr lang="el-GR" altLang="el-GR" smtClean="0">
                <a:ln>
                  <a:noFill/>
                </a:ln>
              </a:rPr>
              <a:t>ΟΙ ΕΠΙΤΡΟΠΕΣ</a:t>
            </a:r>
          </a:p>
        </p:txBody>
      </p:sp>
      <p:sp>
        <p:nvSpPr>
          <p:cNvPr id="80899" name="Θέση περιεχομένου 2"/>
          <p:cNvSpPr>
            <a:spLocks noGrp="1"/>
          </p:cNvSpPr>
          <p:nvPr>
            <p:ph idx="1"/>
          </p:nvPr>
        </p:nvSpPr>
        <p:spPr/>
        <p:txBody>
          <a:bodyPr/>
          <a:lstStyle/>
          <a:p>
            <a:pPr eaLnBrk="1" hangingPunct="1"/>
            <a:r>
              <a:rPr lang="el-GR" altLang="el-GR" smtClean="0"/>
              <a:t> Η Επιτροπή Απασχόλησης και η Επιτροπή Κοινωνικής Προστασίας παρακολουθούν τον τρόπο υλοποίησης των σχετικών πολιτικών υπό το πρίσμα των κατευθυντηρίων γραμμών για την απασχόληση, σε εκπλήρωση των οικείων και βασισμένων στη Συνθήκη εντολών τους. Αυτές οι επιτροπές και άλλα προπαρασκευαστικά όργανα του Συμβουλίου που ασχολούνται με το συντονισμό των οικονομικών και κοινωνικών πολιτικών πρέπει να συνεργάζονται στενά </a:t>
            </a:r>
          </a:p>
        </p:txBody>
      </p:sp>
    </p:spTree>
    <p:extLst>
      <p:ext uri="{BB962C8B-B14F-4D97-AF65-F5344CB8AC3E}">
        <p14:creationId xmlns:p14="http://schemas.microsoft.com/office/powerpoint/2010/main" val="511225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rtlCol="0">
            <a:normAutofit/>
          </a:bodyPr>
          <a:lstStyle/>
          <a:p>
            <a:pPr eaLnBrk="1" fontAlgn="auto" hangingPunct="1">
              <a:spcAft>
                <a:spcPts val="0"/>
              </a:spcAft>
              <a:defRPr/>
            </a:pPr>
            <a:r>
              <a:rPr lang="el-GR" altLang="el-GR" smtClean="0">
                <a:solidFill>
                  <a:schemeClr val="tx1">
                    <a:lumMod val="85000"/>
                    <a:lumOff val="15000"/>
                  </a:schemeClr>
                </a:solidFill>
              </a:rPr>
              <a:t>ΕΠΙΤΡΟΠΗ ΑΠΑΣΧΟΛΗΣΗΣ</a:t>
            </a:r>
            <a:endParaRPr lang="en-US" altLang="el-GR" smtClean="0">
              <a:solidFill>
                <a:schemeClr val="tx1">
                  <a:lumMod val="85000"/>
                  <a:lumOff val="15000"/>
                </a:schemeClr>
              </a:solidFill>
            </a:endParaRPr>
          </a:p>
        </p:txBody>
      </p:sp>
      <p:sp>
        <p:nvSpPr>
          <p:cNvPr id="81923" name="Content Placeholder 2"/>
          <p:cNvSpPr>
            <a:spLocks noGrp="1"/>
          </p:cNvSpPr>
          <p:nvPr>
            <p:ph idx="1"/>
          </p:nvPr>
        </p:nvSpPr>
        <p:spPr>
          <a:xfrm>
            <a:off x="2208214" y="2565400"/>
            <a:ext cx="7775575" cy="3454400"/>
          </a:xfrm>
        </p:spPr>
        <p:txBody>
          <a:bodyPr/>
          <a:lstStyle/>
          <a:p>
            <a:pPr algn="ctr" eaLnBrk="1" hangingPunct="1">
              <a:buFont typeface="Wingdings" panose="05000000000000000000" pitchFamily="2" charset="2"/>
              <a:buNone/>
            </a:pPr>
            <a:r>
              <a:rPr lang="el-GR" altLang="el-GR" smtClean="0"/>
              <a:t>Καθορίστηκε με απόφαση Συμβουλίου (Ιανουάριος 2000) και με τη Συνθήκη για τη Λειτουργία της ΕΕ (Άρθρο 150)</a:t>
            </a:r>
          </a:p>
          <a:p>
            <a:pPr eaLnBrk="1" hangingPunct="1">
              <a:buFont typeface="Wingdings" panose="05000000000000000000" pitchFamily="2" charset="2"/>
              <a:buNone/>
            </a:pPr>
            <a:r>
              <a:rPr lang="el-GR" altLang="el-GR" smtClean="0"/>
              <a:t>Διαθέτει δύο υπο-ομάδες</a:t>
            </a:r>
            <a:endParaRPr lang="en-US" altLang="el-GR" smtClean="0"/>
          </a:p>
          <a:p>
            <a:pPr eaLnBrk="1" hangingPunct="1"/>
            <a:r>
              <a:rPr lang="en-US" altLang="el-GR" smtClean="0"/>
              <a:t>The Ad hoc group: </a:t>
            </a:r>
            <a:r>
              <a:rPr lang="el-GR" altLang="el-GR" smtClean="0"/>
              <a:t>επιβοηθά στον συντονισμό κρατών μελών για πολιτικές απασχόλησης και αγοράς εργασίας</a:t>
            </a:r>
            <a:endParaRPr lang="en-US" altLang="el-GR" smtClean="0"/>
          </a:p>
          <a:p>
            <a:pPr eaLnBrk="1" hangingPunct="1"/>
            <a:r>
              <a:rPr lang="el-GR" altLang="el-GR" smtClean="0"/>
              <a:t>Ομάδα Δεικτών</a:t>
            </a:r>
            <a:endParaRPr lang="en-US" altLang="el-GR" smtClean="0"/>
          </a:p>
        </p:txBody>
      </p:sp>
    </p:spTree>
    <p:extLst>
      <p:ext uri="{BB962C8B-B14F-4D97-AF65-F5344CB8AC3E}">
        <p14:creationId xmlns:p14="http://schemas.microsoft.com/office/powerpoint/2010/main" val="16405290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rtlCol="0">
            <a:normAutofit/>
          </a:bodyPr>
          <a:lstStyle/>
          <a:p>
            <a:pPr eaLnBrk="1" fontAlgn="auto" hangingPunct="1">
              <a:spcAft>
                <a:spcPts val="0"/>
              </a:spcAft>
              <a:defRPr/>
            </a:pPr>
            <a:r>
              <a:rPr lang="el-GR" altLang="el-GR" smtClean="0">
                <a:solidFill>
                  <a:schemeClr val="tx1">
                    <a:lumMod val="85000"/>
                    <a:lumOff val="15000"/>
                  </a:schemeClr>
                </a:solidFill>
              </a:rPr>
              <a:t>ΕΠΙΤΡΟΠΗ ΑΠΑΣΧΟΛΗΣΗΣ</a:t>
            </a:r>
            <a:endParaRPr lang="en-US" altLang="el-GR" smtClean="0">
              <a:solidFill>
                <a:schemeClr val="tx1">
                  <a:lumMod val="85000"/>
                  <a:lumOff val="15000"/>
                </a:schemeClr>
              </a:solidFill>
            </a:endParaRPr>
          </a:p>
        </p:txBody>
      </p:sp>
      <p:sp>
        <p:nvSpPr>
          <p:cNvPr id="82947" name="Content Placeholder 2"/>
          <p:cNvSpPr>
            <a:spLocks noGrp="1"/>
          </p:cNvSpPr>
          <p:nvPr>
            <p:ph idx="1"/>
          </p:nvPr>
        </p:nvSpPr>
        <p:spPr/>
        <p:txBody>
          <a:bodyPr/>
          <a:lstStyle/>
          <a:p>
            <a:pPr eaLnBrk="1" hangingPunct="1">
              <a:buFont typeface="Wingdings" panose="05000000000000000000" pitchFamily="2" charset="2"/>
              <a:buNone/>
            </a:pPr>
            <a:endParaRPr lang="el-GR" altLang="el-GR" smtClean="0"/>
          </a:p>
          <a:p>
            <a:pPr eaLnBrk="1" hangingPunct="1"/>
            <a:r>
              <a:rPr lang="el-GR" altLang="el-GR" smtClean="0"/>
              <a:t>Κάθε κράτος μέλος ορίζει 2 μέλη και δύο αναπληρωτές</a:t>
            </a:r>
            <a:endParaRPr lang="el-GR" altLang="el-GR" b="1" smtClean="0"/>
          </a:p>
          <a:p>
            <a:pPr eaLnBrk="1" hangingPunct="1"/>
            <a:r>
              <a:rPr lang="el-GR" altLang="el-GR" smtClean="0"/>
              <a:t>Ο πρόεδρος από κράτος μέλος για δύο χρόνια (δεν ανανεώνεται)</a:t>
            </a:r>
            <a:endParaRPr lang="en-US" altLang="el-GR" smtClean="0"/>
          </a:p>
        </p:txBody>
      </p:sp>
    </p:spTree>
    <p:extLst>
      <p:ext uri="{BB962C8B-B14F-4D97-AF65-F5344CB8AC3E}">
        <p14:creationId xmlns:p14="http://schemas.microsoft.com/office/powerpoint/2010/main" val="35855934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rtlCol="0">
            <a:normAutofit/>
          </a:bodyPr>
          <a:lstStyle/>
          <a:p>
            <a:pPr eaLnBrk="1" fontAlgn="auto" hangingPunct="1">
              <a:spcAft>
                <a:spcPts val="0"/>
              </a:spcAft>
              <a:defRPr/>
            </a:pPr>
            <a:r>
              <a:rPr lang="el-GR" altLang="el-GR" smtClean="0">
                <a:solidFill>
                  <a:schemeClr val="tx1">
                    <a:lumMod val="85000"/>
                    <a:lumOff val="15000"/>
                  </a:schemeClr>
                </a:solidFill>
              </a:rPr>
              <a:t>ΕΠΙΤΡΟΠΗ ΑΠΑΣΧΟΛΗΣΗΣ</a:t>
            </a:r>
            <a:endParaRPr lang="en-US" altLang="el-GR" smtClean="0">
              <a:solidFill>
                <a:schemeClr val="tx1">
                  <a:lumMod val="85000"/>
                  <a:lumOff val="15000"/>
                </a:schemeClr>
              </a:solidFill>
            </a:endParaRPr>
          </a:p>
        </p:txBody>
      </p:sp>
      <p:sp>
        <p:nvSpPr>
          <p:cNvPr id="83971" name="Content Placeholder 2"/>
          <p:cNvSpPr>
            <a:spLocks noGrp="1"/>
          </p:cNvSpPr>
          <p:nvPr>
            <p:ph idx="1"/>
          </p:nvPr>
        </p:nvSpPr>
        <p:spPr/>
        <p:txBody>
          <a:bodyPr/>
          <a:lstStyle/>
          <a:p>
            <a:pPr eaLnBrk="1" hangingPunct="1"/>
            <a:r>
              <a:rPr lang="el-GR" altLang="el-GR" smtClean="0"/>
              <a:t>Ανάπτυξη ΕΣΑ</a:t>
            </a:r>
            <a:endParaRPr lang="en-US" altLang="el-GR" smtClean="0"/>
          </a:p>
          <a:p>
            <a:pPr eaLnBrk="1" hangingPunct="1"/>
            <a:r>
              <a:rPr lang="el-GR" altLang="el-GR" smtClean="0"/>
              <a:t>Προετοιμασία Συμβουλίου για το Πακέτο Απασχόλησης</a:t>
            </a:r>
          </a:p>
          <a:p>
            <a:pPr eaLnBrk="1" hangingPunct="1">
              <a:buFont typeface="Wingdings" panose="05000000000000000000" pitchFamily="2" charset="2"/>
              <a:buNone/>
            </a:pPr>
            <a:r>
              <a:rPr lang="el-GR" altLang="el-GR" smtClean="0"/>
              <a:t>(Κοινή Έθεση για την Απασχόληση, συστάσεις)</a:t>
            </a:r>
            <a:r>
              <a:rPr lang="en-US" altLang="el-GR" smtClean="0"/>
              <a:t> </a:t>
            </a:r>
          </a:p>
          <a:p>
            <a:pPr eaLnBrk="1" hangingPunct="1"/>
            <a:r>
              <a:rPr lang="el-GR" altLang="el-GR" smtClean="0"/>
              <a:t>Γνώμες και Συνεισφορές έπειτα από αιτήματα Ευρωπαϊκών θεσμών ή και </a:t>
            </a:r>
            <a:r>
              <a:rPr lang="en-US" altLang="el-GR" smtClean="0"/>
              <a:t>ad-hoc </a:t>
            </a:r>
          </a:p>
          <a:p>
            <a:pPr eaLnBrk="1" hangingPunct="1"/>
            <a:endParaRPr lang="en-US" altLang="el-GR" smtClean="0"/>
          </a:p>
        </p:txBody>
      </p:sp>
    </p:spTree>
    <p:extLst>
      <p:ext uri="{BB962C8B-B14F-4D97-AF65-F5344CB8AC3E}">
        <p14:creationId xmlns:p14="http://schemas.microsoft.com/office/powerpoint/2010/main" val="2942351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rtlCol="0">
            <a:normAutofit/>
          </a:bodyPr>
          <a:lstStyle/>
          <a:p>
            <a:pPr eaLnBrk="1" fontAlgn="auto" hangingPunct="1">
              <a:spcAft>
                <a:spcPts val="0"/>
              </a:spcAft>
              <a:defRPr/>
            </a:pPr>
            <a:r>
              <a:rPr lang="el-GR" altLang="el-GR" smtClean="0">
                <a:solidFill>
                  <a:schemeClr val="tx1">
                    <a:lumMod val="85000"/>
                    <a:lumOff val="15000"/>
                  </a:schemeClr>
                </a:solidFill>
              </a:rPr>
              <a:t>ΕΠΙΤΡΟΠΗ ΑΠΑΣΧΟΛΗΣΗΣ</a:t>
            </a:r>
            <a:endParaRPr lang="en-US" altLang="el-GR" smtClean="0">
              <a:solidFill>
                <a:schemeClr val="tx1">
                  <a:lumMod val="85000"/>
                  <a:lumOff val="15000"/>
                </a:schemeClr>
              </a:solidFill>
            </a:endParaRPr>
          </a:p>
        </p:txBody>
      </p:sp>
      <p:sp>
        <p:nvSpPr>
          <p:cNvPr id="84995" name="Content Placeholder 2"/>
          <p:cNvSpPr>
            <a:spLocks noGrp="1"/>
          </p:cNvSpPr>
          <p:nvPr>
            <p:ph idx="1"/>
          </p:nvPr>
        </p:nvSpPr>
        <p:spPr>
          <a:xfrm>
            <a:off x="2208214" y="2420938"/>
            <a:ext cx="7775575" cy="3598862"/>
          </a:xfrm>
        </p:spPr>
        <p:txBody>
          <a:bodyPr/>
          <a:lstStyle/>
          <a:p>
            <a:pPr algn="ctr" eaLnBrk="1" hangingPunct="1">
              <a:buFont typeface="Wingdings" panose="05000000000000000000" pitchFamily="2" charset="2"/>
              <a:buNone/>
            </a:pPr>
            <a:r>
              <a:rPr lang="el-GR" altLang="el-GR" sz="2800"/>
              <a:t>Συνεισφορά σε ετήσιο «Πακέτο Απασχόλησης»</a:t>
            </a:r>
          </a:p>
          <a:p>
            <a:pPr eaLnBrk="1" hangingPunct="1"/>
            <a:r>
              <a:rPr lang="el-GR" altLang="el-GR" sz="2800"/>
              <a:t>Γνώμη για τις κατευθυντήριες για την απασχόληση</a:t>
            </a:r>
          </a:p>
          <a:p>
            <a:pPr eaLnBrk="1" hangingPunct="1"/>
            <a:r>
              <a:rPr lang="el-GR" altLang="el-GR" sz="2800"/>
              <a:t>Συνεισφορά με Κοινή Έκθεση για την Απασχόληση</a:t>
            </a:r>
          </a:p>
          <a:p>
            <a:pPr eaLnBrk="1" hangingPunct="1"/>
            <a:r>
              <a:rPr lang="el-GR" altLang="el-GR" sz="2800"/>
              <a:t>Διαμόρφωση συστάσεων για εφαρμογή κατευθυντηρίων για απασχόληση σε κράτη μέλη </a:t>
            </a:r>
          </a:p>
          <a:p>
            <a:pPr eaLnBrk="1" hangingPunct="1"/>
            <a:r>
              <a:rPr lang="el-GR" altLang="el-GR" sz="2800"/>
              <a:t>Κεντρικά Μηνύματα</a:t>
            </a:r>
            <a:endParaRPr lang="en-US" altLang="el-GR" sz="2800"/>
          </a:p>
          <a:p>
            <a:pPr eaLnBrk="1" hangingPunct="1"/>
            <a:endParaRPr lang="en-US" altLang="el-GR" smtClean="0"/>
          </a:p>
        </p:txBody>
      </p:sp>
    </p:spTree>
    <p:extLst>
      <p:ext uri="{BB962C8B-B14F-4D97-AF65-F5344CB8AC3E}">
        <p14:creationId xmlns:p14="http://schemas.microsoft.com/office/powerpoint/2010/main" val="26836238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rtlCol="0">
            <a:normAutofit/>
          </a:bodyPr>
          <a:lstStyle/>
          <a:p>
            <a:pPr eaLnBrk="1" fontAlgn="auto" hangingPunct="1">
              <a:spcAft>
                <a:spcPts val="0"/>
              </a:spcAft>
              <a:defRPr/>
            </a:pPr>
            <a:r>
              <a:rPr lang="el-GR" altLang="el-GR" smtClean="0">
                <a:solidFill>
                  <a:schemeClr val="tx1">
                    <a:lumMod val="85000"/>
                    <a:lumOff val="15000"/>
                  </a:schemeClr>
                </a:solidFill>
              </a:rPr>
              <a:t>ΕΠΙΤΡΟΠΗ ΑΠΑΣΧΟΛΗΣΗΣ</a:t>
            </a:r>
            <a:endParaRPr lang="en-US" altLang="el-GR" smtClean="0">
              <a:solidFill>
                <a:schemeClr val="tx1">
                  <a:lumMod val="85000"/>
                  <a:lumOff val="15000"/>
                </a:schemeClr>
              </a:solidFill>
            </a:endParaRPr>
          </a:p>
        </p:txBody>
      </p:sp>
      <p:sp>
        <p:nvSpPr>
          <p:cNvPr id="57347" name="Content Placeholder 2"/>
          <p:cNvSpPr>
            <a:spLocks noGrp="1"/>
          </p:cNvSpPr>
          <p:nvPr>
            <p:ph idx="1"/>
          </p:nvPr>
        </p:nvSpPr>
        <p:spPr/>
        <p:txBody>
          <a:bodyPr rtlCol="0">
            <a:normAutofit lnSpcReduction="10000"/>
          </a:bodyPr>
          <a:lstStyle/>
          <a:p>
            <a:pPr eaLnBrk="1" fontAlgn="auto" hangingPunct="1">
              <a:buFont typeface="Wingdings" panose="05000000000000000000" pitchFamily="2" charset="2"/>
              <a:buNone/>
              <a:defRPr/>
            </a:pPr>
            <a:endParaRPr lang="el-GR" altLang="el-GR" u="sng" dirty="0" smtClean="0">
              <a:solidFill>
                <a:schemeClr val="tx1">
                  <a:lumMod val="85000"/>
                  <a:lumOff val="15000"/>
                </a:schemeClr>
              </a:solidFill>
            </a:endParaRPr>
          </a:p>
          <a:p>
            <a:pPr eaLnBrk="1" fontAlgn="auto" hangingPunct="1">
              <a:buFont typeface="Wingdings" panose="05000000000000000000" pitchFamily="2" charset="2"/>
              <a:buChar char="§"/>
              <a:defRPr/>
            </a:pPr>
            <a:r>
              <a:rPr lang="el-GR" altLang="el-GR" dirty="0" smtClean="0">
                <a:solidFill>
                  <a:schemeClr val="tx1">
                    <a:lumMod val="85000"/>
                    <a:lumOff val="15000"/>
                  </a:schemeClr>
                </a:solidFill>
              </a:rPr>
              <a:t>Γνώμες και συνεισφορές</a:t>
            </a:r>
          </a:p>
          <a:p>
            <a:pPr eaLnBrk="1" fontAlgn="auto" hangingPunct="1">
              <a:buFont typeface="Wingdings" panose="05000000000000000000" pitchFamily="2" charset="2"/>
              <a:buChar char="§"/>
              <a:defRPr/>
            </a:pPr>
            <a:r>
              <a:rPr lang="el-GR" altLang="el-GR" dirty="0" smtClean="0">
                <a:solidFill>
                  <a:schemeClr val="tx1">
                    <a:lumMod val="85000"/>
                    <a:lumOff val="15000"/>
                  </a:schemeClr>
                </a:solidFill>
              </a:rPr>
              <a:t>Εξετάσεις κρατών </a:t>
            </a:r>
          </a:p>
          <a:p>
            <a:pPr eaLnBrk="1" fontAlgn="auto" hangingPunct="1">
              <a:buFont typeface="Wingdings" panose="05000000000000000000" pitchFamily="2" charset="2"/>
              <a:buChar char="§"/>
              <a:defRPr/>
            </a:pPr>
            <a:r>
              <a:rPr lang="el-GR" altLang="el-GR" dirty="0" smtClean="0">
                <a:solidFill>
                  <a:schemeClr val="tx1">
                    <a:lumMod val="85000"/>
                    <a:lumOff val="15000"/>
                  </a:schemeClr>
                </a:solidFill>
              </a:rPr>
              <a:t>Θεματικές εκθέσεις</a:t>
            </a:r>
          </a:p>
          <a:p>
            <a:pPr eaLnBrk="1" fontAlgn="auto" hangingPunct="1">
              <a:buFont typeface="Wingdings" panose="05000000000000000000" pitchFamily="2" charset="2"/>
              <a:buChar char="§"/>
              <a:defRPr/>
            </a:pPr>
            <a:r>
              <a:rPr lang="el-GR" altLang="el-GR" dirty="0" smtClean="0">
                <a:solidFill>
                  <a:schemeClr val="tx1">
                    <a:lumMod val="85000"/>
                    <a:lumOff val="15000"/>
                  </a:schemeClr>
                </a:solidFill>
              </a:rPr>
              <a:t> Ετήσιο Πρόγραμμα</a:t>
            </a:r>
          </a:p>
          <a:p>
            <a:pPr eaLnBrk="1" fontAlgn="auto" hangingPunct="1">
              <a:buFont typeface="Wingdings" panose="05000000000000000000" pitchFamily="2" charset="2"/>
              <a:buChar char="§"/>
              <a:defRPr/>
            </a:pPr>
            <a:r>
              <a:rPr lang="el-GR" altLang="el-GR" dirty="0" smtClean="0">
                <a:solidFill>
                  <a:schemeClr val="tx1">
                    <a:lumMod val="85000"/>
                    <a:lumOff val="15000"/>
                  </a:schemeClr>
                </a:solidFill>
              </a:rPr>
              <a:t>Προετοιμασία Αποφάσεων Συμβουλίου</a:t>
            </a:r>
          </a:p>
          <a:p>
            <a:pPr eaLnBrk="1" fontAlgn="auto" hangingPunct="1">
              <a:buFont typeface="Wingdings" panose="05000000000000000000" pitchFamily="2" charset="2"/>
              <a:buChar char="§"/>
              <a:defRPr/>
            </a:pPr>
            <a:r>
              <a:rPr lang="el-GR" altLang="el-GR" dirty="0" smtClean="0">
                <a:solidFill>
                  <a:schemeClr val="tx1">
                    <a:lumMod val="85000"/>
                    <a:lumOff val="15000"/>
                  </a:schemeClr>
                </a:solidFill>
              </a:rPr>
              <a:t>Παρακολούθηση και αξιολόγηση πολιτικών</a:t>
            </a:r>
          </a:p>
          <a:p>
            <a:pPr eaLnBrk="1" fontAlgn="auto" hangingPunct="1">
              <a:buFont typeface="Wingdings" panose="05000000000000000000" pitchFamily="2" charset="2"/>
              <a:buNone/>
              <a:defRPr/>
            </a:pPr>
            <a:endParaRPr lang="el-GR" altLang="el-GR" u="sng" dirty="0" smtClean="0">
              <a:solidFill>
                <a:schemeClr val="tx1">
                  <a:lumMod val="85000"/>
                  <a:lumOff val="15000"/>
                </a:schemeClr>
              </a:solidFill>
            </a:endParaRPr>
          </a:p>
        </p:txBody>
      </p:sp>
    </p:spTree>
    <p:extLst>
      <p:ext uri="{BB962C8B-B14F-4D97-AF65-F5344CB8AC3E}">
        <p14:creationId xmlns:p14="http://schemas.microsoft.com/office/powerpoint/2010/main" val="1820860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rtlCol="0">
            <a:normAutofit fontScale="90000"/>
          </a:bodyPr>
          <a:lstStyle/>
          <a:p>
            <a:pPr eaLnBrk="1" fontAlgn="auto" hangingPunct="1">
              <a:spcAft>
                <a:spcPts val="0"/>
              </a:spcAft>
              <a:defRPr/>
            </a:pPr>
            <a:r>
              <a:rPr lang="el-GR" altLang="el-GR" smtClean="0">
                <a:solidFill>
                  <a:schemeClr val="tx1">
                    <a:lumMod val="85000"/>
                    <a:lumOff val="15000"/>
                  </a:schemeClr>
                </a:solidFill>
              </a:rPr>
              <a:t>ΕΠΙΤΡΟΠΗ ΚΟΙΝΩΝΙΚΗΣ ΠΡΟΣΤΑΣΙΑΣ</a:t>
            </a:r>
            <a:endParaRPr lang="en-US" altLang="el-GR" smtClean="0">
              <a:solidFill>
                <a:schemeClr val="tx1">
                  <a:lumMod val="85000"/>
                  <a:lumOff val="15000"/>
                </a:schemeClr>
              </a:solidFill>
            </a:endParaRPr>
          </a:p>
        </p:txBody>
      </p:sp>
      <p:sp>
        <p:nvSpPr>
          <p:cNvPr id="87043" name="Content Placeholder 2"/>
          <p:cNvSpPr>
            <a:spLocks noGrp="1"/>
          </p:cNvSpPr>
          <p:nvPr>
            <p:ph idx="1"/>
          </p:nvPr>
        </p:nvSpPr>
        <p:spPr/>
        <p:txBody>
          <a:bodyPr/>
          <a:lstStyle/>
          <a:p>
            <a:pPr eaLnBrk="1" hangingPunct="1">
              <a:buFont typeface="Wingdings" panose="05000000000000000000" pitchFamily="2" charset="2"/>
              <a:buNone/>
            </a:pPr>
            <a:r>
              <a:rPr lang="el-GR" altLang="el-GR" smtClean="0"/>
              <a:t>Πρώτη δημιουργία αποφάσεις Συμβουλίου (2000 &amp; 2004)</a:t>
            </a:r>
          </a:p>
          <a:p>
            <a:pPr eaLnBrk="1" hangingPunct="1">
              <a:buFont typeface="Wingdings" panose="05000000000000000000" pitchFamily="2" charset="2"/>
              <a:buNone/>
            </a:pPr>
            <a:r>
              <a:rPr lang="el-GR" altLang="el-GR" smtClean="0"/>
              <a:t>Άρθρο 160 Συνθήκης</a:t>
            </a:r>
            <a:endParaRPr lang="en-US" altLang="el-GR" smtClean="0"/>
          </a:p>
          <a:p>
            <a:pPr eaLnBrk="1" hangingPunct="1">
              <a:buFont typeface="Wingdings" panose="05000000000000000000" pitchFamily="2" charset="2"/>
              <a:buNone/>
            </a:pPr>
            <a:r>
              <a:rPr lang="el-GR" altLang="el-GR" smtClean="0"/>
              <a:t>Ανταλλαγή απόψεων μεταξύ κρατών μελών στο πλαίσιο της Ανοικτής Μεθόδου Συντονισμού για την Κοινωνική Ένταξη, Συντάξεις, Υγεία</a:t>
            </a:r>
            <a:endParaRPr lang="en-US" altLang="el-GR" smtClean="0"/>
          </a:p>
        </p:txBody>
      </p:sp>
    </p:spTree>
    <p:extLst>
      <p:ext uri="{BB962C8B-B14F-4D97-AF65-F5344CB8AC3E}">
        <p14:creationId xmlns:p14="http://schemas.microsoft.com/office/powerpoint/2010/main" val="20346645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rtlCol="0">
            <a:normAutofit fontScale="90000"/>
          </a:bodyPr>
          <a:lstStyle/>
          <a:p>
            <a:pPr eaLnBrk="1" fontAlgn="auto" hangingPunct="1">
              <a:spcAft>
                <a:spcPts val="0"/>
              </a:spcAft>
              <a:defRPr/>
            </a:pPr>
            <a:r>
              <a:rPr lang="el-GR" altLang="el-GR" smtClean="0">
                <a:solidFill>
                  <a:schemeClr val="tx1">
                    <a:lumMod val="85000"/>
                    <a:lumOff val="15000"/>
                  </a:schemeClr>
                </a:solidFill>
              </a:rPr>
              <a:t>ΕΠΙΤΡΟΠΗ ΚΟΙΝΩΝΙΚΗΣ ΠΡΟΣΤΑΣΙΑΣ</a:t>
            </a:r>
            <a:endParaRPr lang="en-US" altLang="el-GR" smtClean="0">
              <a:solidFill>
                <a:schemeClr val="tx1">
                  <a:lumMod val="85000"/>
                  <a:lumOff val="15000"/>
                </a:schemeClr>
              </a:solidFill>
            </a:endParaRPr>
          </a:p>
        </p:txBody>
      </p:sp>
      <p:sp>
        <p:nvSpPr>
          <p:cNvPr id="88067" name="Content Placeholder 2"/>
          <p:cNvSpPr>
            <a:spLocks noGrp="1"/>
          </p:cNvSpPr>
          <p:nvPr>
            <p:ph idx="1"/>
          </p:nvPr>
        </p:nvSpPr>
        <p:spPr/>
        <p:txBody>
          <a:bodyPr/>
          <a:lstStyle/>
          <a:p>
            <a:pPr eaLnBrk="1" hangingPunct="1">
              <a:buFont typeface="Wingdings" panose="05000000000000000000" pitchFamily="2" charset="2"/>
              <a:buNone/>
            </a:pPr>
            <a:r>
              <a:rPr lang="el-GR" altLang="el-GR" smtClean="0"/>
              <a:t>Προετοιμασία εκθέσεων, γνωμών, είτε έπειτα από αίτημα οργάνων ΕΕ είτε </a:t>
            </a:r>
            <a:r>
              <a:rPr lang="en-US" altLang="el-GR" smtClean="0"/>
              <a:t>ad-hoc</a:t>
            </a:r>
          </a:p>
          <a:p>
            <a:pPr eaLnBrk="1" hangingPunct="1">
              <a:buFont typeface="Wingdings" panose="05000000000000000000" pitchFamily="2" charset="2"/>
              <a:buNone/>
            </a:pPr>
            <a:r>
              <a:rPr lang="el-GR" altLang="el-GR" smtClean="0"/>
              <a:t>Ετήσιο πρόγραμμα εργασιών</a:t>
            </a:r>
          </a:p>
          <a:p>
            <a:pPr eaLnBrk="1" hangingPunct="1">
              <a:buFont typeface="Wingdings" panose="05000000000000000000" pitchFamily="2" charset="2"/>
              <a:buNone/>
            </a:pPr>
            <a:r>
              <a:rPr lang="el-GR" altLang="el-GR" smtClean="0"/>
              <a:t>Παρακολούθηση εθνικών εκθέσεων</a:t>
            </a:r>
          </a:p>
          <a:p>
            <a:pPr eaLnBrk="1" hangingPunct="1">
              <a:buFont typeface="Wingdings" panose="05000000000000000000" pitchFamily="2" charset="2"/>
              <a:buNone/>
            </a:pPr>
            <a:r>
              <a:rPr lang="el-GR" altLang="el-GR" smtClean="0"/>
              <a:t>2 τακτικά και 2 αναπληρωτικά μέλη ανά κράτος μέλος</a:t>
            </a:r>
          </a:p>
          <a:p>
            <a:pPr eaLnBrk="1" hangingPunct="1">
              <a:buFont typeface="Wingdings" panose="05000000000000000000" pitchFamily="2" charset="2"/>
              <a:buNone/>
            </a:pPr>
            <a:r>
              <a:rPr lang="el-GR" altLang="el-GR" smtClean="0"/>
              <a:t>Ο πρόεδρος διετή θητεία μη ανανεώσιμη</a:t>
            </a:r>
          </a:p>
          <a:p>
            <a:pPr eaLnBrk="1" hangingPunct="1">
              <a:buFont typeface="Wingdings" panose="05000000000000000000" pitchFamily="2" charset="2"/>
              <a:buNone/>
            </a:pPr>
            <a:endParaRPr lang="el-GR" altLang="el-GR" smtClean="0"/>
          </a:p>
          <a:p>
            <a:pPr eaLnBrk="1" hangingPunct="1">
              <a:buFont typeface="Wingdings" panose="05000000000000000000" pitchFamily="2" charset="2"/>
              <a:buNone/>
            </a:pPr>
            <a:endParaRPr lang="el-GR" altLang="el-GR" smtClean="0"/>
          </a:p>
          <a:p>
            <a:pPr eaLnBrk="1" hangingPunct="1">
              <a:buFont typeface="Wingdings" panose="05000000000000000000" pitchFamily="2" charset="2"/>
              <a:buNone/>
            </a:pPr>
            <a:endParaRPr lang="en-US" altLang="el-GR" smtClean="0"/>
          </a:p>
          <a:p>
            <a:pPr eaLnBrk="1" hangingPunct="1"/>
            <a:endParaRPr lang="en-US" altLang="el-GR" smtClean="0"/>
          </a:p>
        </p:txBody>
      </p:sp>
    </p:spTree>
    <p:extLst>
      <p:ext uri="{BB962C8B-B14F-4D97-AF65-F5344CB8AC3E}">
        <p14:creationId xmlns:p14="http://schemas.microsoft.com/office/powerpoint/2010/main" val="29126421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Τίτλος 1"/>
          <p:cNvSpPr>
            <a:spLocks noGrp="1"/>
          </p:cNvSpPr>
          <p:nvPr>
            <p:ph type="title"/>
          </p:nvPr>
        </p:nvSpPr>
        <p:spPr/>
        <p:txBody>
          <a:bodyPr/>
          <a:lstStyle/>
          <a:p>
            <a:r>
              <a:rPr lang="el-GR" altLang="el-GR" smtClean="0">
                <a:ln>
                  <a:noFill/>
                </a:ln>
              </a:rPr>
              <a:t>Ευελιξία με ασφάλεια </a:t>
            </a:r>
          </a:p>
        </p:txBody>
      </p:sp>
      <p:sp>
        <p:nvSpPr>
          <p:cNvPr id="141315" name="Θέση περιεχομένου 2"/>
          <p:cNvSpPr>
            <a:spLocks noGrp="1"/>
          </p:cNvSpPr>
          <p:nvPr>
            <p:ph idx="1"/>
          </p:nvPr>
        </p:nvSpPr>
        <p:spPr/>
        <p:txBody>
          <a:bodyPr/>
          <a:lstStyle/>
          <a:p>
            <a:r>
              <a:rPr lang="el-GR" altLang="el-GR" smtClean="0"/>
              <a:t>Μεταφορά του βάρους από την εργασιακή ασφάλεια στην ασφάλεια απασχόλησης</a:t>
            </a:r>
          </a:p>
          <a:p>
            <a:r>
              <a:rPr lang="el-GR" altLang="el-GR" smtClean="0"/>
              <a:t>Συχνά οι πολιτικές στοχεύουν είτε στην ευελιξία εντός της επιχείρησης είτε στην ασφάλεια των εργαζομένων</a:t>
            </a:r>
          </a:p>
          <a:p>
            <a:r>
              <a:rPr lang="el-GR" altLang="el-GR" smtClean="0"/>
              <a:t>Η ευελιξία με ασφάλεια είναι η ολοκληρωμένη στρατηγική που θέλει να διασφαλίσει ταυτόχρονα και τα δύο στην αγορά εργασίας</a:t>
            </a:r>
            <a:r>
              <a:rPr lang="en-US" altLang="el-GR" smtClean="0"/>
              <a:t>. </a:t>
            </a:r>
            <a:endParaRPr lang="el-GR" altLang="el-GR" smtClean="0"/>
          </a:p>
        </p:txBody>
      </p:sp>
    </p:spTree>
    <p:extLst>
      <p:ext uri="{BB962C8B-B14F-4D97-AF65-F5344CB8AC3E}">
        <p14:creationId xmlns:p14="http://schemas.microsoft.com/office/powerpoint/2010/main" val="28223284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Τίτλος 1"/>
          <p:cNvSpPr>
            <a:spLocks noGrp="1"/>
          </p:cNvSpPr>
          <p:nvPr>
            <p:ph type="title"/>
          </p:nvPr>
        </p:nvSpPr>
        <p:spPr/>
        <p:txBody>
          <a:bodyPr/>
          <a:lstStyle/>
          <a:p>
            <a:r>
              <a:rPr lang="el-GR" altLang="el-GR" smtClean="0">
                <a:ln>
                  <a:noFill/>
                </a:ln>
              </a:rPr>
              <a:t>Τέσσερα κύρια στοιχεία</a:t>
            </a:r>
          </a:p>
        </p:txBody>
      </p:sp>
      <p:sp>
        <p:nvSpPr>
          <p:cNvPr id="142339" name="Θέση περιεχομένου 2"/>
          <p:cNvSpPr>
            <a:spLocks noGrp="1"/>
          </p:cNvSpPr>
          <p:nvPr>
            <p:ph idx="1"/>
          </p:nvPr>
        </p:nvSpPr>
        <p:spPr>
          <a:xfrm>
            <a:off x="2114550" y="2492376"/>
            <a:ext cx="8013700" cy="3444875"/>
          </a:xfrm>
        </p:spPr>
        <p:txBody>
          <a:bodyPr/>
          <a:lstStyle/>
          <a:p>
            <a:r>
              <a:rPr lang="el-GR" altLang="el-GR" smtClean="0"/>
              <a:t>Ευέλικτες και αξιόπιστες συμβάσεις (έτσι όπως τις θεωρούν τόσο οι εργοδότες όσο και οι εργαζόμενοι αλλά και οι «εκτός» και οι εντός»), με σύγχρονη εργατική νομοθεσία, συλλογικές συμφωνίες και οργάνωση εργασίας</a:t>
            </a:r>
          </a:p>
          <a:p>
            <a:r>
              <a:rPr lang="el-GR" altLang="el-GR" smtClean="0"/>
              <a:t>Οργανωμένες και συνεκτικές στρατηγικές για την δια βίου μάθηση έτσι ώστε να διασφαλιστεί η συνεχής προσαρμογή και απασχολησιμότητα των εργαζομένων, ιδιαίτερα των ευάλωτων</a:t>
            </a:r>
          </a:p>
        </p:txBody>
      </p:sp>
    </p:spTree>
    <p:extLst>
      <p:ext uri="{BB962C8B-B14F-4D97-AF65-F5344CB8AC3E}">
        <p14:creationId xmlns:p14="http://schemas.microsoft.com/office/powerpoint/2010/main" val="3218077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l-GR" altLang="el-GR" smtClean="0">
                <a:ln>
                  <a:noFill/>
                </a:ln>
              </a:rPr>
              <a:t>Άρθρο 3 παρ.3 (συνέχεια)</a:t>
            </a:r>
          </a:p>
        </p:txBody>
      </p:sp>
      <p:sp>
        <p:nvSpPr>
          <p:cNvPr id="21507" name="Content Placeholder 2"/>
          <p:cNvSpPr>
            <a:spLocks noGrp="1"/>
          </p:cNvSpPr>
          <p:nvPr>
            <p:ph idx="1"/>
          </p:nvPr>
        </p:nvSpPr>
        <p:spPr/>
        <p:txBody>
          <a:bodyPr/>
          <a:lstStyle/>
          <a:p>
            <a:pPr eaLnBrk="1" hangingPunct="1">
              <a:buFont typeface="Wingdings" panose="05000000000000000000" pitchFamily="2" charset="2"/>
              <a:buNone/>
            </a:pPr>
            <a:endParaRPr lang="el-GR" altLang="el-GR" smtClean="0"/>
          </a:p>
          <a:p>
            <a:pPr eaLnBrk="1" hangingPunct="1">
              <a:buFont typeface="Wingdings" panose="05000000000000000000" pitchFamily="2" charset="2"/>
              <a:buNone/>
            </a:pPr>
            <a:r>
              <a:rPr lang="el-GR" altLang="el-GR" smtClean="0"/>
              <a:t>Η Ένωση προάγει την οικονομική, κοινωνική και εδαφική συνοχή και την αλληλεγγύη μεταξύ των κρατών μελών. </a:t>
            </a:r>
          </a:p>
          <a:p>
            <a:pPr eaLnBrk="1" hangingPunct="1">
              <a:buFont typeface="Wingdings" panose="05000000000000000000" pitchFamily="2" charset="2"/>
              <a:buNone/>
            </a:pPr>
            <a:endParaRPr lang="el-GR" altLang="el-GR" smtClean="0"/>
          </a:p>
        </p:txBody>
      </p:sp>
    </p:spTree>
    <p:extLst>
      <p:ext uri="{BB962C8B-B14F-4D97-AF65-F5344CB8AC3E}">
        <p14:creationId xmlns:p14="http://schemas.microsoft.com/office/powerpoint/2010/main" val="21827487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Τίτλος 1"/>
          <p:cNvSpPr>
            <a:spLocks noGrp="1"/>
          </p:cNvSpPr>
          <p:nvPr>
            <p:ph type="title"/>
          </p:nvPr>
        </p:nvSpPr>
        <p:spPr/>
        <p:txBody>
          <a:bodyPr/>
          <a:lstStyle/>
          <a:p>
            <a:r>
              <a:rPr lang="el-GR" altLang="el-GR" smtClean="0">
                <a:ln>
                  <a:noFill/>
                </a:ln>
              </a:rPr>
              <a:t>Τέσσερα κύρια στοιχεία</a:t>
            </a:r>
          </a:p>
        </p:txBody>
      </p:sp>
      <p:sp>
        <p:nvSpPr>
          <p:cNvPr id="143363" name="Θέση περιεχομένου 2"/>
          <p:cNvSpPr>
            <a:spLocks noGrp="1"/>
          </p:cNvSpPr>
          <p:nvPr>
            <p:ph idx="1"/>
          </p:nvPr>
        </p:nvSpPr>
        <p:spPr>
          <a:xfrm>
            <a:off x="2135188" y="2490789"/>
            <a:ext cx="7993062" cy="3817937"/>
          </a:xfrm>
        </p:spPr>
        <p:txBody>
          <a:bodyPr/>
          <a:lstStyle/>
          <a:p>
            <a:r>
              <a:rPr lang="el-GR" altLang="el-GR" smtClean="0"/>
              <a:t>Αποτελεσματικές ενεργητικές πολιτικές που βοηθούν τους ανθρώπους να αντιμετωπίσουν τις ραγδαίες αλλαγές, περιορίζουν τα διαστήματα ανεργίας και διευκολύνουν τις μεταβάσεις σε νέες εργασίες</a:t>
            </a:r>
          </a:p>
          <a:p>
            <a:r>
              <a:rPr lang="el-GR" altLang="el-GR" smtClean="0"/>
              <a:t>Σύγχρονα συστήματα κοινωνικής προστασίας που παρέχουν επαρκή εισοδηματική στήριξη, ενθαρρύνουν την απασχόληση και διευκολύνουν την κινητικότητα στην αγορά εργασίας (ευρείες παροχές κοινωνικής προστασίας όπως επιδόματα ανεργίας, συντάξεις και υγεία που βοηθούν τους ανθρώπους να συνδυάσουν εργασία με οικογενειακές ευθύνες όπως η παιδική φροντίδα</a:t>
            </a:r>
          </a:p>
        </p:txBody>
      </p:sp>
    </p:spTree>
    <p:extLst>
      <p:ext uri="{BB962C8B-B14F-4D97-AF65-F5344CB8AC3E}">
        <p14:creationId xmlns:p14="http://schemas.microsoft.com/office/powerpoint/2010/main" val="11308871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Τίτλος 1"/>
          <p:cNvSpPr>
            <a:spLocks noGrp="1"/>
          </p:cNvSpPr>
          <p:nvPr>
            <p:ph type="title"/>
          </p:nvPr>
        </p:nvSpPr>
        <p:spPr/>
        <p:txBody>
          <a:bodyPr/>
          <a:lstStyle/>
          <a:p>
            <a:r>
              <a:rPr lang="el-GR" altLang="el-GR" smtClean="0">
                <a:ln>
                  <a:noFill/>
                </a:ln>
              </a:rPr>
              <a:t>Ευελιξία με ασφάλεια</a:t>
            </a:r>
          </a:p>
        </p:txBody>
      </p:sp>
      <p:sp>
        <p:nvSpPr>
          <p:cNvPr id="144387" name="Θέση περιεχομένου 2"/>
          <p:cNvSpPr>
            <a:spLocks noGrp="1"/>
          </p:cNvSpPr>
          <p:nvPr>
            <p:ph idx="1"/>
          </p:nvPr>
        </p:nvSpPr>
        <p:spPr>
          <a:xfrm>
            <a:off x="2351088" y="2490789"/>
            <a:ext cx="7345362" cy="3444875"/>
          </a:xfrm>
        </p:spPr>
        <p:txBody>
          <a:bodyPr/>
          <a:lstStyle/>
          <a:p>
            <a:r>
              <a:rPr lang="el-GR" altLang="el-GR" smtClean="0"/>
              <a:t>Η ενεργός συμμετοχή των κοινωνικών εταίρων είναι κρίσιμης σημασίας για να διασφαλιστεί ότι η ευελιξία με ασφάλεια ωφελεί όλες τις πλευρές</a:t>
            </a:r>
          </a:p>
          <a:p>
            <a:r>
              <a:rPr lang="el-GR" altLang="el-GR" smtClean="0"/>
              <a:t>Είναι επίσης κρίσιμης σημασίας ότι όλοι οι εμπλεκόμενοι είναι έτοιμοι να αναλάβουν την ευθύνη για την αλλαγή</a:t>
            </a:r>
          </a:p>
          <a:p>
            <a:r>
              <a:rPr lang="el-GR" altLang="el-GR" smtClean="0"/>
              <a:t>Συνεκτικές και συνολικές πολιτικές ευελιξίας με ασφάλεια ανευρίσκονται σε χώρες όπου ο διάλογος –και ιδιαιτέρως η εμπιστοσύνη- μεταξύ των κοινωνικών εταίρων και των δημόσιων αρχών είναι υψηλού επιπέδου</a:t>
            </a:r>
          </a:p>
        </p:txBody>
      </p:sp>
    </p:spTree>
    <p:extLst>
      <p:ext uri="{BB962C8B-B14F-4D97-AF65-F5344CB8AC3E}">
        <p14:creationId xmlns:p14="http://schemas.microsoft.com/office/powerpoint/2010/main" val="40636254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Τίτλος 1"/>
          <p:cNvSpPr>
            <a:spLocks noGrp="1"/>
          </p:cNvSpPr>
          <p:nvPr>
            <p:ph type="title"/>
          </p:nvPr>
        </p:nvSpPr>
        <p:spPr/>
        <p:txBody>
          <a:bodyPr/>
          <a:lstStyle/>
          <a:p>
            <a:r>
              <a:rPr lang="el-GR" altLang="el-GR" smtClean="0">
                <a:ln>
                  <a:noFill/>
                </a:ln>
              </a:rPr>
              <a:t>Ευελιξία με ασφάλεια</a:t>
            </a:r>
          </a:p>
        </p:txBody>
      </p:sp>
      <p:sp>
        <p:nvSpPr>
          <p:cNvPr id="145411" name="Θέση περιεχομένου 2"/>
          <p:cNvSpPr>
            <a:spLocks noGrp="1"/>
          </p:cNvSpPr>
          <p:nvPr>
            <p:ph idx="1"/>
          </p:nvPr>
        </p:nvSpPr>
        <p:spPr>
          <a:xfrm>
            <a:off x="2351089" y="2490789"/>
            <a:ext cx="7489825" cy="3444875"/>
          </a:xfrm>
        </p:spPr>
        <p:txBody>
          <a:bodyPr/>
          <a:lstStyle/>
          <a:p>
            <a:r>
              <a:rPr lang="el-GR" altLang="el-GR" smtClean="0"/>
              <a:t>Σύμφωνα με έρευνες, αυστηροί </a:t>
            </a:r>
            <a:r>
              <a:rPr lang="en-US" altLang="el-GR" smtClean="0"/>
              <a:t>EPL</a:t>
            </a:r>
            <a:r>
              <a:rPr lang="el-GR" altLang="el-GR" smtClean="0"/>
              <a:t> περιορίζουν τον αριθμό των απολύσεων αλλά περιορίζουν επίσης τον ρυθμό εισόδου από την ανεργία στην απασχόληση</a:t>
            </a:r>
          </a:p>
          <a:p>
            <a:r>
              <a:rPr lang="el-GR" altLang="el-GR" smtClean="0"/>
              <a:t>Μολονότι, η επίδραση των αυστηρών </a:t>
            </a:r>
            <a:r>
              <a:rPr lang="en-US" altLang="el-GR" smtClean="0"/>
              <a:t>EPL </a:t>
            </a:r>
            <a:r>
              <a:rPr lang="el-GR" altLang="el-GR" smtClean="0"/>
              <a:t>στα συνολικά επίπεδα ανεργίας είναι περιορισμένη, μπορεί να έχει αρνητική επίπτωση σε εκείνες τις ομάδες που αντιμετωπίζουν τα μεγαλύτερα προβλήματα εισόδου στην αγορά εργασίας, όπως οι νέοι, οι γυναίκες, οι μεγάλης ηλικίας εργαζόμενοι και οι μακροχρόνια άνεργοι</a:t>
            </a:r>
          </a:p>
        </p:txBody>
      </p:sp>
    </p:spTree>
    <p:extLst>
      <p:ext uri="{BB962C8B-B14F-4D97-AF65-F5344CB8AC3E}">
        <p14:creationId xmlns:p14="http://schemas.microsoft.com/office/powerpoint/2010/main" val="3984831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Τίτλος 1"/>
          <p:cNvSpPr>
            <a:spLocks noGrp="1"/>
          </p:cNvSpPr>
          <p:nvPr>
            <p:ph type="title"/>
          </p:nvPr>
        </p:nvSpPr>
        <p:spPr/>
        <p:txBody>
          <a:bodyPr/>
          <a:lstStyle/>
          <a:p>
            <a:r>
              <a:rPr lang="el-GR" altLang="el-GR" smtClean="0">
                <a:ln>
                  <a:noFill/>
                </a:ln>
              </a:rPr>
              <a:t>Ευελιξία με ασφάλεια</a:t>
            </a:r>
          </a:p>
        </p:txBody>
      </p:sp>
      <p:sp>
        <p:nvSpPr>
          <p:cNvPr id="146435" name="Θέση περιεχομένου 2"/>
          <p:cNvSpPr>
            <a:spLocks noGrp="1"/>
          </p:cNvSpPr>
          <p:nvPr>
            <p:ph idx="1"/>
          </p:nvPr>
        </p:nvSpPr>
        <p:spPr>
          <a:xfrm>
            <a:off x="2135188" y="2490788"/>
            <a:ext cx="7993062" cy="3962400"/>
          </a:xfrm>
        </p:spPr>
        <p:txBody>
          <a:bodyPr/>
          <a:lstStyle/>
          <a:p>
            <a:r>
              <a:rPr lang="el-GR" altLang="el-GR" smtClean="0"/>
              <a:t>Οι </a:t>
            </a:r>
            <a:r>
              <a:rPr lang="en-US" altLang="el-GR" smtClean="0"/>
              <a:t>EPL, </a:t>
            </a:r>
            <a:r>
              <a:rPr lang="el-GR" altLang="el-GR" smtClean="0"/>
              <a:t>φυσικά, έχουν και θετικές επιπτώσεις</a:t>
            </a:r>
          </a:p>
          <a:p>
            <a:r>
              <a:rPr lang="el-GR" altLang="el-GR" smtClean="0"/>
              <a:t>Ενθαρρύνουν τις επιχειρήσεις να επενδύουν σε κατάρτιση και προωθούν την αφοσίωση και την υψηλότερη παραγωγικότητα των εργαζομένων</a:t>
            </a:r>
          </a:p>
          <a:p>
            <a:r>
              <a:rPr lang="el-GR" altLang="el-GR" smtClean="0"/>
              <a:t>Ολοκληρωμένες στρατηγικές δια βίου μάθησης και καλύτερες επενδύσεις στους ανθρώπινους πόρους είναι απαραίτητες για την άμεση αντίδραση στις αλλαγές και την καινοτομία. Είναι κρίσιμος παράγοντας τόσο για την ανταγωνιστικότητα των επιχειρήσεων αλλα και τη μακροχρόνια απασχολησιμότητα των εργαζομένων</a:t>
            </a:r>
          </a:p>
        </p:txBody>
      </p:sp>
    </p:spTree>
    <p:extLst>
      <p:ext uri="{BB962C8B-B14F-4D97-AF65-F5344CB8AC3E}">
        <p14:creationId xmlns:p14="http://schemas.microsoft.com/office/powerpoint/2010/main" val="39826348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Τίτλος 1"/>
          <p:cNvSpPr>
            <a:spLocks noGrp="1"/>
          </p:cNvSpPr>
          <p:nvPr>
            <p:ph type="title"/>
          </p:nvPr>
        </p:nvSpPr>
        <p:spPr/>
        <p:txBody>
          <a:bodyPr/>
          <a:lstStyle/>
          <a:p>
            <a:r>
              <a:rPr lang="el-GR" altLang="el-GR" smtClean="0">
                <a:ln>
                  <a:noFill/>
                </a:ln>
              </a:rPr>
              <a:t>Ευελιξία με ασφάλεια</a:t>
            </a:r>
          </a:p>
        </p:txBody>
      </p:sp>
      <p:sp>
        <p:nvSpPr>
          <p:cNvPr id="147459" name="Θέση περιεχομένου 2"/>
          <p:cNvSpPr>
            <a:spLocks noGrp="1"/>
          </p:cNvSpPr>
          <p:nvPr>
            <p:ph idx="1"/>
          </p:nvPr>
        </p:nvSpPr>
        <p:spPr>
          <a:xfrm>
            <a:off x="2208213" y="2490789"/>
            <a:ext cx="7848600" cy="3444875"/>
          </a:xfrm>
        </p:spPr>
        <p:txBody>
          <a:bodyPr/>
          <a:lstStyle/>
          <a:p>
            <a:r>
              <a:rPr lang="el-GR" altLang="el-GR" smtClean="0"/>
              <a:t>Υψηλή συμμετοχή σε δια βίου στη δια βίου μάθηση σχετίζεται με υψηλά επίπεδα απασχόλησης και χαμηλά επίπεδα ανεργίας</a:t>
            </a:r>
          </a:p>
          <a:p>
            <a:r>
              <a:rPr lang="el-GR" altLang="el-GR" smtClean="0"/>
              <a:t>Ωστόσο, πολλές φορές, αυτές οι επενδύσεις οφελούν τους έχοντες υψηλές δεξιότητες</a:t>
            </a:r>
          </a:p>
          <a:p>
            <a:r>
              <a:rPr lang="el-GR" altLang="el-GR" smtClean="0"/>
              <a:t>Αυτοί που έχουν μεγαλύτερη ανάγκη, εργαζόμενοι χαμηλών δεξιοτήτων, εργαζόμενοι με προσωρινές συμβάσεις, αυταπασχολούμενοι, εργαζόμενοι μεγάλης ηλικίας υποφέρουν από χαμηλά επίπεδα επενδύσεων στην κατάρτιση</a:t>
            </a:r>
          </a:p>
        </p:txBody>
      </p:sp>
    </p:spTree>
    <p:extLst>
      <p:ext uri="{BB962C8B-B14F-4D97-AF65-F5344CB8AC3E}">
        <p14:creationId xmlns:p14="http://schemas.microsoft.com/office/powerpoint/2010/main" val="22884490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Τίτλος 1"/>
          <p:cNvSpPr>
            <a:spLocks noGrp="1"/>
          </p:cNvSpPr>
          <p:nvPr>
            <p:ph type="title"/>
          </p:nvPr>
        </p:nvSpPr>
        <p:spPr/>
        <p:txBody>
          <a:bodyPr/>
          <a:lstStyle/>
          <a:p>
            <a:r>
              <a:rPr lang="el-GR" altLang="el-GR" smtClean="0">
                <a:ln>
                  <a:noFill/>
                </a:ln>
              </a:rPr>
              <a:t>Ευελιξία με ασφάλεια</a:t>
            </a:r>
          </a:p>
        </p:txBody>
      </p:sp>
      <p:sp>
        <p:nvSpPr>
          <p:cNvPr id="148483" name="Θέση περιεχομένου 2"/>
          <p:cNvSpPr>
            <a:spLocks noGrp="1"/>
          </p:cNvSpPr>
          <p:nvPr>
            <p:ph idx="1"/>
          </p:nvPr>
        </p:nvSpPr>
        <p:spPr>
          <a:xfrm>
            <a:off x="2135188" y="2490788"/>
            <a:ext cx="7993062" cy="3746500"/>
          </a:xfrm>
        </p:spPr>
        <p:txBody>
          <a:bodyPr/>
          <a:lstStyle/>
          <a:p>
            <a:r>
              <a:rPr lang="el-GR" altLang="el-GR" smtClean="0"/>
              <a:t>Υψηλά επιδόματα ανεργίας είναι αναγκαία για την αντιμετώπιση των αρνητικών εισοδηματικών επιπτώσεων κατά τη διάρκεια των μεταβάσεων από εργασία σε εργασία</a:t>
            </a:r>
          </a:p>
          <a:p>
            <a:r>
              <a:rPr lang="el-GR" altLang="el-GR" smtClean="0"/>
              <a:t>Ωστόσο ενδέχεται να επιδρούν αρνητικά στην ένταση αναζήτησης εργασίας και να περιορίσουν τα οικονομικά κίνητρα για να γίνει αποδεκτή μια προσφορά εργασίας</a:t>
            </a:r>
          </a:p>
          <a:p>
            <a:r>
              <a:rPr lang="el-GR" altLang="el-GR" smtClean="0"/>
              <a:t>Αυτό το φαινόμενο μπορεί να αντιμετωπιστεί με αποδοτικές διαδικασίες αναζήτησης εργασίας και κίνητρα προς εργασία, διασφάλιση ισορροπίας μεταξύ δικαιωμάτων και υποχρεώσεων</a:t>
            </a:r>
          </a:p>
        </p:txBody>
      </p:sp>
    </p:spTree>
    <p:extLst>
      <p:ext uri="{BB962C8B-B14F-4D97-AF65-F5344CB8AC3E}">
        <p14:creationId xmlns:p14="http://schemas.microsoft.com/office/powerpoint/2010/main" val="10635785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Τίτλος 1"/>
          <p:cNvSpPr>
            <a:spLocks noGrp="1"/>
          </p:cNvSpPr>
          <p:nvPr>
            <p:ph type="title"/>
          </p:nvPr>
        </p:nvSpPr>
        <p:spPr/>
        <p:txBody>
          <a:bodyPr/>
          <a:lstStyle/>
          <a:p>
            <a:r>
              <a:rPr lang="el-GR" altLang="el-GR" smtClean="0">
                <a:ln>
                  <a:noFill/>
                </a:ln>
              </a:rPr>
              <a:t>Ευελιξία με ασφάλεια</a:t>
            </a:r>
          </a:p>
        </p:txBody>
      </p:sp>
      <p:sp>
        <p:nvSpPr>
          <p:cNvPr id="149507" name="Θέση περιεχομένου 2"/>
          <p:cNvSpPr>
            <a:spLocks noGrp="1"/>
          </p:cNvSpPr>
          <p:nvPr>
            <p:ph idx="1"/>
          </p:nvPr>
        </p:nvSpPr>
        <p:spPr>
          <a:xfrm>
            <a:off x="2135188" y="2490789"/>
            <a:ext cx="7848600" cy="3444875"/>
          </a:xfrm>
        </p:spPr>
        <p:txBody>
          <a:bodyPr/>
          <a:lstStyle/>
          <a:p>
            <a:r>
              <a:rPr lang="el-GR" altLang="el-GR" smtClean="0"/>
              <a:t>Οι μελέτες δείχνουν ότι η άμεση βοήθεια προς αναζήτηση εργασίας, όπως η κατάρτιση στις τεχνικές αναζήτησης εργασίας και τα εργασιακά κλάμπ, έχουν υψηλή αποτελεσματικότητα στο να βοηθήσουν τους ανέργους να βρουν εργασία</a:t>
            </a:r>
          </a:p>
          <a:p>
            <a:r>
              <a:rPr lang="el-GR" altLang="el-GR" smtClean="0"/>
              <a:t>Οι υψηλές δαπάνες σε ενεργητικές πολιτικές απασχόλησης συμβαδίζουν με χαμηλότερα ποσοστά ανεργίας</a:t>
            </a:r>
          </a:p>
          <a:p>
            <a:r>
              <a:rPr lang="el-GR" altLang="el-GR" smtClean="0"/>
              <a:t>Η αποτελεσματικότητα των ενεργητικών πολιτικών απασχόλησης συσχετίζεται με λιγότερο αυστηρούς δείκτες </a:t>
            </a:r>
            <a:r>
              <a:rPr lang="en-US" altLang="el-GR" smtClean="0"/>
              <a:t>EPL</a:t>
            </a:r>
            <a:endParaRPr lang="el-GR" altLang="el-GR" smtClean="0"/>
          </a:p>
          <a:p>
            <a:endParaRPr lang="el-GR" altLang="el-GR" smtClean="0"/>
          </a:p>
        </p:txBody>
      </p:sp>
    </p:spTree>
    <p:extLst>
      <p:ext uri="{BB962C8B-B14F-4D97-AF65-F5344CB8AC3E}">
        <p14:creationId xmlns:p14="http://schemas.microsoft.com/office/powerpoint/2010/main" val="36503626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Τίτλος 1"/>
          <p:cNvSpPr>
            <a:spLocks noGrp="1"/>
          </p:cNvSpPr>
          <p:nvPr>
            <p:ph type="title"/>
          </p:nvPr>
        </p:nvSpPr>
        <p:spPr/>
        <p:txBody>
          <a:bodyPr/>
          <a:lstStyle/>
          <a:p>
            <a:r>
              <a:rPr lang="el-GR" altLang="el-GR" smtClean="0">
                <a:ln>
                  <a:noFill/>
                </a:ln>
              </a:rPr>
              <a:t>Ευελιξία με ασφάλεια</a:t>
            </a:r>
          </a:p>
        </p:txBody>
      </p:sp>
      <p:sp>
        <p:nvSpPr>
          <p:cNvPr id="150531" name="Θέση περιεχομένου 2"/>
          <p:cNvSpPr>
            <a:spLocks noGrp="1"/>
          </p:cNvSpPr>
          <p:nvPr>
            <p:ph idx="1"/>
          </p:nvPr>
        </p:nvSpPr>
        <p:spPr>
          <a:xfrm>
            <a:off x="2351088" y="2490788"/>
            <a:ext cx="7148512" cy="3675062"/>
          </a:xfrm>
        </p:spPr>
        <p:txBody>
          <a:bodyPr/>
          <a:lstStyle/>
          <a:p>
            <a:r>
              <a:rPr lang="el-GR" altLang="el-GR" smtClean="0"/>
              <a:t>Μία μελέτη έδειξε ότι </a:t>
            </a:r>
            <a:r>
              <a:rPr lang="en-US" altLang="el-GR" smtClean="0"/>
              <a:t>10% </a:t>
            </a:r>
            <a:r>
              <a:rPr lang="el-GR" altLang="el-GR" smtClean="0"/>
              <a:t>αύξηση στις δαπάνες για ενεργητικές πολιτικές για κάθε άνεργο περιορίζει κατά </a:t>
            </a:r>
            <a:r>
              <a:rPr lang="en-US" altLang="el-GR" smtClean="0"/>
              <a:t>0.4% </a:t>
            </a:r>
            <a:r>
              <a:rPr lang="el-GR" altLang="el-GR" smtClean="0"/>
              <a:t>το ποσοστό ανεργίας</a:t>
            </a:r>
          </a:p>
          <a:p>
            <a:r>
              <a:rPr lang="el-GR" altLang="el-GR" smtClean="0"/>
              <a:t>Η πρώιμη παρέμβαση περικόπτει δραστικά τα μακροχρόνια κόστη της ανεργίας, που σχετίζονται και με κακή υγεία και κοινωνικό αποκλεισμό</a:t>
            </a:r>
          </a:p>
          <a:p>
            <a:r>
              <a:rPr lang="el-GR" altLang="el-GR" smtClean="0"/>
              <a:t>Εκτιμάται ότι όσοι διαθέτουν κατάρτιση στον χώρο της εργασίας κερδίζουν 5% περισσότερα από όσους δεν διαθέτουν</a:t>
            </a:r>
          </a:p>
        </p:txBody>
      </p:sp>
    </p:spTree>
    <p:extLst>
      <p:ext uri="{BB962C8B-B14F-4D97-AF65-F5344CB8AC3E}">
        <p14:creationId xmlns:p14="http://schemas.microsoft.com/office/powerpoint/2010/main" val="8973176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Τίτλος 1"/>
          <p:cNvSpPr>
            <a:spLocks noGrp="1"/>
          </p:cNvSpPr>
          <p:nvPr>
            <p:ph type="title"/>
          </p:nvPr>
        </p:nvSpPr>
        <p:spPr/>
        <p:txBody>
          <a:bodyPr/>
          <a:lstStyle/>
          <a:p>
            <a:r>
              <a:rPr lang="el-GR" altLang="el-GR" smtClean="0">
                <a:ln>
                  <a:noFill/>
                </a:ln>
              </a:rPr>
              <a:t>Ευελιξία με ασφάλεια</a:t>
            </a:r>
          </a:p>
        </p:txBody>
      </p:sp>
      <p:sp>
        <p:nvSpPr>
          <p:cNvPr id="151555" name="Θέση περιεχομένου 2"/>
          <p:cNvSpPr>
            <a:spLocks noGrp="1"/>
          </p:cNvSpPr>
          <p:nvPr>
            <p:ph idx="1"/>
          </p:nvPr>
        </p:nvSpPr>
        <p:spPr>
          <a:xfrm>
            <a:off x="2063750" y="2490789"/>
            <a:ext cx="8064500" cy="3444875"/>
          </a:xfrm>
        </p:spPr>
        <p:txBody>
          <a:bodyPr/>
          <a:lstStyle/>
          <a:p>
            <a:r>
              <a:rPr lang="el-GR" altLang="el-GR" smtClean="0"/>
              <a:t>Επιτυχημένη είναι μια στρατηγική ευελιξίας με ασφάλεια όταν εξισορροπεί προσεκτικά της εισοδηματική ασφάλεια που προσφέρει το σύστημα επιδότησης ανεργίας με μια κατάλληλη στρατηγική ενεργοποίησης σχεδιασμένη να διευκολύνει μεταβάσεις στην απασχόληση και να ενισχύσει την επαγγελματική σταδιοδρομία</a:t>
            </a:r>
          </a:p>
          <a:p>
            <a:r>
              <a:rPr lang="el-GR" altLang="el-GR" smtClean="0"/>
              <a:t>Οι εργαζόμενοι αισθάνονται μεγαλύτερη προστασία από καλά επιδόματα ανεργίας παρά από αυστηρή προστασία από τις απολύσεις. Σε αυτό το συναίσθημα συνεισφέρουν και οι ενεργητικές πολιτικές απασχόλησης</a:t>
            </a:r>
          </a:p>
        </p:txBody>
      </p:sp>
    </p:spTree>
    <p:extLst>
      <p:ext uri="{BB962C8B-B14F-4D97-AF65-F5344CB8AC3E}">
        <p14:creationId xmlns:p14="http://schemas.microsoft.com/office/powerpoint/2010/main" val="41701130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Τίτλος 1"/>
          <p:cNvSpPr>
            <a:spLocks noGrp="1"/>
          </p:cNvSpPr>
          <p:nvPr>
            <p:ph type="title"/>
          </p:nvPr>
        </p:nvSpPr>
        <p:spPr/>
        <p:txBody>
          <a:bodyPr/>
          <a:lstStyle/>
          <a:p>
            <a:r>
              <a:rPr lang="el-GR" altLang="el-GR" smtClean="0">
                <a:ln>
                  <a:noFill/>
                </a:ln>
              </a:rPr>
              <a:t>Ευελιξία με ασφάλεια</a:t>
            </a:r>
          </a:p>
        </p:txBody>
      </p:sp>
      <p:sp>
        <p:nvSpPr>
          <p:cNvPr id="152579" name="Θέση περιεχομένου 2"/>
          <p:cNvSpPr>
            <a:spLocks noGrp="1"/>
          </p:cNvSpPr>
          <p:nvPr>
            <p:ph idx="1"/>
          </p:nvPr>
        </p:nvSpPr>
        <p:spPr/>
        <p:txBody>
          <a:bodyPr/>
          <a:lstStyle/>
          <a:p>
            <a:r>
              <a:rPr lang="el-GR" altLang="el-GR" smtClean="0"/>
              <a:t>Γάλλοι εργάτες με υψηλό δείκτη </a:t>
            </a:r>
            <a:r>
              <a:rPr lang="en-US" altLang="el-GR" smtClean="0"/>
              <a:t>EPL, </a:t>
            </a:r>
            <a:r>
              <a:rPr lang="el-GR" altLang="el-GR" smtClean="0"/>
              <a:t>βαθμολογούν τις ευκαιρίες που έχουν ως πολύ χαμηλές, ενώ οι Δανοί με μέτριο </a:t>
            </a:r>
            <a:r>
              <a:rPr lang="en-US" altLang="el-GR" smtClean="0"/>
              <a:t>EPL, </a:t>
            </a:r>
            <a:r>
              <a:rPr lang="el-GR" altLang="el-GR" smtClean="0"/>
              <a:t>τις ταξινομούν ως υψηλές</a:t>
            </a:r>
          </a:p>
          <a:p>
            <a:r>
              <a:rPr lang="el-GR" altLang="el-GR" smtClean="0"/>
              <a:t>Καλά επιδόματα ανεργίας, αποτελεσματικές ενεργητικές πολιτικές και δυναμικές αγορές αυξάνουν την αίσθηση ασφάλειας των ανθρώπων</a:t>
            </a:r>
            <a:r>
              <a:rPr lang="en-US" altLang="el-GR" smtClean="0"/>
              <a:t> </a:t>
            </a:r>
            <a:endParaRPr lang="el-GR" altLang="el-GR" smtClean="0"/>
          </a:p>
        </p:txBody>
      </p:sp>
    </p:spTree>
    <p:extLst>
      <p:ext uri="{BB962C8B-B14F-4D97-AF65-F5344CB8AC3E}">
        <p14:creationId xmlns:p14="http://schemas.microsoft.com/office/powerpoint/2010/main" val="1855335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l-GR" sz="3200" dirty="0"/>
              <a:t>Ενοποιημένη Συνθήκη για τη λειτουργία της ΕΕ-</a:t>
            </a:r>
            <a:r>
              <a:rPr lang="el-GR" sz="3200" i="1" dirty="0">
                <a:solidFill>
                  <a:schemeClr val="tx1"/>
                </a:solidFill>
                <a:ea typeface="+mn-ea"/>
                <a:cs typeface="+mn-cs"/>
              </a:rPr>
              <a:t>Άρθρο 9 </a:t>
            </a:r>
            <a:endParaRPr lang="el-GR" sz="3200" dirty="0"/>
          </a:p>
        </p:txBody>
      </p:sp>
      <p:sp>
        <p:nvSpPr>
          <p:cNvPr id="22531" name="Content Placeholder 2"/>
          <p:cNvSpPr>
            <a:spLocks noGrp="1"/>
          </p:cNvSpPr>
          <p:nvPr>
            <p:ph idx="1"/>
          </p:nvPr>
        </p:nvSpPr>
        <p:spPr>
          <a:xfrm>
            <a:off x="2208214" y="2420938"/>
            <a:ext cx="7775575" cy="3598862"/>
          </a:xfrm>
        </p:spPr>
        <p:txBody>
          <a:bodyPr/>
          <a:lstStyle/>
          <a:p>
            <a:pPr eaLnBrk="1" hangingPunct="1">
              <a:buFont typeface="Wingdings" panose="05000000000000000000" pitchFamily="2" charset="2"/>
              <a:buNone/>
            </a:pPr>
            <a:r>
              <a:rPr lang="el-GR" altLang="el-GR" sz="2900"/>
              <a:t>Κατά τον καθορισμό και την εφαρμογή των πολιτικών και των δράσεων της, η Ένωση συνεκτιμά τις απαιτήσεις που συνδέονται με την προαγωγή </a:t>
            </a:r>
            <a:r>
              <a:rPr lang="el-GR" altLang="el-GR" sz="2900" b="1"/>
              <a:t>υψηλού επιπέδου απασχόλησης</a:t>
            </a:r>
            <a:r>
              <a:rPr lang="el-GR" altLang="el-GR" sz="2900"/>
              <a:t>, με τη διασφάλιση της </a:t>
            </a:r>
            <a:r>
              <a:rPr lang="el-GR" altLang="el-GR" sz="2900" b="1"/>
              <a:t>κατάλληλης κοινωνικής προστασίας</a:t>
            </a:r>
            <a:r>
              <a:rPr lang="el-GR" altLang="el-GR" sz="2900"/>
              <a:t>, με την </a:t>
            </a:r>
            <a:r>
              <a:rPr lang="el-GR" altLang="el-GR" sz="2900" b="1"/>
              <a:t>καταπολέμηση του κοινωνικού αποκλεισμού </a:t>
            </a:r>
            <a:r>
              <a:rPr lang="el-GR" altLang="el-GR" sz="2900"/>
              <a:t>καθώς και με </a:t>
            </a:r>
            <a:r>
              <a:rPr lang="el-GR" altLang="el-GR" sz="2900" b="1"/>
              <a:t>υψηλό επίπεδο εκπαίδευσης, κατάρτισης </a:t>
            </a:r>
            <a:r>
              <a:rPr lang="el-GR" altLang="el-GR" sz="2900"/>
              <a:t>και προστασίας της </a:t>
            </a:r>
            <a:r>
              <a:rPr lang="el-GR" altLang="el-GR" sz="2900" b="1"/>
              <a:t>ανθρώπινης υγείας</a:t>
            </a:r>
            <a:r>
              <a:rPr lang="el-GR" altLang="el-GR" sz="2900"/>
              <a:t>. </a:t>
            </a:r>
          </a:p>
        </p:txBody>
      </p:sp>
    </p:spTree>
    <p:extLst>
      <p:ext uri="{BB962C8B-B14F-4D97-AF65-F5344CB8AC3E}">
        <p14:creationId xmlns:p14="http://schemas.microsoft.com/office/powerpoint/2010/main" val="38140027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Τίτλος 1"/>
          <p:cNvSpPr>
            <a:spLocks noGrp="1"/>
          </p:cNvSpPr>
          <p:nvPr>
            <p:ph type="title"/>
          </p:nvPr>
        </p:nvSpPr>
        <p:spPr/>
        <p:txBody>
          <a:bodyPr/>
          <a:lstStyle/>
          <a:p>
            <a:r>
              <a:rPr lang="el-GR" altLang="el-GR" smtClean="0">
                <a:ln>
                  <a:noFill/>
                </a:ln>
              </a:rPr>
              <a:t>Ευελιξία με ασφάλεια: αρχές</a:t>
            </a:r>
            <a:br>
              <a:rPr lang="el-GR" altLang="el-GR" smtClean="0">
                <a:ln>
                  <a:noFill/>
                </a:ln>
              </a:rPr>
            </a:br>
            <a:endParaRPr lang="el-GR" altLang="el-GR" smtClean="0">
              <a:ln>
                <a:noFill/>
              </a:ln>
            </a:endParaRPr>
          </a:p>
        </p:txBody>
      </p:sp>
      <p:sp>
        <p:nvSpPr>
          <p:cNvPr id="153603" name="Θέση περιεχομένου 2"/>
          <p:cNvSpPr>
            <a:spLocks noGrp="1"/>
          </p:cNvSpPr>
          <p:nvPr>
            <p:ph idx="1"/>
          </p:nvPr>
        </p:nvSpPr>
        <p:spPr>
          <a:xfrm>
            <a:off x="2135189" y="2490789"/>
            <a:ext cx="7921625" cy="3444875"/>
          </a:xfrm>
        </p:spPr>
        <p:txBody>
          <a:bodyPr/>
          <a:lstStyle/>
          <a:p>
            <a:pPr marL="457200" indent="-457200">
              <a:buFont typeface="Arial" panose="020B0604020202020204" pitchFamily="34" charset="0"/>
              <a:buAutoNum type="arabicParenBoth"/>
            </a:pPr>
            <a:r>
              <a:rPr lang="el-GR" altLang="el-GR" smtClean="0"/>
              <a:t>Η ευελιξία με ασφάλεια περιλαμβάνει ευέλικτες και αξιόπιστες συμβάσεις (από τη πλευρά του εργοδότη, του εργαζόμενου, των εντός και των εκτός). Συνεκτικές στρατηγικές δια βίου μάθησης. Αποτελεσματικές ενεργητικές πολιτικές απασχόλησης. Σύγχρονα συστήματα κοινωνικής προστασίας.</a:t>
            </a:r>
          </a:p>
          <a:p>
            <a:pPr marL="457200" indent="-457200">
              <a:buFont typeface="Arial" panose="020B0604020202020204" pitchFamily="34" charset="0"/>
              <a:buAutoNum type="arabicParenBoth"/>
            </a:pPr>
            <a:r>
              <a:rPr lang="en-US" altLang="el-GR" smtClean="0"/>
              <a:t> </a:t>
            </a:r>
            <a:r>
              <a:rPr lang="el-GR" altLang="el-GR" smtClean="0"/>
              <a:t>Η ευελιξία με ασφάλεια συνεπάγεται ισορροπία μεταξύ δικαιωμάτων και ευθυνών για τους εργοδότες, τους εργαζόμενους, τους αναζητούντες εργασία και τις δημόσιες αρχές</a:t>
            </a:r>
            <a:r>
              <a:rPr lang="en-US" altLang="el-GR" smtClean="0"/>
              <a:t> </a:t>
            </a:r>
            <a:endParaRPr lang="el-GR" altLang="el-GR" smtClean="0"/>
          </a:p>
          <a:p>
            <a:pPr marL="457200" indent="-457200">
              <a:buFont typeface="Arial" panose="020B0604020202020204" pitchFamily="34" charset="0"/>
              <a:buAutoNum type="arabicParenBoth"/>
            </a:pPr>
            <a:endParaRPr lang="el-GR" altLang="el-GR" smtClean="0"/>
          </a:p>
        </p:txBody>
      </p:sp>
    </p:spTree>
    <p:extLst>
      <p:ext uri="{BB962C8B-B14F-4D97-AF65-F5344CB8AC3E}">
        <p14:creationId xmlns:p14="http://schemas.microsoft.com/office/powerpoint/2010/main" val="1165014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Τίτλος 1"/>
          <p:cNvSpPr>
            <a:spLocks noGrp="1"/>
          </p:cNvSpPr>
          <p:nvPr>
            <p:ph type="title"/>
          </p:nvPr>
        </p:nvSpPr>
        <p:spPr/>
        <p:txBody>
          <a:bodyPr/>
          <a:lstStyle/>
          <a:p>
            <a:r>
              <a:rPr lang="el-GR" altLang="el-GR" smtClean="0">
                <a:ln>
                  <a:noFill/>
                </a:ln>
              </a:rPr>
              <a:t>Ευελιξία με ασφάλεια: αρχές</a:t>
            </a:r>
          </a:p>
        </p:txBody>
      </p:sp>
      <p:sp>
        <p:nvSpPr>
          <p:cNvPr id="3" name="Θέση περιεχομένου 2"/>
          <p:cNvSpPr>
            <a:spLocks noGrp="1"/>
          </p:cNvSpPr>
          <p:nvPr>
            <p:ph idx="1"/>
          </p:nvPr>
        </p:nvSpPr>
        <p:spPr>
          <a:xfrm>
            <a:off x="2135188" y="2492376"/>
            <a:ext cx="7993062" cy="3819525"/>
          </a:xfrm>
        </p:spPr>
        <p:txBody>
          <a:bodyPr/>
          <a:lstStyle/>
          <a:p>
            <a:pPr marL="0" indent="0">
              <a:buNone/>
              <a:defRPr/>
            </a:pPr>
            <a:r>
              <a:rPr lang="el-GR" dirty="0" smtClean="0">
                <a:solidFill>
                  <a:schemeClr val="accent1">
                    <a:lumMod val="75000"/>
                  </a:schemeClr>
                </a:solidFill>
              </a:rPr>
              <a:t>(3)</a:t>
            </a:r>
            <a:r>
              <a:rPr lang="en-US" dirty="0" smtClean="0">
                <a:solidFill>
                  <a:schemeClr val="accent1">
                    <a:lumMod val="75000"/>
                  </a:schemeClr>
                </a:solidFill>
              </a:rPr>
              <a:t> </a:t>
            </a:r>
            <a:r>
              <a:rPr lang="el-GR" dirty="0" smtClean="0"/>
              <a:t>Θα πρέπει να προσαρμόζεται στις ιδιαίτερες συνθήκες της αγοράς εργασίας και των βιομηχανικών σχέσεων των κρατών μελών. Δεν συνεπάγεται ότι είναι ένα μοντέλο που ταιριάζει σε όλους ή ότι όλοι θα καταλήξουν στο ίδιο μοντέλο</a:t>
            </a:r>
            <a:r>
              <a:rPr lang="en-US" dirty="0" smtClean="0"/>
              <a:t>. </a:t>
            </a:r>
            <a:endParaRPr lang="el-GR" dirty="0" smtClean="0"/>
          </a:p>
          <a:p>
            <a:pPr marL="0" indent="0">
              <a:buNone/>
              <a:defRPr/>
            </a:pPr>
            <a:r>
              <a:rPr lang="el-GR" dirty="0" smtClean="0">
                <a:solidFill>
                  <a:schemeClr val="accent1">
                    <a:lumMod val="75000"/>
                  </a:schemeClr>
                </a:solidFill>
              </a:rPr>
              <a:t>(4) </a:t>
            </a:r>
            <a:r>
              <a:rPr lang="el-GR" dirty="0" smtClean="0"/>
              <a:t>Η ευελιξία με ασφάλεια πρέπει να μειώσει το χάσμα μεταξύ των εντός και των εκτός της αγοράς εργασίας. Όσοι είναι εντός χρειάζονται υποστήριξη για να είναι προετοιμασμένοι και  προστατευμένοι κατά τη διάρκεια των μεταβάσεων από εργασία σε εργασία. Όσοι είναι εκτός  χρειάζονται σημεία ένταξης στην αγορά εργασίας</a:t>
            </a:r>
            <a:endParaRPr lang="el-GR" dirty="0"/>
          </a:p>
        </p:txBody>
      </p:sp>
    </p:spTree>
    <p:extLst>
      <p:ext uri="{BB962C8B-B14F-4D97-AF65-F5344CB8AC3E}">
        <p14:creationId xmlns:p14="http://schemas.microsoft.com/office/powerpoint/2010/main" val="5108727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dirty="0" smtClean="0"/>
              <a:t>Ευελιξία με ασφάλεια: αρχές</a:t>
            </a:r>
            <a:br>
              <a:rPr lang="el-GR" dirty="0" smtClean="0"/>
            </a:br>
            <a:r>
              <a:rPr lang="en-US" dirty="0" smtClean="0">
                <a:solidFill>
                  <a:schemeClr val="accent1">
                    <a:lumMod val="75000"/>
                  </a:schemeClr>
                </a:solidFill>
              </a:rPr>
              <a:t>(5) </a:t>
            </a:r>
            <a:endParaRPr lang="el-GR" dirty="0">
              <a:solidFill>
                <a:schemeClr val="accent1">
                  <a:lumMod val="75000"/>
                </a:schemeClr>
              </a:solidFill>
            </a:endParaRPr>
          </a:p>
        </p:txBody>
      </p:sp>
      <p:sp>
        <p:nvSpPr>
          <p:cNvPr id="155651" name="Θέση περιεχομένου 2"/>
          <p:cNvSpPr>
            <a:spLocks noGrp="1"/>
          </p:cNvSpPr>
          <p:nvPr>
            <p:ph idx="1"/>
          </p:nvPr>
        </p:nvSpPr>
        <p:spPr>
          <a:xfrm>
            <a:off x="2063750" y="2490789"/>
            <a:ext cx="8064500" cy="3444875"/>
          </a:xfrm>
        </p:spPr>
        <p:txBody>
          <a:bodyPr/>
          <a:lstStyle/>
          <a:p>
            <a:pPr marL="0" indent="0">
              <a:buNone/>
            </a:pPr>
            <a:r>
              <a:rPr lang="el-GR" altLang="el-GR" smtClean="0"/>
              <a:t>Πρέπει να προωθείται τόσο η εσωτερική ευελιξία (μέσα στην επιχείρηση) όσο και η εξωτερική (από την μία επιχείρηση στην άλλη). Η επαρκής ευελιξία στην πρόσληψη και τις απολύσεις απαραίτητα συνοδεύεται από ασφαλείς μεταβάσεις από εργασία σε εργασία. Πρέπει να διευκολύνεται η ανοδική ευελιξία, καθώς και η ευελιξία μεταξύ ανεργίας ή αεργίας και εργασίας</a:t>
            </a:r>
            <a:r>
              <a:rPr lang="en-US" altLang="el-GR" smtClean="0"/>
              <a:t>. </a:t>
            </a:r>
            <a:r>
              <a:rPr lang="el-GR" altLang="el-GR" smtClean="0"/>
              <a:t>Υψηλής ποιότητας χώροι εργασίας, με ικανή ηγεσία, καλή οργάνωση της εργασίας και συνεχή αναβάθμιση δεξιοτήτων είναι μέρος των στόχων της Ε&amp;Α. Η κοινωνική προστασία πρέπει να υποστηρίζει, όχι να εμποδίζει την κινητικότητα</a:t>
            </a:r>
            <a:r>
              <a:rPr lang="en-US" altLang="el-GR" smtClean="0"/>
              <a:t>. </a:t>
            </a:r>
            <a:endParaRPr lang="el-GR" altLang="el-GR" smtClean="0"/>
          </a:p>
        </p:txBody>
      </p:sp>
    </p:spTree>
    <p:extLst>
      <p:ext uri="{BB962C8B-B14F-4D97-AF65-F5344CB8AC3E}">
        <p14:creationId xmlns:p14="http://schemas.microsoft.com/office/powerpoint/2010/main" val="4299100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Τίτλος 1"/>
          <p:cNvSpPr>
            <a:spLocks noGrp="1"/>
          </p:cNvSpPr>
          <p:nvPr>
            <p:ph type="title"/>
          </p:nvPr>
        </p:nvSpPr>
        <p:spPr/>
        <p:txBody>
          <a:bodyPr/>
          <a:lstStyle/>
          <a:p>
            <a:r>
              <a:rPr lang="el-GR" altLang="el-GR" smtClean="0">
                <a:ln>
                  <a:noFill/>
                </a:ln>
              </a:rPr>
              <a:t>Ευελιξία με ασφάλεια: αρχές</a:t>
            </a:r>
          </a:p>
        </p:txBody>
      </p:sp>
      <p:sp>
        <p:nvSpPr>
          <p:cNvPr id="3" name="Θέση περιεχομένου 2"/>
          <p:cNvSpPr>
            <a:spLocks noGrp="1"/>
          </p:cNvSpPr>
          <p:nvPr>
            <p:ph idx="1"/>
          </p:nvPr>
        </p:nvSpPr>
        <p:spPr>
          <a:xfrm>
            <a:off x="2135188" y="2490789"/>
            <a:ext cx="7993062" cy="3444875"/>
          </a:xfrm>
        </p:spPr>
        <p:txBody>
          <a:bodyPr/>
          <a:lstStyle/>
          <a:p>
            <a:pPr marL="0" indent="0">
              <a:buNone/>
              <a:defRPr/>
            </a:pPr>
            <a:r>
              <a:rPr lang="el-GR" dirty="0" smtClean="0">
                <a:solidFill>
                  <a:schemeClr val="accent1">
                    <a:lumMod val="75000"/>
                  </a:schemeClr>
                </a:solidFill>
              </a:rPr>
              <a:t>(6</a:t>
            </a:r>
            <a:r>
              <a:rPr lang="en-US" dirty="0" smtClean="0">
                <a:solidFill>
                  <a:schemeClr val="accent1">
                    <a:lumMod val="75000"/>
                  </a:schemeClr>
                </a:solidFill>
              </a:rPr>
              <a:t>) </a:t>
            </a:r>
            <a:r>
              <a:rPr lang="el-GR" dirty="0" smtClean="0"/>
              <a:t>Η Ε&amp;Α πρέπει να υποστηρίζει την ισότητα των φύλων μέσω της προώθησης ίσων ευκαιριών σε ποιοτική απασχόληση για άνδρες και γυναίκες, να προωθεί ένα πλαίσιο εναρμόνισης εργασιακού και οικογενειακού βίου και να παρέχει ίσες ευκαιρίες σε μετανάστες, νέους, ανάπηρους και ηλικιωμένους εργαζόμενους</a:t>
            </a:r>
          </a:p>
          <a:p>
            <a:pPr marL="0" indent="0">
              <a:buNone/>
              <a:defRPr/>
            </a:pPr>
            <a:r>
              <a:rPr lang="en-US" dirty="0" smtClean="0">
                <a:solidFill>
                  <a:schemeClr val="accent1">
                    <a:lumMod val="75000"/>
                  </a:schemeClr>
                </a:solidFill>
              </a:rPr>
              <a:t>(7) </a:t>
            </a:r>
            <a:r>
              <a:rPr lang="el-GR" dirty="0" smtClean="0"/>
              <a:t>Η ευελιξία με ασφάλεια απαιτεί κλίμα εμπιστοσύνης και διαλόγου μεταξύ δημόσιων αρχών και κοινωνικών εταίρων, όπου αναλαμβάνουν όλοι την ευθύνη για την αλλαγή και προτείνουν ισορροπημένες πολιτικές</a:t>
            </a:r>
            <a:endParaRPr lang="el-GR" dirty="0"/>
          </a:p>
        </p:txBody>
      </p:sp>
    </p:spTree>
    <p:extLst>
      <p:ext uri="{BB962C8B-B14F-4D97-AF65-F5344CB8AC3E}">
        <p14:creationId xmlns:p14="http://schemas.microsoft.com/office/powerpoint/2010/main" val="11317997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dirty="0" smtClean="0"/>
              <a:t>Ευελιξία με ασφάλεια: αρχές</a:t>
            </a:r>
            <a:br>
              <a:rPr lang="el-GR" dirty="0" smtClean="0"/>
            </a:br>
            <a:r>
              <a:rPr lang="en-US" dirty="0" smtClean="0">
                <a:solidFill>
                  <a:schemeClr val="accent1">
                    <a:lumMod val="75000"/>
                  </a:schemeClr>
                </a:solidFill>
              </a:rPr>
              <a:t>(8) </a:t>
            </a:r>
            <a:endParaRPr lang="el-GR" dirty="0">
              <a:solidFill>
                <a:schemeClr val="accent1">
                  <a:lumMod val="75000"/>
                </a:schemeClr>
              </a:solidFill>
            </a:endParaRPr>
          </a:p>
        </p:txBody>
      </p:sp>
      <p:sp>
        <p:nvSpPr>
          <p:cNvPr id="157699" name="Θέση περιεχομένου 2"/>
          <p:cNvSpPr>
            <a:spLocks noGrp="1"/>
          </p:cNvSpPr>
          <p:nvPr>
            <p:ph idx="1"/>
          </p:nvPr>
        </p:nvSpPr>
        <p:spPr/>
        <p:txBody>
          <a:bodyPr/>
          <a:lstStyle/>
          <a:p>
            <a:pPr marL="0" indent="0">
              <a:buNone/>
            </a:pPr>
            <a:r>
              <a:rPr lang="el-GR" altLang="el-GR" smtClean="0"/>
              <a:t>Τέλος, οι πολιτικές ευελιξίας με ασφάλεια έχουν δημοσιονομικό κόστος και όταν υλοποιούνται πρέπει να συνεισφέρουν σε εύρωστες και χρηματοοικονομικά βιώσιμες δημοσιονομικές πολιτικές</a:t>
            </a:r>
          </a:p>
          <a:p>
            <a:pPr marL="0" indent="0">
              <a:buNone/>
            </a:pPr>
            <a:r>
              <a:rPr lang="el-GR" altLang="el-GR" smtClean="0"/>
              <a:t>Πρέπει να υπάρχει δίκαιη κατανομή σε κόστη και οφέλη, ειδικά μεταξύ των επιχειρήσεων, των ατόμων και του δημοσίου, με ιδιαίτερη προσοχή στην ειδική κατάσταση των ΜΜΕ</a:t>
            </a:r>
            <a:r>
              <a:rPr lang="en-US" altLang="el-GR" smtClean="0"/>
              <a:t> </a:t>
            </a:r>
            <a:endParaRPr lang="el-GR" altLang="el-GR" smtClean="0"/>
          </a:p>
        </p:txBody>
      </p:sp>
    </p:spTree>
    <p:extLst>
      <p:ext uri="{BB962C8B-B14F-4D97-AF65-F5344CB8AC3E}">
        <p14:creationId xmlns:p14="http://schemas.microsoft.com/office/powerpoint/2010/main" val="13614748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Τίτλος 1"/>
          <p:cNvSpPr>
            <a:spLocks noGrp="1"/>
          </p:cNvSpPr>
          <p:nvPr>
            <p:ph type="title"/>
          </p:nvPr>
        </p:nvSpPr>
        <p:spPr/>
        <p:txBody>
          <a:bodyPr/>
          <a:lstStyle/>
          <a:p>
            <a:r>
              <a:rPr lang="el-GR" altLang="el-GR" b="1" i="1" smtClean="0">
                <a:ln>
                  <a:noFill/>
                </a:ln>
              </a:rPr>
              <a:t>Ταμείο Ευρωπαϊκής Βοήθειας στους Πιο Στερημένους </a:t>
            </a:r>
            <a:endParaRPr lang="el-GR" altLang="el-GR" smtClean="0">
              <a:ln>
                <a:noFill/>
              </a:ln>
            </a:endParaRPr>
          </a:p>
        </p:txBody>
      </p:sp>
      <p:sp>
        <p:nvSpPr>
          <p:cNvPr id="73731" name="Θέση περιεχομένου 2"/>
          <p:cNvSpPr>
            <a:spLocks noGrp="1"/>
          </p:cNvSpPr>
          <p:nvPr>
            <p:ph idx="1"/>
          </p:nvPr>
        </p:nvSpPr>
        <p:spPr>
          <a:xfrm>
            <a:off x="2135188" y="2490788"/>
            <a:ext cx="7993062" cy="3746500"/>
          </a:xfrm>
        </p:spPr>
        <p:txBody>
          <a:bodyPr/>
          <a:lstStyle/>
          <a:p>
            <a:r>
              <a:rPr lang="el-GR" altLang="el-GR" smtClean="0"/>
              <a:t>Το Ταμείο </a:t>
            </a:r>
            <a:r>
              <a:rPr lang="el-GR" altLang="el-GR" b="1" smtClean="0"/>
              <a:t>(Ταμείο Ευρωπαϊκής Βοήθειας στους Απόρους-ΤΕΒΑ)</a:t>
            </a:r>
            <a:r>
              <a:rPr lang="el-GR" altLang="el-GR" smtClean="0"/>
              <a:t> υποστηρίζει δράσεις των κρατών μελών παρέχοντας υλική βοήθεια στους πιο ενδεείς  (τρόφιμα, ρουχισμός, άλλα απαραίτητα αγαθά όπως παπούτσια, σαπούνια, σαμπουάν κ.ά.)</a:t>
            </a:r>
          </a:p>
          <a:p>
            <a:pPr eaLnBrk="1" hangingPunct="1"/>
            <a:r>
              <a:rPr lang="el-GR" altLang="el-GR" smtClean="0"/>
              <a:t>Η παροχή υλικής βοήθειας πρέπει να συνοδεύεται από </a:t>
            </a:r>
            <a:r>
              <a:rPr lang="el-GR" altLang="el-GR" b="1" smtClean="0"/>
              <a:t>μέτρα κοινωνικής ένταξης</a:t>
            </a:r>
            <a:r>
              <a:rPr lang="el-GR" altLang="el-GR" smtClean="0"/>
              <a:t>, όπως καθοδήγηση και στήριξη για να μπορέσουν τα άτομα να βγουν από τη φτώχεια</a:t>
            </a:r>
          </a:p>
          <a:p>
            <a:pPr eaLnBrk="1" hangingPunct="1"/>
            <a:r>
              <a:rPr lang="el-GR" altLang="el-GR" smtClean="0"/>
              <a:t>Οι εθνικές αρχές μπορούν να στηρίζουν την παροχή </a:t>
            </a:r>
            <a:r>
              <a:rPr lang="el-GR" altLang="el-GR" b="1" smtClean="0"/>
              <a:t>μη υλικής βοήθειας </a:t>
            </a:r>
            <a:r>
              <a:rPr lang="el-GR" altLang="el-GR" smtClean="0"/>
              <a:t>προς τους απόρους, ώστε να τους βοηθούν να ενσωματωθούν καλύτερα στην κοινωνία.</a:t>
            </a:r>
          </a:p>
          <a:p>
            <a:endParaRPr lang="el-GR" altLang="el-GR" smtClean="0"/>
          </a:p>
        </p:txBody>
      </p:sp>
    </p:spTree>
    <p:extLst>
      <p:ext uri="{BB962C8B-B14F-4D97-AF65-F5344CB8AC3E}">
        <p14:creationId xmlns:p14="http://schemas.microsoft.com/office/powerpoint/2010/main" val="27284013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 Τίτλος"/>
          <p:cNvSpPr>
            <a:spLocks noGrp="1"/>
          </p:cNvSpPr>
          <p:nvPr>
            <p:ph type="title"/>
          </p:nvPr>
        </p:nvSpPr>
        <p:spPr/>
        <p:txBody>
          <a:bodyPr/>
          <a:lstStyle/>
          <a:p>
            <a:pPr eaLnBrk="1" hangingPunct="1"/>
            <a:r>
              <a:rPr lang="el-GR" altLang="el-GR" smtClean="0">
                <a:ln>
                  <a:noFill/>
                </a:ln>
              </a:rPr>
              <a:t>Πώς λειτουργεί το ΤΕΒΑ;</a:t>
            </a:r>
            <a:br>
              <a:rPr lang="el-GR" altLang="el-GR" smtClean="0">
                <a:ln>
                  <a:noFill/>
                </a:ln>
              </a:rPr>
            </a:br>
            <a:endParaRPr lang="el-GR" altLang="el-GR" smtClean="0">
              <a:ln>
                <a:noFill/>
              </a:ln>
            </a:endParaRPr>
          </a:p>
        </p:txBody>
      </p:sp>
      <p:sp>
        <p:nvSpPr>
          <p:cNvPr id="74755" name="2 - Θέση περιεχομένου"/>
          <p:cNvSpPr>
            <a:spLocks noGrp="1"/>
          </p:cNvSpPr>
          <p:nvPr>
            <p:ph idx="1"/>
          </p:nvPr>
        </p:nvSpPr>
        <p:spPr>
          <a:xfrm>
            <a:off x="2135188" y="2420938"/>
            <a:ext cx="7848600" cy="3598862"/>
          </a:xfrm>
        </p:spPr>
        <p:txBody>
          <a:bodyPr/>
          <a:lstStyle/>
          <a:p>
            <a:pPr eaLnBrk="1" hangingPunct="1"/>
            <a:r>
              <a:rPr lang="el-GR" altLang="el-GR" smtClean="0"/>
              <a:t>Η </a:t>
            </a:r>
            <a:r>
              <a:rPr lang="el-GR" altLang="el-GR" b="1" smtClean="0"/>
              <a:t>Επιτροπή</a:t>
            </a:r>
            <a:r>
              <a:rPr lang="el-GR" altLang="el-GR" smtClean="0"/>
              <a:t> εγκρίνει τα εθνικά προγράμματα για την περίοδο 2014-2020, βάσει των οποίων οι </a:t>
            </a:r>
            <a:r>
              <a:rPr lang="el-GR" altLang="el-GR" b="1" smtClean="0"/>
              <a:t>εθνικές αρχές</a:t>
            </a:r>
            <a:r>
              <a:rPr lang="el-GR" altLang="el-GR" smtClean="0"/>
              <a:t> λαμβάνουν συγκεκριμένες αποφάσεις για τη διανομή της βοήθειας μέσω </a:t>
            </a:r>
            <a:r>
              <a:rPr lang="el-GR" altLang="el-GR" b="1" smtClean="0"/>
              <a:t>συνεργαζόμενων οργανώσεων</a:t>
            </a:r>
            <a:r>
              <a:rPr lang="el-GR" altLang="el-GR" smtClean="0"/>
              <a:t> (συνήθως, μη κυβερνητικών). </a:t>
            </a:r>
          </a:p>
          <a:p>
            <a:pPr eaLnBrk="1" hangingPunct="1"/>
            <a:r>
              <a:rPr lang="el-GR" altLang="el-GR" smtClean="0"/>
              <a:t>Οι χώρες μπορούν να επιλέγουν τόσο </a:t>
            </a:r>
            <a:r>
              <a:rPr lang="el-GR" altLang="el-GR" b="1" smtClean="0"/>
              <a:t>το είδος </a:t>
            </a:r>
            <a:r>
              <a:rPr lang="el-GR" altLang="el-GR" smtClean="0"/>
              <a:t>της βοήθειας (τρόφιμα ή βασική υλική βοήθεια, ή συνδυασμό και των δύο) που επιθυμούν να προσφέρουν ανάλογα με τις δυνατότητές τους, όσο και </a:t>
            </a:r>
            <a:r>
              <a:rPr lang="el-GR" altLang="el-GR" b="1" smtClean="0"/>
              <a:t>τον τρόπο </a:t>
            </a:r>
            <a:r>
              <a:rPr lang="el-GR" altLang="el-GR" smtClean="0"/>
              <a:t>απόκτησης και διανομής της βοήθειας.</a:t>
            </a:r>
          </a:p>
        </p:txBody>
      </p:sp>
    </p:spTree>
    <p:extLst>
      <p:ext uri="{BB962C8B-B14F-4D97-AF65-F5344CB8AC3E}">
        <p14:creationId xmlns:p14="http://schemas.microsoft.com/office/powerpoint/2010/main" val="23606971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Τίτλος 1"/>
          <p:cNvSpPr>
            <a:spLocks noGrp="1"/>
          </p:cNvSpPr>
          <p:nvPr>
            <p:ph type="title"/>
          </p:nvPr>
        </p:nvSpPr>
        <p:spPr/>
        <p:txBody>
          <a:bodyPr/>
          <a:lstStyle/>
          <a:p>
            <a:r>
              <a:rPr lang="el-GR" altLang="el-GR" smtClean="0">
                <a:ln>
                  <a:noFill/>
                </a:ln>
              </a:rPr>
              <a:t>Πώς λειτουργεί το ΤΕΒΑ</a:t>
            </a:r>
          </a:p>
        </p:txBody>
      </p:sp>
      <p:sp>
        <p:nvSpPr>
          <p:cNvPr id="75779" name="Θέση περιεχομένου 2"/>
          <p:cNvSpPr>
            <a:spLocks noGrp="1"/>
          </p:cNvSpPr>
          <p:nvPr>
            <p:ph idx="1"/>
          </p:nvPr>
        </p:nvSpPr>
        <p:spPr/>
        <p:txBody>
          <a:bodyPr/>
          <a:lstStyle/>
          <a:p>
            <a:r>
              <a:rPr lang="el-GR" altLang="el-GR" smtClean="0"/>
              <a:t>Οι εθνικές αρχές μπορούν είτε να αγοράζουν οι ίδιες τα τρόφιμα και τα άλλα είδη και να τα προωθούν στις συνεργαζόμενες οργανώσεις, είτε να χρηματοδοτούν τις οργανώσεις για να πραγματοποιούν οι ίδιες τις αγορές των ειδών. Οι συνεργαζόμενες οργανώσεις που αγοράζουν οι ίδιες τα τρόφιμα ή άλλα είδη μπορούν είτε να τα διανέμουν απευθείας είτε να ζητούν τη βοήθεια άλλων συνεργαζόμενων οργανώσεων</a:t>
            </a:r>
          </a:p>
          <a:p>
            <a:endParaRPr lang="el-GR" altLang="el-GR" smtClean="0"/>
          </a:p>
        </p:txBody>
      </p:sp>
    </p:spTree>
    <p:extLst>
      <p:ext uri="{BB962C8B-B14F-4D97-AF65-F5344CB8AC3E}">
        <p14:creationId xmlns:p14="http://schemas.microsoft.com/office/powerpoint/2010/main" val="29820193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 Τίτλος"/>
          <p:cNvSpPr>
            <a:spLocks noGrp="1"/>
          </p:cNvSpPr>
          <p:nvPr>
            <p:ph type="title"/>
          </p:nvPr>
        </p:nvSpPr>
        <p:spPr/>
        <p:txBody>
          <a:bodyPr/>
          <a:lstStyle/>
          <a:p>
            <a:pPr eaLnBrk="1" hangingPunct="1"/>
            <a:r>
              <a:rPr lang="el-GR" altLang="el-GR" sz="2800" b="1" i="1">
                <a:ln>
                  <a:noFill/>
                </a:ln>
              </a:rPr>
              <a:t>Με ποιο τρόπο το Ταμείο συμπληρώνει το Ευρωπαϊκό Κοινωνικό Ταμείο (ΕΚΤ);</a:t>
            </a:r>
          </a:p>
        </p:txBody>
      </p:sp>
      <p:sp>
        <p:nvSpPr>
          <p:cNvPr id="76803" name="2 - Θέση περιεχομένου"/>
          <p:cNvSpPr>
            <a:spLocks noGrp="1"/>
          </p:cNvSpPr>
          <p:nvPr>
            <p:ph idx="1"/>
          </p:nvPr>
        </p:nvSpPr>
        <p:spPr>
          <a:xfrm>
            <a:off x="2135189" y="2565400"/>
            <a:ext cx="7921625" cy="3454400"/>
          </a:xfrm>
        </p:spPr>
        <p:txBody>
          <a:bodyPr/>
          <a:lstStyle/>
          <a:p>
            <a:pPr eaLnBrk="1" hangingPunct="1">
              <a:buFont typeface="Wingdings" panose="05000000000000000000" pitchFamily="2" charset="2"/>
              <a:buNone/>
            </a:pPr>
            <a:r>
              <a:rPr lang="el-GR" altLang="el-GR" smtClean="0"/>
              <a:t>Η στήριξη του ΤΕΒΑ βοηθά τους απόρους στα πρώτα βήματα εξόδου τους από την φτώχεια και τον κοινωνικό αποκλεισμό.</a:t>
            </a:r>
          </a:p>
          <a:p>
            <a:pPr eaLnBrk="1" hangingPunct="1">
              <a:buFont typeface="Wingdings" panose="05000000000000000000" pitchFamily="2" charset="2"/>
              <a:buNone/>
            </a:pPr>
            <a:r>
              <a:rPr lang="el-GR" altLang="el-GR" smtClean="0"/>
              <a:t> Το ΤΕΒΑ βοηθά τους απόρους καλύπτοντας στοιχειώδεις ανάγκες, αναγκαία προϋπόθεση για να μπορέσουν αυτοί να βρουν δουλειά ή να συμμετάσχουν σε πρόγραμμα επιμόρφωσης (προγράμματα που στηρίζει το ΕΚΤ).</a:t>
            </a:r>
          </a:p>
          <a:p>
            <a:pPr eaLnBrk="1" hangingPunct="1"/>
            <a:endParaRPr lang="el-GR" altLang="el-GR" smtClean="0"/>
          </a:p>
        </p:txBody>
      </p:sp>
    </p:spTree>
    <p:extLst>
      <p:ext uri="{BB962C8B-B14F-4D97-AF65-F5344CB8AC3E}">
        <p14:creationId xmlns:p14="http://schemas.microsoft.com/office/powerpoint/2010/main" val="34911497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 Τίτλος"/>
          <p:cNvSpPr>
            <a:spLocks noGrp="1"/>
          </p:cNvSpPr>
          <p:nvPr>
            <p:ph type="title"/>
          </p:nvPr>
        </p:nvSpPr>
        <p:spPr/>
        <p:txBody>
          <a:bodyPr/>
          <a:lstStyle/>
          <a:p>
            <a:pPr eaLnBrk="1" hangingPunct="1"/>
            <a:r>
              <a:rPr lang="el-GR" altLang="el-GR" smtClean="0">
                <a:ln>
                  <a:noFill/>
                </a:ln>
              </a:rPr>
              <a:t>Πώς επιλέγονται οι συνεργαζόμενες οργανώσεις;</a:t>
            </a:r>
          </a:p>
        </p:txBody>
      </p:sp>
      <p:sp>
        <p:nvSpPr>
          <p:cNvPr id="77827" name="2 - Θέση περιεχομένου"/>
          <p:cNvSpPr>
            <a:spLocks noGrp="1"/>
          </p:cNvSpPr>
          <p:nvPr>
            <p:ph idx="1"/>
          </p:nvPr>
        </p:nvSpPr>
        <p:spPr/>
        <p:txBody>
          <a:bodyPr/>
          <a:lstStyle/>
          <a:p>
            <a:pPr eaLnBrk="1" hangingPunct="1"/>
            <a:r>
              <a:rPr lang="el-GR" altLang="el-GR" smtClean="0"/>
              <a:t>Οι συνεργαζόμενες οργανώσεις είναι </a:t>
            </a:r>
            <a:r>
              <a:rPr lang="el-GR" altLang="el-GR" b="1" smtClean="0"/>
              <a:t>κρατικοί φορείς</a:t>
            </a:r>
            <a:r>
              <a:rPr lang="el-GR" altLang="el-GR" smtClean="0"/>
              <a:t> ή </a:t>
            </a:r>
            <a:r>
              <a:rPr lang="el-GR" altLang="el-GR" b="1" smtClean="0"/>
              <a:t>μη κυβερνητικές οργανώσεις</a:t>
            </a:r>
            <a:r>
              <a:rPr lang="el-GR" altLang="el-GR" smtClean="0"/>
              <a:t> που έχουν επιλεγεί από τις εθνικές αρχές με βάση </a:t>
            </a:r>
            <a:r>
              <a:rPr lang="el-GR" altLang="el-GR" b="1" smtClean="0"/>
              <a:t>αντικειμενικά και διαφανή κριτήρια</a:t>
            </a:r>
            <a:r>
              <a:rPr lang="el-GR" altLang="el-GR" smtClean="0"/>
              <a:t> καθορισμένα σε εθνικό επίπεδο.</a:t>
            </a:r>
          </a:p>
          <a:p>
            <a:pPr eaLnBrk="1" hangingPunct="1"/>
            <a:endParaRPr lang="el-GR" altLang="el-GR" smtClean="0"/>
          </a:p>
        </p:txBody>
      </p:sp>
    </p:spTree>
    <p:extLst>
      <p:ext uri="{BB962C8B-B14F-4D97-AF65-F5344CB8AC3E}">
        <p14:creationId xmlns:p14="http://schemas.microsoft.com/office/powerpoint/2010/main" val="2438169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l-GR" altLang="el-GR" smtClean="0">
                <a:ln>
                  <a:noFill/>
                </a:ln>
              </a:rPr>
              <a:t>Συναφείς τίτλοι</a:t>
            </a:r>
          </a:p>
        </p:txBody>
      </p:sp>
      <p:sp>
        <p:nvSpPr>
          <p:cNvPr id="23555" name="Content Placeholder 2"/>
          <p:cNvSpPr>
            <a:spLocks noGrp="1"/>
          </p:cNvSpPr>
          <p:nvPr>
            <p:ph idx="1"/>
          </p:nvPr>
        </p:nvSpPr>
        <p:spPr/>
        <p:txBody>
          <a:bodyPr/>
          <a:lstStyle/>
          <a:p>
            <a:pPr eaLnBrk="1" hangingPunct="1"/>
            <a:r>
              <a:rPr lang="el-GR" altLang="el-GR" smtClean="0"/>
              <a:t>ΤΙΤΛΟΣ </a:t>
            </a:r>
            <a:r>
              <a:rPr lang="en-US" altLang="el-GR" smtClean="0"/>
              <a:t>IV</a:t>
            </a:r>
            <a:r>
              <a:rPr lang="el-GR" altLang="el-GR" smtClean="0"/>
              <a:t> (άρθρα 46,47,48)</a:t>
            </a:r>
          </a:p>
          <a:p>
            <a:pPr eaLnBrk="1" hangingPunct="1"/>
            <a:r>
              <a:rPr lang="el-GR" altLang="el-GR" smtClean="0"/>
              <a:t>Κεφάλαιο δύο, άρθρα 78, 79, 80 (σκιαγράφηση μεταναστευτικής πολιτικής) </a:t>
            </a:r>
          </a:p>
          <a:p>
            <a:pPr eaLnBrk="1" hangingPunct="1"/>
            <a:r>
              <a:rPr lang="el-GR" altLang="el-GR" smtClean="0"/>
              <a:t>ΤΙΤΛΟΣ </a:t>
            </a:r>
            <a:r>
              <a:rPr lang="en-US" altLang="el-GR" smtClean="0"/>
              <a:t>IX </a:t>
            </a:r>
            <a:r>
              <a:rPr lang="el-GR" altLang="el-GR" smtClean="0"/>
              <a:t>Απασχόληση</a:t>
            </a:r>
          </a:p>
          <a:p>
            <a:pPr eaLnBrk="1" hangingPunct="1"/>
            <a:r>
              <a:rPr lang="el-GR" altLang="el-GR" smtClean="0"/>
              <a:t>ΤΙΤΛΟΣ Χ ΚΟΙΝΩΝΙΚΗ ΠΟΛΙΤΙΚΗ</a:t>
            </a:r>
          </a:p>
        </p:txBody>
      </p:sp>
    </p:spTree>
    <p:extLst>
      <p:ext uri="{BB962C8B-B14F-4D97-AF65-F5344CB8AC3E}">
        <p14:creationId xmlns:p14="http://schemas.microsoft.com/office/powerpoint/2010/main" val="36995456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 Τίτλος"/>
          <p:cNvSpPr>
            <a:spLocks noGrp="1"/>
          </p:cNvSpPr>
          <p:nvPr>
            <p:ph type="title"/>
          </p:nvPr>
        </p:nvSpPr>
        <p:spPr/>
        <p:txBody>
          <a:bodyPr/>
          <a:lstStyle/>
          <a:p>
            <a:r>
              <a:rPr lang="el-GR" altLang="el-GR" smtClean="0">
                <a:ln>
                  <a:noFill/>
                </a:ln>
              </a:rPr>
              <a:t>Ευρωπαϊκή Συμμαχία για τη Μαθητεία</a:t>
            </a:r>
          </a:p>
        </p:txBody>
      </p:sp>
      <p:sp>
        <p:nvSpPr>
          <p:cNvPr id="114691" name="2 - Θέση περιεχομένου"/>
          <p:cNvSpPr>
            <a:spLocks noGrp="1"/>
          </p:cNvSpPr>
          <p:nvPr>
            <p:ph idx="1"/>
          </p:nvPr>
        </p:nvSpPr>
        <p:spPr>
          <a:xfrm>
            <a:off x="2135188" y="2490788"/>
            <a:ext cx="7993062" cy="3890962"/>
          </a:xfrm>
        </p:spPr>
        <p:txBody>
          <a:bodyPr/>
          <a:lstStyle/>
          <a:p>
            <a:r>
              <a:rPr lang="el-GR" altLang="el-GR" smtClean="0"/>
              <a:t>Η Ευρωπαϊκή Συμμαχία για η Μαθητεία εγκαινιάστηκε το 2013</a:t>
            </a:r>
          </a:p>
          <a:p>
            <a:r>
              <a:rPr lang="el-GR" altLang="el-GR" smtClean="0"/>
              <a:t>Στόχος η βελτίωση της ποιότητας, η ενίσχυση της προσφοράς και της εικόνας της μαθητείας στην Ευρώπη</a:t>
            </a:r>
            <a:r>
              <a:rPr lang="en-GB" altLang="el-GR" smtClean="0"/>
              <a:t> </a:t>
            </a:r>
            <a:endParaRPr lang="el-GR" altLang="el-GR" smtClean="0"/>
          </a:p>
          <a:p>
            <a:r>
              <a:rPr lang="el-GR" altLang="el-GR" smtClean="0"/>
              <a:t>Κατά τη διάρκεια της μαθητείας μοιράζεται κάποιος το χρόνο του μεταξύ σχολείου και κατάρτισης σε μια επιχείρηση</a:t>
            </a:r>
          </a:p>
          <a:p>
            <a:r>
              <a:rPr lang="el-GR" altLang="el-GR" smtClean="0"/>
              <a:t>Συνήθως υπάρχει σύμβαση με την εταιρεία και πληρωμή για την εργασία</a:t>
            </a:r>
          </a:p>
          <a:p>
            <a:r>
              <a:rPr lang="el-GR" altLang="el-GR" smtClean="0"/>
              <a:t>Με το πέρας της μαθητείας παρέχεται αναγνωρισμένο πιστοποιητικό</a:t>
            </a:r>
            <a:endParaRPr lang="en-US" altLang="el-GR" smtClean="0"/>
          </a:p>
        </p:txBody>
      </p:sp>
    </p:spTree>
    <p:extLst>
      <p:ext uri="{BB962C8B-B14F-4D97-AF65-F5344CB8AC3E}">
        <p14:creationId xmlns:p14="http://schemas.microsoft.com/office/powerpoint/2010/main" val="11065777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1 - Τίτλος"/>
          <p:cNvSpPr>
            <a:spLocks noGrp="1"/>
          </p:cNvSpPr>
          <p:nvPr>
            <p:ph type="title"/>
          </p:nvPr>
        </p:nvSpPr>
        <p:spPr/>
        <p:txBody>
          <a:bodyPr/>
          <a:lstStyle/>
          <a:p>
            <a:r>
              <a:rPr lang="el-GR" altLang="el-GR" smtClean="0">
                <a:ln>
                  <a:noFill/>
                </a:ln>
              </a:rPr>
              <a:t>Ευρωπαϊκή Συμμαχία για τη Μαθητεία</a:t>
            </a:r>
          </a:p>
        </p:txBody>
      </p:sp>
      <p:sp>
        <p:nvSpPr>
          <p:cNvPr id="115715" name="2 - Θέση περιεχομένου"/>
          <p:cNvSpPr>
            <a:spLocks noGrp="1"/>
          </p:cNvSpPr>
          <p:nvPr>
            <p:ph idx="1"/>
          </p:nvPr>
        </p:nvSpPr>
        <p:spPr/>
        <p:txBody>
          <a:bodyPr/>
          <a:lstStyle/>
          <a:p>
            <a:r>
              <a:rPr lang="el-GR" altLang="el-GR" smtClean="0"/>
              <a:t>Η Ευρωπαϊκή Συμμαχία για τη Μαθητεία είναι μια πλατφόρμα στην οποία συνεργάζονται κυβερνήσεις, επιχειρήσεις, κοινωνικοί εταίροι, επιμελητήρια, πάροχοι επαγγελματικής κατάρτισης, περιφέρειες, εκπρόσωποι νεανικών οργανώσεων, </a:t>
            </a:r>
            <a:r>
              <a:rPr lang="en-US" altLang="el-GR" smtClean="0"/>
              <a:t>think tanks.</a:t>
            </a:r>
          </a:p>
          <a:p>
            <a:r>
              <a:rPr lang="el-GR" altLang="el-GR" smtClean="0"/>
              <a:t>Ο στόχος είναι η ενίσχυση της ποιότητας, της παροχής και της εικόνας της μαθητείας στην Ευρώπη και της κινητικότητας των μαθητευομένων</a:t>
            </a:r>
          </a:p>
        </p:txBody>
      </p:sp>
    </p:spTree>
    <p:extLst>
      <p:ext uri="{BB962C8B-B14F-4D97-AF65-F5344CB8AC3E}">
        <p14:creationId xmlns:p14="http://schemas.microsoft.com/office/powerpoint/2010/main" val="30400272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1 - Τίτλος"/>
          <p:cNvSpPr>
            <a:spLocks noGrp="1"/>
          </p:cNvSpPr>
          <p:nvPr>
            <p:ph type="title"/>
          </p:nvPr>
        </p:nvSpPr>
        <p:spPr/>
        <p:txBody>
          <a:bodyPr/>
          <a:lstStyle/>
          <a:p>
            <a:r>
              <a:rPr lang="el-GR" altLang="el-GR" smtClean="0">
                <a:ln>
                  <a:noFill/>
                </a:ln>
              </a:rPr>
              <a:t>Ευρωπαϊκή Συμμαχία για τη Μαθητεία</a:t>
            </a:r>
          </a:p>
        </p:txBody>
      </p:sp>
      <p:sp>
        <p:nvSpPr>
          <p:cNvPr id="116739" name="2 - Θέση περιεχομένου"/>
          <p:cNvSpPr>
            <a:spLocks noGrp="1"/>
          </p:cNvSpPr>
          <p:nvPr>
            <p:ph idx="1"/>
          </p:nvPr>
        </p:nvSpPr>
        <p:spPr/>
        <p:txBody>
          <a:bodyPr/>
          <a:lstStyle/>
          <a:p>
            <a:r>
              <a:rPr lang="el-GR" altLang="el-GR" smtClean="0"/>
              <a:t>Οι εταιρείες ωφελούνται από την επένδυσή τους σε μαθητευόμενους είτε κατά τη διάρκεια της μαθητείας είτε γιατί αργότερα θα απασχολήσουν ένα πλήρως εκπαιδευμένο προσωπικό</a:t>
            </a:r>
          </a:p>
          <a:p>
            <a:r>
              <a:rPr lang="el-GR" altLang="el-GR" smtClean="0"/>
              <a:t>Οι μαθητές αποκτούν πολύτιμη γνώση από το χώρο εργασίας, διασφαλίζοντας μεγαλύτερο βαθμό απασχολησιμότητας </a:t>
            </a:r>
          </a:p>
        </p:txBody>
      </p:sp>
    </p:spTree>
    <p:extLst>
      <p:ext uri="{BB962C8B-B14F-4D97-AF65-F5344CB8AC3E}">
        <p14:creationId xmlns:p14="http://schemas.microsoft.com/office/powerpoint/2010/main" val="83826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1 - Τίτλος"/>
          <p:cNvSpPr>
            <a:spLocks noGrp="1"/>
          </p:cNvSpPr>
          <p:nvPr>
            <p:ph type="title"/>
          </p:nvPr>
        </p:nvSpPr>
        <p:spPr/>
        <p:txBody>
          <a:bodyPr/>
          <a:lstStyle/>
          <a:p>
            <a:r>
              <a:rPr lang="el-GR" altLang="el-GR" smtClean="0">
                <a:ln>
                  <a:noFill/>
                </a:ln>
              </a:rPr>
              <a:t>Πρόταση για Ποιοτικό Πλαίσιο για την Πρακτική Άσκηση</a:t>
            </a:r>
          </a:p>
        </p:txBody>
      </p:sp>
      <p:sp>
        <p:nvSpPr>
          <p:cNvPr id="117763" name="2 - Θέση περιεχομένου"/>
          <p:cNvSpPr>
            <a:spLocks noGrp="1"/>
          </p:cNvSpPr>
          <p:nvPr>
            <p:ph idx="1"/>
          </p:nvPr>
        </p:nvSpPr>
        <p:spPr>
          <a:xfrm>
            <a:off x="2208214" y="2490788"/>
            <a:ext cx="7991475" cy="3746500"/>
          </a:xfrm>
        </p:spPr>
        <p:txBody>
          <a:bodyPr/>
          <a:lstStyle/>
          <a:p>
            <a:r>
              <a:rPr lang="el-GR" altLang="el-GR" smtClean="0"/>
              <a:t>Προβλήματα για κατάχρηση της πρακτικής άσκησης των νέων</a:t>
            </a:r>
          </a:p>
          <a:p>
            <a:r>
              <a:rPr lang="el-GR" altLang="el-GR" smtClean="0"/>
              <a:t>Χρήση τους απλώς ως φθηνής εργασίας</a:t>
            </a:r>
          </a:p>
          <a:p>
            <a:r>
              <a:rPr lang="el-GR" altLang="el-GR" smtClean="0"/>
              <a:t>Απουσία παροχής βοήθειας έτσι ώστε να ενταχθούν αργότερα στην αγορά εργασίας </a:t>
            </a:r>
          </a:p>
          <a:p>
            <a:r>
              <a:rPr lang="el-GR" altLang="el-GR" smtClean="0"/>
              <a:t>Ανεπαρκές το επίπεδο των γνώσεων που αποκομίζουν από την πρακτική άσκηση</a:t>
            </a:r>
          </a:p>
          <a:p>
            <a:r>
              <a:rPr lang="el-GR" altLang="el-GR" smtClean="0"/>
              <a:t>Συνθήκες εργασίας κατώτερες από τους «κανονικούς» εργαζόμενους</a:t>
            </a:r>
          </a:p>
        </p:txBody>
      </p:sp>
    </p:spTree>
    <p:extLst>
      <p:ext uri="{BB962C8B-B14F-4D97-AF65-F5344CB8AC3E}">
        <p14:creationId xmlns:p14="http://schemas.microsoft.com/office/powerpoint/2010/main" val="28594317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Τίτλος 1"/>
          <p:cNvSpPr>
            <a:spLocks noGrp="1"/>
          </p:cNvSpPr>
          <p:nvPr>
            <p:ph type="title"/>
          </p:nvPr>
        </p:nvSpPr>
        <p:spPr/>
        <p:txBody>
          <a:bodyPr/>
          <a:lstStyle/>
          <a:p>
            <a:r>
              <a:rPr lang="el-GR" altLang="el-GR" smtClean="0">
                <a:ln>
                  <a:noFill/>
                </a:ln>
              </a:rPr>
              <a:t>Ποιοτικό Πλαίσιο για την Πρακτική Άσκηση</a:t>
            </a:r>
          </a:p>
        </p:txBody>
      </p:sp>
      <p:sp>
        <p:nvSpPr>
          <p:cNvPr id="118787" name="Θέση περιεχομένου 2"/>
          <p:cNvSpPr>
            <a:spLocks noGrp="1"/>
          </p:cNvSpPr>
          <p:nvPr>
            <p:ph idx="1"/>
          </p:nvPr>
        </p:nvSpPr>
        <p:spPr>
          <a:xfrm>
            <a:off x="2135189" y="2490788"/>
            <a:ext cx="8137525" cy="3962400"/>
          </a:xfrm>
        </p:spPr>
        <p:txBody>
          <a:bodyPr/>
          <a:lstStyle/>
          <a:p>
            <a:r>
              <a:rPr lang="el-GR" altLang="el-GR" sz="2000"/>
              <a:t>Πρόταση κατευθυντήριων γραμμών για πρακτική άσκηση εκτός εκπαίδευσης</a:t>
            </a:r>
          </a:p>
          <a:p>
            <a:r>
              <a:rPr lang="el-GR" altLang="el-GR" sz="2000"/>
              <a:t>Υψηλό επίπεδο γνώσεων στη διάρκειά της πρακτικής άσκησης</a:t>
            </a:r>
          </a:p>
          <a:p>
            <a:r>
              <a:rPr lang="el-GR" altLang="el-GR" sz="2000"/>
              <a:t>Δίκαιες συνθήκες εργασίας, υποστήριξη μετάβασης από εκπαίδευση σε εργασία</a:t>
            </a:r>
          </a:p>
          <a:p>
            <a:r>
              <a:rPr lang="el-GR" altLang="el-GR" sz="2000"/>
              <a:t>Βελτίωση απασχολησιμότητας των νέων</a:t>
            </a:r>
          </a:p>
          <a:p>
            <a:r>
              <a:rPr lang="el-GR" altLang="el-GR" sz="2000"/>
              <a:t>Διαφάνεια αναφορικά με την μισθολογική αποζημίωση </a:t>
            </a:r>
          </a:p>
          <a:p>
            <a:r>
              <a:rPr lang="el-GR" altLang="el-GR" sz="2000"/>
              <a:t>Παροχή δικαιωμάτων κοινωνική ασφάλισης, αποζημιώσεις απόλυσης</a:t>
            </a:r>
          </a:p>
          <a:p>
            <a:r>
              <a:rPr lang="el-GR" altLang="el-GR" sz="2000"/>
              <a:t>Όλα αυτά γνωστά πριν την πρακτική άσκηση</a:t>
            </a:r>
          </a:p>
          <a:p>
            <a:r>
              <a:rPr lang="el-GR" altLang="el-GR" sz="2000"/>
              <a:t>Όχι κατάχρηση της πρακτικής άσκησης (συνεχείς επαναλαμβανόμενες πρακτικές ασκήσεις)</a:t>
            </a:r>
          </a:p>
        </p:txBody>
      </p:sp>
    </p:spTree>
    <p:extLst>
      <p:ext uri="{BB962C8B-B14F-4D97-AF65-F5344CB8AC3E}">
        <p14:creationId xmlns:p14="http://schemas.microsoft.com/office/powerpoint/2010/main" val="2776798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Τίτλος 1"/>
          <p:cNvSpPr>
            <a:spLocks noGrp="1"/>
          </p:cNvSpPr>
          <p:nvPr>
            <p:ph type="title"/>
          </p:nvPr>
        </p:nvSpPr>
        <p:spPr/>
        <p:txBody>
          <a:bodyPr/>
          <a:lstStyle/>
          <a:p>
            <a:r>
              <a:rPr lang="el-GR" altLang="en-US" smtClean="0"/>
              <a:t>Ευρωπαϊκός Πυλώνας Κοινωνικών Δικαιωμάτων</a:t>
            </a:r>
            <a:endParaRPr lang="en-US" altLang="en-US" smtClean="0"/>
          </a:p>
        </p:txBody>
      </p:sp>
      <p:sp>
        <p:nvSpPr>
          <p:cNvPr id="185347" name="Θέση περιεχομένου 2"/>
          <p:cNvSpPr>
            <a:spLocks noGrp="1"/>
          </p:cNvSpPr>
          <p:nvPr>
            <p:ph idx="1"/>
          </p:nvPr>
        </p:nvSpPr>
        <p:spPr/>
        <p:txBody>
          <a:bodyPr/>
          <a:lstStyle/>
          <a:p>
            <a:endParaRPr lang="en-US" altLang="en-US" smtClean="0"/>
          </a:p>
          <a:p>
            <a:r>
              <a:rPr lang="el-GR" altLang="en-US" smtClean="0"/>
              <a:t>Ο Πυλώνας υιοθετήθηκε στη Σύνοδο Κορυφής του Γκέτενμπουργκ το 2017 από το Ευρωπαϊκό Κοινοβούλιο, το Συμβούλιο και την Επιτροπή </a:t>
            </a:r>
          </a:p>
          <a:p>
            <a:r>
              <a:rPr lang="el-GR" altLang="en-US" smtClean="0"/>
              <a:t>Με τις 20 αρχές του αποτελεί τον οδηγό για μια πιο ισχυρή Κοινωνική Ευρώπη που θα είναι δίκαιη, συμπεριληπτική και πλήρης ευκαιριών</a:t>
            </a:r>
            <a:endParaRPr lang="en-US" altLang="en-US" smtClean="0"/>
          </a:p>
          <a:p>
            <a:r>
              <a:rPr lang="el-GR" altLang="en-US" smtClean="0"/>
              <a:t>Η Επιτροπή έχει παρουσιάσει προτάσεις και πρωτοβουλίες για την νέα περίοδο 2021-2030 και συνέχιση προηγούμενων πρωτοβουλιών</a:t>
            </a:r>
            <a:endParaRPr lang="en-US" altLang="en-US" smtClean="0"/>
          </a:p>
        </p:txBody>
      </p:sp>
    </p:spTree>
    <p:extLst>
      <p:ext uri="{BB962C8B-B14F-4D97-AF65-F5344CB8AC3E}">
        <p14:creationId xmlns:p14="http://schemas.microsoft.com/office/powerpoint/2010/main" val="10182210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Εικόνα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85432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Τίτλος 1"/>
          <p:cNvSpPr>
            <a:spLocks noGrp="1"/>
          </p:cNvSpPr>
          <p:nvPr>
            <p:ph type="title"/>
          </p:nvPr>
        </p:nvSpPr>
        <p:spPr/>
        <p:txBody>
          <a:bodyPr/>
          <a:lstStyle/>
          <a:p>
            <a:r>
              <a:rPr lang="el-GR" altLang="en-US" smtClean="0"/>
              <a:t>Προτεινόμενοι στόχοι</a:t>
            </a:r>
            <a:endParaRPr lang="en-US" altLang="en-US" smtClean="0"/>
          </a:p>
        </p:txBody>
      </p:sp>
      <p:sp>
        <p:nvSpPr>
          <p:cNvPr id="3" name="Θέση περιεχομένου 2"/>
          <p:cNvSpPr>
            <a:spLocks noGrp="1"/>
          </p:cNvSpPr>
          <p:nvPr>
            <p:ph idx="1"/>
          </p:nvPr>
        </p:nvSpPr>
        <p:spPr/>
        <p:txBody>
          <a:bodyPr/>
          <a:lstStyle/>
          <a:p>
            <a:pPr>
              <a:defRPr/>
            </a:pPr>
            <a:r>
              <a:rPr lang="el-GR" dirty="0" smtClean="0"/>
              <a:t>Τουλάχιστον το 78 % του πληθυσμού ηλικίας 20 έως 64 ετών θα πρέπει να εργάζεται έως το 2030</a:t>
            </a:r>
          </a:p>
          <a:p>
            <a:pPr marL="0" indent="0">
              <a:buNone/>
              <a:defRPr/>
            </a:pPr>
            <a:endParaRPr lang="el-GR" dirty="0" smtClean="0"/>
          </a:p>
          <a:p>
            <a:pPr>
              <a:defRPr/>
            </a:pPr>
            <a:r>
              <a:rPr lang="el-GR" dirty="0" smtClean="0"/>
              <a:t>Τουλάχιστον το 60 % όλων των ενηλίκων θα πρέπει να συμμετέχουν σε κατάρτιση κάθε χρόνο </a:t>
            </a:r>
          </a:p>
          <a:p>
            <a:pPr marL="0" indent="0">
              <a:buNone/>
              <a:defRPr/>
            </a:pPr>
            <a:endParaRPr lang="el-GR" dirty="0"/>
          </a:p>
          <a:p>
            <a:pPr>
              <a:defRPr/>
            </a:pPr>
            <a:r>
              <a:rPr lang="el-GR" dirty="0" smtClean="0"/>
              <a:t>Ο αριθμός των ατόμων που αντιμετωπίζουν κίνδυνο φτώχειας ή κοινωνικού αποκλεισμού θα πρέπει να μειωθεί κατά τουλάχιστον 15 εκατομμύρια έως το 2030</a:t>
            </a:r>
            <a:endParaRPr lang="en-US" dirty="0"/>
          </a:p>
        </p:txBody>
      </p:sp>
    </p:spTree>
    <p:extLst>
      <p:ext uri="{BB962C8B-B14F-4D97-AF65-F5344CB8AC3E}">
        <p14:creationId xmlns:p14="http://schemas.microsoft.com/office/powerpoint/2010/main" val="26745868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Τίτλος 1"/>
          <p:cNvSpPr>
            <a:spLocks noGrp="1"/>
          </p:cNvSpPr>
          <p:nvPr>
            <p:ph type="title"/>
          </p:nvPr>
        </p:nvSpPr>
        <p:spPr/>
        <p:txBody>
          <a:bodyPr/>
          <a:lstStyle/>
          <a:p>
            <a:r>
              <a:rPr lang="el-GR" altLang="en-US" smtClean="0"/>
              <a:t>Κοινωνική Προστασία και Ένταξη</a:t>
            </a:r>
            <a:endParaRPr lang="en-US" altLang="en-US" smtClean="0"/>
          </a:p>
        </p:txBody>
      </p:sp>
      <p:sp>
        <p:nvSpPr>
          <p:cNvPr id="188419" name="Θέση περιεχομένου 2"/>
          <p:cNvSpPr>
            <a:spLocks noGrp="1"/>
          </p:cNvSpPr>
          <p:nvPr>
            <p:ph idx="1"/>
          </p:nvPr>
        </p:nvSpPr>
        <p:spPr/>
        <p:txBody>
          <a:bodyPr/>
          <a:lstStyle/>
          <a:p>
            <a:r>
              <a:rPr lang="el-GR" altLang="en-US" smtClean="0"/>
              <a:t>Ενίσχυση της κοινωνικής ένταξης και καταπολέμηση της φτώχειας καθ’ ότι κεντρικές αξίες του Ευρωπαϊκού τρόπου ζωής</a:t>
            </a:r>
          </a:p>
          <a:p>
            <a:r>
              <a:rPr lang="el-GR" altLang="en-US" smtClean="0"/>
              <a:t>Σπάσιμο των διαγενεακών κύκλων μειονεξίας, ξεκινώντας με τις επενδύσεις στα παιδιά</a:t>
            </a:r>
          </a:p>
          <a:p>
            <a:r>
              <a:rPr lang="el-GR" altLang="en-US" smtClean="0"/>
              <a:t>Είναι απαραίτητη η θέσπιση συστημάτων ελάχιστου εισοδήματος ώστε να διασφαλιστεί ότι κανείς δεν μένει πίσω. </a:t>
            </a:r>
          </a:p>
          <a:p>
            <a:r>
              <a:rPr lang="el-GR" altLang="en-US" smtClean="0"/>
              <a:t>Η πρόσβαση σε οικονομικά προσιτή στέγαση προκαλεί αυξανόμενη ανησυχία σε πολλά κράτη μέλη, περιφέρειες και πόλεις</a:t>
            </a:r>
            <a:endParaRPr lang="en-US" altLang="en-US" smtClean="0"/>
          </a:p>
        </p:txBody>
      </p:sp>
    </p:spTree>
    <p:extLst>
      <p:ext uri="{BB962C8B-B14F-4D97-AF65-F5344CB8AC3E}">
        <p14:creationId xmlns:p14="http://schemas.microsoft.com/office/powerpoint/2010/main" val="13675459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Τίτλος 1"/>
          <p:cNvSpPr>
            <a:spLocks noGrp="1"/>
          </p:cNvSpPr>
          <p:nvPr>
            <p:ph type="title"/>
          </p:nvPr>
        </p:nvSpPr>
        <p:spPr/>
        <p:txBody>
          <a:bodyPr/>
          <a:lstStyle/>
          <a:p>
            <a:r>
              <a:rPr lang="el-GR" altLang="en-US" smtClean="0"/>
              <a:t>Κοινωνική Προστασία και Ένταξη</a:t>
            </a:r>
            <a:endParaRPr lang="en-US" altLang="en-US" smtClean="0"/>
          </a:p>
        </p:txBody>
      </p:sp>
      <p:sp>
        <p:nvSpPr>
          <p:cNvPr id="189443" name="Θέση περιεχομένου 2"/>
          <p:cNvSpPr>
            <a:spLocks noGrp="1"/>
          </p:cNvSpPr>
          <p:nvPr>
            <p:ph idx="1"/>
          </p:nvPr>
        </p:nvSpPr>
        <p:spPr/>
        <p:txBody>
          <a:bodyPr/>
          <a:lstStyle/>
          <a:p>
            <a:r>
              <a:rPr lang="el-GR" altLang="en-US" smtClean="0"/>
              <a:t>Τα συστήματα υγειονομικής περίθαλψης και μακροχρόνιας φροντίδας υφίστανται σημαντικές πιέσεις κατά τη διάρκεια της πανδημίας, </a:t>
            </a:r>
          </a:p>
          <a:p>
            <a:r>
              <a:rPr lang="el-GR" altLang="en-US" smtClean="0"/>
              <a:t>Δοκιμάζεται επίσης η ανθεκτικότητα της μακροχρόνιας φροντίδας. Η ζήτηση για υπηρεσίες φροντίδας αναμένεται να αυξηθεί σε μια γηράσκουσα κοινωνία,</a:t>
            </a:r>
          </a:p>
          <a:p>
            <a:r>
              <a:rPr lang="el-GR" altLang="en-US" smtClean="0"/>
              <a:t>Ενίσχυση προβληματισμού σχετικά με τη χρηματοδότηση της κοινωνικής προστασίας, και ιδίως τα χρηματοδοτικά μοντέλα που επιτρέπουν τη συνεχή αλληλεγγύη μεταξύ και εντός γενεών, ώστε να διασφαλιστεί ίση και βιώσιμη πρόσβαση στην κοινωνική προστασία όσον αφορά τις ομάδες και τους κινδύνους που καλύπτονται</a:t>
            </a:r>
            <a:endParaRPr lang="en-US" altLang="en-US" smtClean="0"/>
          </a:p>
        </p:txBody>
      </p:sp>
    </p:spTree>
    <p:extLst>
      <p:ext uri="{BB962C8B-B14F-4D97-AF65-F5344CB8AC3E}">
        <p14:creationId xmlns:p14="http://schemas.microsoft.com/office/powerpoint/2010/main" val="137643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2135189" y="620713"/>
            <a:ext cx="7964487" cy="1439862"/>
          </a:xfrm>
        </p:spPr>
        <p:txBody>
          <a:bodyPr/>
          <a:lstStyle/>
          <a:p>
            <a:pPr eaLnBrk="1" hangingPunct="1"/>
            <a:r>
              <a:rPr lang="el-GR" altLang="el-GR" sz="3400" b="1">
                <a:ln>
                  <a:noFill/>
                </a:ln>
              </a:rPr>
              <a:t>ΑΝΟΙΚΤΗ ΜΕΘΟΔΟΣ ΣΥΝΤΟΝΙΣΜΟΥ</a:t>
            </a:r>
          </a:p>
        </p:txBody>
      </p:sp>
      <p:sp>
        <p:nvSpPr>
          <p:cNvPr id="79875" name="Rectangle 3"/>
          <p:cNvSpPr>
            <a:spLocks noGrp="1" noChangeArrowheads="1"/>
          </p:cNvSpPr>
          <p:nvPr>
            <p:ph idx="1"/>
          </p:nvPr>
        </p:nvSpPr>
        <p:spPr>
          <a:xfrm>
            <a:off x="2208214" y="2420939"/>
            <a:ext cx="8459787" cy="3887787"/>
          </a:xfrm>
        </p:spPr>
        <p:txBody>
          <a:bodyPr/>
          <a:lstStyle/>
          <a:p>
            <a:pPr marL="342900" indent="-342900" eaLnBrk="1" hangingPunct="1">
              <a:lnSpc>
                <a:spcPct val="80000"/>
              </a:lnSpc>
              <a:buFont typeface="Wingdings" panose="05000000000000000000" pitchFamily="2" charset="2"/>
              <a:buChar char="v"/>
            </a:pPr>
            <a:r>
              <a:rPr lang="el-GR" altLang="el-GR" smtClean="0"/>
              <a:t>«Σκληρή» νομική προσέγγιση (</a:t>
            </a:r>
            <a:r>
              <a:rPr lang="en-US" altLang="el-GR" smtClean="0"/>
              <a:t>hard law</a:t>
            </a:r>
            <a:r>
              <a:rPr lang="el-GR" altLang="el-GR" smtClean="0"/>
              <a:t>): κανονισμοί, οδηγίες (ΚΥΡΩΣΕΙΣ)</a:t>
            </a:r>
          </a:p>
          <a:p>
            <a:pPr marL="342900" indent="-342900" eaLnBrk="1" hangingPunct="1">
              <a:lnSpc>
                <a:spcPct val="80000"/>
              </a:lnSpc>
              <a:buFont typeface="Wingdings" panose="05000000000000000000" pitchFamily="2" charset="2"/>
              <a:buChar char="v"/>
            </a:pPr>
            <a:r>
              <a:rPr lang="el-GR" altLang="el-GR" smtClean="0"/>
              <a:t>Ήπια προσέγγιση (</a:t>
            </a:r>
            <a:r>
              <a:rPr lang="en-US" altLang="el-GR" smtClean="0"/>
              <a:t>soft law</a:t>
            </a:r>
            <a:r>
              <a:rPr lang="el-GR" altLang="el-GR" smtClean="0"/>
              <a:t>):  Ανοικτή Μέθοδος Συντονισμού (ηθική και πολιτική δέσμευση)</a:t>
            </a:r>
          </a:p>
          <a:p>
            <a:pPr marL="342900" indent="-342900" algn="ctr" eaLnBrk="1" hangingPunct="1">
              <a:lnSpc>
                <a:spcPct val="80000"/>
              </a:lnSpc>
              <a:buNone/>
            </a:pPr>
            <a:r>
              <a:rPr lang="el-GR" altLang="el-GR" sz="2600"/>
              <a:t>Βασικά σημεία Ανοικτής Μεθόδου Συντονισμού</a:t>
            </a:r>
          </a:p>
          <a:p>
            <a:pPr marL="342900" indent="-342900" eaLnBrk="1" hangingPunct="1">
              <a:lnSpc>
                <a:spcPct val="80000"/>
              </a:lnSpc>
              <a:buFont typeface="Wingdings" panose="05000000000000000000" pitchFamily="2" charset="2"/>
              <a:buChar char="Ø"/>
            </a:pPr>
            <a:r>
              <a:rPr lang="el-GR" altLang="el-GR" sz="2000"/>
              <a:t>Καθορισμός στόχων, χρονοδιάγραμμα (βραχυπρόθεσμο, μεσοπρόθεσμο, μακροπρόθεσμο)</a:t>
            </a:r>
          </a:p>
          <a:p>
            <a:pPr marL="342900" indent="-342900" eaLnBrk="1" hangingPunct="1">
              <a:lnSpc>
                <a:spcPct val="80000"/>
              </a:lnSpc>
              <a:buFont typeface="Wingdings" panose="05000000000000000000" pitchFamily="2" charset="2"/>
              <a:buChar char="Ø"/>
            </a:pPr>
            <a:r>
              <a:rPr lang="el-GR" altLang="el-GR" sz="2000"/>
              <a:t>Καθορισμός ποσοτικών δεικτών (και βέλτιστες πρακτικές)</a:t>
            </a:r>
          </a:p>
          <a:p>
            <a:pPr marL="342900" indent="-342900" eaLnBrk="1" hangingPunct="1">
              <a:lnSpc>
                <a:spcPct val="80000"/>
              </a:lnSpc>
              <a:buFont typeface="Wingdings" panose="05000000000000000000" pitchFamily="2" charset="2"/>
              <a:buChar char="Ø"/>
            </a:pPr>
            <a:r>
              <a:rPr lang="el-GR" altLang="el-GR" sz="2000"/>
              <a:t>Μεταφορά στόχων στις εθνικές και περιφερειακές πολιτικές-εθνικοί στόχοι</a:t>
            </a:r>
          </a:p>
          <a:p>
            <a:pPr marL="342900" indent="-342900" eaLnBrk="1" hangingPunct="1">
              <a:lnSpc>
                <a:spcPct val="80000"/>
              </a:lnSpc>
              <a:buFont typeface="Wingdings" panose="05000000000000000000" pitchFamily="2" charset="2"/>
              <a:buChar char="Ø"/>
            </a:pPr>
            <a:r>
              <a:rPr lang="el-GR" altLang="el-GR" sz="2000"/>
              <a:t>Παρακολούθηση, αξιολόγηση, επανεξέταση από ομότιμους, αλληλοδιδακτικές διαδικασίες (</a:t>
            </a:r>
            <a:r>
              <a:rPr lang="en-US" altLang="el-GR" sz="2000"/>
              <a:t>peer review</a:t>
            </a:r>
            <a:r>
              <a:rPr lang="el-GR" altLang="el-GR" sz="2000"/>
              <a:t>)</a:t>
            </a:r>
          </a:p>
        </p:txBody>
      </p:sp>
    </p:spTree>
    <p:extLst>
      <p:ext uri="{BB962C8B-B14F-4D97-AF65-F5344CB8AC3E}">
        <p14:creationId xmlns:p14="http://schemas.microsoft.com/office/powerpoint/2010/main" val="2849239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Τίτλος 1"/>
          <p:cNvSpPr>
            <a:spLocks noGrp="1"/>
          </p:cNvSpPr>
          <p:nvPr>
            <p:ph type="title"/>
          </p:nvPr>
        </p:nvSpPr>
        <p:spPr/>
        <p:txBody>
          <a:bodyPr/>
          <a:lstStyle/>
          <a:p>
            <a:pPr>
              <a:defRPr/>
            </a:pPr>
            <a:r>
              <a:rPr lang="el-GR" altLang="el-GR" dirty="0" smtClean="0">
                <a:ln>
                  <a:noFill/>
                </a:ln>
              </a:rPr>
              <a:t>Νέες κατευθυντήριες γραμμές</a:t>
            </a:r>
            <a:r>
              <a:rPr lang="en-US" altLang="el-GR" dirty="0" smtClean="0">
                <a:ln>
                  <a:noFill/>
                </a:ln>
              </a:rPr>
              <a:t/>
            </a:r>
            <a:br>
              <a:rPr lang="en-US" altLang="el-GR" dirty="0" smtClean="0">
                <a:ln>
                  <a:noFill/>
                </a:ln>
              </a:rPr>
            </a:br>
            <a:r>
              <a:rPr lang="en-US" altLang="el-GR" sz="3600" dirty="0">
                <a:ln>
                  <a:noFill/>
                </a:ln>
                <a:solidFill>
                  <a:schemeClr val="accent1">
                    <a:lumMod val="75000"/>
                  </a:schemeClr>
                </a:solidFill>
              </a:rPr>
              <a:t>(</a:t>
            </a:r>
            <a:r>
              <a:rPr lang="el-GR" altLang="el-GR" sz="3600" dirty="0">
                <a:ln>
                  <a:noFill/>
                </a:ln>
                <a:solidFill>
                  <a:schemeClr val="accent1">
                    <a:lumMod val="75000"/>
                  </a:schemeClr>
                </a:solidFill>
              </a:rPr>
              <a:t>απασχόληση)</a:t>
            </a:r>
          </a:p>
        </p:txBody>
      </p:sp>
      <p:sp>
        <p:nvSpPr>
          <p:cNvPr id="246787" name="Θέση περιεχομένου 2"/>
          <p:cNvSpPr>
            <a:spLocks noGrp="1"/>
          </p:cNvSpPr>
          <p:nvPr>
            <p:ph idx="1"/>
          </p:nvPr>
        </p:nvSpPr>
        <p:spPr/>
        <p:txBody>
          <a:bodyPr/>
          <a:lstStyle/>
          <a:p>
            <a:endParaRPr lang="el-GR" altLang="el-GR" smtClean="0"/>
          </a:p>
        </p:txBody>
      </p:sp>
    </p:spTree>
    <p:extLst>
      <p:ext uri="{BB962C8B-B14F-4D97-AF65-F5344CB8AC3E}">
        <p14:creationId xmlns:p14="http://schemas.microsoft.com/office/powerpoint/2010/main" val="64359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Τίτλος 1"/>
          <p:cNvSpPr>
            <a:spLocks noGrp="1"/>
          </p:cNvSpPr>
          <p:nvPr>
            <p:ph type="title"/>
          </p:nvPr>
        </p:nvSpPr>
        <p:spPr/>
        <p:txBody>
          <a:bodyPr/>
          <a:lstStyle/>
          <a:p>
            <a:r>
              <a:rPr lang="el-GR" altLang="el-GR" smtClean="0">
                <a:ln>
                  <a:noFill/>
                </a:ln>
              </a:rPr>
              <a:t>Κατευθυντήρια 5: τόνωση της ζήτησης εργασίας </a:t>
            </a:r>
          </a:p>
        </p:txBody>
      </p:sp>
      <p:sp>
        <p:nvSpPr>
          <p:cNvPr id="247811" name="Θέση περιεχομένου 2"/>
          <p:cNvSpPr>
            <a:spLocks noGrp="1"/>
          </p:cNvSpPr>
          <p:nvPr>
            <p:ph idx="1"/>
          </p:nvPr>
        </p:nvSpPr>
        <p:spPr>
          <a:xfrm>
            <a:off x="2208214" y="2420938"/>
            <a:ext cx="7775575" cy="3960812"/>
          </a:xfrm>
        </p:spPr>
        <p:txBody>
          <a:bodyPr/>
          <a:lstStyle/>
          <a:p>
            <a:r>
              <a:rPr lang="el-GR" altLang="el-GR" smtClean="0"/>
              <a:t>Μετατόπιση φορολογικού βάρους από την εργασία σε άλλες πηγές φορολογίας λιγότερο επιζήμιες για την απασχόληση και την ανάπτυξη</a:t>
            </a:r>
          </a:p>
          <a:p>
            <a:r>
              <a:rPr lang="el-GR" altLang="el-GR" smtClean="0"/>
              <a:t>Παράλληλα, διασφάλιση εσόδων για επαρκή κοινωνική προστασία και των δαπανών προς ενίσχυση της ανάπτυξης</a:t>
            </a:r>
          </a:p>
          <a:p>
            <a:r>
              <a:rPr lang="el-GR" altLang="el-GR" smtClean="0"/>
              <a:t>Η ελάφρυνση φορολόγησης της εργασίας θα πρέπει να αποσκοπεί σε άρση των εμποδίων και αντικινήτρων της συμμετοχής στην αγορά εργασίας, ιδίως για όσους είναι πιο απομακρυσμένοι από την αγορά εργασίας </a:t>
            </a:r>
          </a:p>
          <a:p>
            <a:endParaRPr lang="el-GR" altLang="el-GR" smtClean="0"/>
          </a:p>
        </p:txBody>
      </p:sp>
    </p:spTree>
    <p:extLst>
      <p:ext uri="{BB962C8B-B14F-4D97-AF65-F5344CB8AC3E}">
        <p14:creationId xmlns:p14="http://schemas.microsoft.com/office/powerpoint/2010/main" val="910688858"/>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1_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2_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5.xml><?xml version="1.0" encoding="utf-8"?>
<a:theme xmlns:a="http://schemas.openxmlformats.org/drawingml/2006/main" name="3_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6.xml><?xml version="1.0" encoding="utf-8"?>
<a:theme xmlns:a="http://schemas.openxmlformats.org/drawingml/2006/main" name="4_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7.xml><?xml version="1.0" encoding="utf-8"?>
<a:theme xmlns:a="http://schemas.openxmlformats.org/drawingml/2006/main" name="5_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8.xml><?xml version="1.0" encoding="utf-8"?>
<a:theme xmlns:a="http://schemas.openxmlformats.org/drawingml/2006/main" name="6_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51</TotalTime>
  <Words>3861</Words>
  <Application>Microsoft Office PowerPoint</Application>
  <PresentationFormat>Ευρεία οθόνη</PresentationFormat>
  <Paragraphs>251</Paragraphs>
  <Slides>69</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8</vt:i4>
      </vt:variant>
      <vt:variant>
        <vt:lpstr>Τίτλοι διαφανειών</vt:lpstr>
      </vt:variant>
      <vt:variant>
        <vt:i4>69</vt:i4>
      </vt:variant>
    </vt:vector>
  </HeadingPairs>
  <TitlesOfParts>
    <vt:vector size="83" baseType="lpstr">
      <vt:lpstr>Arial</vt:lpstr>
      <vt:lpstr>Calibri</vt:lpstr>
      <vt:lpstr>Calibri Light</vt:lpstr>
      <vt:lpstr>Garamond</vt:lpstr>
      <vt:lpstr>Verdana</vt:lpstr>
      <vt:lpstr>Wingdings</vt:lpstr>
      <vt:lpstr>Θέμα του Office</vt:lpstr>
      <vt:lpstr>Οργανικό</vt:lpstr>
      <vt:lpstr>1_Οργανικό</vt:lpstr>
      <vt:lpstr>2_Οργανικό</vt:lpstr>
      <vt:lpstr>3_Οργανικό</vt:lpstr>
      <vt:lpstr>4_Οργανικό</vt:lpstr>
      <vt:lpstr>5_Οργανικό</vt:lpstr>
      <vt:lpstr>6_Οργανικό</vt:lpstr>
      <vt:lpstr>Παρουσίαση του PowerPoint</vt:lpstr>
      <vt:lpstr>Η Ενοποιημένη Συνθήκη της ΕΕ</vt:lpstr>
      <vt:lpstr>Άρθρο 3</vt:lpstr>
      <vt:lpstr>Άρθρο 3 παρ.3 (συνέχεια)</vt:lpstr>
      <vt:lpstr>Ενοποιημένη Συνθήκη για τη λειτουργία της ΕΕ-Άρθρο 9 </vt:lpstr>
      <vt:lpstr>Συναφείς τίτλοι</vt:lpstr>
      <vt:lpstr>ΑΝΟΙΚΤΗ ΜΕΘΟΔΟΣ ΣΥΝΤΟΝΙΣΜΟΥ</vt:lpstr>
      <vt:lpstr>Νέες κατευθυντήριες γραμμές (απασχόληση)</vt:lpstr>
      <vt:lpstr>Κατευθυντήρια 5: τόνωση της ζήτησης εργασίας </vt:lpstr>
      <vt:lpstr>Κατευθυντήρια 5: τόνωση της ζήτησης εργασίας </vt:lpstr>
      <vt:lpstr>Κατευθυντήρια 6: Ενίσχυση της προσφοράς εργασίας και των δεξιοτήτων </vt:lpstr>
      <vt:lpstr>Κατευθυντήρια 6: Ενίσχυση της προσφοράς εργασίας και των δεξιοτήτων </vt:lpstr>
      <vt:lpstr>Κατευθυντήρια 6: Ενίσχυση της προσφοράς εργασίας και των δεξιοτήτων </vt:lpstr>
      <vt:lpstr>Κατευθυντήρια 6: Ενίσχυση της προσφοράς εργασίας και των δεξιοτήτων </vt:lpstr>
      <vt:lpstr>Κατευθυντήρια 6: Ενίσχυση της προσφοράς εργασίας και των δεξιοτήτων </vt:lpstr>
      <vt:lpstr>Κατευθυντήρια 6: Ενίσχυση της προσφοράς εργασίας και των δεξιοτήτων </vt:lpstr>
      <vt:lpstr>Κατευθυντήρια 6: Ενίσχυση της προσφοράς εργασίας και των δεξιοτήτων </vt:lpstr>
      <vt:lpstr>Κατευθυντήρια γραμμή 7: Βελτίωση της λειτουργίας των αγορών εργασίας </vt:lpstr>
      <vt:lpstr>Κατευθυντήρια γραμμή 7: Βελτίωση της λειτουργίας των αγορών εργασίας </vt:lpstr>
      <vt:lpstr>Κατευθυντήρια γραμμή 7: Βελτίωση της λειτουργίας των αγορών εργασίας </vt:lpstr>
      <vt:lpstr>Κατευθυντήρια γραμμή 7: Βελτίωση της λειτουργίας των αγορών εργασίας </vt:lpstr>
      <vt:lpstr>Κατευθυντήρια γραμμή 7: Βελτίωση της λειτουργίας των αγορών εργασίας </vt:lpstr>
      <vt:lpstr>Κατευθυντήρια γραμμή 7: Βελτίωση της λειτουργίας των αγορών εργασίας </vt:lpstr>
      <vt:lpstr>Κατευθυντήρια γραμμή 7: Βελτίωση της λειτουργίας των αγορών εργασίας </vt:lpstr>
      <vt:lpstr>Κατευθυντήρια γραμμή 8: Ενθάρρυνση της κοινωνικής ένταξης, καταπολέμηση της φτώχειας και προώθηση των ίσων ευκαιριών </vt:lpstr>
      <vt:lpstr>Κατευθυντήρια γραμμή 8: Ενθάρρυνση της κοινωνικής ένταξης, καταπολέμηση της φτώχειας και προώθηση των ίσων ευκαιριών </vt:lpstr>
      <vt:lpstr>Κατευθυντήρια γραμμή 8: Ενθάρρυνση της κοινωνικής ένταξης, καταπολέμηση της φτώχειας και προώθηση των ίσων ευκαιριών </vt:lpstr>
      <vt:lpstr>Κατευθυντήρια γραμμή 8: Ενθάρρυνση της κοινωνικής ένταξης, καταπολέμηση της φτώχειας και προώθηση των ίσων ευκαιριών </vt:lpstr>
      <vt:lpstr>Κατευθυντήρια γραμμή 8: Ενθάρρυνση της κοινωνικής ένταξης, καταπολέμηση της φτώχειας και προώθηση των ίσων ευκαιριών </vt:lpstr>
      <vt:lpstr>ΟΙ ΕΠΙΤΡΟΠΕΣ</vt:lpstr>
      <vt:lpstr>ΕΠΙΤΡΟΠΗ ΑΠΑΣΧΟΛΗΣΗΣ</vt:lpstr>
      <vt:lpstr>ΕΠΙΤΡΟΠΗ ΑΠΑΣΧΟΛΗΣΗΣ</vt:lpstr>
      <vt:lpstr>ΕΠΙΤΡΟΠΗ ΑΠΑΣΧΟΛΗΣΗΣ</vt:lpstr>
      <vt:lpstr>ΕΠΙΤΡΟΠΗ ΑΠΑΣΧΟΛΗΣΗΣ</vt:lpstr>
      <vt:lpstr>ΕΠΙΤΡΟΠΗ ΑΠΑΣΧΟΛΗΣΗΣ</vt:lpstr>
      <vt:lpstr>ΕΠΙΤΡΟΠΗ ΚΟΙΝΩΝΙΚΗΣ ΠΡΟΣΤΑΣΙΑΣ</vt:lpstr>
      <vt:lpstr>ΕΠΙΤΡΟΠΗ ΚΟΙΝΩΝΙΚΗΣ ΠΡΟΣΤΑΣΙΑΣ</vt:lpstr>
      <vt:lpstr>Ευελιξία με ασφάλεια </vt:lpstr>
      <vt:lpstr>Τέσσερα κύρια στοιχεία</vt:lpstr>
      <vt:lpstr>Τέσσερα κύρια στοιχεία</vt:lpstr>
      <vt:lpstr>Ευελιξία με ασφάλεια</vt:lpstr>
      <vt:lpstr>Ευελιξία με ασφάλεια</vt:lpstr>
      <vt:lpstr>Ευελιξία με ασφάλεια</vt:lpstr>
      <vt:lpstr>Ευελιξία με ασφάλεια</vt:lpstr>
      <vt:lpstr>Ευελιξία με ασφάλεια</vt:lpstr>
      <vt:lpstr>Ευελιξία με ασφάλεια</vt:lpstr>
      <vt:lpstr>Ευελιξία με ασφάλεια</vt:lpstr>
      <vt:lpstr>Ευελιξία με ασφάλεια</vt:lpstr>
      <vt:lpstr>Ευελιξία με ασφάλεια</vt:lpstr>
      <vt:lpstr>Ευελιξία με ασφάλεια: αρχές </vt:lpstr>
      <vt:lpstr>Ευελιξία με ασφάλεια: αρχές</vt:lpstr>
      <vt:lpstr>Ευελιξία με ασφάλεια: αρχές (5) </vt:lpstr>
      <vt:lpstr>Ευελιξία με ασφάλεια: αρχές</vt:lpstr>
      <vt:lpstr>Ευελιξία με ασφάλεια: αρχές (8) </vt:lpstr>
      <vt:lpstr>Ταμείο Ευρωπαϊκής Βοήθειας στους Πιο Στερημένους </vt:lpstr>
      <vt:lpstr>Πώς λειτουργεί το ΤΕΒΑ; </vt:lpstr>
      <vt:lpstr>Πώς λειτουργεί το ΤΕΒΑ</vt:lpstr>
      <vt:lpstr>Με ποιο τρόπο το Ταμείο συμπληρώνει το Ευρωπαϊκό Κοινωνικό Ταμείο (ΕΚΤ);</vt:lpstr>
      <vt:lpstr>Πώς επιλέγονται οι συνεργαζόμενες οργανώσεις;</vt:lpstr>
      <vt:lpstr>Ευρωπαϊκή Συμμαχία για τη Μαθητεία</vt:lpstr>
      <vt:lpstr>Ευρωπαϊκή Συμμαχία για τη Μαθητεία</vt:lpstr>
      <vt:lpstr>Ευρωπαϊκή Συμμαχία για τη Μαθητεία</vt:lpstr>
      <vt:lpstr>Πρόταση για Ποιοτικό Πλαίσιο για την Πρακτική Άσκηση</vt:lpstr>
      <vt:lpstr>Ποιοτικό Πλαίσιο για την Πρακτική Άσκηση</vt:lpstr>
      <vt:lpstr>Ευρωπαϊκός Πυλώνας Κοινωνικών Δικαιωμάτων</vt:lpstr>
      <vt:lpstr>Παρουσίαση του PowerPoint</vt:lpstr>
      <vt:lpstr>Προτεινόμενοι στόχοι</vt:lpstr>
      <vt:lpstr>Κοινωνική Προστασία και Ένταξη</vt:lpstr>
      <vt:lpstr>Κοινωνική Προστασία και Ένταξη</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GEORMAS KONSTANTINOS</dc:creator>
  <cp:lastModifiedBy>GEORMAS KONSTANTINOS</cp:lastModifiedBy>
  <cp:revision>6</cp:revision>
  <dcterms:created xsi:type="dcterms:W3CDTF">2021-12-05T11:58:01Z</dcterms:created>
  <dcterms:modified xsi:type="dcterms:W3CDTF">2021-12-05T12:49:46Z</dcterms:modified>
</cp:coreProperties>
</file>