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notesMasterIdLst>
    <p:notesMasterId r:id="rId54"/>
  </p:notesMasterIdLst>
  <p:sldIdLst>
    <p:sldId id="256" r:id="rId2"/>
    <p:sldId id="323" r:id="rId3"/>
    <p:sldId id="304" r:id="rId4"/>
    <p:sldId id="300" r:id="rId5"/>
    <p:sldId id="265" r:id="rId6"/>
    <p:sldId id="301" r:id="rId7"/>
    <p:sldId id="320" r:id="rId8"/>
    <p:sldId id="266" r:id="rId9"/>
    <p:sldId id="298" r:id="rId10"/>
    <p:sldId id="308" r:id="rId11"/>
    <p:sldId id="299" r:id="rId12"/>
    <p:sldId id="309" r:id="rId13"/>
    <p:sldId id="297" r:id="rId14"/>
    <p:sldId id="267" r:id="rId15"/>
    <p:sldId id="268" r:id="rId16"/>
    <p:sldId id="264" r:id="rId17"/>
    <p:sldId id="269" r:id="rId18"/>
    <p:sldId id="321" r:id="rId19"/>
    <p:sldId id="270" r:id="rId20"/>
    <p:sldId id="272" r:id="rId21"/>
    <p:sldId id="306" r:id="rId22"/>
    <p:sldId id="273" r:id="rId23"/>
    <p:sldId id="274" r:id="rId24"/>
    <p:sldId id="318" r:id="rId25"/>
    <p:sldId id="276" r:id="rId26"/>
    <p:sldId id="310" r:id="rId27"/>
    <p:sldId id="277" r:id="rId28"/>
    <p:sldId id="278" r:id="rId29"/>
    <p:sldId id="280" r:id="rId30"/>
    <p:sldId id="281" r:id="rId31"/>
    <p:sldId id="311" r:id="rId32"/>
    <p:sldId id="282" r:id="rId33"/>
    <p:sldId id="313" r:id="rId34"/>
    <p:sldId id="312" r:id="rId35"/>
    <p:sldId id="322" r:id="rId36"/>
    <p:sldId id="257" r:id="rId37"/>
    <p:sldId id="314" r:id="rId38"/>
    <p:sldId id="286" r:id="rId39"/>
    <p:sldId id="258" r:id="rId40"/>
    <p:sldId id="287" r:id="rId41"/>
    <p:sldId id="285" r:id="rId42"/>
    <p:sldId id="288" r:id="rId43"/>
    <p:sldId id="289" r:id="rId44"/>
    <p:sldId id="315" r:id="rId45"/>
    <p:sldId id="290" r:id="rId46"/>
    <p:sldId id="292" r:id="rId47"/>
    <p:sldId id="316" r:id="rId48"/>
    <p:sldId id="293" r:id="rId49"/>
    <p:sldId id="307" r:id="rId50"/>
    <p:sldId id="295" r:id="rId51"/>
    <p:sldId id="317" r:id="rId52"/>
    <p:sldId id="296" r:id="rId53"/>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89" y="22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l-GR"/>
          </a:p>
        </p:txBody>
      </p:sp>
      <p:sp>
        <p:nvSpPr>
          <p:cNvPr id="3789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l-GR"/>
          </a:p>
        </p:txBody>
      </p:sp>
      <p:sp>
        <p:nvSpPr>
          <p:cNvPr id="573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789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smtClean="0"/>
              <a:t>Κάντε κλικ για να επεξεργαστείτε τα στυλ κειμένου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3789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l-GR"/>
          </a:p>
        </p:txBody>
      </p:sp>
      <p:sp>
        <p:nvSpPr>
          <p:cNvPr id="3789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F7BC0A46-4A67-4F60-9F1D-0678E9178C5C}" type="slidenum">
              <a:rPr lang="el-GR"/>
              <a:pPr>
                <a:defRPr/>
              </a:pPr>
              <a:t>‹#›</a:t>
            </a:fld>
            <a:endParaRPr 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4" name="3 - Ισοσκελές τρίγωνο"/>
          <p:cNvSpPr/>
          <p:nvPr/>
        </p:nvSpPr>
        <p:spPr>
          <a:xfrm rot="16200000">
            <a:off x="7553325" y="5254626"/>
            <a:ext cx="1893887"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7 - Τίτλος"/>
          <p:cNvSpPr>
            <a:spLocks noGrp="1"/>
          </p:cNvSpPr>
          <p:nvPr>
            <p:ph type="ctrTitle"/>
          </p:nvPr>
        </p:nvSpPr>
        <p:spPr>
          <a:xfrm>
            <a:off x="540544" y="776288"/>
            <a:ext cx="8062912" cy="1470025"/>
          </a:xfrm>
        </p:spPr>
        <p:txBody>
          <a:bodyPr anchor="b"/>
          <a:lstStyle>
            <a:lvl1pPr algn="r">
              <a:defRPr sz="4400"/>
            </a:lvl1pPr>
          </a:lstStyle>
          <a:p>
            <a:r>
              <a:rPr lang="el-GR" smtClean="0"/>
              <a:t>Kλικ για επεξεργασία του τίτλου</a:t>
            </a:r>
            <a:endParaRPr lang="en-US"/>
          </a:p>
        </p:txBody>
      </p:sp>
      <p:sp>
        <p:nvSpPr>
          <p:cNvPr id="9" name="8 - Υπότιτλος"/>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smtClean="0"/>
              <a:t>Κάντε κλικ για να επεξεργαστείτε τον υπότιτλο του υποδείγματος</a:t>
            </a:r>
            <a:endParaRPr lang="en-US"/>
          </a:p>
        </p:txBody>
      </p:sp>
      <p:sp>
        <p:nvSpPr>
          <p:cNvPr id="5" name="27 - Θέση ημερομηνίας"/>
          <p:cNvSpPr>
            <a:spLocks noGrp="1"/>
          </p:cNvSpPr>
          <p:nvPr>
            <p:ph type="dt" sz="half" idx="10"/>
          </p:nvPr>
        </p:nvSpPr>
        <p:spPr>
          <a:xfrm>
            <a:off x="1371600" y="6011863"/>
            <a:ext cx="5791200" cy="365125"/>
          </a:xfrm>
        </p:spPr>
        <p:txBody>
          <a:bodyPr tIns="0" bIns="0" anchor="t"/>
          <a:lstStyle>
            <a:lvl1pPr algn="r">
              <a:defRPr sz="1000"/>
            </a:lvl1pPr>
          </a:lstStyle>
          <a:p>
            <a:pPr>
              <a:defRPr/>
            </a:pPr>
            <a:endParaRPr lang="el-GR"/>
          </a:p>
        </p:txBody>
      </p:sp>
      <p:sp>
        <p:nvSpPr>
          <p:cNvPr id="6" name="16 - Θέση υποσέλιδου"/>
          <p:cNvSpPr>
            <a:spLocks noGrp="1"/>
          </p:cNvSpPr>
          <p:nvPr>
            <p:ph type="ftr" sz="quarter" idx="11"/>
          </p:nvPr>
        </p:nvSpPr>
        <p:spPr>
          <a:xfrm>
            <a:off x="1371600" y="5649913"/>
            <a:ext cx="5791200" cy="365125"/>
          </a:xfrm>
        </p:spPr>
        <p:txBody>
          <a:bodyPr tIns="0" bIns="0"/>
          <a:lstStyle>
            <a:lvl1pPr algn="r">
              <a:defRPr sz="1100"/>
            </a:lvl1pPr>
          </a:lstStyle>
          <a:p>
            <a:pPr>
              <a:defRPr/>
            </a:pPr>
            <a:endParaRPr lang="el-GR"/>
          </a:p>
        </p:txBody>
      </p:sp>
      <p:sp>
        <p:nvSpPr>
          <p:cNvPr id="7" name="28 - Θέση αριθμού διαφάνειας"/>
          <p:cNvSpPr>
            <a:spLocks noGrp="1"/>
          </p:cNvSpPr>
          <p:nvPr>
            <p:ph type="sldNum" sz="quarter" idx="12"/>
          </p:nvPr>
        </p:nvSpPr>
        <p:spPr>
          <a:xfrm>
            <a:off x="8391525" y="5753100"/>
            <a:ext cx="503238" cy="365125"/>
          </a:xfrm>
        </p:spPr>
        <p:txBody>
          <a:bodyPr anchor="ctr"/>
          <a:lstStyle>
            <a:lvl1pPr algn="ctr">
              <a:defRPr sz="1300">
                <a:solidFill>
                  <a:srgbClr val="FFFFFF"/>
                </a:solidFill>
              </a:defRPr>
            </a:lvl1pPr>
          </a:lstStyle>
          <a:p>
            <a:pPr>
              <a:defRPr/>
            </a:pPr>
            <a:fld id="{1C499817-F822-493A-919A-D2259E16AA12}"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13 - Θέση ημερομηνίας"/>
          <p:cNvSpPr>
            <a:spLocks noGrp="1"/>
          </p:cNvSpPr>
          <p:nvPr>
            <p:ph type="dt" sz="half" idx="10"/>
          </p:nvPr>
        </p:nvSpPr>
        <p:spPr/>
        <p:txBody>
          <a:bodyPr/>
          <a:lstStyle>
            <a:lvl1pPr>
              <a:defRPr/>
            </a:lvl1pPr>
          </a:lstStyle>
          <a:p>
            <a:pPr>
              <a:defRPr/>
            </a:pPr>
            <a:endParaRPr lang="el-GR"/>
          </a:p>
        </p:txBody>
      </p:sp>
      <p:sp>
        <p:nvSpPr>
          <p:cNvPr id="5" name="2 - Θέση υποσέλιδου"/>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p:cNvSpPr>
            <a:spLocks noGrp="1"/>
          </p:cNvSpPr>
          <p:nvPr>
            <p:ph type="sldNum" sz="quarter" idx="12"/>
          </p:nvPr>
        </p:nvSpPr>
        <p:spPr/>
        <p:txBody>
          <a:bodyPr/>
          <a:lstStyle>
            <a:lvl1pPr>
              <a:defRPr/>
            </a:lvl1pPr>
          </a:lstStyle>
          <a:p>
            <a:pPr>
              <a:defRPr/>
            </a:pPr>
            <a:fld id="{DCA1FB35-5201-4D1B-8558-402EADF8218E}"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381000"/>
            <a:ext cx="1905000" cy="5486400"/>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381000"/>
            <a:ext cx="6248400" cy="5486400"/>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13 - Θέση ημερομηνίας"/>
          <p:cNvSpPr>
            <a:spLocks noGrp="1"/>
          </p:cNvSpPr>
          <p:nvPr>
            <p:ph type="dt" sz="half" idx="10"/>
          </p:nvPr>
        </p:nvSpPr>
        <p:spPr/>
        <p:txBody>
          <a:bodyPr/>
          <a:lstStyle>
            <a:lvl1pPr>
              <a:defRPr/>
            </a:lvl1pPr>
          </a:lstStyle>
          <a:p>
            <a:pPr>
              <a:defRPr/>
            </a:pPr>
            <a:endParaRPr lang="el-GR"/>
          </a:p>
        </p:txBody>
      </p:sp>
      <p:sp>
        <p:nvSpPr>
          <p:cNvPr id="5" name="2 - Θέση υποσέλιδου"/>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p:cNvSpPr>
            <a:spLocks noGrp="1"/>
          </p:cNvSpPr>
          <p:nvPr>
            <p:ph type="sldNum" sz="quarter" idx="12"/>
          </p:nvPr>
        </p:nvSpPr>
        <p:spPr/>
        <p:txBody>
          <a:bodyPr/>
          <a:lstStyle>
            <a:lvl1pPr>
              <a:defRPr/>
            </a:lvl1pPr>
          </a:lstStyle>
          <a:p>
            <a:pPr>
              <a:defRPr/>
            </a:pPr>
            <a:fld id="{FC059CF6-6AAA-46E2-B334-D8D96C9BD898}"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4"/>
            <a:ext cx="8229600" cy="1399032"/>
          </a:xfrm>
        </p:spPr>
        <p:txBody>
          <a:bodyPr/>
          <a:lstStyle/>
          <a:p>
            <a:r>
              <a:rPr lang="el-GR" smtClean="0"/>
              <a:t>Kλικ για επεξεργασία του τίτλου</a:t>
            </a:r>
            <a:endParaRPr lang="en-US"/>
          </a:p>
        </p:txBody>
      </p:sp>
      <p:sp>
        <p:nvSpPr>
          <p:cNvPr id="3" name="2 - Θέση περιεχομένου"/>
          <p:cNvSpPr>
            <a:spLocks noGrp="1"/>
          </p:cNvSpPr>
          <p:nvPr>
            <p:ph idx="1"/>
          </p:nvPr>
        </p:nvSpPr>
        <p:spPr>
          <a:xfrm>
            <a:off x="457200" y="1882808"/>
            <a:ext cx="8229600" cy="4572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791075" y="6480175"/>
            <a:ext cx="2133600" cy="301625"/>
          </a:xfrm>
        </p:spPr>
        <p:txBody>
          <a:bodyPr/>
          <a:lstStyle>
            <a:lvl1pPr>
              <a:defRPr/>
            </a:lvl1pPr>
          </a:lstStyle>
          <a:p>
            <a:pPr>
              <a:defRPr/>
            </a:pPr>
            <a:endParaRPr lang="el-GR"/>
          </a:p>
        </p:txBody>
      </p:sp>
      <p:sp>
        <p:nvSpPr>
          <p:cNvPr id="5" name="4 - Θέση υποσέλιδου"/>
          <p:cNvSpPr>
            <a:spLocks noGrp="1"/>
          </p:cNvSpPr>
          <p:nvPr>
            <p:ph type="ftr" sz="quarter" idx="11"/>
          </p:nvPr>
        </p:nvSpPr>
        <p:spPr>
          <a:xfrm>
            <a:off x="457200" y="6481763"/>
            <a:ext cx="4259263" cy="300037"/>
          </a:xfrm>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11662700-F0BD-413B-830E-46EC942F3C42}"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gradFill rotWithShape="1">
          <a:gsLst>
            <a:gs pos="0">
              <a:srgbClr val="000000"/>
            </a:gs>
            <a:gs pos="60001">
              <a:srgbClr val="000000"/>
            </a:gs>
            <a:gs pos="100000">
              <a:srgbClr val="6C6C6C"/>
            </a:gs>
          </a:gsLst>
          <a:lin ang="5400000"/>
        </a:gradFill>
        <a:effectLst/>
      </p:bgPr>
    </p:bg>
    <p:spTree>
      <p:nvGrpSpPr>
        <p:cNvPr id="1" name=""/>
        <p:cNvGrpSpPr/>
        <p:nvPr/>
      </p:nvGrpSpPr>
      <p:grpSpPr>
        <a:xfrm>
          <a:off x="0" y="0"/>
          <a:ext cx="0" cy="0"/>
          <a:chOff x="0" y="0"/>
          <a:chExt cx="0" cy="0"/>
        </a:xfrm>
      </p:grpSpPr>
      <p:sp>
        <p:nvSpPr>
          <p:cNvPr id="4" name="3 - Ορθογώνιο τρίγωνο"/>
          <p:cNvSpPr/>
          <p:nvPr/>
        </p:nvSpPr>
        <p:spPr>
          <a:xfrm flipV="1">
            <a:off x="6350" y="6350"/>
            <a:ext cx="9131300" cy="6837363"/>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4 - Ισοσκελές τρίγωνο"/>
          <p:cNvSpPr/>
          <p:nvPr/>
        </p:nvSpPr>
        <p:spPr>
          <a:xfrm rot="5400000" flipV="1">
            <a:off x="7553325" y="309563"/>
            <a:ext cx="1893888"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cxnSp>
        <p:nvCxnSpPr>
          <p:cNvPr id="6" name="5 - Ευθεία γραμμή σύνδεσης"/>
          <p:cNvCxnSpPr/>
          <p:nvPr/>
        </p:nvCxnSpPr>
        <p:spPr>
          <a:xfrm rot="10800000">
            <a:off x="6469063" y="9525"/>
            <a:ext cx="2673350" cy="1900238"/>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7" name="6 - Ευθεία γραμμή σύνδεσης"/>
          <p:cNvCxnSpPr/>
          <p:nvPr/>
        </p:nvCxnSpPr>
        <p:spPr>
          <a:xfrm flipV="1">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 Τίτλος"/>
          <p:cNvSpPr>
            <a:spLocks noGrp="1"/>
          </p:cNvSpPr>
          <p:nvPr>
            <p:ph type="title"/>
          </p:nvPr>
        </p:nvSpPr>
        <p:spPr>
          <a:xfrm>
            <a:off x="381000" y="271464"/>
            <a:ext cx="7239000" cy="1362075"/>
          </a:xfrm>
        </p:spPr>
        <p:txBody>
          <a:bodyPr/>
          <a:lstStyle>
            <a:lvl1pPr marL="0" algn="l">
              <a:buNone/>
              <a:defRPr sz="3600" b="1" cap="none" baseline="0"/>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381000" y="1633536"/>
            <a:ext cx="3886200" cy="2286000"/>
          </a:xfrm>
        </p:spPr>
        <p:txBody>
          <a:bodyPr/>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smtClean="0"/>
              <a:t>Kλικ για επεξεργασία των στυλ του υποδείγματος</a:t>
            </a:r>
          </a:p>
        </p:txBody>
      </p:sp>
      <p:sp>
        <p:nvSpPr>
          <p:cNvPr id="8" name="3 - Θέση ημερομηνίας"/>
          <p:cNvSpPr>
            <a:spLocks noGrp="1"/>
          </p:cNvSpPr>
          <p:nvPr>
            <p:ph type="dt" sz="half" idx="10"/>
          </p:nvPr>
        </p:nvSpPr>
        <p:spPr>
          <a:xfrm>
            <a:off x="6956425" y="6477000"/>
            <a:ext cx="2133600" cy="304800"/>
          </a:xfrm>
        </p:spPr>
        <p:txBody>
          <a:bodyPr/>
          <a:lstStyle>
            <a:lvl1pPr>
              <a:defRPr/>
            </a:lvl1pPr>
          </a:lstStyle>
          <a:p>
            <a:pPr>
              <a:defRPr/>
            </a:pPr>
            <a:endParaRPr lang="el-GR"/>
          </a:p>
        </p:txBody>
      </p:sp>
      <p:sp>
        <p:nvSpPr>
          <p:cNvPr id="9" name="4 - Θέση υποσέλιδου"/>
          <p:cNvSpPr>
            <a:spLocks noGrp="1"/>
          </p:cNvSpPr>
          <p:nvPr>
            <p:ph type="ftr" sz="quarter" idx="11"/>
          </p:nvPr>
        </p:nvSpPr>
        <p:spPr>
          <a:xfrm>
            <a:off x="2619375" y="6481763"/>
            <a:ext cx="4260850" cy="300037"/>
          </a:xfrm>
        </p:spPr>
        <p:txBody>
          <a:bodyPr/>
          <a:lstStyle>
            <a:lvl1pPr>
              <a:defRPr/>
            </a:lvl1pPr>
          </a:lstStyle>
          <a:p>
            <a:pPr>
              <a:defRPr/>
            </a:pPr>
            <a:endParaRPr lang="el-GR"/>
          </a:p>
        </p:txBody>
      </p:sp>
      <p:sp>
        <p:nvSpPr>
          <p:cNvPr id="10" name="5 - Θέση αριθμού διαφάνειας"/>
          <p:cNvSpPr>
            <a:spLocks noGrp="1"/>
          </p:cNvSpPr>
          <p:nvPr>
            <p:ph type="sldNum" sz="quarter" idx="12"/>
          </p:nvPr>
        </p:nvSpPr>
        <p:spPr>
          <a:xfrm>
            <a:off x="8450263" y="809625"/>
            <a:ext cx="503237" cy="300038"/>
          </a:xfrm>
        </p:spPr>
        <p:txBody>
          <a:bodyPr/>
          <a:lstStyle>
            <a:lvl1pPr>
              <a:defRPr/>
            </a:lvl1pPr>
          </a:lstStyle>
          <a:p>
            <a:pPr>
              <a:defRPr/>
            </a:pPr>
            <a:fld id="{951C7D0D-BDF4-457C-AD01-BA75AC114361}" type="slidenum">
              <a:rPr lang="el-GR"/>
              <a:pPr>
                <a:defRPr/>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marL="0" algn="l">
              <a:defRPr/>
            </a:lvl1p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13 - Θέση ημερομηνίας"/>
          <p:cNvSpPr>
            <a:spLocks noGrp="1"/>
          </p:cNvSpPr>
          <p:nvPr>
            <p:ph type="dt" sz="half" idx="10"/>
          </p:nvPr>
        </p:nvSpPr>
        <p:spPr/>
        <p:txBody>
          <a:bodyPr/>
          <a:lstStyle>
            <a:lvl1pPr>
              <a:defRPr/>
            </a:lvl1pPr>
          </a:lstStyle>
          <a:p>
            <a:pPr>
              <a:defRPr/>
            </a:pPr>
            <a:endParaRPr lang="el-GR"/>
          </a:p>
        </p:txBody>
      </p:sp>
      <p:sp>
        <p:nvSpPr>
          <p:cNvPr id="6" name="2 - Θέση υποσέλιδου"/>
          <p:cNvSpPr>
            <a:spLocks noGrp="1"/>
          </p:cNvSpPr>
          <p:nvPr>
            <p:ph type="ftr" sz="quarter" idx="11"/>
          </p:nvPr>
        </p:nvSpPr>
        <p:spPr/>
        <p:txBody>
          <a:bodyPr/>
          <a:lstStyle>
            <a:lvl1pPr>
              <a:defRPr/>
            </a:lvl1pPr>
          </a:lstStyle>
          <a:p>
            <a:pPr>
              <a:defRPr/>
            </a:pPr>
            <a:endParaRPr lang="el-GR"/>
          </a:p>
        </p:txBody>
      </p:sp>
      <p:sp>
        <p:nvSpPr>
          <p:cNvPr id="7" name="22 - Θέση αριθμού διαφάνειας"/>
          <p:cNvSpPr>
            <a:spLocks noGrp="1"/>
          </p:cNvSpPr>
          <p:nvPr>
            <p:ph type="sldNum" sz="quarter" idx="12"/>
          </p:nvPr>
        </p:nvSpPr>
        <p:spPr/>
        <p:txBody>
          <a:bodyPr/>
          <a:lstStyle>
            <a:lvl1pPr>
              <a:defRPr/>
            </a:lvl1pPr>
          </a:lstStyle>
          <a:p>
            <a:pPr>
              <a:defRPr/>
            </a:pPr>
            <a:fld id="{1ED36ACC-4974-49D1-BA09-7F1AA4F82ED9}"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6" name="5 - Θέση περιεχομένου"/>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6 - Θέση ημερομηνίας"/>
          <p:cNvSpPr>
            <a:spLocks noGrp="1"/>
          </p:cNvSpPr>
          <p:nvPr>
            <p:ph type="dt" sz="half" idx="10"/>
          </p:nvPr>
        </p:nvSpPr>
        <p:spPr>
          <a:xfrm>
            <a:off x="4791075" y="6481763"/>
            <a:ext cx="2130425" cy="301625"/>
          </a:xfrm>
        </p:spPr>
        <p:txBody>
          <a:bodyPr/>
          <a:lstStyle>
            <a:lvl1pPr>
              <a:defRPr/>
            </a:lvl1pPr>
          </a:lstStyle>
          <a:p>
            <a:pPr>
              <a:defRPr/>
            </a:pPr>
            <a:endParaRPr lang="el-GR"/>
          </a:p>
        </p:txBody>
      </p:sp>
      <p:sp>
        <p:nvSpPr>
          <p:cNvPr id="8" name="7 - Θέση υποσέλιδου"/>
          <p:cNvSpPr>
            <a:spLocks noGrp="1"/>
          </p:cNvSpPr>
          <p:nvPr>
            <p:ph type="ftr" sz="quarter" idx="11"/>
          </p:nvPr>
        </p:nvSpPr>
        <p:spPr>
          <a:xfrm>
            <a:off x="457200" y="6481763"/>
            <a:ext cx="4260850" cy="301625"/>
          </a:xfrm>
        </p:spPr>
        <p:txBody>
          <a:bodyPr/>
          <a:lstStyle>
            <a:lvl1pPr>
              <a:defRPr/>
            </a:lvl1pPr>
          </a:lstStyle>
          <a:p>
            <a:pPr>
              <a:defRPr/>
            </a:pPr>
            <a:endParaRPr lang="el-GR"/>
          </a:p>
        </p:txBody>
      </p:sp>
      <p:sp>
        <p:nvSpPr>
          <p:cNvPr id="9" name="8 - Θέση αριθμού διαφάνειας"/>
          <p:cNvSpPr>
            <a:spLocks noGrp="1"/>
          </p:cNvSpPr>
          <p:nvPr>
            <p:ph type="sldNum" sz="quarter" idx="12"/>
          </p:nvPr>
        </p:nvSpPr>
        <p:spPr>
          <a:xfrm>
            <a:off x="7589838" y="6483350"/>
            <a:ext cx="503237" cy="301625"/>
          </a:xfrm>
        </p:spPr>
        <p:txBody>
          <a:bodyPr/>
          <a:lstStyle>
            <a:lvl1pPr algn="ctr">
              <a:defRPr/>
            </a:lvl1pPr>
          </a:lstStyle>
          <a:p>
            <a:pPr>
              <a:defRPr/>
            </a:pPr>
            <a:fld id="{ECB42CC7-E7C1-4A09-846C-81171E35F15C}" type="slidenum">
              <a:rPr lang="el-GR"/>
              <a:pPr>
                <a:defRPr/>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b="0"/>
            </a:lvl1pPr>
          </a:lstStyle>
          <a:p>
            <a:r>
              <a:rPr lang="el-GR" smtClean="0"/>
              <a:t>Kλικ για επεξεργασία του τίτλου</a:t>
            </a:r>
            <a:endParaRPr lang="en-US"/>
          </a:p>
        </p:txBody>
      </p:sp>
      <p:sp>
        <p:nvSpPr>
          <p:cNvPr id="3" name="13 - Θέση ημερομηνίας"/>
          <p:cNvSpPr>
            <a:spLocks noGrp="1"/>
          </p:cNvSpPr>
          <p:nvPr>
            <p:ph type="dt" sz="half" idx="10"/>
          </p:nvPr>
        </p:nvSpPr>
        <p:spPr/>
        <p:txBody>
          <a:bodyPr/>
          <a:lstStyle>
            <a:lvl1pPr>
              <a:defRPr/>
            </a:lvl1pPr>
          </a:lstStyle>
          <a:p>
            <a:pPr>
              <a:defRPr/>
            </a:pPr>
            <a:endParaRPr lang="el-GR"/>
          </a:p>
        </p:txBody>
      </p:sp>
      <p:sp>
        <p:nvSpPr>
          <p:cNvPr id="4" name="2 - Θέση υποσέλιδου"/>
          <p:cNvSpPr>
            <a:spLocks noGrp="1"/>
          </p:cNvSpPr>
          <p:nvPr>
            <p:ph type="ftr" sz="quarter" idx="11"/>
          </p:nvPr>
        </p:nvSpPr>
        <p:spPr/>
        <p:txBody>
          <a:bodyPr/>
          <a:lstStyle>
            <a:lvl1pPr>
              <a:defRPr/>
            </a:lvl1pPr>
          </a:lstStyle>
          <a:p>
            <a:pPr>
              <a:defRPr/>
            </a:pPr>
            <a:endParaRPr lang="el-GR"/>
          </a:p>
        </p:txBody>
      </p:sp>
      <p:sp>
        <p:nvSpPr>
          <p:cNvPr id="5" name="22 - Θέση αριθμού διαφάνειας"/>
          <p:cNvSpPr>
            <a:spLocks noGrp="1"/>
          </p:cNvSpPr>
          <p:nvPr>
            <p:ph type="sldNum" sz="quarter" idx="12"/>
          </p:nvPr>
        </p:nvSpPr>
        <p:spPr/>
        <p:txBody>
          <a:bodyPr/>
          <a:lstStyle>
            <a:lvl1pPr>
              <a:defRPr/>
            </a:lvl1pPr>
          </a:lstStyle>
          <a:p>
            <a:pPr>
              <a:defRPr/>
            </a:pPr>
            <a:fld id="{BA384D81-634B-45E6-B9A0-8BEAF9473FB8}"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3 - Θέση ημερομηνίας"/>
          <p:cNvSpPr>
            <a:spLocks noGrp="1"/>
          </p:cNvSpPr>
          <p:nvPr>
            <p:ph type="dt" sz="half" idx="10"/>
          </p:nvPr>
        </p:nvSpPr>
        <p:spPr/>
        <p:txBody>
          <a:bodyPr/>
          <a:lstStyle>
            <a:lvl1pPr>
              <a:defRPr/>
            </a:lvl1pPr>
          </a:lstStyle>
          <a:p>
            <a:pPr>
              <a:defRPr/>
            </a:pPr>
            <a:endParaRPr lang="el-GR"/>
          </a:p>
        </p:txBody>
      </p:sp>
      <p:sp>
        <p:nvSpPr>
          <p:cNvPr id="3" name="2 - Θέση υποσέλιδου"/>
          <p:cNvSpPr>
            <a:spLocks noGrp="1"/>
          </p:cNvSpPr>
          <p:nvPr>
            <p:ph type="ftr" sz="quarter" idx="11"/>
          </p:nvPr>
        </p:nvSpPr>
        <p:spPr/>
        <p:txBody>
          <a:bodyPr/>
          <a:lstStyle>
            <a:lvl1pPr>
              <a:defRPr/>
            </a:lvl1pPr>
          </a:lstStyle>
          <a:p>
            <a:pPr>
              <a:defRPr/>
            </a:pPr>
            <a:endParaRPr lang="el-GR"/>
          </a:p>
        </p:txBody>
      </p:sp>
      <p:sp>
        <p:nvSpPr>
          <p:cNvPr id="4" name="22 - Θέση αριθμού διαφάνειας"/>
          <p:cNvSpPr>
            <a:spLocks noGrp="1"/>
          </p:cNvSpPr>
          <p:nvPr>
            <p:ph type="sldNum" sz="quarter" idx="12"/>
          </p:nvPr>
        </p:nvSpPr>
        <p:spPr/>
        <p:txBody>
          <a:bodyPr/>
          <a:lstStyle>
            <a:lvl1pPr>
              <a:defRPr/>
            </a:lvl1pPr>
          </a:lstStyle>
          <a:p>
            <a:pPr>
              <a:defRPr/>
            </a:pPr>
            <a:fld id="{A95AB639-2B08-4732-BCA6-A2D37EB658E5}"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lang="el-GR" smtClean="0"/>
              <a:t>Kλικ για επεξεργασία του τίτλου</a:t>
            </a:r>
            <a:endParaRPr lang="en-US"/>
          </a:p>
        </p:txBody>
      </p:sp>
      <p:sp>
        <p:nvSpPr>
          <p:cNvPr id="3" name="2 - Θέση κειμένου"/>
          <p:cNvSpPr>
            <a:spLocks noGrp="1"/>
          </p:cNvSpPr>
          <p:nvPr>
            <p:ph type="body" idx="2"/>
          </p:nvPr>
        </p:nvSpPr>
        <p:spPr>
          <a:xfrm>
            <a:off x="1135856" y="367664"/>
            <a:ext cx="2438400" cy="5943600"/>
          </a:xfrm>
        </p:spPr>
        <p:txBody>
          <a:bodyPr/>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ημερομηνίας"/>
          <p:cNvSpPr>
            <a:spLocks noGrp="1"/>
          </p:cNvSpPr>
          <p:nvPr>
            <p:ph type="dt" sz="half" idx="10"/>
          </p:nvPr>
        </p:nvSpPr>
        <p:spPr>
          <a:xfrm>
            <a:off x="6278563" y="6556375"/>
            <a:ext cx="2133600" cy="301625"/>
          </a:xfrm>
        </p:spPr>
        <p:txBody>
          <a:bodyPr/>
          <a:lstStyle>
            <a:lvl1pPr>
              <a:defRPr sz="900"/>
            </a:lvl1pPr>
          </a:lstStyle>
          <a:p>
            <a:pPr>
              <a:defRPr/>
            </a:pPr>
            <a:endParaRPr lang="el-GR"/>
          </a:p>
        </p:txBody>
      </p:sp>
      <p:sp>
        <p:nvSpPr>
          <p:cNvPr id="6" name="5 - Θέση υποσέλιδου"/>
          <p:cNvSpPr>
            <a:spLocks noGrp="1"/>
          </p:cNvSpPr>
          <p:nvPr>
            <p:ph type="ftr" sz="quarter" idx="11"/>
          </p:nvPr>
        </p:nvSpPr>
        <p:spPr>
          <a:xfrm>
            <a:off x="1135063" y="6556375"/>
            <a:ext cx="5143500" cy="301625"/>
          </a:xfrm>
        </p:spPr>
        <p:txBody>
          <a:bodyPr/>
          <a:lstStyle>
            <a:lvl1pPr>
              <a:defRPr sz="900"/>
            </a:lvl1pPr>
          </a:lstStyle>
          <a:p>
            <a:pPr>
              <a:defRPr/>
            </a:pPr>
            <a:endParaRPr lang="el-GR"/>
          </a:p>
        </p:txBody>
      </p:sp>
      <p:sp>
        <p:nvSpPr>
          <p:cNvPr id="7" name="6 - Θέση αριθμού διαφάνειας"/>
          <p:cNvSpPr>
            <a:spLocks noGrp="1"/>
          </p:cNvSpPr>
          <p:nvPr>
            <p:ph type="sldNum" sz="quarter" idx="12"/>
          </p:nvPr>
        </p:nvSpPr>
        <p:spPr>
          <a:xfrm>
            <a:off x="8410575" y="6556375"/>
            <a:ext cx="503238" cy="301625"/>
          </a:xfrm>
        </p:spPr>
        <p:txBody>
          <a:bodyPr/>
          <a:lstStyle>
            <a:lvl1pPr>
              <a:defRPr sz="900"/>
            </a:lvl1pPr>
          </a:lstStyle>
          <a:p>
            <a:pPr>
              <a:defRPr/>
            </a:pPr>
            <a:fld id="{30DD0AA3-3DCE-4E6E-B3C2-997B18768E26}" type="slidenum">
              <a:rPr lang="el-GR"/>
              <a:pPr>
                <a:defRPr/>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Pr>
        <a:gradFill rotWithShape="1">
          <a:gsLst>
            <a:gs pos="0">
              <a:srgbClr val="000000"/>
            </a:gs>
            <a:gs pos="60001">
              <a:srgbClr val="000000"/>
            </a:gs>
            <a:gs pos="100000">
              <a:srgbClr val="6C6C6C"/>
            </a:gs>
          </a:gsLst>
          <a:lin ang="5400000"/>
        </a:gra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19456" y="150896"/>
            <a:ext cx="914400" cy="6400800"/>
          </a:xfrm>
        </p:spPr>
        <p:txBody>
          <a:bodyPr vert="vert270" anchor="b"/>
          <a:lstStyle>
            <a:lvl1pPr marL="0" algn="l">
              <a:buNone/>
              <a:defRPr sz="3000" b="0" cap="all" baseline="0"/>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1138237" y="373966"/>
            <a:ext cx="7333488" cy="5486400"/>
          </a:xfrm>
          <a:solidFill>
            <a:schemeClr val="bg2">
              <a:shade val="50000"/>
            </a:schemeClr>
          </a:solidFill>
        </p:spPr>
        <p:txBody>
          <a:bodyPr>
            <a:normAutofit/>
          </a:bodyPr>
          <a:lstStyle>
            <a:lvl1pPr marL="0" indent="0">
              <a:buNone/>
              <a:defRPr sz="3200"/>
            </a:lvl1pPr>
          </a:lstStyle>
          <a:p>
            <a:pPr lvl="0"/>
            <a:r>
              <a:rPr lang="el-GR" noProof="0" smtClean="0"/>
              <a:t>Κάντε κλικ στο εικονίδιο για να προσθέσετε μια εικόνα</a:t>
            </a:r>
            <a:endParaRPr lang="en-US" noProof="0" dirty="0"/>
          </a:p>
        </p:txBody>
      </p:sp>
      <p:sp>
        <p:nvSpPr>
          <p:cNvPr id="4" name="3 - Θέση κειμένου"/>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6108700" y="6556375"/>
            <a:ext cx="2101850" cy="301625"/>
          </a:xfrm>
        </p:spPr>
        <p:txBody>
          <a:bodyPr/>
          <a:lstStyle>
            <a:lvl1pPr>
              <a:defRPr sz="900"/>
            </a:lvl1pPr>
          </a:lstStyle>
          <a:p>
            <a:pPr>
              <a:defRPr/>
            </a:pPr>
            <a:endParaRPr lang="el-GR"/>
          </a:p>
        </p:txBody>
      </p:sp>
      <p:sp>
        <p:nvSpPr>
          <p:cNvPr id="6" name="5 - Θέση υποσέλιδου"/>
          <p:cNvSpPr>
            <a:spLocks noGrp="1"/>
          </p:cNvSpPr>
          <p:nvPr>
            <p:ph type="ftr" sz="quarter" idx="11"/>
          </p:nvPr>
        </p:nvSpPr>
        <p:spPr>
          <a:xfrm>
            <a:off x="1169988" y="6557963"/>
            <a:ext cx="4948237" cy="301625"/>
          </a:xfrm>
        </p:spPr>
        <p:txBody>
          <a:bodyPr/>
          <a:lstStyle>
            <a:lvl1pPr>
              <a:defRPr sz="900"/>
            </a:lvl1pPr>
          </a:lstStyle>
          <a:p>
            <a:pPr>
              <a:defRPr/>
            </a:pPr>
            <a:endParaRPr lang="el-GR"/>
          </a:p>
        </p:txBody>
      </p:sp>
      <p:sp>
        <p:nvSpPr>
          <p:cNvPr id="7" name="6 - Θέση αριθμού διαφάνειας"/>
          <p:cNvSpPr>
            <a:spLocks noGrp="1"/>
          </p:cNvSpPr>
          <p:nvPr>
            <p:ph type="sldNum" sz="quarter" idx="12"/>
          </p:nvPr>
        </p:nvSpPr>
        <p:spPr>
          <a:xfrm>
            <a:off x="8216900" y="6556375"/>
            <a:ext cx="366713" cy="301625"/>
          </a:xfrm>
        </p:spPr>
        <p:txBody>
          <a:bodyPr/>
          <a:lstStyle>
            <a:lvl1pPr algn="ctr">
              <a:defRPr sz="900"/>
            </a:lvl1pPr>
          </a:lstStyle>
          <a:p>
            <a:pPr>
              <a:defRPr/>
            </a:pPr>
            <a:fld id="{BEBBFBE7-972D-4A0F-9AEC-F6A6BA205B10}" type="slidenum">
              <a:rPr lang="el-GR"/>
              <a:pPr>
                <a:defRPr/>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474747"/>
            </a:gs>
            <a:gs pos="60001">
              <a:srgbClr val="626262"/>
            </a:gs>
            <a:gs pos="100000">
              <a:srgbClr val="8C8C8C"/>
            </a:gs>
          </a:gsLst>
          <a:lin ang="5400000"/>
        </a:gradFill>
        <a:effectLst/>
      </p:bgPr>
    </p:bg>
    <p:spTree>
      <p:nvGrpSpPr>
        <p:cNvPr id="1" name=""/>
        <p:cNvGrpSpPr/>
        <p:nvPr/>
      </p:nvGrpSpPr>
      <p:grpSpPr>
        <a:xfrm>
          <a:off x="0" y="0"/>
          <a:ext cx="0" cy="0"/>
          <a:chOff x="0" y="0"/>
          <a:chExt cx="0" cy="0"/>
        </a:xfrm>
      </p:grpSpPr>
      <p:sp>
        <p:nvSpPr>
          <p:cNvPr id="11" name="10 - Ορθογώνιο τρίγωνο"/>
          <p:cNvSpPr/>
          <p:nvPr/>
        </p:nvSpPr>
        <p:spPr>
          <a:xfrm>
            <a:off x="6350" y="14288"/>
            <a:ext cx="9131300" cy="6837362"/>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cxnSp>
        <p:nvCxnSpPr>
          <p:cNvPr id="8" name="7 - Ευθεία γραμμή σύνδεσης"/>
          <p:cNvCxnSpPr/>
          <p:nvPr/>
        </p:nvCxnSpPr>
        <p:spPr>
          <a:xfrm>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 Ευθεία γραμμή σύνδεσης"/>
          <p:cNvCxnSpPr/>
          <p:nvPr/>
        </p:nvCxnSpPr>
        <p:spPr>
          <a:xfrm rot="10800000" flipV="1">
            <a:off x="6469063" y="4948238"/>
            <a:ext cx="2673350" cy="1900237"/>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 Θέση τίτλου"/>
          <p:cNvSpPr>
            <a:spLocks noGrp="1"/>
          </p:cNvSpPr>
          <p:nvPr>
            <p:ph type="title"/>
          </p:nvPr>
        </p:nvSpPr>
        <p:spPr>
          <a:xfrm>
            <a:off x="457200" y="268288"/>
            <a:ext cx="8229600" cy="1398587"/>
          </a:xfrm>
          <a:prstGeom prst="rect">
            <a:avLst/>
          </a:prstGeom>
        </p:spPr>
        <p:txBody>
          <a:bodyPr vert="horz" anchor="ctr">
            <a:normAutofit/>
          </a:bodyPr>
          <a:lstStyle/>
          <a:p>
            <a:r>
              <a:rPr lang="el-GR" smtClean="0"/>
              <a:t>Kλικ για επεξεργασία του τίτλου</a:t>
            </a:r>
            <a:endParaRPr lang="en-US"/>
          </a:p>
        </p:txBody>
      </p:sp>
      <p:sp>
        <p:nvSpPr>
          <p:cNvPr id="1030" name="12 - Θέση κειμένου"/>
          <p:cNvSpPr>
            <a:spLocks noGrp="1"/>
          </p:cNvSpPr>
          <p:nvPr>
            <p:ph type="body" idx="1"/>
          </p:nvPr>
        </p:nvSpPr>
        <p:spPr bwMode="auto">
          <a:xfrm>
            <a:off x="457200" y="1882775"/>
            <a:ext cx="82296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14" name="13 - Θέση ημερομηνίας"/>
          <p:cNvSpPr>
            <a:spLocks noGrp="1"/>
          </p:cNvSpPr>
          <p:nvPr>
            <p:ph type="dt" sz="half" idx="2"/>
          </p:nvPr>
        </p:nvSpPr>
        <p:spPr>
          <a:xfrm>
            <a:off x="4791075" y="6481763"/>
            <a:ext cx="2133600" cy="301625"/>
          </a:xfrm>
          <a:prstGeom prst="rect">
            <a:avLst/>
          </a:prstGeom>
        </p:spPr>
        <p:txBody>
          <a:bodyPr vert="horz" anchor="b"/>
          <a:lstStyle>
            <a:lvl1pPr algn="l" eaLnBrk="1" latinLnBrk="0" hangingPunct="1">
              <a:defRPr kumimoji="0" sz="1000" b="0">
                <a:solidFill>
                  <a:schemeClr val="tx1"/>
                </a:solidFill>
              </a:defRPr>
            </a:lvl1pPr>
          </a:lstStyle>
          <a:p>
            <a:pPr>
              <a:defRPr/>
            </a:pPr>
            <a:endParaRPr lang="el-GR"/>
          </a:p>
        </p:txBody>
      </p:sp>
      <p:sp>
        <p:nvSpPr>
          <p:cNvPr id="3" name="2 - Θέση υποσέλιδου"/>
          <p:cNvSpPr>
            <a:spLocks noGrp="1"/>
          </p:cNvSpPr>
          <p:nvPr>
            <p:ph type="ftr" sz="quarter" idx="3"/>
          </p:nvPr>
        </p:nvSpPr>
        <p:spPr>
          <a:xfrm>
            <a:off x="457200" y="6481763"/>
            <a:ext cx="4259263" cy="301625"/>
          </a:xfrm>
          <a:prstGeom prst="rect">
            <a:avLst/>
          </a:prstGeom>
        </p:spPr>
        <p:txBody>
          <a:bodyPr vert="horz" anchor="b"/>
          <a:lstStyle>
            <a:lvl1pPr algn="r" eaLnBrk="1" latinLnBrk="0" hangingPunct="1">
              <a:defRPr kumimoji="0" sz="1000">
                <a:solidFill>
                  <a:schemeClr val="tx1"/>
                </a:solidFill>
              </a:defRPr>
            </a:lvl1pPr>
          </a:lstStyle>
          <a:p>
            <a:pPr>
              <a:defRPr/>
            </a:pPr>
            <a:endParaRPr lang="el-GR"/>
          </a:p>
        </p:txBody>
      </p:sp>
      <p:sp>
        <p:nvSpPr>
          <p:cNvPr id="23" name="22 - Θέση αριθμού διαφάνειας"/>
          <p:cNvSpPr>
            <a:spLocks noGrp="1"/>
          </p:cNvSpPr>
          <p:nvPr>
            <p:ph type="sldNum" sz="quarter" idx="4"/>
          </p:nvPr>
        </p:nvSpPr>
        <p:spPr>
          <a:xfrm>
            <a:off x="7589838" y="6481763"/>
            <a:ext cx="503237" cy="301625"/>
          </a:xfrm>
          <a:prstGeom prst="rect">
            <a:avLst/>
          </a:prstGeom>
        </p:spPr>
        <p:txBody>
          <a:bodyPr vert="horz" anchor="b"/>
          <a:lstStyle>
            <a:lvl1pPr algn="ctr" eaLnBrk="1" latinLnBrk="0" hangingPunct="1">
              <a:defRPr kumimoji="0" sz="1200">
                <a:solidFill>
                  <a:schemeClr val="tx1"/>
                </a:solidFill>
              </a:defRPr>
            </a:lvl1pPr>
          </a:lstStyle>
          <a:p>
            <a:pPr>
              <a:defRPr/>
            </a:pPr>
            <a:fld id="{56C40C7A-EA45-4AE3-B4CC-FFF155312B6D}" type="slidenum">
              <a:rPr lang="el-GR"/>
              <a:pPr>
                <a:defRPr/>
              </a:pPr>
              <a:t>‹#›</a:t>
            </a:fld>
            <a:endParaRPr lang="el-GR"/>
          </a:p>
        </p:txBody>
      </p:sp>
    </p:spTree>
  </p:cSld>
  <p:clrMap bg1="dk1" tx1="lt1" bg2="dk2" tx2="lt2" accent1="accent1" accent2="accent2" accent3="accent3" accent4="accent4" accent5="accent5" accent6="accent6" hlink="hlink" folHlink="folHlink"/>
  <p:sldLayoutIdLst>
    <p:sldLayoutId id="2147483856" r:id="rId1"/>
    <p:sldLayoutId id="2147483857" r:id="rId2"/>
    <p:sldLayoutId id="2147483858" r:id="rId3"/>
    <p:sldLayoutId id="2147483851" r:id="rId4"/>
    <p:sldLayoutId id="2147483859" r:id="rId5"/>
    <p:sldLayoutId id="2147483852" r:id="rId6"/>
    <p:sldLayoutId id="2147483853" r:id="rId7"/>
    <p:sldLayoutId id="2147483860" r:id="rId8"/>
    <p:sldLayoutId id="2147483861" r:id="rId9"/>
    <p:sldLayoutId id="2147483854" r:id="rId10"/>
    <p:sldLayoutId id="2147483855" r:id="rId11"/>
  </p:sldLayoutIdLst>
  <p:txStyles>
    <p:titleStyle>
      <a:lvl1pPr marL="484188" indent="-484188" algn="l" rtl="0" eaLnBrk="0" fontAlgn="base" hangingPunct="0">
        <a:spcBef>
          <a:spcPct val="0"/>
        </a:spcBef>
        <a:spcAft>
          <a:spcPct val="0"/>
        </a:spcAft>
        <a:defRPr sz="4200" kern="1200">
          <a:ln w="6350">
            <a:solidFill>
              <a:schemeClr val="accent1">
                <a:shade val="43000"/>
              </a:schemeClr>
            </a:solidFill>
          </a:ln>
          <a:solidFill>
            <a:srgbClr val="FF5C9C"/>
          </a:solidFill>
          <a:effectLst>
            <a:outerShdw blurRad="26000" dist="26000" dir="14500000" algn="tl" rotWithShape="0">
              <a:srgbClr val="000000">
                <a:alpha val="40000"/>
              </a:srgbClr>
            </a:outerShdw>
          </a:effectLst>
          <a:latin typeface="+mj-lt"/>
          <a:ea typeface="+mj-ea"/>
          <a:cs typeface="+mj-cs"/>
        </a:defRPr>
      </a:lvl1pPr>
      <a:lvl2pPr marL="484188" indent="-484188" algn="l" rtl="0" eaLnBrk="0" fontAlgn="base" hangingPunct="0">
        <a:spcBef>
          <a:spcPct val="0"/>
        </a:spcBef>
        <a:spcAft>
          <a:spcPct val="0"/>
        </a:spcAft>
        <a:defRPr sz="4200">
          <a:solidFill>
            <a:srgbClr val="FF5C9C"/>
          </a:solidFill>
          <a:latin typeface="Century Gothic" pitchFamily="34" charset="0"/>
        </a:defRPr>
      </a:lvl2pPr>
      <a:lvl3pPr marL="484188" indent="-484188" algn="l" rtl="0" eaLnBrk="0" fontAlgn="base" hangingPunct="0">
        <a:spcBef>
          <a:spcPct val="0"/>
        </a:spcBef>
        <a:spcAft>
          <a:spcPct val="0"/>
        </a:spcAft>
        <a:defRPr sz="4200">
          <a:solidFill>
            <a:srgbClr val="FF5C9C"/>
          </a:solidFill>
          <a:latin typeface="Century Gothic" pitchFamily="34" charset="0"/>
        </a:defRPr>
      </a:lvl3pPr>
      <a:lvl4pPr marL="484188" indent="-484188" algn="l" rtl="0" eaLnBrk="0" fontAlgn="base" hangingPunct="0">
        <a:spcBef>
          <a:spcPct val="0"/>
        </a:spcBef>
        <a:spcAft>
          <a:spcPct val="0"/>
        </a:spcAft>
        <a:defRPr sz="4200">
          <a:solidFill>
            <a:srgbClr val="FF5C9C"/>
          </a:solidFill>
          <a:latin typeface="Century Gothic" pitchFamily="34" charset="0"/>
        </a:defRPr>
      </a:lvl4pPr>
      <a:lvl5pPr marL="484188" indent="-484188" algn="l" rtl="0" eaLnBrk="0" fontAlgn="base" hangingPunct="0">
        <a:spcBef>
          <a:spcPct val="0"/>
        </a:spcBef>
        <a:spcAft>
          <a:spcPct val="0"/>
        </a:spcAft>
        <a:defRPr sz="4200">
          <a:solidFill>
            <a:srgbClr val="FF5C9C"/>
          </a:solidFill>
          <a:latin typeface="Century Gothic" pitchFamily="34" charset="0"/>
        </a:defRPr>
      </a:lvl5pPr>
      <a:lvl6pPr marL="941388" algn="l" rtl="0" fontAlgn="base">
        <a:spcBef>
          <a:spcPct val="0"/>
        </a:spcBef>
        <a:spcAft>
          <a:spcPct val="0"/>
        </a:spcAft>
        <a:defRPr sz="4200">
          <a:solidFill>
            <a:srgbClr val="FF5C9C"/>
          </a:solidFill>
          <a:latin typeface="Century Gothic" pitchFamily="34" charset="0"/>
        </a:defRPr>
      </a:lvl6pPr>
      <a:lvl7pPr marL="1398588" algn="l" rtl="0" fontAlgn="base">
        <a:spcBef>
          <a:spcPct val="0"/>
        </a:spcBef>
        <a:spcAft>
          <a:spcPct val="0"/>
        </a:spcAft>
        <a:defRPr sz="4200">
          <a:solidFill>
            <a:srgbClr val="FF5C9C"/>
          </a:solidFill>
          <a:latin typeface="Century Gothic" pitchFamily="34" charset="0"/>
        </a:defRPr>
      </a:lvl7pPr>
      <a:lvl8pPr marL="1855788" algn="l" rtl="0" fontAlgn="base">
        <a:spcBef>
          <a:spcPct val="0"/>
        </a:spcBef>
        <a:spcAft>
          <a:spcPct val="0"/>
        </a:spcAft>
        <a:defRPr sz="4200">
          <a:solidFill>
            <a:srgbClr val="FF5C9C"/>
          </a:solidFill>
          <a:latin typeface="Century Gothic" pitchFamily="34" charset="0"/>
        </a:defRPr>
      </a:lvl8pPr>
      <a:lvl9pPr marL="2312988" algn="l" rtl="0" fontAlgn="base">
        <a:spcBef>
          <a:spcPct val="0"/>
        </a:spcBef>
        <a:spcAft>
          <a:spcPct val="0"/>
        </a:spcAft>
        <a:defRPr sz="4200">
          <a:solidFill>
            <a:srgbClr val="FF5C9C"/>
          </a:solidFill>
          <a:latin typeface="Century Gothic" pitchFamily="34" charset="0"/>
        </a:defRPr>
      </a:lvl9pPr>
    </p:titleStyle>
    <p:bodyStyle>
      <a:lvl1pPr marL="447675" indent="-382588" algn="l" rtl="0"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822325" indent="-285750" algn="l" rtl="0" eaLnBrk="0" fontAlgn="base" hangingPunct="0">
        <a:spcBef>
          <a:spcPct val="20000"/>
        </a:spcBef>
        <a:spcAft>
          <a:spcPct val="0"/>
        </a:spcAft>
        <a:buClr>
          <a:schemeClr val="accent1"/>
        </a:buClr>
        <a:buSzPct val="95000"/>
        <a:buFont typeface="Verdana" pitchFamily="34" charset="0"/>
        <a:buChar char="›"/>
        <a:defRPr sz="2600" kern="1200">
          <a:solidFill>
            <a:schemeClr val="tx1"/>
          </a:solidFill>
          <a:latin typeface="+mn-lt"/>
          <a:ea typeface="+mn-ea"/>
          <a:cs typeface="+mn-cs"/>
        </a:defRPr>
      </a:lvl2pPr>
      <a:lvl3pPr marL="1104900" indent="-228600" algn="l" rtl="0" eaLnBrk="0" fontAlgn="base" hangingPunct="0">
        <a:spcBef>
          <a:spcPct val="20000"/>
        </a:spcBef>
        <a:spcAft>
          <a:spcPct val="0"/>
        </a:spcAft>
        <a:buClr>
          <a:schemeClr val="accent1"/>
        </a:buClr>
        <a:buFont typeface="Wingdings 2" pitchFamily="18" charset="2"/>
        <a:buChar char=""/>
        <a:defRPr sz="2400" kern="1200">
          <a:solidFill>
            <a:schemeClr val="tx1"/>
          </a:solidFill>
          <a:latin typeface="+mn-lt"/>
          <a:ea typeface="+mn-ea"/>
          <a:cs typeface="+mn-cs"/>
        </a:defRPr>
      </a:lvl3pPr>
      <a:lvl4pPr marL="1371600" indent="-209550" algn="l" rtl="0" eaLnBrk="0" fontAlgn="base" hangingPunct="0">
        <a:spcBef>
          <a:spcPct val="20000"/>
        </a:spcBef>
        <a:spcAft>
          <a:spcPct val="0"/>
        </a:spcAft>
        <a:buClr>
          <a:schemeClr val="accent1"/>
        </a:buClr>
        <a:buFont typeface="Wingdings 2" pitchFamily="18" charset="2"/>
        <a:buChar char=""/>
        <a:defRPr sz="2000" kern="1200">
          <a:solidFill>
            <a:schemeClr val="tx1"/>
          </a:solidFill>
          <a:latin typeface="+mn-lt"/>
          <a:ea typeface="+mn-ea"/>
          <a:cs typeface="+mn-cs"/>
        </a:defRPr>
      </a:lvl4pPr>
      <a:lvl5pPr marL="1600200" indent="-209550" algn="l" rtl="0" eaLnBrk="0" fontAlgn="base" hangingPunct="0">
        <a:spcBef>
          <a:spcPct val="20000"/>
        </a:spcBef>
        <a:spcAft>
          <a:spcPct val="0"/>
        </a:spcAft>
        <a:buClr>
          <a:srgbClr val="FF90B2"/>
        </a:buClr>
        <a:buFont typeface="Wingdings 2" pitchFamily="18" charset="2"/>
        <a:buChar char=""/>
        <a:defRPr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hyperlink" Target="http://www.aepp-procurement.gr/index.php/aepp/annual-reports" TargetMode="Externa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www.aepp-procurement.gr/" TargetMode="External"/><Relationship Id="rId2" Type="http://schemas.openxmlformats.org/officeDocument/2006/relationships/hyperlink" Target="http://www.aepp-procurement.gr/siteapps/joomla-21306/htdocs/index.php/resolutions" TargetMode="Externa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23850" y="188913"/>
            <a:ext cx="8569325" cy="1025509"/>
          </a:xfrm>
        </p:spPr>
        <p:txBody>
          <a:bodyPr>
            <a:normAutofit fontScale="90000"/>
          </a:bodyPr>
          <a:lstStyle/>
          <a:p>
            <a:pPr marL="484632" lvl="0" indent="0" algn="ctr" eaLnBrk="1" fontAlgn="auto" hangingPunct="1">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kern="0"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t>ΕΘΝΙΚΗ ΣΧΟΛΗ ΔΗΜΟΣΙΑΣ ΔΙΟΙΚΗΣΗΣ &amp; ΑΥΤΟΔΙΟΙΚΗΣΗΣ</a:t>
            </a:r>
            <a:br>
              <a:rPr lang="el-GR" sz="2000" b="1" kern="0"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br>
            <a:r>
              <a:rPr lang="el-GR" sz="2000" b="1" kern="0"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t>ΚΣΤ ‘ </a:t>
            </a:r>
            <a:r>
              <a:rPr lang="el-GR" sz="2000" b="1" kern="0"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t>ΣΕΙΡΑ</a:t>
            </a: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endParaRPr lang="el-GR" sz="2200" dirty="0">
              <a:solidFill>
                <a:srgbClr val="FFFF00"/>
              </a:solidFill>
              <a:latin typeface="Arial" charset="0"/>
            </a:endParaRPr>
          </a:p>
        </p:txBody>
      </p:sp>
      <p:sp>
        <p:nvSpPr>
          <p:cNvPr id="2051" name="Rectangle 3"/>
          <p:cNvSpPr>
            <a:spLocks noGrp="1" noChangeArrowheads="1"/>
          </p:cNvSpPr>
          <p:nvPr>
            <p:ph type="subTitle" idx="1"/>
          </p:nvPr>
        </p:nvSpPr>
        <p:spPr>
          <a:xfrm>
            <a:off x="323850" y="1428736"/>
            <a:ext cx="8424863" cy="5095888"/>
          </a:xfrm>
        </p:spPr>
        <p:txBody>
          <a:bodyPr>
            <a:normAutofit/>
          </a:bodyPr>
          <a:lstStyle/>
          <a:p>
            <a:pPr marL="180975" indent="-180975" algn="l" eaLnBrk="1" fontAlgn="auto" hangingPunct="1">
              <a:lnSpc>
                <a:spcPct val="120000"/>
              </a:lnSpc>
              <a:spcBef>
                <a:spcPct val="0"/>
              </a:spcBef>
              <a:spcAft>
                <a:spcPts val="0"/>
              </a:spcAft>
              <a:tabLst>
                <a:tab pos="180975" algn="l"/>
              </a:tabLst>
              <a:defRPr/>
            </a:pPr>
            <a:r>
              <a:rPr lang="el-GR" sz="1600" b="1" dirty="0" smtClean="0">
                <a:solidFill>
                  <a:srgbClr val="FFFF00"/>
                </a:solidFill>
                <a:latin typeface="Calibri" pitchFamily="34" charset="0"/>
                <a:cs typeface="Calibri" pitchFamily="34" charset="0"/>
              </a:rPr>
              <a:t>ΤΜΗΜΑ </a:t>
            </a:r>
            <a:r>
              <a:rPr lang="el-GR" sz="1600" b="1" dirty="0" smtClean="0">
                <a:solidFill>
                  <a:srgbClr val="FFFF00"/>
                </a:solidFill>
                <a:latin typeface="Calibri" pitchFamily="34" charset="0"/>
                <a:cs typeface="Calibri" pitchFamily="34" charset="0"/>
              </a:rPr>
              <a:t>ΥΠΗΡΕΣΙΩΝ ΥΓΕΙΑΣ &amp; ΚΟΙΝΩΝΙΚΗΣ ΦΡΟΝΤΙΔΑΣ</a:t>
            </a:r>
          </a:p>
          <a:p>
            <a:pPr algn="just" eaLnBrk="1" hangingPunct="1">
              <a:lnSpc>
                <a:spcPct val="125000"/>
              </a:lnSpc>
              <a:spcBef>
                <a:spcPct val="0"/>
              </a:spcBef>
              <a:defRPr/>
            </a:pPr>
            <a:r>
              <a:rPr lang="el-GR" sz="1600" b="1" dirty="0" smtClean="0">
                <a:solidFill>
                  <a:srgbClr val="FFFF00"/>
                </a:solidFill>
                <a:latin typeface="Calibri" pitchFamily="34" charset="0"/>
                <a:cs typeface="Calibri" pitchFamily="34" charset="0"/>
              </a:rPr>
              <a:t>ΚΑΤΕΥΘΥΝΣΗ: ΥΠΗΡΕΣΙΩΝ ΥΓΕΙΑΣ</a:t>
            </a:r>
          </a:p>
          <a:p>
            <a:pPr algn="just" eaLnBrk="1" hangingPunct="1">
              <a:lnSpc>
                <a:spcPct val="125000"/>
              </a:lnSpc>
              <a:spcBef>
                <a:spcPct val="0"/>
              </a:spcBef>
              <a:defRPr/>
            </a:pPr>
            <a:endParaRPr lang="el-GR" sz="1600" b="1" dirty="0" smtClean="0">
              <a:solidFill>
                <a:srgbClr val="00B0F0"/>
              </a:solidFill>
              <a:latin typeface="Calibri" pitchFamily="34" charset="0"/>
              <a:cs typeface="Calibri" pitchFamily="34" charset="0"/>
            </a:endParaRPr>
          </a:p>
          <a:p>
            <a:pPr algn="ctr" eaLnBrk="1" hangingPunct="1">
              <a:lnSpc>
                <a:spcPct val="125000"/>
              </a:lnSpc>
              <a:spcBef>
                <a:spcPct val="0"/>
              </a:spcBef>
              <a:defRPr/>
            </a:pPr>
            <a:endParaRPr lang="el-GR" sz="1600" b="1" i="1" dirty="0" smtClean="0">
              <a:solidFill>
                <a:srgbClr val="C00000"/>
              </a:solidFill>
              <a:latin typeface="Calibri" pitchFamily="34" charset="0"/>
              <a:cs typeface="Calibri" pitchFamily="34" charset="0"/>
            </a:endParaRPr>
          </a:p>
          <a:p>
            <a:pPr algn="ctr" eaLnBrk="1" hangingPunct="1">
              <a:lnSpc>
                <a:spcPct val="125000"/>
              </a:lnSpc>
              <a:spcBef>
                <a:spcPct val="0"/>
              </a:spcBef>
              <a:defRPr/>
            </a:pPr>
            <a:r>
              <a:rPr lang="el-GR" sz="1600" b="1" i="1" dirty="0" smtClean="0">
                <a:solidFill>
                  <a:srgbClr val="FFC000"/>
                </a:solidFill>
                <a:latin typeface="Calibri" pitchFamily="34" charset="0"/>
                <a:cs typeface="Calibri" pitchFamily="34" charset="0"/>
              </a:rPr>
              <a:t>«Χρηματοοικονομικό management Υγειονομικών Οργανισμών - ΙΙ»</a:t>
            </a:r>
          </a:p>
          <a:p>
            <a:pPr algn="ctr" eaLnBrk="1" hangingPunct="1">
              <a:lnSpc>
                <a:spcPct val="125000"/>
              </a:lnSpc>
              <a:spcBef>
                <a:spcPct val="0"/>
              </a:spcBef>
              <a:defRPr/>
            </a:pPr>
            <a:r>
              <a:rPr lang="el-GR" sz="1600" b="1" dirty="0" smtClean="0">
                <a:solidFill>
                  <a:srgbClr val="FFC000"/>
                </a:solidFill>
                <a:latin typeface="Calibri" pitchFamily="34" charset="0"/>
                <a:cs typeface="Calibri" pitchFamily="34" charset="0"/>
              </a:rPr>
              <a:t>ΕΝΟΤΗΤΑ: ΔΗΜΟΣΙΕΣ ΣΥΜΒΑΣΕΙΣ ΜΟΝΑΔΩΝ ΠΑΡΟΧΗΣ ΥΠΗΡΕΣΙΩΝ ΥΓΕΙΑΣ </a:t>
            </a:r>
          </a:p>
          <a:p>
            <a:pPr eaLnBrk="1" hangingPunct="1">
              <a:lnSpc>
                <a:spcPct val="125000"/>
              </a:lnSpc>
              <a:spcBef>
                <a:spcPct val="0"/>
              </a:spcBef>
              <a:defRPr/>
            </a:pPr>
            <a:endParaRPr lang="el-GR" sz="1400" dirty="0" smtClean="0">
              <a:solidFill>
                <a:srgbClr val="FFC000"/>
              </a:solidFill>
              <a:latin typeface="Calibri" pitchFamily="34" charset="0"/>
              <a:cs typeface="Calibri" pitchFamily="34" charset="0"/>
            </a:endParaRPr>
          </a:p>
          <a:p>
            <a:pPr eaLnBrk="1" hangingPunct="1">
              <a:lnSpc>
                <a:spcPct val="125000"/>
              </a:lnSpc>
              <a:spcBef>
                <a:spcPct val="0"/>
              </a:spcBef>
              <a:defRPr/>
            </a:pPr>
            <a:endParaRPr lang="el-GR" sz="1400" dirty="0" smtClean="0">
              <a:latin typeface="Calibri" pitchFamily="34" charset="0"/>
              <a:cs typeface="Calibri" pitchFamily="34" charset="0"/>
            </a:endParaRPr>
          </a:p>
          <a:p>
            <a:pPr eaLnBrk="1" hangingPunct="1">
              <a:lnSpc>
                <a:spcPct val="125000"/>
              </a:lnSpc>
              <a:spcBef>
                <a:spcPct val="0"/>
              </a:spcBef>
              <a:defRPr/>
            </a:pPr>
            <a:endParaRPr lang="el-GR" sz="1400" dirty="0" smtClean="0">
              <a:latin typeface="Calibri" pitchFamily="34" charset="0"/>
              <a:cs typeface="Calibri" pitchFamily="34" charset="0"/>
            </a:endParaRPr>
          </a:p>
          <a:p>
            <a:pPr eaLnBrk="1" hangingPunct="1">
              <a:lnSpc>
                <a:spcPct val="125000"/>
              </a:lnSpc>
              <a:spcBef>
                <a:spcPct val="0"/>
              </a:spcBef>
              <a:defRPr/>
            </a:pPr>
            <a:endParaRPr lang="el-GR" sz="1400" dirty="0" smtClean="0">
              <a:latin typeface="Calibri" pitchFamily="34" charset="0"/>
              <a:cs typeface="Calibri" pitchFamily="34" charset="0"/>
            </a:endParaRPr>
          </a:p>
          <a:p>
            <a:pPr eaLnBrk="1" hangingPunct="1">
              <a:lnSpc>
                <a:spcPct val="125000"/>
              </a:lnSpc>
              <a:spcBef>
                <a:spcPct val="0"/>
              </a:spcBef>
              <a:defRPr/>
            </a:pPr>
            <a:endParaRPr lang="el-GR" sz="1400" dirty="0" smtClean="0">
              <a:latin typeface="Calibri" pitchFamily="34" charset="0"/>
              <a:cs typeface="Calibri" pitchFamily="34" charset="0"/>
            </a:endParaRPr>
          </a:p>
          <a:p>
            <a:pPr eaLnBrk="1" hangingPunct="1">
              <a:lnSpc>
                <a:spcPct val="125000"/>
              </a:lnSpc>
              <a:spcBef>
                <a:spcPct val="0"/>
              </a:spcBef>
              <a:defRPr/>
            </a:pPr>
            <a:endParaRPr lang="el-GR" sz="1400" dirty="0" smtClean="0">
              <a:latin typeface="Calibri" pitchFamily="34" charset="0"/>
              <a:cs typeface="Calibri" pitchFamily="34" charset="0"/>
            </a:endParaRPr>
          </a:p>
          <a:p>
            <a:pPr eaLnBrk="1" hangingPunct="1">
              <a:lnSpc>
                <a:spcPct val="125000"/>
              </a:lnSpc>
              <a:spcBef>
                <a:spcPct val="0"/>
              </a:spcBef>
              <a:defRPr/>
            </a:pPr>
            <a:r>
              <a:rPr lang="el-GR" sz="1400" b="1" dirty="0" smtClean="0">
                <a:latin typeface="Calibri" pitchFamily="34" charset="0"/>
                <a:cs typeface="Calibri" pitchFamily="34" charset="0"/>
              </a:rPr>
              <a:t>Αθήνα Μάιος 20</a:t>
            </a:r>
            <a:r>
              <a:rPr lang="en-US" sz="1400" b="1" dirty="0" smtClean="0">
                <a:latin typeface="Calibri" pitchFamily="34" charset="0"/>
                <a:cs typeface="Calibri" pitchFamily="34" charset="0"/>
              </a:rPr>
              <a:t>20</a:t>
            </a:r>
            <a:endParaRPr lang="el-GR" sz="1400" b="1" dirty="0" smtClean="0">
              <a:solidFill>
                <a:schemeClr val="accent2"/>
              </a:solidFill>
              <a:latin typeface="Calibri" pitchFamily="34" charset="0"/>
              <a:cs typeface="Calibri" pitchFamily="34" charset="0"/>
            </a:endParaRPr>
          </a:p>
          <a:p>
            <a:pPr algn="just" eaLnBrk="1" hangingPunct="1">
              <a:lnSpc>
                <a:spcPct val="125000"/>
              </a:lnSpc>
              <a:spcBef>
                <a:spcPct val="0"/>
              </a:spcBef>
              <a:defRPr/>
            </a:pPr>
            <a:r>
              <a:rPr lang="el-GR" sz="1400" b="1" u="sng" dirty="0" smtClean="0">
                <a:latin typeface="Calibri" pitchFamily="34" charset="0"/>
                <a:cs typeface="Calibri" pitchFamily="34" charset="0"/>
              </a:rPr>
              <a:t>Εισηγήτρια</a:t>
            </a:r>
            <a:r>
              <a:rPr lang="el-GR" sz="1400" b="1" dirty="0" smtClean="0">
                <a:latin typeface="Calibri" pitchFamily="34" charset="0"/>
                <a:cs typeface="Calibri" pitchFamily="34" charset="0"/>
              </a:rPr>
              <a:t>: 				</a:t>
            </a:r>
          </a:p>
          <a:p>
            <a:pPr algn="just" eaLnBrk="1" hangingPunct="1">
              <a:lnSpc>
                <a:spcPct val="125000"/>
              </a:lnSpc>
              <a:spcBef>
                <a:spcPct val="0"/>
              </a:spcBef>
              <a:defRPr/>
            </a:pPr>
            <a:r>
              <a:rPr lang="el-GR" sz="1400" b="1" dirty="0" smtClean="0">
                <a:latin typeface="Calibri" pitchFamily="34" charset="0"/>
                <a:cs typeface="Calibri" pitchFamily="34" charset="0"/>
              </a:rPr>
              <a:t>Α. </a:t>
            </a:r>
            <a:r>
              <a:rPr lang="el-GR" sz="1400" b="1" dirty="0" err="1" smtClean="0">
                <a:latin typeface="Calibri" pitchFamily="34" charset="0"/>
                <a:cs typeface="Calibri" pitchFamily="34" charset="0"/>
              </a:rPr>
              <a:t>Γεροστάθου</a:t>
            </a:r>
            <a:endParaRPr lang="el-GR" sz="1400" b="1" dirty="0" smtClean="0">
              <a:latin typeface="Calibri" pitchFamily="34" charset="0"/>
              <a:cs typeface="Calibri" pitchFamily="34" charset="0"/>
            </a:endParaRPr>
          </a:p>
          <a:p>
            <a:pPr marL="180975" indent="-180975" algn="just" eaLnBrk="1" fontAlgn="auto" hangingPunct="1">
              <a:lnSpc>
                <a:spcPct val="120000"/>
              </a:lnSpc>
              <a:spcBef>
                <a:spcPct val="0"/>
              </a:spcBef>
              <a:spcAft>
                <a:spcPts val="0"/>
              </a:spcAft>
              <a:tabLst>
                <a:tab pos="180975" algn="l"/>
              </a:tabLst>
              <a:defRPr/>
            </a:pPr>
            <a:endParaRPr lang="el-GR" sz="1600" dirty="0">
              <a:solidFill>
                <a:srgbClr val="FF0000"/>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ctrTitle"/>
          </p:nvPr>
        </p:nvSpPr>
        <p:spPr>
          <a:xfrm>
            <a:off x="323850" y="188913"/>
            <a:ext cx="8569325" cy="431800"/>
          </a:xfrm>
        </p:spPr>
        <p:txBody>
          <a:bodyPr>
            <a:normAutofit fontScale="90000"/>
          </a:bodyPr>
          <a:lstStyle/>
          <a:p>
            <a:pPr marL="484632" indent="0" algn="ctr" eaLnBrk="1" fontAlgn="auto" hangingPunct="1">
              <a:spcAft>
                <a:spcPts val="0"/>
              </a:spcAft>
              <a:defRPr/>
            </a:pP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Ν. 4412/16, Βιβλίο </a:t>
            </a:r>
            <a:r>
              <a:rPr lang="en-GB" sz="2000" b="1">
                <a:solidFill>
                  <a:schemeClr val="accent1">
                    <a:tint val="83000"/>
                    <a:satMod val="150000"/>
                  </a:schemeClr>
                </a:solidFill>
                <a:latin typeface="Arial" charset="0"/>
              </a:rPr>
              <a:t>IV, </a:t>
            </a:r>
            <a:r>
              <a:rPr lang="el-GR" sz="2000" b="1">
                <a:solidFill>
                  <a:schemeClr val="accent1">
                    <a:tint val="83000"/>
                    <a:satMod val="150000"/>
                  </a:schemeClr>
                </a:solidFill>
                <a:latin typeface="Arial" charset="0"/>
              </a:rPr>
              <a:t>άρθρο 346 «Προστασία κατά την ανάθεση ΔΣ»</a:t>
            </a:r>
          </a:p>
        </p:txBody>
      </p:sp>
      <p:sp>
        <p:nvSpPr>
          <p:cNvPr id="69635" name="Rectangle 3"/>
          <p:cNvSpPr>
            <a:spLocks noGrp="1" noChangeArrowheads="1"/>
          </p:cNvSpPr>
          <p:nvPr>
            <p:ph type="subTitle" idx="1"/>
          </p:nvPr>
        </p:nvSpPr>
        <p:spPr>
          <a:xfrm>
            <a:off x="323850" y="1124744"/>
            <a:ext cx="8424863" cy="5112544"/>
          </a:xfrm>
        </p:spPr>
        <p:txBody>
          <a:bodyPr>
            <a:normAutofit/>
          </a:bodyPr>
          <a:lstStyle/>
          <a:p>
            <a:pPr marL="533400" indent="-533400" algn="just" eaLnBrk="1" fontAlgn="auto" hangingPunct="1">
              <a:lnSpc>
                <a:spcPct val="150000"/>
              </a:lnSpc>
              <a:spcBef>
                <a:spcPct val="0"/>
              </a:spcBef>
              <a:spcAft>
                <a:spcPts val="0"/>
              </a:spcAft>
              <a:tabLst>
                <a:tab pos="266700" algn="l"/>
              </a:tabLst>
              <a:defRPr/>
            </a:pPr>
            <a:r>
              <a:rPr lang="el-GR" sz="2400" b="1" dirty="0" smtClean="0">
                <a:solidFill>
                  <a:srgbClr val="FF0000"/>
                </a:solidFill>
                <a:latin typeface="Arial" charset="0"/>
              </a:rPr>
              <a:t>Αντικείμενο προδικαστικής προσφυγής:</a:t>
            </a:r>
          </a:p>
          <a:p>
            <a:pPr marL="533400" indent="-533400" algn="just" eaLnBrk="1" fontAlgn="auto" hangingPunct="1">
              <a:lnSpc>
                <a:spcPct val="150000"/>
              </a:lnSpc>
              <a:spcBef>
                <a:spcPct val="0"/>
              </a:spcBef>
              <a:spcAft>
                <a:spcPts val="0"/>
              </a:spcAft>
              <a:buFont typeface="Wingdings" pitchFamily="2" charset="2"/>
              <a:buAutoNum type="alphaLcParenR"/>
              <a:tabLst>
                <a:tab pos="266700" algn="l"/>
              </a:tabLst>
              <a:defRPr/>
            </a:pPr>
            <a:r>
              <a:rPr lang="el-GR" sz="2400" b="1" dirty="0" smtClean="0">
                <a:solidFill>
                  <a:srgbClr val="FFFF00"/>
                </a:solidFill>
                <a:latin typeface="Arial" charset="0"/>
              </a:rPr>
              <a:t>παροχή προσωρινής προστασίας </a:t>
            </a:r>
            <a:r>
              <a:rPr lang="el-GR" sz="2400" b="1" dirty="0" smtClean="0">
                <a:solidFill>
                  <a:srgbClr val="00B0F0"/>
                </a:solidFill>
                <a:latin typeface="Arial" charset="0"/>
              </a:rPr>
              <a:t>[άρθρ</a:t>
            </a:r>
            <a:r>
              <a:rPr lang="el-GR" sz="2400" b="1" dirty="0">
                <a:solidFill>
                  <a:srgbClr val="00B0F0"/>
                </a:solidFill>
                <a:latin typeface="Arial" charset="0"/>
              </a:rPr>
              <a:t>. 366],</a:t>
            </a:r>
          </a:p>
          <a:p>
            <a:pPr marL="533400" indent="-533400" algn="just" eaLnBrk="1" fontAlgn="auto" hangingPunct="1">
              <a:lnSpc>
                <a:spcPct val="150000"/>
              </a:lnSpc>
              <a:spcBef>
                <a:spcPct val="0"/>
              </a:spcBef>
              <a:spcAft>
                <a:spcPts val="0"/>
              </a:spcAft>
              <a:buFont typeface="Wingdings" pitchFamily="2" charset="2"/>
              <a:buAutoNum type="alphaLcParenR"/>
              <a:tabLst>
                <a:tab pos="266700" algn="l"/>
              </a:tabLst>
              <a:defRPr/>
            </a:pPr>
            <a:r>
              <a:rPr lang="el-GR" sz="2400" b="1" dirty="0">
                <a:solidFill>
                  <a:srgbClr val="FFFF00"/>
                </a:solidFill>
                <a:latin typeface="Arial" charset="0"/>
              </a:rPr>
              <a:t>ακύρωση παράνομης πράξης ή παράλειψης της ΑΑ, </a:t>
            </a:r>
            <a:r>
              <a:rPr lang="el-GR" sz="2400" b="1" dirty="0">
                <a:solidFill>
                  <a:srgbClr val="00B0F0"/>
                </a:solidFill>
                <a:latin typeface="Arial" charset="0"/>
              </a:rPr>
              <a:t>[άρθρ. 367] </a:t>
            </a:r>
            <a:r>
              <a:rPr lang="el-GR" sz="2400" b="1" dirty="0">
                <a:solidFill>
                  <a:srgbClr val="FFFF00"/>
                </a:solidFill>
                <a:latin typeface="Arial" charset="0"/>
              </a:rPr>
              <a:t>ή </a:t>
            </a:r>
          </a:p>
          <a:p>
            <a:pPr marL="533400" indent="-533400" algn="just" eaLnBrk="1" fontAlgn="auto" hangingPunct="1">
              <a:lnSpc>
                <a:spcPct val="150000"/>
              </a:lnSpc>
              <a:spcBef>
                <a:spcPct val="0"/>
              </a:spcBef>
              <a:spcAft>
                <a:spcPts val="0"/>
              </a:spcAft>
              <a:buFont typeface="Wingdings" pitchFamily="2" charset="2"/>
              <a:buAutoNum type="alphaLcParenR"/>
              <a:tabLst>
                <a:tab pos="266700" algn="l"/>
              </a:tabLst>
              <a:defRPr/>
            </a:pPr>
            <a:r>
              <a:rPr lang="el-GR" sz="2400" b="1" dirty="0">
                <a:solidFill>
                  <a:srgbClr val="FFFF00"/>
                </a:solidFill>
                <a:latin typeface="Arial" charset="0"/>
              </a:rPr>
              <a:t>ακύρωση </a:t>
            </a:r>
            <a:r>
              <a:rPr lang="el-GR" sz="2400" b="1" dirty="0" smtClean="0">
                <a:solidFill>
                  <a:srgbClr val="FFFF00"/>
                </a:solidFill>
                <a:latin typeface="Arial" charset="0"/>
              </a:rPr>
              <a:t>σύμβασης που έχει </a:t>
            </a:r>
            <a:r>
              <a:rPr lang="el-GR" sz="2400" b="1" dirty="0">
                <a:solidFill>
                  <a:srgbClr val="FFFF00"/>
                </a:solidFill>
                <a:latin typeface="Arial" charset="0"/>
              </a:rPr>
              <a:t>συναφθεί παράνομα, </a:t>
            </a:r>
            <a:r>
              <a:rPr lang="el-GR" sz="2400" b="1" dirty="0">
                <a:solidFill>
                  <a:srgbClr val="00B0F0"/>
                </a:solidFill>
                <a:latin typeface="Arial" charset="0"/>
              </a:rPr>
              <a:t>[άρθρ. 368].</a:t>
            </a:r>
            <a:endParaRPr lang="el-GR" sz="2400" b="1" u="sng" dirty="0">
              <a:solidFill>
                <a:srgbClr val="00B0F0"/>
              </a:solidFill>
              <a:latin typeface="Arial"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ctrTitle"/>
          </p:nvPr>
        </p:nvSpPr>
        <p:spPr>
          <a:xfrm>
            <a:off x="323850" y="188913"/>
            <a:ext cx="8569325" cy="287337"/>
          </a:xfrm>
        </p:spPr>
        <p:txBody>
          <a:bodyPr>
            <a:normAutofit fontScale="90000"/>
          </a:bodyPr>
          <a:lstStyle/>
          <a:p>
            <a:pPr marL="484632" indent="0" algn="ctr" eaLnBrk="1" fontAlgn="auto" hangingPunct="1">
              <a:spcAft>
                <a:spcPts val="0"/>
              </a:spcAft>
              <a:defRPr/>
            </a:pP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Ν. 4412/16, Βιβλίο </a:t>
            </a:r>
            <a:r>
              <a:rPr lang="en-GB" sz="2000" b="1">
                <a:solidFill>
                  <a:schemeClr val="accent1">
                    <a:tint val="83000"/>
                    <a:satMod val="150000"/>
                  </a:schemeClr>
                </a:solidFill>
                <a:latin typeface="Arial" charset="0"/>
              </a:rPr>
              <a:t>IV, </a:t>
            </a:r>
            <a:r>
              <a:rPr lang="el-GR" sz="2000" b="1">
                <a:solidFill>
                  <a:schemeClr val="accent1">
                    <a:tint val="83000"/>
                    <a:satMod val="150000"/>
                  </a:schemeClr>
                </a:solidFill>
                <a:latin typeface="Arial" charset="0"/>
              </a:rPr>
              <a:t>άρθρο 346 «Προστασία κατά την ανάθεση ΔΣ»</a:t>
            </a:r>
          </a:p>
        </p:txBody>
      </p:sp>
      <p:sp>
        <p:nvSpPr>
          <p:cNvPr id="70659" name="Rectangle 3"/>
          <p:cNvSpPr>
            <a:spLocks noGrp="1" noChangeArrowheads="1"/>
          </p:cNvSpPr>
          <p:nvPr>
            <p:ph type="subTitle" idx="1"/>
          </p:nvPr>
        </p:nvSpPr>
        <p:spPr>
          <a:xfrm>
            <a:off x="323850" y="836712"/>
            <a:ext cx="8424863" cy="5400576"/>
          </a:xfrm>
        </p:spPr>
        <p:txBody>
          <a:bodyPr>
            <a:normAutofit/>
          </a:bodyPr>
          <a:lstStyle/>
          <a:p>
            <a:pPr marL="533400" indent="-533400" algn="just" eaLnBrk="1" fontAlgn="auto" hangingPunct="1">
              <a:lnSpc>
                <a:spcPct val="160000"/>
              </a:lnSpc>
              <a:spcBef>
                <a:spcPct val="0"/>
              </a:spcBef>
              <a:spcAft>
                <a:spcPts val="0"/>
              </a:spcAft>
              <a:buFont typeface="Wingdings" pitchFamily="2" charset="2"/>
              <a:buAutoNum type="arabicParenR" startAt="2"/>
              <a:tabLst>
                <a:tab pos="266700" algn="l"/>
              </a:tabLst>
              <a:defRPr/>
            </a:pPr>
            <a:r>
              <a:rPr lang="el-GR" sz="2400" b="1" dirty="0">
                <a:latin typeface="Arial" charset="0"/>
              </a:rPr>
              <a:t>Κάθε ενδιαφερόμενος, ο οποίος έχει υποστεί ή ενδέχεται να υποστεί ζημία </a:t>
            </a:r>
            <a:r>
              <a:rPr lang="el-GR" sz="2400" b="1" u="sng" dirty="0">
                <a:solidFill>
                  <a:srgbClr val="00B0F0"/>
                </a:solidFill>
                <a:latin typeface="Arial" charset="0"/>
              </a:rPr>
              <a:t>από απόφαση της ΑΕΠΠ</a:t>
            </a:r>
            <a:r>
              <a:rPr lang="el-GR" sz="2400" b="1" dirty="0">
                <a:solidFill>
                  <a:srgbClr val="00B0F0"/>
                </a:solidFill>
                <a:latin typeface="Arial" charset="0"/>
              </a:rPr>
              <a:t> </a:t>
            </a:r>
            <a:r>
              <a:rPr lang="el-GR" sz="2400" b="1" dirty="0">
                <a:latin typeface="Arial" charset="0"/>
              </a:rPr>
              <a:t>επί της προδικαστικής προσφυγής του άρθρου 360, μπορεί να ασκήσει:</a:t>
            </a:r>
          </a:p>
          <a:p>
            <a:pPr marL="533400" indent="-533400" algn="just" eaLnBrk="1" fontAlgn="auto" hangingPunct="1">
              <a:lnSpc>
                <a:spcPct val="160000"/>
              </a:lnSpc>
              <a:spcBef>
                <a:spcPct val="0"/>
              </a:spcBef>
              <a:spcAft>
                <a:spcPts val="0"/>
              </a:spcAft>
              <a:buFont typeface="Wingdings" pitchFamily="2" charset="2"/>
              <a:buAutoNum type="alphaLcParenR"/>
              <a:tabLst>
                <a:tab pos="266700" algn="l"/>
              </a:tabLst>
              <a:defRPr/>
            </a:pPr>
            <a:r>
              <a:rPr lang="el-GR" sz="2400" b="1" dirty="0">
                <a:solidFill>
                  <a:srgbClr val="FFFF00"/>
                </a:solidFill>
                <a:latin typeface="Arial" charset="0"/>
              </a:rPr>
              <a:t>αίτηση για την αναστολή εκτέλεσης &amp; </a:t>
            </a:r>
          </a:p>
          <a:p>
            <a:pPr marL="533400" indent="-533400" algn="just" eaLnBrk="1" fontAlgn="auto" hangingPunct="1">
              <a:lnSpc>
                <a:spcPct val="160000"/>
              </a:lnSpc>
              <a:spcBef>
                <a:spcPct val="0"/>
              </a:spcBef>
              <a:spcAft>
                <a:spcPts val="0"/>
              </a:spcAft>
              <a:buFont typeface="Wingdings" pitchFamily="2" charset="2"/>
              <a:buAutoNum type="alphaLcParenR"/>
              <a:tabLst>
                <a:tab pos="266700" algn="l"/>
              </a:tabLst>
              <a:defRPr/>
            </a:pPr>
            <a:r>
              <a:rPr lang="el-GR" sz="2400" b="1" dirty="0">
                <a:solidFill>
                  <a:srgbClr val="FFFF00"/>
                </a:solidFill>
                <a:latin typeface="Arial" charset="0"/>
              </a:rPr>
              <a:t>αίτηση για την ακύρωση της απόφασης ενώπιον των αρμόδιων δικαστηρίων, </a:t>
            </a:r>
            <a:r>
              <a:rPr lang="el-GR" sz="2400" b="1" dirty="0">
                <a:solidFill>
                  <a:srgbClr val="00B0F0"/>
                </a:solidFill>
                <a:latin typeface="Arial" charset="0"/>
              </a:rPr>
              <a:t>[άρθρο 372].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ctrTitle"/>
          </p:nvPr>
        </p:nvSpPr>
        <p:spPr>
          <a:xfrm>
            <a:off x="323850" y="188913"/>
            <a:ext cx="8569325" cy="287337"/>
          </a:xfrm>
        </p:spPr>
        <p:txBody>
          <a:bodyPr>
            <a:normAutofit fontScale="90000"/>
          </a:bodyPr>
          <a:lstStyle/>
          <a:p>
            <a:pPr marL="484632" indent="0" algn="ctr" eaLnBrk="1" fontAlgn="auto" hangingPunct="1">
              <a:spcAft>
                <a:spcPts val="0"/>
              </a:spcAft>
              <a:defRPr/>
            </a:pP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Ν. 4412/16, Βιβλίο </a:t>
            </a:r>
            <a:r>
              <a:rPr lang="en-GB" sz="2000" b="1">
                <a:solidFill>
                  <a:schemeClr val="accent1">
                    <a:tint val="83000"/>
                    <a:satMod val="150000"/>
                  </a:schemeClr>
                </a:solidFill>
                <a:latin typeface="Arial" charset="0"/>
              </a:rPr>
              <a:t>IV, </a:t>
            </a:r>
            <a:r>
              <a:rPr lang="el-GR" sz="2000" b="1">
                <a:solidFill>
                  <a:schemeClr val="accent1">
                    <a:tint val="83000"/>
                    <a:satMod val="150000"/>
                  </a:schemeClr>
                </a:solidFill>
                <a:latin typeface="Arial" charset="0"/>
              </a:rPr>
              <a:t>άρθρο 346 «Προστασία κατά την ανάθεση ΔΣ»</a:t>
            </a:r>
          </a:p>
        </p:txBody>
      </p:sp>
      <p:sp>
        <p:nvSpPr>
          <p:cNvPr id="70659" name="Rectangle 3"/>
          <p:cNvSpPr>
            <a:spLocks noGrp="1" noChangeArrowheads="1"/>
          </p:cNvSpPr>
          <p:nvPr>
            <p:ph type="subTitle" idx="1"/>
          </p:nvPr>
        </p:nvSpPr>
        <p:spPr>
          <a:xfrm>
            <a:off x="323850" y="1052736"/>
            <a:ext cx="8424863" cy="5184552"/>
          </a:xfrm>
        </p:spPr>
        <p:txBody>
          <a:bodyPr>
            <a:normAutofit/>
          </a:bodyPr>
          <a:lstStyle/>
          <a:p>
            <a:pPr marL="533400" indent="-533400" algn="just" eaLnBrk="1" fontAlgn="auto" hangingPunct="1">
              <a:lnSpc>
                <a:spcPct val="150000"/>
              </a:lnSpc>
              <a:spcBef>
                <a:spcPct val="0"/>
              </a:spcBef>
              <a:spcAft>
                <a:spcPts val="0"/>
              </a:spcAft>
              <a:buFont typeface="Wingdings" pitchFamily="2" charset="2"/>
              <a:buAutoNum type="arabicParenR" startAt="3"/>
              <a:tabLst>
                <a:tab pos="266700" algn="l"/>
              </a:tabLst>
              <a:defRPr/>
            </a:pPr>
            <a:r>
              <a:rPr lang="el-GR" sz="2400" dirty="0" smtClean="0">
                <a:latin typeface="Arial" charset="0"/>
              </a:rPr>
              <a:t>Δικαίωμα </a:t>
            </a:r>
            <a:r>
              <a:rPr lang="el-GR" sz="2400" dirty="0">
                <a:latin typeface="Arial" charset="0"/>
              </a:rPr>
              <a:t>άσκησης των ίδιων ενδίκων βοηθημάτων </a:t>
            </a:r>
            <a:r>
              <a:rPr lang="el-GR" sz="2400" b="1" dirty="0">
                <a:solidFill>
                  <a:srgbClr val="00B0F0"/>
                </a:solidFill>
                <a:latin typeface="Arial" charset="0"/>
              </a:rPr>
              <a:t>έχει &amp; η </a:t>
            </a:r>
            <a:r>
              <a:rPr lang="el-GR" sz="2400" b="1" dirty="0" smtClean="0">
                <a:solidFill>
                  <a:srgbClr val="00B0F0"/>
                </a:solidFill>
                <a:latin typeface="Arial" charset="0"/>
              </a:rPr>
              <a:t>Αναθέτουσα Αρχή</a:t>
            </a:r>
            <a:r>
              <a:rPr lang="el-GR" sz="2400" b="1" dirty="0" smtClean="0">
                <a:solidFill>
                  <a:srgbClr val="FFC000"/>
                </a:solidFill>
                <a:latin typeface="Arial" charset="0"/>
              </a:rPr>
              <a:t> </a:t>
            </a:r>
            <a:r>
              <a:rPr lang="el-GR" sz="2400" dirty="0">
                <a:latin typeface="Arial" charset="0"/>
              </a:rPr>
              <a:t>αν η ΑΕΠΠ δεχθεί την προδικαστική προσφυγή</a:t>
            </a:r>
            <a:r>
              <a:rPr lang="el-GR" sz="2400" dirty="0" smtClean="0">
                <a:latin typeface="Arial" charset="0"/>
              </a:rPr>
              <a:t>.</a:t>
            </a:r>
          </a:p>
          <a:p>
            <a:pPr marL="533400" indent="-533400" algn="just" eaLnBrk="1" fontAlgn="auto" hangingPunct="1">
              <a:lnSpc>
                <a:spcPct val="150000"/>
              </a:lnSpc>
              <a:spcBef>
                <a:spcPct val="0"/>
              </a:spcBef>
              <a:spcAft>
                <a:spcPts val="0"/>
              </a:spcAft>
              <a:buFont typeface="Wingdings" pitchFamily="2" charset="2"/>
              <a:buAutoNum type="arabicParenR" startAt="3"/>
              <a:tabLst>
                <a:tab pos="266700" algn="l"/>
              </a:tabLst>
              <a:defRPr/>
            </a:pPr>
            <a:endParaRPr lang="el-GR" sz="2400" dirty="0">
              <a:latin typeface="Arial" charset="0"/>
            </a:endParaRPr>
          </a:p>
          <a:p>
            <a:pPr marL="533400" indent="-533400" algn="just" eaLnBrk="1" fontAlgn="auto" hangingPunct="1">
              <a:lnSpc>
                <a:spcPct val="150000"/>
              </a:lnSpc>
              <a:spcBef>
                <a:spcPct val="0"/>
              </a:spcBef>
              <a:spcAft>
                <a:spcPts val="0"/>
              </a:spcAft>
              <a:buFont typeface="Wingdings" pitchFamily="2" charset="2"/>
              <a:buAutoNum type="arabicParenR" startAt="3"/>
              <a:tabLst>
                <a:tab pos="266700" algn="l"/>
              </a:tabLst>
              <a:defRPr/>
            </a:pPr>
            <a:r>
              <a:rPr lang="el-GR" sz="2400" dirty="0">
                <a:latin typeface="Arial" charset="0"/>
              </a:rPr>
              <a:t>Διαφορές που προκύπτουν </a:t>
            </a:r>
            <a:r>
              <a:rPr lang="el-GR" sz="2400" b="1" dirty="0">
                <a:latin typeface="Arial" charset="0"/>
              </a:rPr>
              <a:t>από την ανάθεση </a:t>
            </a:r>
            <a:r>
              <a:rPr lang="el-GR" sz="2400" b="1" dirty="0" smtClean="0">
                <a:latin typeface="Arial" charset="0"/>
              </a:rPr>
              <a:t>Δημοσίων Συμβάσεων </a:t>
            </a:r>
            <a:r>
              <a:rPr lang="el-GR" sz="2400" dirty="0">
                <a:latin typeface="Arial" charset="0"/>
              </a:rPr>
              <a:t>&amp; </a:t>
            </a:r>
            <a:r>
              <a:rPr lang="el-GR" sz="2400" b="1" dirty="0">
                <a:solidFill>
                  <a:srgbClr val="FF0000"/>
                </a:solidFill>
                <a:latin typeface="Arial" charset="0"/>
              </a:rPr>
              <a:t>αφορούν αξιώσεις αποζημίωσης </a:t>
            </a:r>
            <a:r>
              <a:rPr lang="el-GR" sz="2400" b="1" dirty="0">
                <a:solidFill>
                  <a:srgbClr val="FFFF00"/>
                </a:solidFill>
                <a:latin typeface="Arial" charset="0"/>
              </a:rPr>
              <a:t>εκδικάζονται από τα αρμόδια δικαστήρια, σύμφωνα με τις γενικές διατάξεις κατά τα οριζόμενα στο άρθρο 373.</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1800" b="1">
                <a:solidFill>
                  <a:schemeClr val="accent1">
                    <a:tint val="83000"/>
                    <a:satMod val="150000"/>
                  </a:schemeClr>
                </a:solidFill>
                <a:latin typeface="Arial" charset="0"/>
              </a:rPr>
              <a:t>Ν. 4412/16, Βιβλίο </a:t>
            </a:r>
            <a:r>
              <a:rPr lang="en-GB" sz="1800" b="1">
                <a:solidFill>
                  <a:schemeClr val="accent1">
                    <a:tint val="83000"/>
                    <a:satMod val="150000"/>
                  </a:schemeClr>
                </a:solidFill>
                <a:latin typeface="Arial" charset="0"/>
              </a:rPr>
              <a:t>IV, </a:t>
            </a:r>
            <a:r>
              <a:rPr lang="el-GR" sz="1800" b="1">
                <a:solidFill>
                  <a:schemeClr val="accent1">
                    <a:tint val="83000"/>
                    <a:satMod val="150000"/>
                  </a:schemeClr>
                </a:solidFill>
                <a:latin typeface="Arial" charset="0"/>
              </a:rPr>
              <a:t>άρθρα 347- 359:σύσταση, οργάνωση &amp; λειτουργία της Αρχής Εξέτασης Προδικαστικών Προσφυγών</a:t>
            </a:r>
            <a:endParaRPr lang="el-GR" sz="1800">
              <a:solidFill>
                <a:schemeClr val="accent1">
                  <a:tint val="83000"/>
                  <a:satMod val="150000"/>
                </a:schemeClr>
              </a:solidFill>
              <a:latin typeface="Arial" charset="0"/>
            </a:endParaRPr>
          </a:p>
        </p:txBody>
      </p:sp>
      <p:sp>
        <p:nvSpPr>
          <p:cNvPr id="68611" name="Rectangle 3"/>
          <p:cNvSpPr>
            <a:spLocks noGrp="1" noChangeArrowheads="1"/>
          </p:cNvSpPr>
          <p:nvPr>
            <p:ph type="subTitle" idx="1"/>
          </p:nvPr>
        </p:nvSpPr>
        <p:spPr>
          <a:xfrm>
            <a:off x="323850" y="981075"/>
            <a:ext cx="8424863" cy="5543550"/>
          </a:xfrm>
        </p:spPr>
        <p:txBody>
          <a:bodyPr>
            <a:normAutofit fontScale="92500" lnSpcReduction="20000"/>
          </a:bodyPr>
          <a:lstStyle/>
          <a:p>
            <a:pPr marL="266700" indent="-266700" algn="just" eaLnBrk="1" fontAlgn="auto" hangingPunct="1">
              <a:lnSpc>
                <a:spcPct val="160000"/>
              </a:lnSpc>
              <a:spcBef>
                <a:spcPct val="0"/>
              </a:spcBef>
              <a:spcAft>
                <a:spcPts val="0"/>
              </a:spcAft>
              <a:buFont typeface="Wingdings" pitchFamily="2" charset="2"/>
              <a:buChar char="§"/>
              <a:tabLst>
                <a:tab pos="266700" algn="l"/>
              </a:tabLst>
              <a:defRPr/>
            </a:pPr>
            <a:r>
              <a:rPr lang="el-GR" sz="2400" b="1" dirty="0">
                <a:latin typeface="Arial" charset="0"/>
              </a:rPr>
              <a:t>Άρθρο 347</a:t>
            </a:r>
            <a:r>
              <a:rPr lang="el-GR" sz="2400" dirty="0">
                <a:latin typeface="Arial" charset="0"/>
              </a:rPr>
              <a:t>: σύσταση </a:t>
            </a:r>
            <a:r>
              <a:rPr lang="el-GR" sz="2400" b="1" dirty="0" smtClean="0">
                <a:solidFill>
                  <a:srgbClr val="FFFF00"/>
                </a:solidFill>
                <a:latin typeface="Arial" charset="0"/>
              </a:rPr>
              <a:t>κεντρικού, ανεξάρτητου Οργάνου </a:t>
            </a:r>
            <a:r>
              <a:rPr lang="el-GR" sz="2400" dirty="0">
                <a:latin typeface="Arial" charset="0"/>
              </a:rPr>
              <a:t>(ΑΕΠΠ), με </a:t>
            </a:r>
            <a:r>
              <a:rPr lang="el-GR" sz="2400" dirty="0">
                <a:solidFill>
                  <a:schemeClr val="accent2"/>
                </a:solidFill>
                <a:latin typeface="Arial" charset="0"/>
              </a:rPr>
              <a:t>έργο</a:t>
            </a:r>
            <a:r>
              <a:rPr lang="el-GR" sz="2400" dirty="0">
                <a:latin typeface="Arial" charset="0"/>
              </a:rPr>
              <a:t> την επίλυση των διαφορών κατά το </a:t>
            </a:r>
            <a:r>
              <a:rPr lang="el-GR" sz="2400" b="1" dirty="0">
                <a:solidFill>
                  <a:srgbClr val="FF0000"/>
                </a:solidFill>
                <a:effectLst>
                  <a:outerShdw blurRad="38100" dist="38100" dir="2700000" algn="tl">
                    <a:srgbClr val="C0C0C0"/>
                  </a:outerShdw>
                </a:effectLst>
                <a:latin typeface="Arial" charset="0"/>
              </a:rPr>
              <a:t>προσυμβατικό στάδιο των </a:t>
            </a:r>
            <a:r>
              <a:rPr lang="el-GR" sz="2400" b="1" dirty="0" smtClean="0">
                <a:solidFill>
                  <a:srgbClr val="FF0000"/>
                </a:solidFill>
                <a:effectLst>
                  <a:outerShdw blurRad="38100" dist="38100" dir="2700000" algn="tl">
                    <a:srgbClr val="C0C0C0"/>
                  </a:outerShdw>
                </a:effectLst>
                <a:latin typeface="Arial" charset="0"/>
              </a:rPr>
              <a:t>Δημοσίων Συμβάσεων</a:t>
            </a:r>
            <a:r>
              <a:rPr lang="el-GR" sz="2400" dirty="0" smtClean="0">
                <a:latin typeface="Arial" charset="0"/>
              </a:rPr>
              <a:t>, </a:t>
            </a:r>
            <a:r>
              <a:rPr lang="el-GR" sz="2400" b="1" dirty="0">
                <a:solidFill>
                  <a:srgbClr val="FFFF00"/>
                </a:solidFill>
                <a:latin typeface="Arial" charset="0"/>
              </a:rPr>
              <a:t>κατόπιν άσκησης προδικαστικής προσφυγής.</a:t>
            </a:r>
            <a:r>
              <a:rPr lang="el-GR" sz="2400" dirty="0">
                <a:latin typeface="Arial" charset="0"/>
              </a:rPr>
              <a:t> Η «νομολογία» της Αρχής εκτιμάται ότι: </a:t>
            </a:r>
          </a:p>
          <a:p>
            <a:pPr marL="266700" indent="-266700" algn="just" eaLnBrk="1" fontAlgn="auto" hangingPunct="1">
              <a:lnSpc>
                <a:spcPct val="160000"/>
              </a:lnSpc>
              <a:spcBef>
                <a:spcPct val="0"/>
              </a:spcBef>
              <a:spcAft>
                <a:spcPts val="0"/>
              </a:spcAft>
              <a:buFont typeface="Wingdings 2"/>
              <a:buNone/>
              <a:tabLst>
                <a:tab pos="266700" algn="l"/>
              </a:tabLst>
              <a:defRPr/>
            </a:pPr>
            <a:endParaRPr lang="el-GR" sz="2400" dirty="0">
              <a:latin typeface="Arial" charset="0"/>
            </a:endParaRPr>
          </a:p>
          <a:p>
            <a:pPr marL="266700" indent="-266700" algn="just" eaLnBrk="1" fontAlgn="auto" hangingPunct="1">
              <a:lnSpc>
                <a:spcPct val="160000"/>
              </a:lnSpc>
              <a:spcBef>
                <a:spcPct val="0"/>
              </a:spcBef>
              <a:spcAft>
                <a:spcPts val="0"/>
              </a:spcAft>
              <a:buFont typeface="Wingdings" pitchFamily="2" charset="2"/>
              <a:buChar char="ü"/>
              <a:tabLst>
                <a:tab pos="266700" algn="l"/>
              </a:tabLst>
              <a:defRPr/>
            </a:pPr>
            <a:r>
              <a:rPr lang="el-GR" sz="2400" b="1" dirty="0">
                <a:latin typeface="Arial" charset="0"/>
              </a:rPr>
              <a:t>θα υποβοηθήσει τις </a:t>
            </a:r>
            <a:r>
              <a:rPr lang="el-GR" sz="2400" b="1" dirty="0" smtClean="0">
                <a:latin typeface="Arial" charset="0"/>
              </a:rPr>
              <a:t>Αναθέτουσες Αρχές </a:t>
            </a:r>
            <a:r>
              <a:rPr lang="el-GR" sz="2400" b="1" dirty="0">
                <a:latin typeface="Arial" charset="0"/>
              </a:rPr>
              <a:t>στη διασφάλιση της νομιμότητας &amp; αποτελεσματικότητας των διαδικασιών ανάθεσης, </a:t>
            </a:r>
            <a:r>
              <a:rPr lang="el-GR" sz="2400" b="1" dirty="0" smtClean="0">
                <a:latin typeface="Arial" charset="0"/>
              </a:rPr>
              <a:t>&amp;</a:t>
            </a:r>
            <a:endParaRPr lang="el-GR" sz="2400" b="1" dirty="0">
              <a:latin typeface="Arial" charset="0"/>
            </a:endParaRPr>
          </a:p>
          <a:p>
            <a:pPr marL="266700" indent="-266700" algn="just" eaLnBrk="1" fontAlgn="auto" hangingPunct="1">
              <a:lnSpc>
                <a:spcPct val="160000"/>
              </a:lnSpc>
              <a:spcBef>
                <a:spcPct val="0"/>
              </a:spcBef>
              <a:spcAft>
                <a:spcPts val="0"/>
              </a:spcAft>
              <a:buFont typeface="Wingdings" pitchFamily="2" charset="2"/>
              <a:buChar char="ü"/>
              <a:tabLst>
                <a:tab pos="266700" algn="l"/>
              </a:tabLst>
              <a:defRPr/>
            </a:pPr>
            <a:r>
              <a:rPr lang="el-GR" sz="2400" b="1" dirty="0">
                <a:latin typeface="Arial" charset="0"/>
              </a:rPr>
              <a:t>θα διευκολύνει τους οικονομικούς Φορείς, (ασφάλεια δικαίου, εμπιστοσύνη, αντικειμενική &amp; αδιάβλητη κρίση).</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1800" b="1">
                <a:solidFill>
                  <a:schemeClr val="accent1">
                    <a:tint val="83000"/>
                    <a:satMod val="150000"/>
                  </a:schemeClr>
                </a:solidFill>
                <a:latin typeface="Arial" charset="0"/>
              </a:rPr>
              <a:t>Ν. 4412/16, Βιβλίο </a:t>
            </a:r>
            <a:r>
              <a:rPr lang="en-GB" sz="1800" b="1">
                <a:solidFill>
                  <a:schemeClr val="accent1">
                    <a:tint val="83000"/>
                    <a:satMod val="150000"/>
                  </a:schemeClr>
                </a:solidFill>
                <a:latin typeface="Arial" charset="0"/>
              </a:rPr>
              <a:t>IV, </a:t>
            </a:r>
            <a:r>
              <a:rPr lang="el-GR" sz="1800" b="1">
                <a:solidFill>
                  <a:schemeClr val="accent1">
                    <a:tint val="83000"/>
                    <a:satMod val="150000"/>
                  </a:schemeClr>
                </a:solidFill>
                <a:latin typeface="Arial" charset="0"/>
              </a:rPr>
              <a:t>άρθρα 347 - 359: σύσταση, οργάνωση &amp; λειτουργία της Αρχής Εξέτασης Προδικαστικών Προσφυγών</a:t>
            </a:r>
            <a:endParaRPr lang="el-GR" sz="1800">
              <a:solidFill>
                <a:schemeClr val="accent1">
                  <a:tint val="83000"/>
                  <a:satMod val="150000"/>
                </a:schemeClr>
              </a:solidFill>
              <a:latin typeface="Arial" charset="0"/>
            </a:endParaRPr>
          </a:p>
        </p:txBody>
      </p:sp>
      <p:sp>
        <p:nvSpPr>
          <p:cNvPr id="36867" name="Rectangle 3"/>
          <p:cNvSpPr>
            <a:spLocks noGrp="1" noChangeArrowheads="1"/>
          </p:cNvSpPr>
          <p:nvPr>
            <p:ph type="subTitle" idx="1"/>
          </p:nvPr>
        </p:nvSpPr>
        <p:spPr>
          <a:xfrm>
            <a:off x="395536" y="1196752"/>
            <a:ext cx="8424863" cy="5040313"/>
          </a:xfrm>
        </p:spPr>
        <p:txBody>
          <a:bodyPr>
            <a:normAutofit fontScale="92500" lnSpcReduction="10000"/>
          </a:bodyPr>
          <a:lstStyle/>
          <a:p>
            <a:pPr algn="just" eaLnBrk="1" fontAlgn="auto" hangingPunct="1">
              <a:lnSpc>
                <a:spcPct val="150000"/>
              </a:lnSpc>
              <a:spcBef>
                <a:spcPct val="0"/>
              </a:spcBef>
              <a:spcAft>
                <a:spcPts val="0"/>
              </a:spcAft>
              <a:buFont typeface="Wingdings 2"/>
              <a:buNone/>
              <a:tabLst>
                <a:tab pos="0" algn="l"/>
              </a:tabLst>
              <a:defRPr/>
            </a:pPr>
            <a:r>
              <a:rPr lang="el-GR" sz="1800" b="1" u="sng" dirty="0">
                <a:solidFill>
                  <a:srgbClr val="FFFF00"/>
                </a:solidFill>
                <a:latin typeface="Arial" charset="0"/>
              </a:rPr>
              <a:t>Άρθρα 348 &amp; 349</a:t>
            </a:r>
            <a:r>
              <a:rPr lang="el-GR" sz="1800" b="1" dirty="0">
                <a:solidFill>
                  <a:srgbClr val="FFFF00"/>
                </a:solidFill>
                <a:latin typeface="Arial" charset="0"/>
              </a:rPr>
              <a:t>:</a:t>
            </a:r>
            <a:r>
              <a:rPr lang="en-US" sz="1800" b="1" dirty="0">
                <a:solidFill>
                  <a:srgbClr val="FFFF00"/>
                </a:solidFill>
                <a:latin typeface="Arial" charset="0"/>
              </a:rPr>
              <a:t> </a:t>
            </a:r>
            <a:r>
              <a:rPr lang="el-GR" sz="1800" b="1" dirty="0">
                <a:latin typeface="Arial" charset="0"/>
              </a:rPr>
              <a:t>συγκρότηση &amp; λειτουργία της ΑΕΠΠ: διαδικασία, κριτήρια επιλογής, θητεία Προέδρου  &amp; μελών της. Εχέγγυα διασφάλισης</a:t>
            </a:r>
            <a:r>
              <a:rPr lang="el-GR" sz="1800" b="1" dirty="0" smtClean="0">
                <a:latin typeface="Arial" charset="0"/>
              </a:rPr>
              <a:t>:</a:t>
            </a:r>
          </a:p>
          <a:p>
            <a:pPr algn="just" eaLnBrk="1" fontAlgn="auto" hangingPunct="1">
              <a:lnSpc>
                <a:spcPct val="150000"/>
              </a:lnSpc>
              <a:spcBef>
                <a:spcPct val="0"/>
              </a:spcBef>
              <a:spcAft>
                <a:spcPts val="0"/>
              </a:spcAft>
              <a:buFont typeface="Wingdings 2"/>
              <a:buNone/>
              <a:tabLst>
                <a:tab pos="0" algn="l"/>
              </a:tabLst>
              <a:defRPr/>
            </a:pPr>
            <a:endParaRPr lang="el-GR" sz="1800" b="1" dirty="0">
              <a:latin typeface="Arial" charset="0"/>
            </a:endParaRPr>
          </a:p>
          <a:p>
            <a:pPr algn="just" eaLnBrk="1" fontAlgn="auto" hangingPunct="1">
              <a:lnSpc>
                <a:spcPct val="150000"/>
              </a:lnSpc>
              <a:spcBef>
                <a:spcPct val="0"/>
              </a:spcBef>
              <a:spcAft>
                <a:spcPts val="0"/>
              </a:spcAft>
              <a:buFont typeface="Wingdings" pitchFamily="2" charset="2"/>
              <a:buChar char="ü"/>
              <a:tabLst>
                <a:tab pos="0" algn="l"/>
              </a:tabLst>
              <a:defRPr/>
            </a:pPr>
            <a:r>
              <a:rPr lang="el-GR" sz="1800" b="1" dirty="0">
                <a:latin typeface="Arial" charset="0"/>
              </a:rPr>
              <a:t>αμεροληψίας,  ανεξαρτησίας &amp; συνέχειας της λειτουργίας αυτής, </a:t>
            </a:r>
          </a:p>
          <a:p>
            <a:pPr algn="just" eaLnBrk="1" fontAlgn="auto" hangingPunct="1">
              <a:lnSpc>
                <a:spcPct val="150000"/>
              </a:lnSpc>
              <a:spcBef>
                <a:spcPct val="0"/>
              </a:spcBef>
              <a:spcAft>
                <a:spcPts val="0"/>
              </a:spcAft>
              <a:buFont typeface="Wingdings" pitchFamily="2" charset="2"/>
              <a:buChar char="ü"/>
              <a:tabLst>
                <a:tab pos="0" algn="l"/>
              </a:tabLst>
              <a:defRPr/>
            </a:pPr>
            <a:r>
              <a:rPr lang="el-GR" sz="1800" b="1" dirty="0" smtClean="0">
                <a:latin typeface="Arial" charset="0"/>
              </a:rPr>
              <a:t>λειτουργικής </a:t>
            </a:r>
            <a:r>
              <a:rPr lang="el-GR" sz="1800" b="1" dirty="0">
                <a:latin typeface="Arial" charset="0"/>
              </a:rPr>
              <a:t>και προσωπικής ανεξαρτησίας των μελών της.</a:t>
            </a:r>
          </a:p>
          <a:p>
            <a:pPr algn="just" eaLnBrk="1" fontAlgn="auto" hangingPunct="1">
              <a:lnSpc>
                <a:spcPct val="150000"/>
              </a:lnSpc>
              <a:spcBef>
                <a:spcPct val="0"/>
              </a:spcBef>
              <a:spcAft>
                <a:spcPts val="0"/>
              </a:spcAft>
              <a:buFont typeface="Wingdings 2"/>
              <a:buNone/>
              <a:tabLst>
                <a:tab pos="0" algn="l"/>
              </a:tabLst>
              <a:defRPr/>
            </a:pPr>
            <a:endParaRPr lang="el-GR" sz="1800" b="1" dirty="0">
              <a:latin typeface="Arial" charset="0"/>
            </a:endParaRPr>
          </a:p>
          <a:p>
            <a:pPr algn="just" eaLnBrk="1" fontAlgn="auto" hangingPunct="1">
              <a:lnSpc>
                <a:spcPct val="150000"/>
              </a:lnSpc>
              <a:spcBef>
                <a:spcPct val="0"/>
              </a:spcBef>
              <a:spcAft>
                <a:spcPts val="0"/>
              </a:spcAft>
              <a:buFont typeface="Wingdings 2"/>
              <a:buNone/>
              <a:tabLst>
                <a:tab pos="0" algn="l"/>
              </a:tabLst>
              <a:defRPr/>
            </a:pPr>
            <a:r>
              <a:rPr lang="el-GR" sz="1800" b="1" u="sng" dirty="0">
                <a:solidFill>
                  <a:srgbClr val="FFFF00"/>
                </a:solidFill>
                <a:latin typeface="Arial" charset="0"/>
              </a:rPr>
              <a:t>Άρθρο 350</a:t>
            </a:r>
            <a:r>
              <a:rPr lang="el-GR" sz="1800" b="1" dirty="0">
                <a:solidFill>
                  <a:srgbClr val="FFFF00"/>
                </a:solidFill>
                <a:latin typeface="Arial" charset="0"/>
              </a:rPr>
              <a:t>: </a:t>
            </a:r>
            <a:r>
              <a:rPr lang="el-GR" sz="1800" b="1" dirty="0">
                <a:latin typeface="Arial" charset="0"/>
              </a:rPr>
              <a:t>καθιέρωση οικονομικής αυτοτέλειας της Αρχής, εξουσιοδότηση για έκδοση ειδικού Κ.Ο.Δ, </a:t>
            </a:r>
            <a:r>
              <a:rPr lang="el-GR" sz="1800" dirty="0">
                <a:ln w="18415" cmpd="sng">
                  <a:solidFill>
                    <a:srgbClr val="FFFFFF"/>
                  </a:solidFill>
                  <a:prstDash val="solid"/>
                </a:ln>
                <a:solidFill>
                  <a:srgbClr val="00B0F0"/>
                </a:solidFill>
                <a:effectLst>
                  <a:outerShdw blurRad="63500" dir="3600000" algn="tl" rotWithShape="0">
                    <a:srgbClr val="000000">
                      <a:alpha val="70000"/>
                    </a:srgbClr>
                  </a:outerShdw>
                </a:effectLst>
                <a:latin typeface="Arial" charset="0"/>
              </a:rPr>
              <a:t>επιβολή κράτησης 0,06% </a:t>
            </a:r>
            <a:r>
              <a:rPr lang="el-GR" sz="1800" b="1" dirty="0">
                <a:solidFill>
                  <a:srgbClr val="FFFF00"/>
                </a:solidFill>
                <a:latin typeface="Arial" charset="0"/>
              </a:rPr>
              <a:t>υπέρ αυτής, επί όλων των συμβάσεων που εμπίπτουν στο πεδίο εφαρμογής του ν. 4412 ανεξάρτητα από την πηγή προέλευσης της </a:t>
            </a:r>
            <a:r>
              <a:rPr lang="el-GR" sz="1800" b="1" dirty="0" smtClean="0">
                <a:solidFill>
                  <a:srgbClr val="FFFF00"/>
                </a:solidFill>
                <a:latin typeface="Arial" charset="0"/>
              </a:rPr>
              <a:t>χρηματοδότησης</a:t>
            </a:r>
            <a:r>
              <a:rPr lang="el-GR" sz="1800" b="1" dirty="0" smtClean="0">
                <a:latin typeface="Arial" charset="0"/>
              </a:rPr>
              <a:t>.</a:t>
            </a:r>
            <a:endParaRPr lang="el-GR" sz="1800" b="1" dirty="0">
              <a:latin typeface="Arial" charset="0"/>
            </a:endParaRPr>
          </a:p>
          <a:p>
            <a:pPr algn="just" eaLnBrk="1" fontAlgn="auto" hangingPunct="1">
              <a:lnSpc>
                <a:spcPct val="150000"/>
              </a:lnSpc>
              <a:spcBef>
                <a:spcPct val="0"/>
              </a:spcBef>
              <a:spcAft>
                <a:spcPts val="0"/>
              </a:spcAft>
              <a:buFont typeface="Wingdings 2"/>
              <a:buNone/>
              <a:tabLst>
                <a:tab pos="0" algn="l"/>
              </a:tabLst>
              <a:defRPr/>
            </a:pPr>
            <a:endParaRPr lang="el-GR" sz="1800" b="1" dirty="0">
              <a:latin typeface="Arial" charset="0"/>
            </a:endParaRPr>
          </a:p>
          <a:p>
            <a:pPr algn="just" eaLnBrk="1" fontAlgn="auto" hangingPunct="1">
              <a:lnSpc>
                <a:spcPct val="150000"/>
              </a:lnSpc>
              <a:spcBef>
                <a:spcPct val="0"/>
              </a:spcBef>
              <a:spcAft>
                <a:spcPts val="0"/>
              </a:spcAft>
              <a:buFont typeface="Wingdings 2"/>
              <a:buNone/>
              <a:tabLst>
                <a:tab pos="0" algn="l"/>
              </a:tabLst>
              <a:defRPr/>
            </a:pPr>
            <a:r>
              <a:rPr lang="el-GR" sz="1800" b="1" u="sng" dirty="0">
                <a:solidFill>
                  <a:srgbClr val="FFFF00"/>
                </a:solidFill>
                <a:latin typeface="Arial" charset="0"/>
              </a:rPr>
              <a:t>Άρθρο 351 - 352</a:t>
            </a:r>
            <a:r>
              <a:rPr lang="el-GR" sz="1800" b="1" dirty="0">
                <a:solidFill>
                  <a:srgbClr val="FFFF00"/>
                </a:solidFill>
                <a:latin typeface="Arial" charset="0"/>
              </a:rPr>
              <a:t>: </a:t>
            </a:r>
            <a:r>
              <a:rPr lang="el-GR" sz="1800" b="1" dirty="0">
                <a:latin typeface="Arial" charset="0"/>
              </a:rPr>
              <a:t>σύσταση Πειθαρχικού Συμβουλίου &amp; πειθαρχική διαδικασία για τα μέλη της Αρχής.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1800" b="1">
                <a:solidFill>
                  <a:schemeClr val="accent1">
                    <a:tint val="83000"/>
                    <a:satMod val="150000"/>
                  </a:schemeClr>
                </a:solidFill>
                <a:latin typeface="Arial" charset="0"/>
              </a:rPr>
              <a:t>Ν. 4412/16, Βιβλίο </a:t>
            </a:r>
            <a:r>
              <a:rPr lang="en-GB" sz="1800" b="1">
                <a:solidFill>
                  <a:schemeClr val="accent1">
                    <a:tint val="83000"/>
                    <a:satMod val="150000"/>
                  </a:schemeClr>
                </a:solidFill>
                <a:latin typeface="Arial" charset="0"/>
              </a:rPr>
              <a:t>IV, </a:t>
            </a:r>
            <a:r>
              <a:rPr lang="el-GR" sz="1800" b="1">
                <a:solidFill>
                  <a:schemeClr val="accent1">
                    <a:tint val="83000"/>
                    <a:satMod val="150000"/>
                  </a:schemeClr>
                </a:solidFill>
                <a:latin typeface="Arial" charset="0"/>
              </a:rPr>
              <a:t>άρθρα 347 - 359: σύσταση, οργάνωση &amp; λειτουργία της Αρχής Εξέτασης Προδικαστικών Προσφυγών</a:t>
            </a:r>
            <a:endParaRPr lang="el-GR" sz="1800">
              <a:solidFill>
                <a:schemeClr val="accent1">
                  <a:tint val="83000"/>
                  <a:satMod val="150000"/>
                </a:schemeClr>
              </a:solidFill>
              <a:latin typeface="Arial" charset="0"/>
            </a:endParaRPr>
          </a:p>
        </p:txBody>
      </p:sp>
      <p:sp>
        <p:nvSpPr>
          <p:cNvPr id="38915" name="Rectangle 3"/>
          <p:cNvSpPr>
            <a:spLocks noGrp="1" noChangeArrowheads="1"/>
          </p:cNvSpPr>
          <p:nvPr>
            <p:ph type="subTitle" idx="1"/>
          </p:nvPr>
        </p:nvSpPr>
        <p:spPr>
          <a:xfrm>
            <a:off x="323850" y="1196975"/>
            <a:ext cx="8424863" cy="5040313"/>
          </a:xfrm>
        </p:spPr>
        <p:txBody>
          <a:bodyPr>
            <a:normAutofit fontScale="92500" lnSpcReduction="20000"/>
          </a:bodyPr>
          <a:lstStyle/>
          <a:p>
            <a:pPr eaLnBrk="1" fontAlgn="auto" hangingPunct="1">
              <a:lnSpc>
                <a:spcPct val="190000"/>
              </a:lnSpc>
              <a:spcBef>
                <a:spcPct val="0"/>
              </a:spcBef>
              <a:spcAft>
                <a:spcPts val="0"/>
              </a:spcAft>
              <a:buFont typeface="Wingdings 2"/>
              <a:buNone/>
              <a:tabLst>
                <a:tab pos="0" algn="l"/>
              </a:tabLst>
              <a:defRPr/>
            </a:pPr>
            <a:r>
              <a:rPr lang="el-GR" sz="2400" b="1" dirty="0">
                <a:latin typeface="Arial" charset="0"/>
              </a:rPr>
              <a:t>Άρθρα 353 - 359</a:t>
            </a:r>
            <a:r>
              <a:rPr lang="el-GR" sz="2400" dirty="0">
                <a:latin typeface="Arial" charset="0"/>
              </a:rPr>
              <a:t>:ρύθμιση θεμάτων της ΑΕΠΠ που αφορούν:</a:t>
            </a:r>
          </a:p>
          <a:p>
            <a:pPr algn="l" eaLnBrk="1" fontAlgn="auto" hangingPunct="1">
              <a:lnSpc>
                <a:spcPct val="190000"/>
              </a:lnSpc>
              <a:spcBef>
                <a:spcPct val="0"/>
              </a:spcBef>
              <a:spcAft>
                <a:spcPts val="0"/>
              </a:spcAft>
              <a:buFont typeface="Wingdings" pitchFamily="2" charset="2"/>
              <a:buChar char="ü"/>
              <a:tabLst>
                <a:tab pos="0" algn="l"/>
              </a:tabLst>
              <a:defRPr/>
            </a:pPr>
            <a:r>
              <a:rPr lang="el-GR" sz="2400" dirty="0">
                <a:latin typeface="Arial" charset="0"/>
              </a:rPr>
              <a:t>συνεδριάσεις &amp; διαδικασία λήψης αποφάσεων, </a:t>
            </a:r>
          </a:p>
          <a:p>
            <a:pPr algn="l" eaLnBrk="1" fontAlgn="auto" hangingPunct="1">
              <a:lnSpc>
                <a:spcPct val="190000"/>
              </a:lnSpc>
              <a:spcBef>
                <a:spcPct val="0"/>
              </a:spcBef>
              <a:spcAft>
                <a:spcPts val="0"/>
              </a:spcAft>
              <a:buFont typeface="Wingdings" pitchFamily="2" charset="2"/>
              <a:buChar char="ü"/>
              <a:tabLst>
                <a:tab pos="0" algn="l"/>
              </a:tabLst>
              <a:defRPr/>
            </a:pPr>
            <a:r>
              <a:rPr lang="el-GR" sz="2400" dirty="0">
                <a:latin typeface="Arial" charset="0"/>
              </a:rPr>
              <a:t>αρμοδιότητες Προέδρου </a:t>
            </a:r>
          </a:p>
          <a:p>
            <a:pPr algn="l" eaLnBrk="1" fontAlgn="auto" hangingPunct="1">
              <a:lnSpc>
                <a:spcPct val="190000"/>
              </a:lnSpc>
              <a:spcBef>
                <a:spcPct val="0"/>
              </a:spcBef>
              <a:spcAft>
                <a:spcPts val="0"/>
              </a:spcAft>
              <a:buFont typeface="Wingdings" pitchFamily="2" charset="2"/>
              <a:buChar char="ü"/>
              <a:tabLst>
                <a:tab pos="0" algn="l"/>
              </a:tabLst>
              <a:defRPr/>
            </a:pPr>
            <a:r>
              <a:rPr lang="el-GR" sz="2400" dirty="0">
                <a:latin typeface="Arial" charset="0"/>
              </a:rPr>
              <a:t>εσωτερικής λειτουργίας,</a:t>
            </a:r>
          </a:p>
          <a:p>
            <a:pPr algn="l" eaLnBrk="1" fontAlgn="auto" hangingPunct="1">
              <a:lnSpc>
                <a:spcPct val="190000"/>
              </a:lnSpc>
              <a:spcBef>
                <a:spcPct val="0"/>
              </a:spcBef>
              <a:spcAft>
                <a:spcPts val="0"/>
              </a:spcAft>
              <a:buFont typeface="Wingdings" pitchFamily="2" charset="2"/>
              <a:buChar char="ü"/>
              <a:tabLst>
                <a:tab pos="0" algn="l"/>
              </a:tabLst>
              <a:defRPr/>
            </a:pPr>
            <a:r>
              <a:rPr lang="el-GR" sz="2400" dirty="0">
                <a:latin typeface="Arial" charset="0"/>
              </a:rPr>
              <a:t>προσωπικού &amp; Οργανισμού</a:t>
            </a:r>
          </a:p>
          <a:p>
            <a:pPr algn="l" eaLnBrk="1" fontAlgn="auto" hangingPunct="1">
              <a:lnSpc>
                <a:spcPct val="190000"/>
              </a:lnSpc>
              <a:spcBef>
                <a:spcPct val="0"/>
              </a:spcBef>
              <a:spcAft>
                <a:spcPts val="0"/>
              </a:spcAft>
              <a:buFont typeface="Wingdings" pitchFamily="2" charset="2"/>
              <a:buChar char="ü"/>
              <a:tabLst>
                <a:tab pos="0" algn="l"/>
              </a:tabLst>
              <a:defRPr/>
            </a:pPr>
            <a:r>
              <a:rPr lang="el-GR" sz="2400" dirty="0">
                <a:latin typeface="Arial" charset="0"/>
              </a:rPr>
              <a:t> σύσταση Νομικής Υπηρεσίας, και</a:t>
            </a:r>
          </a:p>
          <a:p>
            <a:pPr algn="l" eaLnBrk="1" fontAlgn="auto" hangingPunct="1">
              <a:lnSpc>
                <a:spcPct val="190000"/>
              </a:lnSpc>
              <a:spcBef>
                <a:spcPct val="0"/>
              </a:spcBef>
              <a:spcAft>
                <a:spcPts val="0"/>
              </a:spcAft>
              <a:buFont typeface="Wingdings" pitchFamily="2" charset="2"/>
              <a:buChar char="ü"/>
              <a:tabLst>
                <a:tab pos="0" algn="l"/>
              </a:tabLst>
              <a:defRPr/>
            </a:pPr>
            <a:r>
              <a:rPr lang="el-GR" sz="2400" b="1" dirty="0">
                <a:solidFill>
                  <a:schemeClr val="accent2"/>
                </a:solidFill>
                <a:latin typeface="Arial" charset="0"/>
              </a:rPr>
              <a:t>σύνταξη ετήσιας έκθεσης πεπραγμένων </a:t>
            </a:r>
            <a:endParaRPr lang="el-GR" sz="2400" b="1" dirty="0" smtClean="0">
              <a:solidFill>
                <a:schemeClr val="accent2"/>
              </a:solidFill>
              <a:latin typeface="Arial" charset="0"/>
            </a:endParaRPr>
          </a:p>
          <a:p>
            <a:pPr algn="just" eaLnBrk="1" fontAlgn="auto" hangingPunct="1">
              <a:lnSpc>
                <a:spcPct val="120000"/>
              </a:lnSpc>
              <a:spcBef>
                <a:spcPct val="0"/>
              </a:spcBef>
              <a:spcAft>
                <a:spcPts val="0"/>
              </a:spcAft>
              <a:buFont typeface="Wingdings" pitchFamily="2" charset="2"/>
              <a:buChar char="ü"/>
              <a:tabLst>
                <a:tab pos="0" algn="l"/>
              </a:tabLst>
              <a:defRPr/>
            </a:pPr>
            <a:r>
              <a:rPr lang="el-GR" sz="2100" b="1" dirty="0" smtClean="0">
                <a:solidFill>
                  <a:srgbClr val="FFFF00"/>
                </a:solidFill>
                <a:latin typeface="Arial" pitchFamily="34" charset="0"/>
                <a:cs typeface="Arial" pitchFamily="34" charset="0"/>
              </a:rPr>
              <a:t>[βλ.</a:t>
            </a:r>
            <a:r>
              <a:rPr lang="el-GR" sz="2100" dirty="0" smtClean="0">
                <a:latin typeface="Arial" charset="0"/>
              </a:rPr>
              <a:t>Π.Δ.38/2017 (ΦΕΚ 63 Α) Κανονισμός Λειτουργίας της Αρχής Εξέτασης 	   Προδικαστικών Προσφυγών,</a:t>
            </a:r>
          </a:p>
          <a:p>
            <a:pPr algn="just" eaLnBrk="1" fontAlgn="auto" hangingPunct="1">
              <a:lnSpc>
                <a:spcPct val="120000"/>
              </a:lnSpc>
              <a:spcBef>
                <a:spcPct val="0"/>
              </a:spcBef>
              <a:spcAft>
                <a:spcPts val="0"/>
              </a:spcAft>
              <a:buFont typeface="Wingdings" pitchFamily="2" charset="2"/>
              <a:buChar char="ü"/>
              <a:tabLst>
                <a:tab pos="0" algn="l"/>
              </a:tabLst>
              <a:defRPr/>
            </a:pPr>
            <a:r>
              <a:rPr lang="en-US" sz="2100" b="1" dirty="0" smtClean="0">
                <a:solidFill>
                  <a:srgbClr val="FFFF00"/>
                </a:solidFill>
                <a:latin typeface="Arial" pitchFamily="34" charset="0"/>
                <a:cs typeface="Arial" pitchFamily="34" charset="0"/>
                <a:hlinkClick r:id="rId2"/>
              </a:rPr>
              <a:t>http://www.aepp-procurement.gr/index.php/aepp/annual-reports</a:t>
            </a:r>
            <a:r>
              <a:rPr lang="el-GR" sz="2100" b="1" dirty="0" smtClean="0">
                <a:solidFill>
                  <a:srgbClr val="FFFF00"/>
                </a:solidFill>
                <a:latin typeface="Arial" pitchFamily="34" charset="0"/>
                <a:cs typeface="Arial" pitchFamily="34" charset="0"/>
              </a:rPr>
              <a:t>]</a:t>
            </a:r>
          </a:p>
          <a:p>
            <a:pPr algn="l" eaLnBrk="1" fontAlgn="auto" hangingPunct="1">
              <a:lnSpc>
                <a:spcPct val="190000"/>
              </a:lnSpc>
              <a:spcBef>
                <a:spcPct val="0"/>
              </a:spcBef>
              <a:spcAft>
                <a:spcPts val="0"/>
              </a:spcAft>
              <a:tabLst>
                <a:tab pos="0" algn="l"/>
              </a:tabLst>
              <a:defRPr/>
            </a:pPr>
            <a:endParaRPr lang="el-GR" sz="2400" b="1" dirty="0">
              <a:solidFill>
                <a:srgbClr val="FFFF00"/>
              </a:solidFill>
              <a:latin typeface="Arial"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Ν. 4412/16, Βιβλίο </a:t>
            </a:r>
            <a:r>
              <a:rPr lang="en-GB" sz="2000" b="1">
                <a:solidFill>
                  <a:schemeClr val="accent1">
                    <a:tint val="83000"/>
                    <a:satMod val="150000"/>
                  </a:schemeClr>
                </a:solidFill>
                <a:latin typeface="Arial" charset="0"/>
              </a:rPr>
              <a:t>IV, </a:t>
            </a:r>
            <a:r>
              <a:rPr lang="el-GR" sz="2000" b="1">
                <a:solidFill>
                  <a:schemeClr val="accent1">
                    <a:tint val="83000"/>
                    <a:satMod val="150000"/>
                  </a:schemeClr>
                </a:solidFill>
                <a:latin typeface="Arial" charset="0"/>
              </a:rPr>
              <a:t>Τμ. ΙΙ, άρθρα 360 - 373 «Διαδικασία προσφυγής ενώπιον της ΑΕΠΠ»_ Μέρος Α΄</a:t>
            </a:r>
            <a:endParaRPr lang="el-GR" sz="2000">
              <a:solidFill>
                <a:schemeClr val="accent1">
                  <a:tint val="83000"/>
                  <a:satMod val="150000"/>
                </a:schemeClr>
              </a:solidFill>
              <a:latin typeface="Arial" charset="0"/>
            </a:endParaRPr>
          </a:p>
        </p:txBody>
      </p:sp>
      <p:sp>
        <p:nvSpPr>
          <p:cNvPr id="33795" name="Rectangle 3"/>
          <p:cNvSpPr>
            <a:spLocks noGrp="1" noChangeArrowheads="1"/>
          </p:cNvSpPr>
          <p:nvPr>
            <p:ph type="subTitle" idx="1"/>
          </p:nvPr>
        </p:nvSpPr>
        <p:spPr>
          <a:xfrm>
            <a:off x="323850" y="981075"/>
            <a:ext cx="8424863" cy="5543550"/>
          </a:xfrm>
        </p:spPr>
        <p:txBody>
          <a:bodyPr>
            <a:normAutofit/>
          </a:bodyPr>
          <a:lstStyle/>
          <a:p>
            <a:pPr marL="361950" indent="-361950" algn="just" eaLnBrk="1" fontAlgn="auto" hangingPunct="1">
              <a:lnSpc>
                <a:spcPct val="190000"/>
              </a:lnSpc>
              <a:spcBef>
                <a:spcPct val="0"/>
              </a:spcBef>
              <a:spcAft>
                <a:spcPts val="0"/>
              </a:spcAft>
              <a:buFont typeface="Wingdings" pitchFamily="2" charset="2"/>
              <a:buChar char="Ø"/>
              <a:tabLst>
                <a:tab pos="361950" algn="l"/>
              </a:tabLst>
              <a:defRPr/>
            </a:pPr>
            <a:r>
              <a:rPr lang="el-GR" sz="2400" b="1" dirty="0">
                <a:latin typeface="Arial" charset="0"/>
              </a:rPr>
              <a:t>Μέρος Α΄: Προδικαστική προσφυγή κατά πράξεων που εκδίδονται </a:t>
            </a:r>
            <a:r>
              <a:rPr lang="el-GR" sz="2400" b="1" dirty="0">
                <a:solidFill>
                  <a:srgbClr val="FFFF00"/>
                </a:solidFill>
                <a:latin typeface="Arial" charset="0"/>
              </a:rPr>
              <a:t>πριν από </a:t>
            </a:r>
            <a:r>
              <a:rPr lang="el-GR" sz="2400" b="1" dirty="0" smtClean="0">
                <a:solidFill>
                  <a:srgbClr val="FFFF00"/>
                </a:solidFill>
                <a:latin typeface="Arial" charset="0"/>
              </a:rPr>
              <a:t>τη </a:t>
            </a:r>
            <a:r>
              <a:rPr lang="el-GR" sz="2400" b="1" dirty="0">
                <a:solidFill>
                  <a:srgbClr val="FFFF00"/>
                </a:solidFill>
                <a:latin typeface="Arial" charset="0"/>
              </a:rPr>
              <a:t>σύναψη της σύμβασης</a:t>
            </a:r>
            <a:r>
              <a:rPr lang="el-GR" sz="2400" b="1" dirty="0">
                <a:solidFill>
                  <a:schemeClr val="accent2"/>
                </a:solidFill>
                <a:latin typeface="Arial" charset="0"/>
              </a:rPr>
              <a:t>, </a:t>
            </a:r>
            <a:r>
              <a:rPr lang="el-GR" sz="2400" b="1" dirty="0">
                <a:latin typeface="Arial" charset="0"/>
              </a:rPr>
              <a:t>(άρθρα 360 - 367</a:t>
            </a:r>
            <a:r>
              <a:rPr lang="el-GR" sz="2400" b="1" dirty="0" smtClean="0">
                <a:latin typeface="Arial" charset="0"/>
              </a:rPr>
              <a:t>)</a:t>
            </a:r>
          </a:p>
          <a:p>
            <a:pPr marL="361950" indent="-361950" algn="just" eaLnBrk="1" fontAlgn="auto" hangingPunct="1">
              <a:lnSpc>
                <a:spcPct val="190000"/>
              </a:lnSpc>
              <a:spcBef>
                <a:spcPct val="0"/>
              </a:spcBef>
              <a:spcAft>
                <a:spcPts val="0"/>
              </a:spcAft>
              <a:tabLst>
                <a:tab pos="361950" algn="l"/>
              </a:tabLst>
              <a:defRPr/>
            </a:pPr>
            <a:endParaRPr lang="el-GR" sz="2400" b="1" dirty="0">
              <a:latin typeface="Arial" charset="0"/>
            </a:endParaRPr>
          </a:p>
          <a:p>
            <a:pPr marL="361950" indent="-361950" algn="just" eaLnBrk="1" fontAlgn="auto" hangingPunct="1">
              <a:lnSpc>
                <a:spcPct val="190000"/>
              </a:lnSpc>
              <a:spcBef>
                <a:spcPct val="0"/>
              </a:spcBef>
              <a:spcAft>
                <a:spcPts val="0"/>
              </a:spcAft>
              <a:buFont typeface="Wingdings" pitchFamily="2" charset="2"/>
              <a:buChar char="Ø"/>
              <a:tabLst>
                <a:tab pos="361950" algn="l"/>
              </a:tabLst>
              <a:defRPr/>
            </a:pPr>
            <a:r>
              <a:rPr lang="el-GR" sz="2400" b="1" dirty="0">
                <a:latin typeface="Arial" charset="0"/>
              </a:rPr>
              <a:t>Μέρος Β΄: Προδικαστική προσφυγή </a:t>
            </a:r>
            <a:r>
              <a:rPr lang="el-GR" sz="2400" b="1" dirty="0">
                <a:solidFill>
                  <a:srgbClr val="FFFF00"/>
                </a:solidFill>
                <a:latin typeface="Arial" charset="0"/>
              </a:rPr>
              <a:t>για την κήρυξη ακυρότητας της σύμβασης</a:t>
            </a:r>
            <a:r>
              <a:rPr lang="el-GR" sz="2400" b="1" dirty="0">
                <a:latin typeface="Arial" charset="0"/>
              </a:rPr>
              <a:t>, (άρθρα 368 - 371).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ctrTitle"/>
          </p:nvPr>
        </p:nvSpPr>
        <p:spPr>
          <a:xfrm>
            <a:off x="323850" y="188913"/>
            <a:ext cx="8569325" cy="647700"/>
          </a:xfrm>
        </p:spPr>
        <p:txBody>
          <a:bodyPr>
            <a:normAutofit fontScale="90000"/>
          </a:bodyPr>
          <a:lstStyle/>
          <a:p>
            <a:pPr marL="484632" indent="0" algn="ctr" eaLnBrk="1" fontAlgn="auto" hangingPunct="1">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smtClean="0">
                <a:solidFill>
                  <a:srgbClr val="FFFF00"/>
                </a:solidFill>
                <a:latin typeface="Arial" charset="0"/>
              </a:rPr>
              <a:t>Άρθρο 360</a:t>
            </a:r>
            <a:r>
              <a:rPr lang="en-US" sz="2000" b="1" dirty="0" smtClean="0">
                <a:solidFill>
                  <a:srgbClr val="FFFF00"/>
                </a:solidFill>
                <a:latin typeface="Arial" charset="0"/>
              </a:rPr>
              <a:t> </a:t>
            </a:r>
            <a:r>
              <a:rPr lang="el-GR" sz="2000" b="1" dirty="0" smtClean="0">
                <a:solidFill>
                  <a:srgbClr val="FFFF00"/>
                </a:solidFill>
                <a:latin typeface="Arial" charset="0"/>
              </a:rPr>
              <a:t>Δικαίωμα άσκησης προσφυγής:</a:t>
            </a:r>
            <a:br>
              <a:rPr lang="el-GR" sz="2000" b="1" dirty="0" smtClean="0">
                <a:solidFill>
                  <a:srgbClr val="FFFF00"/>
                </a:solidFill>
                <a:latin typeface="Arial" charset="0"/>
              </a:rPr>
            </a:br>
            <a:endParaRPr lang="el-GR" sz="2000" dirty="0">
              <a:solidFill>
                <a:schemeClr val="accent1">
                  <a:tint val="83000"/>
                  <a:satMod val="150000"/>
                </a:schemeClr>
              </a:solidFill>
              <a:latin typeface="Arial" charset="0"/>
            </a:endParaRPr>
          </a:p>
        </p:txBody>
      </p:sp>
      <p:sp>
        <p:nvSpPr>
          <p:cNvPr id="39939" name="Rectangle 3"/>
          <p:cNvSpPr>
            <a:spLocks noGrp="1" noChangeArrowheads="1"/>
          </p:cNvSpPr>
          <p:nvPr>
            <p:ph type="subTitle" idx="1"/>
          </p:nvPr>
        </p:nvSpPr>
        <p:spPr>
          <a:xfrm>
            <a:off x="323850" y="785794"/>
            <a:ext cx="8424863" cy="5738831"/>
          </a:xfrm>
        </p:spPr>
        <p:txBody>
          <a:bodyPr>
            <a:normAutofit fontScale="92500" lnSpcReduction="20000"/>
          </a:bodyPr>
          <a:lstStyle/>
          <a:p>
            <a:pPr marL="266700" indent="-266700" algn="just" eaLnBrk="1" fontAlgn="auto" hangingPunct="1">
              <a:lnSpc>
                <a:spcPct val="150000"/>
              </a:lnSpc>
              <a:spcBef>
                <a:spcPct val="0"/>
              </a:spcBef>
              <a:spcAft>
                <a:spcPts val="0"/>
              </a:spcAft>
              <a:buFont typeface="Wingdings" pitchFamily="2" charset="2"/>
              <a:buChar char="Ø"/>
              <a:tabLst>
                <a:tab pos="266700" algn="l"/>
              </a:tabLst>
              <a:defRPr/>
            </a:pPr>
            <a:r>
              <a:rPr lang="el-GR" sz="2000" b="1" dirty="0" smtClean="0">
                <a:solidFill>
                  <a:schemeClr val="accent2"/>
                </a:solidFill>
                <a:latin typeface="Arial" charset="0"/>
              </a:rPr>
              <a:t>κάθε ενδιαφερόμενος</a:t>
            </a:r>
            <a:r>
              <a:rPr lang="el-GR" sz="2000" b="1" dirty="0" smtClean="0">
                <a:latin typeface="Arial" charset="0"/>
              </a:rPr>
              <a:t> </a:t>
            </a:r>
            <a:r>
              <a:rPr lang="el-GR" sz="2000" b="1" dirty="0">
                <a:latin typeface="Arial" charset="0"/>
              </a:rPr>
              <a:t>που έχει\είχε συμφέρον να του ανατεθεί συγκεκριμένη σύμβαση, εμπίπτουσα στο πεδίο εφαρμογής του ν. 4412, &amp; </a:t>
            </a:r>
            <a:endParaRPr lang="el-GR" sz="2000" b="1" dirty="0" smtClean="0">
              <a:latin typeface="Arial" charset="0"/>
            </a:endParaRPr>
          </a:p>
          <a:p>
            <a:pPr marL="266700" indent="-266700" algn="just" eaLnBrk="1" fontAlgn="auto" hangingPunct="1">
              <a:lnSpc>
                <a:spcPct val="150000"/>
              </a:lnSpc>
              <a:spcBef>
                <a:spcPct val="0"/>
              </a:spcBef>
              <a:spcAft>
                <a:spcPts val="0"/>
              </a:spcAft>
              <a:tabLst>
                <a:tab pos="266700" algn="l"/>
              </a:tabLst>
              <a:defRPr/>
            </a:pPr>
            <a:endParaRPr lang="el-GR" sz="2000" b="1" dirty="0">
              <a:latin typeface="Arial" charset="0"/>
            </a:endParaRPr>
          </a:p>
          <a:p>
            <a:pPr marL="266700" indent="-266700" algn="just" eaLnBrk="1" fontAlgn="auto" hangingPunct="1">
              <a:lnSpc>
                <a:spcPct val="150000"/>
              </a:lnSpc>
              <a:spcBef>
                <a:spcPct val="0"/>
              </a:spcBef>
              <a:spcAft>
                <a:spcPts val="0"/>
              </a:spcAft>
              <a:buFont typeface="Wingdings" pitchFamily="2" charset="2"/>
              <a:buChar char="Ø"/>
              <a:tabLst>
                <a:tab pos="266700" algn="l"/>
              </a:tabLst>
              <a:defRPr/>
            </a:pPr>
            <a:r>
              <a:rPr lang="el-GR" sz="2000" b="1" dirty="0">
                <a:solidFill>
                  <a:srgbClr val="FFFF00"/>
                </a:solidFill>
                <a:latin typeface="Arial" charset="0"/>
              </a:rPr>
              <a:t>έχει\είχε υποστεί ή\&amp; ενδέχεται </a:t>
            </a:r>
            <a:r>
              <a:rPr lang="el-GR" sz="2000" b="1" dirty="0" smtClean="0">
                <a:solidFill>
                  <a:srgbClr val="FFFF00"/>
                </a:solidFill>
                <a:latin typeface="Arial" charset="0"/>
              </a:rPr>
              <a:t>να </a:t>
            </a:r>
            <a:r>
              <a:rPr lang="el-GR" sz="2000" b="1" u="sng" dirty="0" smtClean="0">
                <a:solidFill>
                  <a:srgbClr val="FFFF00"/>
                </a:solidFill>
                <a:latin typeface="Arial" charset="0"/>
              </a:rPr>
              <a:t>υποστεί ζημία</a:t>
            </a:r>
            <a:r>
              <a:rPr lang="el-GR" sz="2000" b="1" dirty="0" smtClean="0">
                <a:solidFill>
                  <a:srgbClr val="FFFF00"/>
                </a:solidFill>
                <a:latin typeface="Arial" charset="0"/>
              </a:rPr>
              <a:t> </a:t>
            </a:r>
            <a:r>
              <a:rPr lang="el-GR" sz="2000" b="1" dirty="0" smtClean="0">
                <a:solidFill>
                  <a:schemeClr val="accent4">
                    <a:lumMod val="60000"/>
                    <a:lumOff val="40000"/>
                  </a:schemeClr>
                </a:solidFill>
                <a:latin typeface="Arial" charset="0"/>
              </a:rPr>
              <a:t>από </a:t>
            </a:r>
            <a:r>
              <a:rPr lang="el-GR" sz="2000" b="1" u="sng" dirty="0">
                <a:solidFill>
                  <a:schemeClr val="accent4">
                    <a:lumMod val="60000"/>
                    <a:lumOff val="40000"/>
                  </a:schemeClr>
                </a:solidFill>
                <a:latin typeface="Arial" charset="0"/>
              </a:rPr>
              <a:t>εκτελεστή πράξη ή παράλειψη</a:t>
            </a:r>
            <a:r>
              <a:rPr lang="el-GR" sz="2000" b="1" dirty="0">
                <a:solidFill>
                  <a:schemeClr val="accent4">
                    <a:lumMod val="60000"/>
                    <a:lumOff val="40000"/>
                  </a:schemeClr>
                </a:solidFill>
                <a:latin typeface="Arial" charset="0"/>
              </a:rPr>
              <a:t> της ΑΑ </a:t>
            </a:r>
            <a:r>
              <a:rPr lang="el-GR" sz="2000" b="1" dirty="0">
                <a:latin typeface="Arial" charset="0"/>
              </a:rPr>
              <a:t>κατά </a:t>
            </a:r>
            <a:r>
              <a:rPr lang="el-GR" sz="2000" b="1" dirty="0" smtClean="0">
                <a:latin typeface="Arial" charset="0"/>
              </a:rPr>
              <a:t>παράβαση </a:t>
            </a:r>
            <a:r>
              <a:rPr lang="el-GR" sz="2000" b="1" dirty="0">
                <a:latin typeface="Arial" charset="0"/>
              </a:rPr>
              <a:t>της κείμενης νομοθεσίας, </a:t>
            </a:r>
            <a:endParaRPr lang="el-GR" sz="2000" b="1" dirty="0" smtClean="0">
              <a:latin typeface="Arial" charset="0"/>
            </a:endParaRPr>
          </a:p>
          <a:p>
            <a:pPr marL="266700" indent="-266700" algn="just" eaLnBrk="1" fontAlgn="auto" hangingPunct="1">
              <a:lnSpc>
                <a:spcPct val="150000"/>
              </a:lnSpc>
              <a:spcBef>
                <a:spcPct val="0"/>
              </a:spcBef>
              <a:spcAft>
                <a:spcPts val="0"/>
              </a:spcAft>
              <a:tabLst>
                <a:tab pos="266700" algn="l"/>
              </a:tabLst>
              <a:defRPr/>
            </a:pPr>
            <a:endParaRPr lang="el-GR" sz="2000" b="1" dirty="0">
              <a:latin typeface="Arial" charset="0"/>
            </a:endParaRPr>
          </a:p>
          <a:p>
            <a:pPr marL="266700" indent="-266700" algn="ctr" eaLnBrk="1" fontAlgn="auto" hangingPunct="1">
              <a:lnSpc>
                <a:spcPct val="150000"/>
              </a:lnSpc>
              <a:spcBef>
                <a:spcPct val="0"/>
              </a:spcBef>
              <a:spcAft>
                <a:spcPts val="0"/>
              </a:spcAft>
              <a:buFont typeface="Wingdings" pitchFamily="2" charset="2"/>
              <a:buChar char="Ø"/>
              <a:tabLst>
                <a:tab pos="266700" algn="l"/>
              </a:tabLst>
              <a:defRPr/>
            </a:pPr>
            <a:r>
              <a:rPr lang="el-GR" sz="2000" u="sng"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υποχρεούται, πριν από την υποβολή των ένδικων βοηθημάτων</a:t>
            </a:r>
            <a:r>
              <a:rPr lang="el-GR"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 </a:t>
            </a:r>
            <a:endParaRPr lang="el-GR"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endParaRPr>
          </a:p>
          <a:p>
            <a:pPr marL="266700" indent="-266700" algn="ctr" eaLnBrk="1" fontAlgn="auto" hangingPunct="1">
              <a:lnSpc>
                <a:spcPct val="150000"/>
              </a:lnSpc>
              <a:spcBef>
                <a:spcPct val="0"/>
              </a:spcBef>
              <a:spcAft>
                <a:spcPts val="0"/>
              </a:spcAft>
              <a:tabLst>
                <a:tab pos="266700" algn="l"/>
              </a:tabLst>
              <a:defRPr/>
            </a:pPr>
            <a:endParaRPr lang="el-GR"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endParaRPr>
          </a:p>
          <a:p>
            <a:pPr marL="266700" indent="-266700" algn="just" eaLnBrk="1" fontAlgn="auto" hangingPunct="1">
              <a:lnSpc>
                <a:spcPct val="150000"/>
              </a:lnSpc>
              <a:spcBef>
                <a:spcPct val="0"/>
              </a:spcBef>
              <a:spcAft>
                <a:spcPts val="0"/>
              </a:spcAft>
              <a:buFont typeface="Wingdings" pitchFamily="2" charset="2"/>
              <a:buChar char="Ø"/>
              <a:tabLst>
                <a:tab pos="266700" algn="l"/>
              </a:tabLst>
              <a:defRPr/>
            </a:pPr>
            <a:r>
              <a:rPr lang="el-GR" sz="2000" b="1" dirty="0">
                <a:latin typeface="Arial" charset="0"/>
              </a:rPr>
              <a:t>να </a:t>
            </a:r>
            <a:r>
              <a:rPr lang="el-GR" sz="2000" b="1" dirty="0">
                <a:solidFill>
                  <a:schemeClr val="accent2"/>
                </a:solidFill>
                <a:latin typeface="Arial" charset="0"/>
              </a:rPr>
              <a:t>ασκήσει προδικαστική προσφυγή</a:t>
            </a:r>
            <a:r>
              <a:rPr lang="el-GR" sz="2000" b="1" dirty="0">
                <a:latin typeface="Arial" charset="0"/>
              </a:rPr>
              <a:t> ενώπιον της ΑΕΠΠ κατά της σχετικής πράξης ή παράλειψης της </a:t>
            </a:r>
            <a:r>
              <a:rPr lang="el-GR" sz="2000" b="1" dirty="0" smtClean="0">
                <a:latin typeface="Arial" charset="0"/>
              </a:rPr>
              <a:t>ΑΑ</a:t>
            </a:r>
            <a:r>
              <a:rPr lang="el-GR" sz="2000" b="1" dirty="0" smtClean="0">
                <a:solidFill>
                  <a:srgbClr val="FFFF00"/>
                </a:solidFill>
                <a:latin typeface="Arial" charset="0"/>
              </a:rPr>
              <a:t>.</a:t>
            </a:r>
            <a:endParaRPr lang="el-GR" sz="2000" b="1" dirty="0">
              <a:solidFill>
                <a:srgbClr val="FFFF00"/>
              </a:solidFill>
              <a:latin typeface="Arial" charset="0"/>
            </a:endParaRPr>
          </a:p>
          <a:p>
            <a:pPr marL="266700" indent="-266700" algn="just" eaLnBrk="1" fontAlgn="auto" hangingPunct="1">
              <a:lnSpc>
                <a:spcPct val="150000"/>
              </a:lnSpc>
              <a:spcBef>
                <a:spcPct val="0"/>
              </a:spcBef>
              <a:spcAft>
                <a:spcPts val="0"/>
              </a:spcAft>
              <a:buFont typeface="Wingdings 2"/>
              <a:buNone/>
              <a:tabLst>
                <a:tab pos="266700" algn="l"/>
              </a:tabLst>
              <a:defRPr/>
            </a:pPr>
            <a:endParaRPr lang="el-GR" sz="2000" b="1" dirty="0">
              <a:latin typeface="Arial" charset="0"/>
            </a:endParaRPr>
          </a:p>
          <a:p>
            <a:pPr marL="266700" indent="-266700" algn="just" eaLnBrk="1" fontAlgn="auto" hangingPunct="1">
              <a:lnSpc>
                <a:spcPct val="150000"/>
              </a:lnSpc>
              <a:spcBef>
                <a:spcPct val="0"/>
              </a:spcBef>
              <a:spcAft>
                <a:spcPts val="0"/>
              </a:spcAft>
              <a:buFont typeface="Wingdings 2"/>
              <a:buNone/>
              <a:tabLst>
                <a:tab pos="266700" algn="l"/>
              </a:tabLst>
              <a:defRPr/>
            </a:pPr>
            <a:r>
              <a:rPr lang="el-GR" sz="2000" b="1" dirty="0">
                <a:latin typeface="Arial" charset="0"/>
              </a:rPr>
              <a:t> 	</a:t>
            </a:r>
          </a:p>
          <a:p>
            <a:pPr marL="266700" indent="-266700" eaLnBrk="1" fontAlgn="auto" hangingPunct="1">
              <a:lnSpc>
                <a:spcPct val="150000"/>
              </a:lnSpc>
              <a:spcBef>
                <a:spcPct val="0"/>
              </a:spcBef>
              <a:spcAft>
                <a:spcPts val="0"/>
              </a:spcAft>
              <a:buFont typeface="Wingdings 2"/>
              <a:buNone/>
              <a:tabLst>
                <a:tab pos="266700" algn="l"/>
              </a:tabLst>
              <a:defRPr/>
            </a:pPr>
            <a:endParaRPr lang="el-GR" sz="2000"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ctrTitle"/>
          </p:nvPr>
        </p:nvSpPr>
        <p:spPr>
          <a:xfrm>
            <a:off x="323850" y="188913"/>
            <a:ext cx="8569325" cy="647700"/>
          </a:xfrm>
        </p:spPr>
        <p:txBody>
          <a:bodyPr>
            <a:normAutofit fontScale="90000"/>
          </a:bodyPr>
          <a:lstStyle/>
          <a:p>
            <a:pPr marL="484632" indent="0" algn="ctr" eaLnBrk="1" fontAlgn="auto" hangingPunct="1">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smtClean="0">
                <a:solidFill>
                  <a:srgbClr val="FFFF00"/>
                </a:solidFill>
                <a:latin typeface="Arial" charset="0"/>
              </a:rPr>
              <a:t>Άρθρο 360</a:t>
            </a:r>
            <a:r>
              <a:rPr lang="en-US" sz="2000" b="1" dirty="0" smtClean="0">
                <a:solidFill>
                  <a:srgbClr val="FFFF00"/>
                </a:solidFill>
                <a:latin typeface="Arial" charset="0"/>
              </a:rPr>
              <a:t> </a:t>
            </a:r>
            <a:r>
              <a:rPr lang="el-GR" sz="2000" b="1" dirty="0" smtClean="0">
                <a:solidFill>
                  <a:srgbClr val="FFFF00"/>
                </a:solidFill>
                <a:latin typeface="Arial" charset="0"/>
              </a:rPr>
              <a:t>Δικαίωμα άσκησης προσφυγής:</a:t>
            </a:r>
            <a:br>
              <a:rPr lang="el-GR" sz="2000" b="1" dirty="0" smtClean="0">
                <a:solidFill>
                  <a:srgbClr val="FFFF00"/>
                </a:solidFill>
                <a:latin typeface="Arial" charset="0"/>
              </a:rPr>
            </a:br>
            <a:endParaRPr lang="el-GR" sz="2000" dirty="0">
              <a:solidFill>
                <a:schemeClr val="accent1">
                  <a:tint val="83000"/>
                  <a:satMod val="150000"/>
                </a:schemeClr>
              </a:solidFill>
              <a:latin typeface="Arial" charset="0"/>
            </a:endParaRPr>
          </a:p>
        </p:txBody>
      </p:sp>
      <p:sp>
        <p:nvSpPr>
          <p:cNvPr id="39939" name="Rectangle 3"/>
          <p:cNvSpPr>
            <a:spLocks noGrp="1" noChangeArrowheads="1"/>
          </p:cNvSpPr>
          <p:nvPr>
            <p:ph type="subTitle" idx="1"/>
          </p:nvPr>
        </p:nvSpPr>
        <p:spPr>
          <a:xfrm>
            <a:off x="323850" y="1196753"/>
            <a:ext cx="8424863" cy="4104456"/>
          </a:xfrm>
        </p:spPr>
        <p:txBody>
          <a:bodyPr>
            <a:normAutofit/>
          </a:bodyPr>
          <a:lstStyle/>
          <a:p>
            <a:pPr marL="266700" indent="-266700" algn="just" eaLnBrk="1" fontAlgn="auto" hangingPunct="1">
              <a:lnSpc>
                <a:spcPct val="150000"/>
              </a:lnSpc>
              <a:spcBef>
                <a:spcPct val="0"/>
              </a:spcBef>
              <a:spcAft>
                <a:spcPts val="0"/>
              </a:spcAft>
              <a:buFont typeface="Wingdings 2"/>
              <a:buNone/>
              <a:tabLst>
                <a:tab pos="266700" algn="l"/>
              </a:tabLst>
              <a:defRPr/>
            </a:pPr>
            <a:endParaRPr lang="el-GR" sz="1800" b="1" dirty="0">
              <a:latin typeface="Arial" charset="0"/>
            </a:endParaRPr>
          </a:p>
          <a:p>
            <a:pPr marL="180975" indent="-180975" algn="just" eaLnBrk="1" fontAlgn="auto" hangingPunct="1">
              <a:lnSpc>
                <a:spcPct val="150000"/>
              </a:lnSpc>
              <a:spcBef>
                <a:spcPct val="0"/>
              </a:spcBef>
              <a:spcAft>
                <a:spcPts val="0"/>
              </a:spcAft>
              <a:buFont typeface="Wingdings" pitchFamily="2" charset="2"/>
              <a:buChar char="Ø"/>
              <a:tabLst>
                <a:tab pos="180975" algn="l"/>
              </a:tabLst>
              <a:defRPr/>
            </a:pPr>
            <a:r>
              <a:rPr lang="el-GR" sz="1800" b="1" dirty="0">
                <a:latin typeface="Arial" charset="0"/>
              </a:rPr>
              <a:t> </a:t>
            </a:r>
            <a:r>
              <a:rPr lang="el-GR" sz="1800" b="1" dirty="0" smtClean="0">
                <a:solidFill>
                  <a:schemeClr val="tx1"/>
                </a:solidFill>
                <a:latin typeface="Arial" charset="0"/>
              </a:rPr>
              <a:t>Η άσκηση προδικαστικής προσφυγής αποτελεί προϋπόθεση του παραδεκτού των ένδικων μέσων </a:t>
            </a:r>
          </a:p>
          <a:p>
            <a:pPr marL="180975" indent="-180975" algn="just" eaLnBrk="1" fontAlgn="auto" hangingPunct="1">
              <a:lnSpc>
                <a:spcPct val="150000"/>
              </a:lnSpc>
              <a:spcBef>
                <a:spcPct val="0"/>
              </a:spcBef>
              <a:spcAft>
                <a:spcPts val="0"/>
              </a:spcAft>
              <a:tabLst>
                <a:tab pos="180975" algn="l"/>
              </a:tabLst>
              <a:defRPr/>
            </a:pPr>
            <a:endParaRPr lang="el-GR" sz="1800" b="1" dirty="0" smtClean="0">
              <a:solidFill>
                <a:schemeClr val="tx1"/>
              </a:solidFill>
              <a:latin typeface="Arial" charset="0"/>
            </a:endParaRPr>
          </a:p>
          <a:p>
            <a:pPr marL="266700" indent="-266700" algn="just" eaLnBrk="1" fontAlgn="auto" hangingPunct="1">
              <a:lnSpc>
                <a:spcPct val="150000"/>
              </a:lnSpc>
              <a:spcBef>
                <a:spcPct val="0"/>
              </a:spcBef>
              <a:spcAft>
                <a:spcPts val="0"/>
              </a:spcAft>
              <a:buFont typeface="Wingdings" pitchFamily="2" charset="2"/>
              <a:buChar char="Ø"/>
              <a:tabLst>
                <a:tab pos="266700" algn="l"/>
              </a:tabLst>
              <a:defRPr/>
            </a:pPr>
            <a:r>
              <a:rPr lang="el-GR" sz="1800" b="1" dirty="0" smtClean="0">
                <a:solidFill>
                  <a:schemeClr val="tx1"/>
                </a:solidFill>
                <a:latin typeface="Arial" charset="0"/>
              </a:rPr>
              <a:t>Κατά </a:t>
            </a:r>
            <a:r>
              <a:rPr lang="el-GR" sz="1800" b="1" dirty="0">
                <a:solidFill>
                  <a:schemeClr val="tx1"/>
                </a:solidFill>
                <a:latin typeface="Arial" charset="0"/>
              </a:rPr>
              <a:t>των πράξεων της ΑΑ που εκδίδονται κατά το στάδιο της ανάθεσης, </a:t>
            </a:r>
            <a:r>
              <a:rPr lang="el-GR" sz="1800" b="1" u="sng" dirty="0">
                <a:solidFill>
                  <a:schemeClr val="tx1"/>
                </a:solidFill>
                <a:latin typeface="Arial" charset="0"/>
              </a:rPr>
              <a:t>δεν ασκείται άλλη διοικητική προσφυγή</a:t>
            </a:r>
            <a:r>
              <a:rPr lang="el-GR" sz="1800" b="1" dirty="0">
                <a:solidFill>
                  <a:schemeClr val="tx1"/>
                </a:solidFill>
                <a:latin typeface="Arial" charset="0"/>
              </a:rPr>
              <a:t>, προς αποφυγήν υπέρμετρης επιμήκυνσης των διαδικασιών ανάθεσης.</a:t>
            </a:r>
          </a:p>
          <a:p>
            <a:pPr marL="266700" indent="-266700" eaLnBrk="1" fontAlgn="auto" hangingPunct="1">
              <a:lnSpc>
                <a:spcPct val="150000"/>
              </a:lnSpc>
              <a:spcBef>
                <a:spcPct val="0"/>
              </a:spcBef>
              <a:spcAft>
                <a:spcPts val="0"/>
              </a:spcAft>
              <a:buFont typeface="Wingdings 2"/>
              <a:buNone/>
              <a:tabLst>
                <a:tab pos="266700" algn="l"/>
              </a:tabLst>
              <a:defRPr/>
            </a:pPr>
            <a:endParaRPr lang="el-GR" sz="1600"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smtClean="0">
                <a:solidFill>
                  <a:schemeClr val="accent2"/>
                </a:solidFill>
                <a:latin typeface="Arial" charset="0"/>
              </a:rPr>
              <a:t> Άρθρο 361</a:t>
            </a:r>
            <a:r>
              <a:rPr lang="en-US" sz="2000" b="1" dirty="0" smtClean="0">
                <a:solidFill>
                  <a:schemeClr val="accent2"/>
                </a:solidFill>
                <a:latin typeface="Arial" charset="0"/>
              </a:rPr>
              <a:t> </a:t>
            </a:r>
            <a:r>
              <a:rPr lang="el-GR" sz="2000" b="1" dirty="0" smtClean="0">
                <a:solidFill>
                  <a:schemeClr val="accent2"/>
                </a:solidFill>
                <a:latin typeface="Arial" charset="0"/>
              </a:rPr>
              <a:t>Προθεσμία για την άσκηση της προδικαστικής προσφυγής</a:t>
            </a: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endParaRPr lang="el-GR" sz="2000" dirty="0">
              <a:solidFill>
                <a:schemeClr val="accent1">
                  <a:tint val="83000"/>
                  <a:satMod val="150000"/>
                </a:schemeClr>
              </a:solidFill>
              <a:latin typeface="Arial" charset="0"/>
            </a:endParaRPr>
          </a:p>
        </p:txBody>
      </p:sp>
      <p:sp>
        <p:nvSpPr>
          <p:cNvPr id="40963" name="Rectangle 3"/>
          <p:cNvSpPr>
            <a:spLocks noGrp="1" noChangeArrowheads="1"/>
          </p:cNvSpPr>
          <p:nvPr>
            <p:ph type="subTitle" idx="1"/>
          </p:nvPr>
        </p:nvSpPr>
        <p:spPr>
          <a:xfrm>
            <a:off x="323850" y="981075"/>
            <a:ext cx="8424863" cy="5543550"/>
          </a:xfrm>
        </p:spPr>
        <p:txBody>
          <a:bodyPr>
            <a:normAutofit/>
          </a:bodyPr>
          <a:lstStyle/>
          <a:p>
            <a:pPr marL="358775" lvl="1" indent="-358775" algn="just" eaLnBrk="1" fontAlgn="auto" hangingPunct="1">
              <a:lnSpc>
                <a:spcPct val="140000"/>
              </a:lnSpc>
              <a:spcBef>
                <a:spcPct val="0"/>
              </a:spcBef>
              <a:spcAft>
                <a:spcPts val="0"/>
              </a:spcAft>
              <a:buFont typeface="Wingdings" pitchFamily="2" charset="2"/>
              <a:buChar char="ü"/>
              <a:tabLst>
                <a:tab pos="361950" algn="l"/>
              </a:tabLst>
              <a:defRPr/>
            </a:pPr>
            <a:r>
              <a:rPr lang="el-GR" sz="2000" b="1" dirty="0" smtClean="0">
                <a:solidFill>
                  <a:srgbClr val="FFC000"/>
                </a:solidFill>
                <a:latin typeface="Arial" charset="0"/>
              </a:rPr>
              <a:t>10\15\10 </a:t>
            </a:r>
            <a:r>
              <a:rPr lang="el-GR" sz="2000" b="1" dirty="0">
                <a:latin typeface="Arial" charset="0"/>
              </a:rPr>
              <a:t>ημέρες για κοινοποίηση </a:t>
            </a:r>
            <a:r>
              <a:rPr lang="el-GR" sz="2000" b="1" dirty="0">
                <a:solidFill>
                  <a:schemeClr val="accent2"/>
                </a:solidFill>
                <a:latin typeface="Arial" charset="0"/>
              </a:rPr>
              <a:t>με ηλεκτρονικά </a:t>
            </a:r>
            <a:r>
              <a:rPr lang="el-GR" sz="2000" b="1" dirty="0" smtClean="0">
                <a:solidFill>
                  <a:schemeClr val="accent2"/>
                </a:solidFill>
                <a:latin typeface="Arial" charset="0"/>
              </a:rPr>
              <a:t>μέσα-</a:t>
            </a:r>
            <a:r>
              <a:rPr lang="fr-CA" sz="2000" b="1" dirty="0" smtClean="0">
                <a:solidFill>
                  <a:schemeClr val="accent2"/>
                </a:solidFill>
                <a:latin typeface="Arial" charset="0"/>
              </a:rPr>
              <a:t>fax</a:t>
            </a:r>
            <a:r>
              <a:rPr lang="el-GR" sz="2000" b="1" dirty="0" smtClean="0">
                <a:solidFill>
                  <a:schemeClr val="accent2"/>
                </a:solidFill>
                <a:latin typeface="Arial" charset="0"/>
              </a:rPr>
              <a:t>\</a:t>
            </a:r>
            <a:r>
              <a:rPr lang="el-GR" sz="2000" b="1" dirty="0" smtClean="0">
                <a:latin typeface="Arial" charset="0"/>
              </a:rPr>
              <a:t>ή</a:t>
            </a:r>
            <a:r>
              <a:rPr lang="el-GR" sz="2000" b="1" dirty="0" smtClean="0">
                <a:solidFill>
                  <a:schemeClr val="accent2"/>
                </a:solidFill>
                <a:latin typeface="Arial" charset="0"/>
              </a:rPr>
              <a:t> </a:t>
            </a:r>
            <a:r>
              <a:rPr lang="el-GR" sz="2000" b="1" dirty="0" smtClean="0">
                <a:latin typeface="Arial" charset="0"/>
              </a:rPr>
              <a:t> με άλλα μέσα της </a:t>
            </a:r>
            <a:r>
              <a:rPr lang="el-GR" sz="2000" b="1" dirty="0">
                <a:latin typeface="Arial" charset="0"/>
              </a:rPr>
              <a:t>προσβαλλόμενης </a:t>
            </a:r>
            <a:r>
              <a:rPr lang="el-GR" sz="2000" b="1" dirty="0" smtClean="0">
                <a:latin typeface="Arial" charset="0"/>
              </a:rPr>
              <a:t>πράξης\ή από την </a:t>
            </a:r>
            <a:r>
              <a:rPr lang="el-GR" sz="2000" b="1" dirty="0">
                <a:latin typeface="Arial" charset="0"/>
              </a:rPr>
              <a:t>πλήρη, πραγματική ή τεκμαιρόμενη, γνώση της πράξης. </a:t>
            </a:r>
            <a:endParaRPr lang="el-GR" sz="2000" b="1" dirty="0" smtClean="0">
              <a:latin typeface="Arial" charset="0"/>
            </a:endParaRPr>
          </a:p>
          <a:p>
            <a:pPr marL="358775" lvl="1" indent="-358775" algn="just" eaLnBrk="1" fontAlgn="auto" hangingPunct="1">
              <a:lnSpc>
                <a:spcPct val="140000"/>
              </a:lnSpc>
              <a:spcBef>
                <a:spcPct val="0"/>
              </a:spcBef>
              <a:spcAft>
                <a:spcPts val="0"/>
              </a:spcAft>
              <a:tabLst>
                <a:tab pos="361950" algn="l"/>
              </a:tabLst>
              <a:defRPr/>
            </a:pPr>
            <a:endParaRPr lang="el-GR" sz="2000" b="1" dirty="0">
              <a:latin typeface="Arial" charset="0"/>
            </a:endParaRPr>
          </a:p>
          <a:p>
            <a:pPr marL="361950" indent="-361950" algn="just" eaLnBrk="1" fontAlgn="auto" hangingPunct="1">
              <a:lnSpc>
                <a:spcPct val="155000"/>
              </a:lnSpc>
              <a:spcBef>
                <a:spcPct val="0"/>
              </a:spcBef>
              <a:spcAft>
                <a:spcPts val="0"/>
              </a:spcAft>
              <a:buFont typeface="Wingdings" pitchFamily="2" charset="2"/>
              <a:buChar char="Ø"/>
              <a:tabLst>
                <a:tab pos="361950" algn="l"/>
              </a:tabLst>
              <a:defRPr/>
            </a:pPr>
            <a:r>
              <a:rPr lang="el-GR" sz="2000" b="1" u="sng" dirty="0">
                <a:solidFill>
                  <a:srgbClr val="FFFF00"/>
                </a:solidFill>
                <a:latin typeface="Arial" charset="0"/>
              </a:rPr>
              <a:t>Άσκηση προσφυγής κατά προκήρυξης:</a:t>
            </a:r>
            <a:r>
              <a:rPr lang="el-GR" sz="2000" b="1" dirty="0">
                <a:solidFill>
                  <a:srgbClr val="FFFF00"/>
                </a:solidFill>
                <a:latin typeface="Arial" charset="0"/>
              </a:rPr>
              <a:t> </a:t>
            </a:r>
            <a:r>
              <a:rPr lang="el-GR" sz="2000" b="1" dirty="0">
                <a:solidFill>
                  <a:schemeClr val="tx1"/>
                </a:solidFill>
                <a:latin typeface="Arial" charset="0"/>
              </a:rPr>
              <a:t>15 ημέρες μετά από την δημοσίευση στο</a:t>
            </a:r>
            <a:r>
              <a:rPr lang="el-GR" sz="2000" dirty="0">
                <a:solidFill>
                  <a:schemeClr val="tx1"/>
                </a:solidFill>
                <a:latin typeface="Arial" charset="0"/>
              </a:rPr>
              <a:t> </a:t>
            </a:r>
            <a:r>
              <a:rPr lang="el-GR" sz="2000" dirty="0" smtClean="0">
                <a:solidFill>
                  <a:schemeClr val="tx1"/>
                </a:solidFill>
                <a:latin typeface="Arial" charset="0"/>
              </a:rPr>
              <a:t>ΚΗΜΔΗΣ </a:t>
            </a:r>
            <a:r>
              <a:rPr lang="el-GR" sz="2000" b="1" dirty="0" smtClean="0">
                <a:solidFill>
                  <a:srgbClr val="FFC000"/>
                </a:solidFill>
                <a:latin typeface="Arial" charset="0"/>
              </a:rPr>
              <a:t>[;].</a:t>
            </a:r>
          </a:p>
          <a:p>
            <a:pPr marL="361950" indent="-361950" algn="just" eaLnBrk="1" fontAlgn="auto" hangingPunct="1">
              <a:lnSpc>
                <a:spcPct val="155000"/>
              </a:lnSpc>
              <a:spcBef>
                <a:spcPct val="0"/>
              </a:spcBef>
              <a:spcAft>
                <a:spcPts val="0"/>
              </a:spcAft>
              <a:tabLst>
                <a:tab pos="361950" algn="l"/>
              </a:tabLst>
              <a:defRPr/>
            </a:pPr>
            <a:endParaRPr lang="el-GR" sz="2000" dirty="0">
              <a:solidFill>
                <a:schemeClr val="tx1"/>
              </a:solidFill>
              <a:latin typeface="Arial" charset="0"/>
            </a:endParaRPr>
          </a:p>
          <a:p>
            <a:pPr marL="361950" indent="-361950" algn="just" eaLnBrk="1" fontAlgn="auto" hangingPunct="1">
              <a:lnSpc>
                <a:spcPct val="155000"/>
              </a:lnSpc>
              <a:spcBef>
                <a:spcPct val="0"/>
              </a:spcBef>
              <a:spcAft>
                <a:spcPts val="0"/>
              </a:spcAft>
              <a:buFont typeface="Wingdings" pitchFamily="2" charset="2"/>
              <a:buChar char="Ø"/>
              <a:tabLst>
                <a:tab pos="361950" algn="l"/>
              </a:tabLst>
              <a:defRPr/>
            </a:pPr>
            <a:r>
              <a:rPr lang="el-GR" sz="2000" b="1" u="sng" dirty="0">
                <a:solidFill>
                  <a:srgbClr val="FFFF00"/>
                </a:solidFill>
                <a:latin typeface="Arial" charset="0"/>
              </a:rPr>
              <a:t> Άσκηση προσφυγής κατά παράλειψης της ΑΑ</a:t>
            </a:r>
            <a:r>
              <a:rPr lang="el-GR" sz="2000" dirty="0">
                <a:latin typeface="Arial" charset="0"/>
              </a:rPr>
              <a:t>: </a:t>
            </a:r>
            <a:r>
              <a:rPr lang="el-GR" sz="2000" b="1" dirty="0">
                <a:latin typeface="Arial" charset="0"/>
              </a:rPr>
              <a:t>15 ημέρες από την επόμενη της συντέλεσης της προσβαλλόμενης παράλειψης.</a:t>
            </a:r>
            <a:endParaRPr lang="el-GR" sz="2000" dirty="0">
              <a:latin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23850" y="188913"/>
            <a:ext cx="8569325" cy="719137"/>
          </a:xfrm>
        </p:spPr>
        <p:txBody>
          <a:bodyPr>
            <a:normAutofit fontScale="90000"/>
          </a:bodyPr>
          <a:lstStyle/>
          <a:p>
            <a:pPr marL="484632" indent="0" algn="ctr" eaLnBrk="1" fontAlgn="auto" hangingPunct="1">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200" b="1" dirty="0">
                <a:solidFill>
                  <a:srgbClr val="FFFF00"/>
                </a:solidFill>
                <a:latin typeface="Arial" charset="0"/>
              </a:rPr>
              <a:t>Ν. </a:t>
            </a:r>
            <a:r>
              <a:rPr lang="el-GR" sz="2200" b="1" dirty="0" smtClean="0">
                <a:solidFill>
                  <a:srgbClr val="FFFF00"/>
                </a:solidFill>
                <a:latin typeface="Arial" charset="0"/>
              </a:rPr>
              <a:t>4412/</a:t>
            </a:r>
            <a:r>
              <a:rPr lang="en-US" sz="2200" b="1" dirty="0" smtClean="0">
                <a:solidFill>
                  <a:srgbClr val="FFFF00"/>
                </a:solidFill>
                <a:latin typeface="Arial" charset="0"/>
              </a:rPr>
              <a:t>20</a:t>
            </a:r>
            <a:r>
              <a:rPr lang="el-GR" sz="2200" b="1" dirty="0" smtClean="0">
                <a:solidFill>
                  <a:srgbClr val="FFFF00"/>
                </a:solidFill>
                <a:latin typeface="Arial" charset="0"/>
              </a:rPr>
              <a:t>16 </a:t>
            </a:r>
            <a:endParaRPr lang="el-GR" sz="2200" dirty="0">
              <a:solidFill>
                <a:srgbClr val="FFFF00"/>
              </a:solidFill>
              <a:latin typeface="Arial" charset="0"/>
            </a:endParaRPr>
          </a:p>
        </p:txBody>
      </p:sp>
      <p:sp>
        <p:nvSpPr>
          <p:cNvPr id="2051" name="Rectangle 3"/>
          <p:cNvSpPr>
            <a:spLocks noGrp="1" noChangeArrowheads="1"/>
          </p:cNvSpPr>
          <p:nvPr>
            <p:ph type="subTitle" idx="1"/>
          </p:nvPr>
        </p:nvSpPr>
        <p:spPr>
          <a:xfrm>
            <a:off x="323850" y="1428736"/>
            <a:ext cx="8424863" cy="5095888"/>
          </a:xfrm>
        </p:spPr>
        <p:txBody>
          <a:bodyPr>
            <a:normAutofit/>
          </a:bodyPr>
          <a:lstStyle/>
          <a:p>
            <a:pPr marL="180975" indent="-180975" algn="l" eaLnBrk="1" fontAlgn="auto" hangingPunct="1">
              <a:lnSpc>
                <a:spcPct val="120000"/>
              </a:lnSpc>
              <a:spcBef>
                <a:spcPct val="0"/>
              </a:spcBef>
              <a:spcAft>
                <a:spcPts val="0"/>
              </a:spcAft>
              <a:tabLst>
                <a:tab pos="180975" algn="l"/>
              </a:tabLst>
              <a:defRPr/>
            </a:pPr>
            <a:r>
              <a:rPr lang="en-US" sz="1800" b="1" dirty="0" smtClean="0">
                <a:solidFill>
                  <a:schemeClr val="accent1">
                    <a:tint val="83000"/>
                    <a:satMod val="150000"/>
                  </a:schemeClr>
                </a:solidFill>
                <a:latin typeface="Arial" charset="0"/>
              </a:rPr>
              <a:t>	</a:t>
            </a:r>
          </a:p>
          <a:p>
            <a:pPr marL="180975" indent="-180975" algn="l" eaLnBrk="1" fontAlgn="auto" hangingPunct="1">
              <a:lnSpc>
                <a:spcPct val="120000"/>
              </a:lnSpc>
              <a:spcBef>
                <a:spcPct val="0"/>
              </a:spcBef>
              <a:spcAft>
                <a:spcPts val="0"/>
              </a:spcAft>
              <a:tabLst>
                <a:tab pos="180975" algn="l"/>
              </a:tabLst>
              <a:defRPr/>
            </a:pPr>
            <a:endParaRPr lang="en-US" sz="1800" b="1" dirty="0" smtClean="0">
              <a:solidFill>
                <a:schemeClr val="accent1">
                  <a:tint val="83000"/>
                  <a:satMod val="150000"/>
                </a:schemeClr>
              </a:solidFill>
              <a:latin typeface="Arial" charset="0"/>
            </a:endParaRPr>
          </a:p>
          <a:p>
            <a:pPr marL="180975" indent="-180975" algn="just" eaLnBrk="1" fontAlgn="auto" hangingPunct="1">
              <a:lnSpc>
                <a:spcPct val="120000"/>
              </a:lnSpc>
              <a:spcBef>
                <a:spcPct val="0"/>
              </a:spcBef>
              <a:spcAft>
                <a:spcPts val="0"/>
              </a:spcAft>
              <a:tabLst>
                <a:tab pos="180975" algn="l"/>
              </a:tabLst>
              <a:defRPr/>
            </a:pPr>
            <a:r>
              <a:rPr lang="en-US" sz="1800" b="1" dirty="0" smtClean="0">
                <a:solidFill>
                  <a:schemeClr val="accent1">
                    <a:tint val="83000"/>
                    <a:satMod val="150000"/>
                  </a:schemeClr>
                </a:solidFill>
                <a:latin typeface="Arial" charset="0"/>
              </a:rPr>
              <a:t>	</a:t>
            </a:r>
            <a:r>
              <a:rPr lang="el-GR" sz="2000" b="1" dirty="0" smtClean="0">
                <a:solidFill>
                  <a:schemeClr val="accent1">
                    <a:tint val="83000"/>
                    <a:satMod val="150000"/>
                  </a:schemeClr>
                </a:solidFill>
                <a:latin typeface="Arial" charset="0"/>
              </a:rPr>
              <a:t>ΠΑΡΟΧΗ ΕΝΝΟΜΗΣ ΠΡΟΣΤΑΣΙΑΣ ΚΑΤΆ ΤΗ ΣΥΝΑΨΗ &amp; ΕΚΤΕΛΕΣΗ ΔΗΜΟΣΙΩΝ ΣΥΜΒΑΣΕΩΝ - Βιβλίο </a:t>
            </a:r>
            <a:r>
              <a:rPr lang="en-GB" sz="2000" b="1" dirty="0" smtClean="0">
                <a:solidFill>
                  <a:schemeClr val="accent1">
                    <a:tint val="83000"/>
                    <a:satMod val="150000"/>
                  </a:schemeClr>
                </a:solidFill>
                <a:latin typeface="Arial" charset="0"/>
              </a:rPr>
              <a:t>IV, </a:t>
            </a:r>
            <a:r>
              <a:rPr lang="el-GR" sz="2000" b="1" dirty="0" smtClean="0">
                <a:solidFill>
                  <a:schemeClr val="accent1">
                    <a:tint val="83000"/>
                    <a:satMod val="150000"/>
                  </a:schemeClr>
                </a:solidFill>
                <a:latin typeface="Arial" charset="0"/>
              </a:rPr>
              <a:t>άρθρα 345 - 374 «Έννομη προστασία κατά την σύναψη Δημοσίων Συμβάσεων»</a:t>
            </a:r>
            <a:endParaRPr lang="en-US" sz="2000" b="1" dirty="0" smtClean="0">
              <a:solidFill>
                <a:schemeClr val="accent1">
                  <a:tint val="83000"/>
                  <a:satMod val="150000"/>
                </a:schemeClr>
              </a:solidFill>
              <a:latin typeface="Arial" charset="0"/>
            </a:endParaRPr>
          </a:p>
          <a:p>
            <a:pPr marL="180975" indent="-180975" algn="l" eaLnBrk="1" fontAlgn="auto" hangingPunct="1">
              <a:lnSpc>
                <a:spcPct val="120000"/>
              </a:lnSpc>
              <a:spcBef>
                <a:spcPct val="0"/>
              </a:spcBef>
              <a:spcAft>
                <a:spcPts val="0"/>
              </a:spcAft>
              <a:tabLst>
                <a:tab pos="180975" algn="l"/>
              </a:tabLst>
              <a:defRPr/>
            </a:pPr>
            <a:endParaRPr lang="en-US" sz="2400" b="1" dirty="0" smtClean="0">
              <a:solidFill>
                <a:srgbClr val="FFFF00"/>
              </a:solidFill>
              <a:latin typeface="Arial" charset="0"/>
            </a:endParaRPr>
          </a:p>
          <a:p>
            <a:pPr marL="180975" indent="-180975" algn="l" eaLnBrk="1" fontAlgn="auto" hangingPunct="1">
              <a:lnSpc>
                <a:spcPct val="120000"/>
              </a:lnSpc>
              <a:spcBef>
                <a:spcPct val="0"/>
              </a:spcBef>
              <a:spcAft>
                <a:spcPts val="0"/>
              </a:spcAft>
              <a:tabLst>
                <a:tab pos="180975" algn="l"/>
              </a:tabLst>
              <a:defRPr/>
            </a:pPr>
            <a:endParaRPr lang="el-GR" sz="2400" b="1" dirty="0" smtClean="0">
              <a:solidFill>
                <a:srgbClr val="FFFF00"/>
              </a:solidFill>
              <a:latin typeface="Arial" charset="0"/>
            </a:endParaRPr>
          </a:p>
          <a:p>
            <a:pPr marL="180975" indent="-180975" algn="l" eaLnBrk="1" fontAlgn="auto" hangingPunct="1">
              <a:lnSpc>
                <a:spcPct val="120000"/>
              </a:lnSpc>
              <a:spcBef>
                <a:spcPct val="0"/>
              </a:spcBef>
              <a:spcAft>
                <a:spcPts val="0"/>
              </a:spcAft>
              <a:tabLst>
                <a:tab pos="180975" algn="l"/>
              </a:tabLst>
              <a:defRPr/>
            </a:pPr>
            <a:endParaRPr lang="en-US" sz="2400" b="1" dirty="0" smtClean="0">
              <a:solidFill>
                <a:srgbClr val="FFFF00"/>
              </a:solidFill>
              <a:latin typeface="Arial"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ctrTitle"/>
          </p:nvPr>
        </p:nvSpPr>
        <p:spPr>
          <a:xfrm>
            <a:off x="323850" y="188913"/>
            <a:ext cx="8569325" cy="882633"/>
          </a:xfrm>
        </p:spPr>
        <p:txBody>
          <a:bodyPr>
            <a:normAutofit fontScale="90000"/>
          </a:bodyPr>
          <a:lstStyle/>
          <a:p>
            <a:pPr marL="484632" indent="0" algn="l" eaLnBrk="1" fontAlgn="auto" hangingPunct="1">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smtClean="0">
                <a:solidFill>
                  <a:schemeClr val="accent1">
                    <a:tint val="83000"/>
                    <a:satMod val="150000"/>
                  </a:schemeClr>
                </a:solidFill>
                <a:latin typeface="Arial" charset="0"/>
              </a:rPr>
              <a:t/>
            </a:r>
            <a:br>
              <a:rPr lang="el-GR" sz="2000" b="1" dirty="0" smtClean="0">
                <a:solidFill>
                  <a:schemeClr val="accent1">
                    <a:tint val="83000"/>
                    <a:satMod val="150000"/>
                  </a:schemeClr>
                </a:solidFill>
                <a:latin typeface="Arial" charset="0"/>
              </a:rPr>
            </a:br>
            <a:r>
              <a:rPr lang="el-GR" sz="2000" b="1" dirty="0" smtClean="0">
                <a:solidFill>
                  <a:schemeClr val="accent1">
                    <a:tint val="83000"/>
                    <a:satMod val="150000"/>
                  </a:schemeClr>
                </a:solidFill>
                <a:latin typeface="Arial" charset="0"/>
              </a:rPr>
              <a:t/>
            </a:r>
            <a:br>
              <a:rPr lang="el-GR" sz="2000" b="1" dirty="0" smtClean="0">
                <a:solidFill>
                  <a:schemeClr val="accent1">
                    <a:tint val="83000"/>
                    <a:satMod val="150000"/>
                  </a:schemeClr>
                </a:solidFill>
                <a:latin typeface="Arial" charset="0"/>
              </a:rPr>
            </a:br>
            <a:r>
              <a:rPr lang="el-GR" sz="2000" b="1" dirty="0" smtClean="0">
                <a:solidFill>
                  <a:schemeClr val="accent1">
                    <a:tint val="83000"/>
                    <a:satMod val="150000"/>
                  </a:schemeClr>
                </a:solidFill>
                <a:latin typeface="Arial" charset="0"/>
              </a:rPr>
              <a:t/>
            </a:r>
            <a:br>
              <a:rPr lang="el-GR" sz="2000" b="1" dirty="0" smtClean="0">
                <a:solidFill>
                  <a:schemeClr val="accent1">
                    <a:tint val="83000"/>
                    <a:satMod val="150000"/>
                  </a:schemeClr>
                </a:solidFill>
                <a:latin typeface="Arial" charset="0"/>
              </a:rPr>
            </a:br>
            <a:r>
              <a:rPr lang="el-GR" sz="2000" b="1" dirty="0" smtClean="0">
                <a:solidFill>
                  <a:schemeClr val="accent2"/>
                </a:solidFill>
                <a:latin typeface="Arial" charset="0"/>
              </a:rPr>
              <a:t/>
            </a:r>
            <a:br>
              <a:rPr lang="el-GR" sz="2000" b="1" dirty="0" smtClean="0">
                <a:solidFill>
                  <a:schemeClr val="accent2"/>
                </a:solidFill>
                <a:latin typeface="Arial" charset="0"/>
              </a:rPr>
            </a:br>
            <a:r>
              <a:rPr lang="el-GR" sz="2000" b="1" dirty="0" smtClean="0">
                <a:solidFill>
                  <a:schemeClr val="accent1">
                    <a:tint val="83000"/>
                    <a:satMod val="150000"/>
                  </a:schemeClr>
                </a:solidFill>
                <a:latin typeface="Arial" charset="0"/>
              </a:rPr>
              <a:t> </a:t>
            </a:r>
            <a:br>
              <a:rPr lang="el-GR" sz="2000" b="1" dirty="0" smtClean="0">
                <a:solidFill>
                  <a:schemeClr val="accent1">
                    <a:tint val="83000"/>
                    <a:satMod val="150000"/>
                  </a:schemeClr>
                </a:solidFill>
                <a:latin typeface="Arial" charset="0"/>
              </a:rPr>
            </a:br>
            <a:r>
              <a:rPr lang="el-GR" sz="2000" b="1" dirty="0" smtClean="0">
                <a:solidFill>
                  <a:srgbClr val="FFC000"/>
                </a:solidFill>
                <a:latin typeface="Arial" charset="0"/>
              </a:rPr>
              <a:t>Ν. 4412/16, Βιβλίο </a:t>
            </a:r>
            <a:r>
              <a:rPr lang="en-GB" sz="2000" b="1" dirty="0" smtClean="0">
                <a:solidFill>
                  <a:srgbClr val="FFC000"/>
                </a:solidFill>
                <a:latin typeface="Arial" charset="0"/>
              </a:rPr>
              <a:t>IV, </a:t>
            </a:r>
            <a:r>
              <a:rPr lang="el-GR" sz="2000" b="1" dirty="0" smtClean="0">
                <a:solidFill>
                  <a:srgbClr val="FFC000"/>
                </a:solidFill>
                <a:latin typeface="Arial" charset="0"/>
              </a:rPr>
              <a:t>Τμ. ΙΙ, Άρθρο 362</a:t>
            </a:r>
            <a:r>
              <a:rPr lang="en-US" sz="2000" b="1" dirty="0" smtClean="0">
                <a:solidFill>
                  <a:srgbClr val="FFC000"/>
                </a:solidFill>
                <a:latin typeface="Arial" charset="0"/>
              </a:rPr>
              <a:t> </a:t>
            </a:r>
            <a:r>
              <a:rPr lang="el-GR" sz="2000" b="1" dirty="0" smtClean="0">
                <a:solidFill>
                  <a:srgbClr val="FFC000"/>
                </a:solidFill>
                <a:latin typeface="Arial" charset="0"/>
              </a:rPr>
              <a:t>Άσκηση προσφυγής - άσκηση παρέμβασης </a:t>
            </a:r>
            <a:r>
              <a:rPr lang="el-GR" sz="2000" b="1" dirty="0" smtClean="0">
                <a:solidFill>
                  <a:schemeClr val="accent2"/>
                </a:solidFill>
                <a:latin typeface="Arial" charset="0"/>
              </a:rPr>
              <a:t/>
            </a:r>
            <a:br>
              <a:rPr lang="el-GR" sz="2000" b="1" dirty="0" smtClean="0">
                <a:solidFill>
                  <a:schemeClr val="accent2"/>
                </a:solidFill>
                <a:latin typeface="Arial" charset="0"/>
              </a:rPr>
            </a:br>
            <a:endParaRPr lang="el-GR" sz="2000" dirty="0">
              <a:solidFill>
                <a:schemeClr val="accent1">
                  <a:tint val="83000"/>
                  <a:satMod val="150000"/>
                </a:schemeClr>
              </a:solidFill>
              <a:latin typeface="Arial" charset="0"/>
            </a:endParaRPr>
          </a:p>
        </p:txBody>
      </p:sp>
      <p:sp>
        <p:nvSpPr>
          <p:cNvPr id="43011" name="Rectangle 3"/>
          <p:cNvSpPr>
            <a:spLocks noGrp="1" noChangeArrowheads="1"/>
          </p:cNvSpPr>
          <p:nvPr>
            <p:ph type="subTitle" idx="1"/>
          </p:nvPr>
        </p:nvSpPr>
        <p:spPr>
          <a:xfrm>
            <a:off x="323850" y="1142983"/>
            <a:ext cx="8424863" cy="5381641"/>
          </a:xfrm>
        </p:spPr>
        <p:txBody>
          <a:bodyPr>
            <a:normAutofit/>
          </a:bodyPr>
          <a:lstStyle/>
          <a:p>
            <a:pPr marL="361950" indent="-361950" algn="just" eaLnBrk="1" fontAlgn="auto" hangingPunct="1">
              <a:lnSpc>
                <a:spcPct val="150000"/>
              </a:lnSpc>
              <a:spcBef>
                <a:spcPct val="0"/>
              </a:spcBef>
              <a:spcAft>
                <a:spcPts val="0"/>
              </a:spcAft>
              <a:buFont typeface="Wingdings" pitchFamily="2" charset="2"/>
              <a:buChar char="Ø"/>
              <a:tabLst>
                <a:tab pos="361950" algn="l"/>
              </a:tabLst>
              <a:defRPr/>
            </a:pPr>
            <a:r>
              <a:rPr lang="el-GR" sz="2000" b="1" dirty="0" smtClean="0">
                <a:solidFill>
                  <a:srgbClr val="00B050"/>
                </a:solidFill>
                <a:latin typeface="Arial" charset="0"/>
              </a:rPr>
              <a:t>Ηλεκτρονική </a:t>
            </a:r>
            <a:r>
              <a:rPr lang="el-GR" sz="2000" b="1" dirty="0">
                <a:solidFill>
                  <a:srgbClr val="00B050"/>
                </a:solidFill>
                <a:latin typeface="Arial" charset="0"/>
              </a:rPr>
              <a:t>κατάθεση προσφυγής προς επιτάχυνση </a:t>
            </a:r>
            <a:r>
              <a:rPr lang="el-GR" sz="2000" b="1" dirty="0" smtClean="0">
                <a:solidFill>
                  <a:srgbClr val="00B050"/>
                </a:solidFill>
                <a:latin typeface="Arial" charset="0"/>
              </a:rPr>
              <a:t>διαδικασιών στον ηλεκτρονικό τόπο του διαγωνισμού</a:t>
            </a:r>
            <a:endParaRPr lang="el-GR" sz="2000" b="1" dirty="0">
              <a:latin typeface="Arial" charset="0"/>
            </a:endParaRPr>
          </a:p>
          <a:p>
            <a:pPr marL="361950" indent="-361950" algn="just" eaLnBrk="1" fontAlgn="auto" hangingPunct="1">
              <a:lnSpc>
                <a:spcPct val="150000"/>
              </a:lnSpc>
              <a:spcBef>
                <a:spcPct val="0"/>
              </a:spcBef>
              <a:spcAft>
                <a:spcPts val="0"/>
              </a:spcAft>
              <a:buFont typeface="Wingdings" pitchFamily="2" charset="2"/>
              <a:buChar char="Ø"/>
              <a:tabLst>
                <a:tab pos="361950" algn="l"/>
              </a:tabLst>
              <a:defRPr/>
            </a:pPr>
            <a:r>
              <a:rPr lang="el-GR" sz="2000" b="1" dirty="0" smtClean="0">
                <a:latin typeface="Arial" charset="0"/>
              </a:rPr>
              <a:t>Υποβολή προδικαστικών </a:t>
            </a:r>
            <a:r>
              <a:rPr lang="el-GR" sz="2000" b="1" dirty="0">
                <a:latin typeface="Arial" charset="0"/>
              </a:rPr>
              <a:t>προσφυγών </a:t>
            </a:r>
            <a:r>
              <a:rPr lang="el-GR" sz="2000" b="1" dirty="0" smtClean="0">
                <a:latin typeface="Arial" charset="0"/>
              </a:rPr>
              <a:t>με </a:t>
            </a:r>
            <a:r>
              <a:rPr lang="el-GR" sz="2000" b="1" dirty="0">
                <a:latin typeface="Arial" charset="0"/>
              </a:rPr>
              <a:t>υποχρεωτική χρήση τυποποιημένου εντύπου. </a:t>
            </a:r>
          </a:p>
          <a:p>
            <a:pPr marL="361950" indent="-361950" algn="just" eaLnBrk="1" fontAlgn="auto" hangingPunct="1">
              <a:lnSpc>
                <a:spcPct val="150000"/>
              </a:lnSpc>
              <a:spcBef>
                <a:spcPct val="0"/>
              </a:spcBef>
              <a:spcAft>
                <a:spcPts val="0"/>
              </a:spcAft>
              <a:buFont typeface="Wingdings" pitchFamily="2" charset="2"/>
              <a:buChar char="Ø"/>
              <a:tabLst>
                <a:tab pos="361950" algn="l"/>
              </a:tabLst>
              <a:defRPr/>
            </a:pPr>
            <a:r>
              <a:rPr lang="el-GR" sz="2000" b="1" dirty="0">
                <a:latin typeface="Arial" charset="0"/>
              </a:rPr>
              <a:t>Περιεχόμενο προσφυγής:  </a:t>
            </a:r>
            <a:r>
              <a:rPr lang="el-GR" sz="2000" b="1" dirty="0">
                <a:solidFill>
                  <a:srgbClr val="FFFF00"/>
                </a:solidFill>
                <a:latin typeface="Arial" charset="0"/>
              </a:rPr>
              <a:t>νομικά &amp; πραγματικά γεγονότα</a:t>
            </a:r>
            <a:r>
              <a:rPr lang="el-GR" sz="2000" b="1" dirty="0">
                <a:latin typeface="Arial" charset="0"/>
              </a:rPr>
              <a:t>.</a:t>
            </a:r>
          </a:p>
          <a:p>
            <a:pPr marL="361950" indent="-361950" algn="just" eaLnBrk="1" fontAlgn="auto" hangingPunct="1">
              <a:lnSpc>
                <a:spcPct val="150000"/>
              </a:lnSpc>
              <a:spcBef>
                <a:spcPct val="0"/>
              </a:spcBef>
              <a:spcAft>
                <a:spcPts val="0"/>
              </a:spcAft>
              <a:buFont typeface="Wingdings" pitchFamily="2" charset="2"/>
              <a:buChar char="Ø"/>
              <a:tabLst>
                <a:tab pos="361950" algn="l"/>
              </a:tabLst>
              <a:defRPr/>
            </a:pPr>
            <a:r>
              <a:rPr lang="el-GR" sz="2000" b="1" dirty="0">
                <a:latin typeface="Arial" charset="0"/>
              </a:rPr>
              <a:t>Τήρηση ίδιας διαδικασίας &amp; κατά την </a:t>
            </a:r>
            <a:r>
              <a:rPr lang="el-GR" sz="2000" b="1" u="sng" dirty="0">
                <a:solidFill>
                  <a:schemeClr val="accent2"/>
                </a:solidFill>
                <a:latin typeface="Arial" charset="0"/>
              </a:rPr>
              <a:t>άσκηση παρέμβασης</a:t>
            </a:r>
            <a:r>
              <a:rPr lang="el-GR" sz="2000" b="1" dirty="0">
                <a:latin typeface="Arial" charset="0"/>
              </a:rPr>
              <a:t> για την διατήρηση της ισχύος της προσβαλλόμενης πράξης [εντός 10 ημερών από κοινοποιήσεως</a:t>
            </a:r>
            <a:r>
              <a:rPr lang="el-GR" sz="2000" b="1" dirty="0" smtClean="0">
                <a:latin typeface="Arial" charset="0"/>
              </a:rPr>
              <a:t>].</a:t>
            </a:r>
            <a:endParaRPr lang="el-GR" sz="2000" b="1" dirty="0">
              <a:latin typeface="Arial"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ctrTitle"/>
          </p:nvPr>
        </p:nvSpPr>
        <p:spPr>
          <a:xfrm>
            <a:off x="323850" y="188913"/>
            <a:ext cx="8569325" cy="882633"/>
          </a:xfrm>
        </p:spPr>
        <p:txBody>
          <a:bodyPr>
            <a:normAutofit fontScale="90000"/>
          </a:bodyPr>
          <a:lstStyle/>
          <a:p>
            <a:pPr marL="484632" indent="0" algn="l" eaLnBrk="1" fontAlgn="auto" hangingPunct="1">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smtClean="0">
                <a:solidFill>
                  <a:schemeClr val="accent1">
                    <a:tint val="83000"/>
                    <a:satMod val="150000"/>
                  </a:schemeClr>
                </a:solidFill>
                <a:latin typeface="Arial" charset="0"/>
              </a:rPr>
              <a:t/>
            </a:r>
            <a:br>
              <a:rPr lang="el-GR" sz="2000" b="1" dirty="0" smtClean="0">
                <a:solidFill>
                  <a:schemeClr val="accent1">
                    <a:tint val="83000"/>
                    <a:satMod val="150000"/>
                  </a:schemeClr>
                </a:solidFill>
                <a:latin typeface="Arial" charset="0"/>
              </a:rPr>
            </a:br>
            <a:r>
              <a:rPr lang="el-GR" sz="2000" b="1" dirty="0" smtClean="0">
                <a:solidFill>
                  <a:schemeClr val="accent1">
                    <a:tint val="83000"/>
                    <a:satMod val="150000"/>
                  </a:schemeClr>
                </a:solidFill>
                <a:latin typeface="Arial" charset="0"/>
              </a:rPr>
              <a:t/>
            </a:r>
            <a:br>
              <a:rPr lang="el-GR" sz="2000" b="1" dirty="0" smtClean="0">
                <a:solidFill>
                  <a:schemeClr val="accent1">
                    <a:tint val="83000"/>
                    <a:satMod val="150000"/>
                  </a:schemeClr>
                </a:solidFill>
                <a:latin typeface="Arial" charset="0"/>
              </a:rPr>
            </a:br>
            <a:r>
              <a:rPr lang="el-GR" sz="2000" b="1" dirty="0" smtClean="0">
                <a:solidFill>
                  <a:schemeClr val="accent1">
                    <a:tint val="83000"/>
                    <a:satMod val="150000"/>
                  </a:schemeClr>
                </a:solidFill>
                <a:latin typeface="Arial" charset="0"/>
              </a:rPr>
              <a:t/>
            </a:r>
            <a:br>
              <a:rPr lang="el-GR" sz="2000" b="1" dirty="0" smtClean="0">
                <a:solidFill>
                  <a:schemeClr val="accent1">
                    <a:tint val="83000"/>
                    <a:satMod val="150000"/>
                  </a:schemeClr>
                </a:solidFill>
                <a:latin typeface="Arial" charset="0"/>
              </a:rPr>
            </a:br>
            <a:r>
              <a:rPr lang="el-GR" sz="2000" b="1" dirty="0" smtClean="0">
                <a:solidFill>
                  <a:schemeClr val="accent2"/>
                </a:solidFill>
                <a:latin typeface="Arial" charset="0"/>
              </a:rPr>
              <a:t/>
            </a:r>
            <a:br>
              <a:rPr lang="el-GR" sz="2000" b="1" dirty="0" smtClean="0">
                <a:solidFill>
                  <a:schemeClr val="accent2"/>
                </a:solidFill>
                <a:latin typeface="Arial" charset="0"/>
              </a:rPr>
            </a:br>
            <a:r>
              <a:rPr lang="el-GR" sz="2000" b="1" dirty="0" smtClean="0">
                <a:solidFill>
                  <a:schemeClr val="accent1">
                    <a:tint val="83000"/>
                    <a:satMod val="150000"/>
                  </a:schemeClr>
                </a:solidFill>
                <a:latin typeface="Arial" charset="0"/>
              </a:rPr>
              <a:t> </a:t>
            </a:r>
            <a:br>
              <a:rPr lang="el-GR" sz="2000" b="1" dirty="0" smtClean="0">
                <a:solidFill>
                  <a:schemeClr val="accent1">
                    <a:tint val="83000"/>
                    <a:satMod val="150000"/>
                  </a:schemeClr>
                </a:solidFill>
                <a:latin typeface="Arial" charset="0"/>
              </a:rPr>
            </a:br>
            <a:r>
              <a:rPr lang="el-GR" sz="2000" b="1" dirty="0" smtClean="0">
                <a:solidFill>
                  <a:srgbClr val="FFFF00"/>
                </a:solidFill>
                <a:latin typeface="Arial" charset="0"/>
              </a:rPr>
              <a:t>Ν. 4412/16, Βιβλίο </a:t>
            </a:r>
            <a:r>
              <a:rPr lang="en-GB" sz="2000" b="1" dirty="0" smtClean="0">
                <a:solidFill>
                  <a:srgbClr val="FFFF00"/>
                </a:solidFill>
                <a:latin typeface="Arial" charset="0"/>
              </a:rPr>
              <a:t>IV, </a:t>
            </a:r>
            <a:r>
              <a:rPr lang="el-GR" sz="2000" b="1" dirty="0" smtClean="0">
                <a:solidFill>
                  <a:srgbClr val="FFFF00"/>
                </a:solidFill>
                <a:latin typeface="Arial" charset="0"/>
              </a:rPr>
              <a:t>Τμ. ΙΙ, Άρθρο 362</a:t>
            </a:r>
            <a:r>
              <a:rPr lang="en-US" sz="2000" b="1" dirty="0" smtClean="0">
                <a:solidFill>
                  <a:srgbClr val="FFFF00"/>
                </a:solidFill>
                <a:latin typeface="Arial" charset="0"/>
              </a:rPr>
              <a:t> </a:t>
            </a:r>
            <a:r>
              <a:rPr lang="el-GR" sz="2000" b="1" dirty="0" smtClean="0">
                <a:solidFill>
                  <a:srgbClr val="FFFF00"/>
                </a:solidFill>
                <a:latin typeface="Arial" charset="0"/>
              </a:rPr>
              <a:t>Άσκηση προσφυγής - Άσκηση παρέμβασης </a:t>
            </a:r>
            <a:r>
              <a:rPr lang="el-GR" sz="2000" b="1" dirty="0" smtClean="0">
                <a:solidFill>
                  <a:schemeClr val="accent2"/>
                </a:solidFill>
                <a:latin typeface="Arial" charset="0"/>
              </a:rPr>
              <a:t/>
            </a:r>
            <a:br>
              <a:rPr lang="el-GR" sz="2000" b="1" dirty="0" smtClean="0">
                <a:solidFill>
                  <a:schemeClr val="accent2"/>
                </a:solidFill>
                <a:latin typeface="Arial" charset="0"/>
              </a:rPr>
            </a:br>
            <a:endParaRPr lang="el-GR" sz="2000" dirty="0">
              <a:solidFill>
                <a:schemeClr val="accent1">
                  <a:tint val="83000"/>
                  <a:satMod val="150000"/>
                </a:schemeClr>
              </a:solidFill>
              <a:latin typeface="Arial" charset="0"/>
            </a:endParaRPr>
          </a:p>
        </p:txBody>
      </p:sp>
      <p:sp>
        <p:nvSpPr>
          <p:cNvPr id="43011" name="Rectangle 3"/>
          <p:cNvSpPr>
            <a:spLocks noGrp="1" noChangeArrowheads="1"/>
          </p:cNvSpPr>
          <p:nvPr>
            <p:ph type="subTitle" idx="1"/>
          </p:nvPr>
        </p:nvSpPr>
        <p:spPr>
          <a:xfrm>
            <a:off x="323850" y="1124745"/>
            <a:ext cx="8424863" cy="5399880"/>
          </a:xfrm>
        </p:spPr>
        <p:txBody>
          <a:bodyPr>
            <a:normAutofit/>
          </a:bodyPr>
          <a:lstStyle/>
          <a:p>
            <a:pPr marL="361950" indent="-361950" algn="just" eaLnBrk="1" fontAlgn="auto" hangingPunct="1">
              <a:lnSpc>
                <a:spcPct val="150000"/>
              </a:lnSpc>
              <a:spcBef>
                <a:spcPct val="0"/>
              </a:spcBef>
              <a:spcAft>
                <a:spcPts val="0"/>
              </a:spcAft>
              <a:buFont typeface="Wingdings" pitchFamily="2" charset="2"/>
              <a:buChar char="Ø"/>
              <a:tabLst>
                <a:tab pos="361950" algn="l"/>
              </a:tabLst>
              <a:defRPr/>
            </a:pPr>
            <a:r>
              <a:rPr lang="el-GR" sz="2400" b="1" dirty="0" smtClean="0">
                <a:solidFill>
                  <a:schemeClr val="tx1"/>
                </a:solidFill>
                <a:latin typeface="Arial" charset="0"/>
              </a:rPr>
              <a:t>Ρητή </a:t>
            </a:r>
            <a:r>
              <a:rPr lang="el-GR" sz="2400" b="1" dirty="0">
                <a:solidFill>
                  <a:schemeClr val="tx1"/>
                </a:solidFill>
                <a:latin typeface="Arial" charset="0"/>
              </a:rPr>
              <a:t>απαγόρευση άσκησης προδικαστικής προσφυγής κατά απόφασης της ΑΕΠΠ. </a:t>
            </a:r>
          </a:p>
          <a:p>
            <a:pPr marL="361950" indent="-361950" algn="just" eaLnBrk="1" fontAlgn="auto" hangingPunct="1">
              <a:lnSpc>
                <a:spcPct val="150000"/>
              </a:lnSpc>
              <a:spcBef>
                <a:spcPct val="0"/>
              </a:spcBef>
              <a:spcAft>
                <a:spcPts val="0"/>
              </a:spcAft>
              <a:buFont typeface="Wingdings" pitchFamily="2" charset="2"/>
              <a:buChar char="Ø"/>
              <a:tabLst>
                <a:tab pos="361950" algn="l"/>
              </a:tabLst>
              <a:defRPr/>
            </a:pPr>
            <a:r>
              <a:rPr lang="el-GR" sz="2400" b="1" dirty="0">
                <a:solidFill>
                  <a:srgbClr val="FF0000"/>
                </a:solidFill>
                <a:latin typeface="Arial" charset="0"/>
              </a:rPr>
              <a:t>Δεν επιτρέπεται η άσκηση προδικαστικής προσφυγής κατά απόφασης της ΑΕΠΠ, </a:t>
            </a:r>
            <a:r>
              <a:rPr lang="el-GR" sz="2400" b="1" dirty="0">
                <a:latin typeface="Arial" charset="0"/>
              </a:rPr>
              <a:t>η οποία δέχεται εν όλω ή εν μέρει προσφυγή άλλου προσώπου, προκειμένου να αποφευχθεί το φαινόμενο άσκησης πολλαπλών προσφυγών κατά της ίδιας πράξης</a:t>
            </a:r>
            <a:r>
              <a:rPr lang="el-GR" sz="2400" b="1" dirty="0" smtClean="0">
                <a:latin typeface="Arial" charset="0"/>
              </a:rPr>
              <a:t>.</a:t>
            </a:r>
          </a:p>
          <a:p>
            <a:pPr marL="361950" indent="-361950" algn="just" eaLnBrk="1" fontAlgn="auto" hangingPunct="1">
              <a:spcBef>
                <a:spcPct val="0"/>
              </a:spcBef>
              <a:spcAft>
                <a:spcPts val="0"/>
              </a:spcAft>
              <a:buFont typeface="Wingdings" pitchFamily="2" charset="2"/>
              <a:buChar char="Ø"/>
              <a:tabLst>
                <a:tab pos="361950" algn="l"/>
              </a:tabLst>
              <a:defRPr/>
            </a:pPr>
            <a:r>
              <a:rPr lang="el-GR" sz="1600" b="1" dirty="0" smtClean="0">
                <a:solidFill>
                  <a:srgbClr val="FFC000"/>
                </a:solidFill>
                <a:latin typeface="Arial" charset="0"/>
              </a:rPr>
              <a:t>[βλ. Π.Δ.39/2017 (ΦΕΚ 64 Α) «Κανονισμός εξέτασης Προδικαστικών Προσφυγών ενώπιον της Αρχής Εξέτασης Προδικαστικών Προσφυγών»</a:t>
            </a:r>
            <a:endParaRPr lang="el-GR" sz="1600" b="1" dirty="0">
              <a:solidFill>
                <a:srgbClr val="FFC000"/>
              </a:solidFill>
              <a:latin typeface="Arial"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ctrTitle"/>
          </p:nvPr>
        </p:nvSpPr>
        <p:spPr>
          <a:xfrm>
            <a:off x="323850" y="188912"/>
            <a:ext cx="8569325" cy="596881"/>
          </a:xfrm>
        </p:spPr>
        <p:txBody>
          <a:bodyPr>
            <a:normAutofit fontScale="90000"/>
          </a:bodyPr>
          <a:lstStyle/>
          <a:p>
            <a:pPr marL="484632" indent="0" algn="ctr" eaLnBrk="1" fontAlgn="auto" hangingPunct="1">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1800" b="1" dirty="0">
                <a:solidFill>
                  <a:srgbClr val="FFFF00"/>
                </a:solidFill>
                <a:latin typeface="Arial" charset="0"/>
              </a:rPr>
              <a:t>Ν. 4412/16, Βιβλίο </a:t>
            </a:r>
            <a:r>
              <a:rPr lang="en-GB" sz="1800" b="1" dirty="0">
                <a:solidFill>
                  <a:srgbClr val="FFFF00"/>
                </a:solidFill>
                <a:latin typeface="Arial" charset="0"/>
              </a:rPr>
              <a:t>IV, </a:t>
            </a:r>
            <a:r>
              <a:rPr lang="el-GR" sz="1800" b="1" dirty="0">
                <a:solidFill>
                  <a:srgbClr val="FFFF00"/>
                </a:solidFill>
                <a:latin typeface="Arial" charset="0"/>
              </a:rPr>
              <a:t>Τμ. ΙΙ, </a:t>
            </a:r>
            <a:r>
              <a:rPr lang="el-GR" sz="1800" b="1" dirty="0" smtClean="0">
                <a:solidFill>
                  <a:srgbClr val="FFFF00"/>
                </a:solidFill>
                <a:latin typeface="Arial" charset="0"/>
              </a:rPr>
              <a:t>Άρθρο 363</a:t>
            </a:r>
            <a:r>
              <a:rPr lang="en-US" sz="1800" b="1" dirty="0" smtClean="0">
                <a:solidFill>
                  <a:srgbClr val="FFFF00"/>
                </a:solidFill>
                <a:latin typeface="Arial" charset="0"/>
              </a:rPr>
              <a:t> </a:t>
            </a:r>
            <a:r>
              <a:rPr lang="el-GR" sz="1800" b="1" dirty="0" smtClean="0">
                <a:solidFill>
                  <a:srgbClr val="FFFF00"/>
                </a:solidFill>
                <a:latin typeface="Arial" charset="0"/>
              </a:rPr>
              <a:t>Παράβολο</a:t>
            </a:r>
            <a:r>
              <a:rPr lang="el-GR" sz="1800" b="1" dirty="0" smtClean="0">
                <a:solidFill>
                  <a:schemeClr val="accent2"/>
                </a:solidFill>
                <a:latin typeface="Arial" charset="0"/>
              </a:rPr>
              <a:t/>
            </a:r>
            <a:br>
              <a:rPr lang="el-GR" sz="1800" b="1" dirty="0" smtClean="0">
                <a:solidFill>
                  <a:schemeClr val="accent2"/>
                </a:solidFill>
                <a:latin typeface="Arial" charset="0"/>
              </a:rPr>
            </a:br>
            <a:endParaRPr lang="el-GR" sz="1800" dirty="0">
              <a:solidFill>
                <a:schemeClr val="accent1">
                  <a:tint val="83000"/>
                  <a:satMod val="150000"/>
                </a:schemeClr>
              </a:solidFill>
              <a:latin typeface="Arial" charset="0"/>
            </a:endParaRPr>
          </a:p>
        </p:txBody>
      </p:sp>
      <p:sp>
        <p:nvSpPr>
          <p:cNvPr id="44035" name="Rectangle 3"/>
          <p:cNvSpPr>
            <a:spLocks noGrp="1" noChangeArrowheads="1"/>
          </p:cNvSpPr>
          <p:nvPr>
            <p:ph type="subTitle" idx="1"/>
          </p:nvPr>
        </p:nvSpPr>
        <p:spPr>
          <a:xfrm>
            <a:off x="323850" y="928670"/>
            <a:ext cx="8424863" cy="5286412"/>
          </a:xfrm>
        </p:spPr>
        <p:txBody>
          <a:bodyPr>
            <a:normAutofit/>
          </a:bodyPr>
          <a:lstStyle/>
          <a:p>
            <a:pPr marL="361950" indent="-361950" algn="just" eaLnBrk="1" fontAlgn="auto" hangingPunct="1">
              <a:lnSpc>
                <a:spcPct val="150000"/>
              </a:lnSpc>
              <a:spcBef>
                <a:spcPct val="0"/>
              </a:spcBef>
              <a:spcAft>
                <a:spcPts val="0"/>
              </a:spcAft>
              <a:defRPr/>
            </a:pPr>
            <a:r>
              <a:rPr lang="el-GR" sz="2000" b="1" u="sng" dirty="0" smtClean="0">
                <a:latin typeface="Arial" charset="0"/>
              </a:rPr>
              <a:t>Επιβολή </a:t>
            </a:r>
            <a:r>
              <a:rPr lang="el-GR" sz="2000" b="1" u="sng" dirty="0">
                <a:latin typeface="Arial" charset="0"/>
              </a:rPr>
              <a:t>παραβόλου</a:t>
            </a:r>
            <a:r>
              <a:rPr lang="el-GR" sz="2000" b="1" dirty="0">
                <a:latin typeface="Arial" charset="0"/>
              </a:rPr>
              <a:t>: </a:t>
            </a:r>
            <a:r>
              <a:rPr lang="el-GR" sz="2000" b="1" dirty="0" smtClean="0">
                <a:solidFill>
                  <a:schemeClr val="accent2"/>
                </a:solidFill>
                <a:latin typeface="Arial" charset="0"/>
              </a:rPr>
              <a:t>αναγκαίο </a:t>
            </a:r>
            <a:r>
              <a:rPr lang="el-GR" sz="2000" b="1" dirty="0">
                <a:solidFill>
                  <a:schemeClr val="accent2"/>
                </a:solidFill>
                <a:latin typeface="Arial" charset="0"/>
              </a:rPr>
              <a:t>προς αποφυγήν αστήρικτων &amp; παρελκυστικών </a:t>
            </a:r>
            <a:r>
              <a:rPr lang="el-GR" sz="2000" b="1" dirty="0" smtClean="0">
                <a:solidFill>
                  <a:schemeClr val="accent2"/>
                </a:solidFill>
                <a:latin typeface="Arial" charset="0"/>
              </a:rPr>
              <a:t>προσφυγών</a:t>
            </a:r>
            <a:endParaRPr lang="el-GR" sz="2000" b="1" dirty="0" smtClean="0">
              <a:latin typeface="Arial" charset="0"/>
            </a:endParaRPr>
          </a:p>
          <a:p>
            <a:pPr marL="361950" indent="-361950" algn="just" eaLnBrk="1" fontAlgn="auto" hangingPunct="1">
              <a:lnSpc>
                <a:spcPct val="150000"/>
              </a:lnSpc>
              <a:spcBef>
                <a:spcPct val="0"/>
              </a:spcBef>
              <a:spcAft>
                <a:spcPts val="0"/>
              </a:spcAft>
              <a:buFont typeface="Wingdings" pitchFamily="2" charset="2"/>
              <a:buChar char="Ø"/>
              <a:defRPr/>
            </a:pPr>
            <a:r>
              <a:rPr lang="el-GR" sz="2000" b="1" dirty="0" smtClean="0">
                <a:latin typeface="Arial" charset="0"/>
              </a:rPr>
              <a:t>Στοιχείο του παραδεκτού της προσφυγής</a:t>
            </a:r>
            <a:endParaRPr lang="el-GR" sz="2000" b="1" dirty="0">
              <a:latin typeface="Arial" charset="0"/>
            </a:endParaRPr>
          </a:p>
          <a:p>
            <a:pPr marL="361950" indent="-361950" algn="just" eaLnBrk="1" fontAlgn="auto" hangingPunct="1">
              <a:lnSpc>
                <a:spcPct val="150000"/>
              </a:lnSpc>
              <a:spcBef>
                <a:spcPct val="0"/>
              </a:spcBef>
              <a:spcAft>
                <a:spcPts val="0"/>
              </a:spcAft>
              <a:buFont typeface="Wingdings" pitchFamily="2" charset="2"/>
              <a:buChar char="Ø"/>
              <a:defRPr/>
            </a:pPr>
            <a:r>
              <a:rPr lang="el-GR" sz="2000" b="1" dirty="0" smtClean="0">
                <a:solidFill>
                  <a:srgbClr val="FFFF00"/>
                </a:solidFill>
                <a:latin typeface="Arial" charset="0"/>
              </a:rPr>
              <a:t>Ύψος</a:t>
            </a:r>
            <a:r>
              <a:rPr lang="el-GR" sz="2000" b="1" dirty="0">
                <a:solidFill>
                  <a:srgbClr val="FFFF00"/>
                </a:solidFill>
                <a:latin typeface="Arial" charset="0"/>
              </a:rPr>
              <a:t>: 0,50% της προϋπολογισθείσας αξίας άνευ Φ.Π.Α. </a:t>
            </a:r>
            <a:endParaRPr lang="el-GR" sz="2000" b="1" dirty="0" smtClean="0">
              <a:solidFill>
                <a:srgbClr val="FFFF00"/>
              </a:solidFill>
              <a:latin typeface="Arial" charset="0"/>
            </a:endParaRPr>
          </a:p>
          <a:p>
            <a:pPr marL="361950" indent="-361950" algn="just" eaLnBrk="1" fontAlgn="auto" hangingPunct="1">
              <a:lnSpc>
                <a:spcPct val="150000"/>
              </a:lnSpc>
              <a:spcBef>
                <a:spcPct val="0"/>
              </a:spcBef>
              <a:spcAft>
                <a:spcPts val="0"/>
              </a:spcAft>
              <a:defRPr/>
            </a:pPr>
            <a:r>
              <a:rPr lang="el-GR" sz="2000" b="1" dirty="0" smtClean="0">
                <a:solidFill>
                  <a:srgbClr val="FFFF00"/>
                </a:solidFill>
                <a:latin typeface="Arial" charset="0"/>
              </a:rPr>
              <a:t>	&amp; </a:t>
            </a:r>
            <a:r>
              <a:rPr lang="el-GR" sz="2000" b="1" dirty="0">
                <a:solidFill>
                  <a:srgbClr val="FFFF00"/>
                </a:solidFill>
                <a:latin typeface="Arial" charset="0"/>
              </a:rPr>
              <a:t>από 600,00 - 15.000,00 </a:t>
            </a:r>
            <a:r>
              <a:rPr lang="el-GR" sz="2000" b="1" dirty="0" smtClean="0">
                <a:solidFill>
                  <a:srgbClr val="FFFF00"/>
                </a:solidFill>
                <a:latin typeface="Arial" charset="0"/>
              </a:rPr>
              <a:t>€ - 600,00 € όταν δεν προκύπτει η προϋπολογισθείσα αξία από τα έγγραφα της σύμβασης</a:t>
            </a:r>
          </a:p>
          <a:p>
            <a:pPr marL="361950" indent="-361950" algn="just" eaLnBrk="1" fontAlgn="auto" hangingPunct="1">
              <a:lnSpc>
                <a:spcPct val="150000"/>
              </a:lnSpc>
              <a:spcBef>
                <a:spcPct val="0"/>
              </a:spcBef>
              <a:spcAft>
                <a:spcPts val="0"/>
              </a:spcAft>
              <a:buFont typeface="Wingdings" pitchFamily="2" charset="2"/>
              <a:buChar char="Ø"/>
              <a:defRPr/>
            </a:pPr>
            <a:r>
              <a:rPr lang="el-GR" sz="2000" b="1" u="sng" dirty="0" smtClean="0">
                <a:latin typeface="Arial" charset="0"/>
              </a:rPr>
              <a:t>Επιστροφή παραβόλου στον προσφεύγοντα</a:t>
            </a:r>
            <a:r>
              <a:rPr lang="el-GR" sz="2000" b="1" dirty="0" smtClean="0">
                <a:latin typeface="Arial" charset="0"/>
              </a:rPr>
              <a:t>: </a:t>
            </a:r>
            <a:r>
              <a:rPr lang="el-GR" sz="2000" dirty="0" smtClean="0">
                <a:latin typeface="Arial" charset="0"/>
              </a:rPr>
              <a:t>ολική ή μερική αποδοχή της προσφυγής &amp; </a:t>
            </a:r>
          </a:p>
          <a:p>
            <a:pPr marL="361950" indent="-361950" algn="just" eaLnBrk="1" fontAlgn="auto" hangingPunct="1">
              <a:lnSpc>
                <a:spcPct val="150000"/>
              </a:lnSpc>
              <a:spcBef>
                <a:spcPct val="0"/>
              </a:spcBef>
              <a:spcAft>
                <a:spcPts val="0"/>
              </a:spcAft>
              <a:defRPr/>
            </a:pPr>
            <a:r>
              <a:rPr lang="el-GR" sz="2000" dirty="0" smtClean="0">
                <a:latin typeface="Arial" charset="0"/>
              </a:rPr>
              <a:t>	όταν η </a:t>
            </a:r>
            <a:r>
              <a:rPr lang="el-GR" sz="2000" b="1" dirty="0" smtClean="0">
                <a:latin typeface="Arial" charset="0"/>
              </a:rPr>
              <a:t>Αναθέτουσα Αρχή </a:t>
            </a:r>
            <a:r>
              <a:rPr lang="el-GR" sz="2000" dirty="0" smtClean="0">
                <a:latin typeface="Arial" charset="0"/>
              </a:rPr>
              <a:t>ανακαλεί την προσβαλλόμενη πράξη </a:t>
            </a:r>
          </a:p>
          <a:p>
            <a:pPr marL="361950" indent="-361950" algn="just" eaLnBrk="1" fontAlgn="auto" hangingPunct="1">
              <a:lnSpc>
                <a:spcPct val="150000"/>
              </a:lnSpc>
              <a:spcBef>
                <a:spcPct val="0"/>
              </a:spcBef>
              <a:spcAft>
                <a:spcPts val="0"/>
              </a:spcAft>
              <a:defRPr/>
            </a:pPr>
            <a:r>
              <a:rPr lang="el-GR" sz="2000" dirty="0" smtClean="0">
                <a:latin typeface="Arial" charset="0"/>
              </a:rPr>
              <a:t>	ή προβαίνει στην οφειλόμενη ενέργεια πριν από την έκδοση της απόφασης της ΑΕΠΠ.</a:t>
            </a:r>
            <a:endParaRPr lang="el-GR" sz="2000" dirty="0">
              <a:latin typeface="Arial"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rgbClr val="FFFF00"/>
                </a:solidFill>
                <a:latin typeface="Arial" charset="0"/>
              </a:rPr>
              <a:t>Ν. 4412/16, Βιβλίο </a:t>
            </a:r>
            <a:r>
              <a:rPr lang="en-GB" sz="2000" b="1" dirty="0">
                <a:solidFill>
                  <a:srgbClr val="FFFF00"/>
                </a:solidFill>
                <a:latin typeface="Arial" charset="0"/>
              </a:rPr>
              <a:t>IV, </a:t>
            </a:r>
            <a:r>
              <a:rPr lang="el-GR" sz="2000" b="1" dirty="0">
                <a:solidFill>
                  <a:srgbClr val="FFFF00"/>
                </a:solidFill>
                <a:latin typeface="Arial" charset="0"/>
              </a:rPr>
              <a:t>Τμ. ΙΙ, </a:t>
            </a:r>
            <a:r>
              <a:rPr lang="el-GR" sz="2000" b="1" dirty="0" smtClean="0">
                <a:solidFill>
                  <a:srgbClr val="FFFF00"/>
                </a:solidFill>
                <a:latin typeface="Arial" charset="0"/>
              </a:rPr>
              <a:t>Άρθρο 364</a:t>
            </a:r>
            <a:r>
              <a:rPr lang="en-US" sz="2000" b="1" dirty="0" smtClean="0">
                <a:solidFill>
                  <a:srgbClr val="FFFF00"/>
                </a:solidFill>
                <a:latin typeface="Arial" charset="0"/>
              </a:rPr>
              <a:t> </a:t>
            </a:r>
            <a:r>
              <a:rPr lang="el-GR" sz="2000" b="1" dirty="0" smtClean="0">
                <a:solidFill>
                  <a:srgbClr val="FFFF00"/>
                </a:solidFill>
                <a:latin typeface="Arial" charset="0"/>
              </a:rPr>
              <a:t>Ανασταλτικό αποτέλεσμα</a:t>
            </a:r>
            <a:r>
              <a:rPr lang="el-GR" sz="2000" b="1" dirty="0" smtClean="0">
                <a:solidFill>
                  <a:schemeClr val="accent2"/>
                </a:solidFill>
                <a:latin typeface="Arial" charset="0"/>
              </a:rPr>
              <a:t/>
            </a:r>
            <a:br>
              <a:rPr lang="el-GR" sz="2000" b="1" dirty="0" smtClean="0">
                <a:solidFill>
                  <a:schemeClr val="accent2"/>
                </a:solidFill>
                <a:latin typeface="Arial" charset="0"/>
              </a:rPr>
            </a:br>
            <a:endParaRPr lang="el-GR" sz="2000" dirty="0">
              <a:solidFill>
                <a:schemeClr val="accent1">
                  <a:tint val="83000"/>
                  <a:satMod val="150000"/>
                </a:schemeClr>
              </a:solidFill>
              <a:latin typeface="Arial" charset="0"/>
            </a:endParaRPr>
          </a:p>
        </p:txBody>
      </p:sp>
      <p:sp>
        <p:nvSpPr>
          <p:cNvPr id="45059" name="Rectangle 3"/>
          <p:cNvSpPr>
            <a:spLocks noGrp="1" noChangeArrowheads="1"/>
          </p:cNvSpPr>
          <p:nvPr>
            <p:ph type="subTitle" idx="1"/>
          </p:nvPr>
        </p:nvSpPr>
        <p:spPr>
          <a:xfrm>
            <a:off x="323850" y="1214421"/>
            <a:ext cx="8424863" cy="5310203"/>
          </a:xfrm>
        </p:spPr>
        <p:txBody>
          <a:bodyPr>
            <a:normAutofit/>
          </a:bodyPr>
          <a:lstStyle/>
          <a:p>
            <a:pPr marL="361950" indent="-361950" algn="just" eaLnBrk="1" fontAlgn="auto" hangingPunct="1">
              <a:lnSpc>
                <a:spcPct val="150000"/>
              </a:lnSpc>
              <a:spcBef>
                <a:spcPct val="0"/>
              </a:spcBef>
              <a:spcAft>
                <a:spcPts val="0"/>
              </a:spcAft>
              <a:buFont typeface="Wingdings" pitchFamily="2" charset="2"/>
              <a:buChar char="§"/>
              <a:tabLst>
                <a:tab pos="361950" algn="l"/>
              </a:tabLst>
              <a:defRPr/>
            </a:pPr>
            <a:r>
              <a:rPr lang="el-GR" sz="2000" b="1" dirty="0" smtClean="0">
                <a:latin typeface="Arial" charset="0"/>
              </a:rPr>
              <a:t>Η </a:t>
            </a:r>
            <a:r>
              <a:rPr lang="el-GR" sz="2000" b="1" dirty="0">
                <a:latin typeface="Arial" charset="0"/>
              </a:rPr>
              <a:t>προθεσμία για την άσκηση &amp; η άσκηση της προδικαστικής προσφυγής </a:t>
            </a:r>
            <a:r>
              <a:rPr lang="el-GR" sz="2000" b="1" dirty="0">
                <a:solidFill>
                  <a:srgbClr val="FFC000"/>
                </a:solidFill>
                <a:latin typeface="Arial" charset="0"/>
              </a:rPr>
              <a:t>κωλύουν τη σύναψη </a:t>
            </a:r>
            <a:r>
              <a:rPr lang="el-GR" sz="2000" b="1" dirty="0">
                <a:solidFill>
                  <a:schemeClr val="tx1"/>
                </a:solidFill>
                <a:latin typeface="Arial" charset="0"/>
              </a:rPr>
              <a:t>της σύμβασης επί ποινή </a:t>
            </a:r>
            <a:r>
              <a:rPr lang="el-GR" sz="2000" b="1" dirty="0" smtClean="0">
                <a:solidFill>
                  <a:schemeClr val="tx1"/>
                </a:solidFill>
                <a:latin typeface="Arial" charset="0"/>
              </a:rPr>
              <a:t>ακυρότητας, που </a:t>
            </a:r>
            <a:r>
              <a:rPr lang="el-GR" sz="2000" dirty="0" smtClean="0">
                <a:latin typeface="Arial" charset="0"/>
              </a:rPr>
              <a:t>διαπιστώνεται </a:t>
            </a:r>
            <a:r>
              <a:rPr lang="el-GR" sz="2000" dirty="0">
                <a:latin typeface="Arial" charset="0"/>
              </a:rPr>
              <a:t>με απόφαση της ΑΕΠΠ μετά από άσκηση </a:t>
            </a:r>
            <a:r>
              <a:rPr lang="el-GR" sz="2000" dirty="0" smtClean="0">
                <a:latin typeface="Arial" charset="0"/>
              </a:rPr>
              <a:t>προσφυγής. </a:t>
            </a:r>
            <a:endParaRPr lang="el-GR" sz="2000" dirty="0">
              <a:latin typeface="Arial" charset="0"/>
            </a:endParaRPr>
          </a:p>
          <a:p>
            <a:pPr marL="361950" indent="-361950" algn="just" eaLnBrk="1" fontAlgn="auto" hangingPunct="1">
              <a:lnSpc>
                <a:spcPct val="150000"/>
              </a:lnSpc>
              <a:spcBef>
                <a:spcPct val="0"/>
              </a:spcBef>
              <a:spcAft>
                <a:spcPts val="0"/>
              </a:spcAft>
              <a:buFont typeface="Wingdings" pitchFamily="2" charset="2"/>
              <a:buChar char="§"/>
              <a:tabLst>
                <a:tab pos="361950" algn="l"/>
              </a:tabLst>
              <a:defRPr/>
            </a:pPr>
            <a:r>
              <a:rPr lang="el-GR" sz="2000" dirty="0">
                <a:latin typeface="Arial" charset="0"/>
              </a:rPr>
              <a:t>Η άσκηση της προδικαστικής προσφυγής </a:t>
            </a:r>
            <a:r>
              <a:rPr lang="el-GR" sz="2000" b="1" dirty="0">
                <a:solidFill>
                  <a:schemeClr val="tx1"/>
                </a:solidFill>
                <a:latin typeface="Arial" charset="0"/>
              </a:rPr>
              <a:t>δεν κωλύει την πρόοδο της διαγωνιστικής διαδικασίας,</a:t>
            </a:r>
            <a:r>
              <a:rPr lang="el-GR" sz="2000" dirty="0">
                <a:latin typeface="Arial" charset="0"/>
              </a:rPr>
              <a:t> με την </a:t>
            </a:r>
            <a:r>
              <a:rPr lang="el-GR" sz="2000" b="1" u="sng" dirty="0">
                <a:solidFill>
                  <a:srgbClr val="FFFF00"/>
                </a:solidFill>
                <a:latin typeface="Arial" charset="0"/>
              </a:rPr>
              <a:t>επιφύλαξη</a:t>
            </a:r>
            <a:r>
              <a:rPr lang="el-GR" sz="2000" b="1" dirty="0">
                <a:solidFill>
                  <a:srgbClr val="FFFF00"/>
                </a:solidFill>
                <a:latin typeface="Arial" charset="0"/>
              </a:rPr>
              <a:t> </a:t>
            </a:r>
            <a:r>
              <a:rPr lang="el-GR" sz="2000" dirty="0">
                <a:solidFill>
                  <a:srgbClr val="FFFF00"/>
                </a:solidFill>
                <a:latin typeface="Arial" charset="0"/>
              </a:rPr>
              <a:t>των </a:t>
            </a:r>
            <a:r>
              <a:rPr lang="el-GR" sz="2000" b="1" dirty="0">
                <a:solidFill>
                  <a:srgbClr val="FFFF00"/>
                </a:solidFill>
                <a:latin typeface="Arial" charset="0"/>
              </a:rPr>
              <a:t>προσωρινών μέτρων</a:t>
            </a:r>
            <a:r>
              <a:rPr lang="el-GR" sz="2000" b="1" dirty="0">
                <a:latin typeface="Arial" charset="0"/>
              </a:rPr>
              <a:t> </a:t>
            </a:r>
            <a:r>
              <a:rPr lang="el-GR" sz="2000" dirty="0">
                <a:latin typeface="Arial" charset="0"/>
              </a:rPr>
              <a:t>(παρ. 1, 2 του άρθρ. 366 - διαταγή αναστολής εκτέλεσης).</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rgbClr val="FFFF00"/>
                </a:solidFill>
                <a:latin typeface="Arial" charset="0"/>
              </a:rPr>
              <a:t>Ν. 4412/16, Βιβλίο </a:t>
            </a:r>
            <a:r>
              <a:rPr lang="en-GB" sz="2000" b="1" dirty="0">
                <a:solidFill>
                  <a:srgbClr val="FFFF00"/>
                </a:solidFill>
                <a:latin typeface="Arial" charset="0"/>
              </a:rPr>
              <a:t>IV, </a:t>
            </a:r>
            <a:r>
              <a:rPr lang="el-GR" sz="2000" b="1" dirty="0">
                <a:solidFill>
                  <a:srgbClr val="FFFF00"/>
                </a:solidFill>
                <a:latin typeface="Arial" charset="0"/>
              </a:rPr>
              <a:t>Τμ. ΙΙ, </a:t>
            </a:r>
            <a:r>
              <a:rPr lang="el-GR" sz="2000" b="1" dirty="0" smtClean="0">
                <a:solidFill>
                  <a:srgbClr val="FFFF00"/>
                </a:solidFill>
                <a:latin typeface="Arial" charset="0"/>
              </a:rPr>
              <a:t>Άρθρο 364</a:t>
            </a:r>
            <a:r>
              <a:rPr lang="en-US" sz="2000" b="1" dirty="0" smtClean="0">
                <a:solidFill>
                  <a:srgbClr val="FFFF00"/>
                </a:solidFill>
                <a:latin typeface="Arial" charset="0"/>
              </a:rPr>
              <a:t> </a:t>
            </a:r>
            <a:r>
              <a:rPr lang="el-GR" sz="2000" b="1" dirty="0" smtClean="0">
                <a:solidFill>
                  <a:srgbClr val="FFFF00"/>
                </a:solidFill>
                <a:latin typeface="Arial" charset="0"/>
              </a:rPr>
              <a:t>Ανασταλτικό αποτέλεσμα</a:t>
            </a:r>
            <a:r>
              <a:rPr lang="el-GR" sz="2000" b="1" dirty="0" smtClean="0">
                <a:solidFill>
                  <a:schemeClr val="accent2"/>
                </a:solidFill>
                <a:latin typeface="Arial" charset="0"/>
              </a:rPr>
              <a:t/>
            </a:r>
            <a:br>
              <a:rPr lang="el-GR" sz="2000" b="1" dirty="0" smtClean="0">
                <a:solidFill>
                  <a:schemeClr val="accent2"/>
                </a:solidFill>
                <a:latin typeface="Arial" charset="0"/>
              </a:rPr>
            </a:br>
            <a:endParaRPr lang="el-GR" sz="2000" dirty="0">
              <a:solidFill>
                <a:schemeClr val="accent1">
                  <a:tint val="83000"/>
                  <a:satMod val="150000"/>
                </a:schemeClr>
              </a:solidFill>
              <a:latin typeface="Arial" charset="0"/>
            </a:endParaRPr>
          </a:p>
        </p:txBody>
      </p:sp>
      <p:sp>
        <p:nvSpPr>
          <p:cNvPr id="45059" name="Rectangle 3"/>
          <p:cNvSpPr>
            <a:spLocks noGrp="1" noChangeArrowheads="1"/>
          </p:cNvSpPr>
          <p:nvPr>
            <p:ph type="subTitle" idx="1"/>
          </p:nvPr>
        </p:nvSpPr>
        <p:spPr>
          <a:xfrm>
            <a:off x="323850" y="1214421"/>
            <a:ext cx="8424863" cy="5310203"/>
          </a:xfrm>
        </p:spPr>
        <p:txBody>
          <a:bodyPr>
            <a:normAutofit/>
          </a:bodyPr>
          <a:lstStyle/>
          <a:p>
            <a:pPr algn="just">
              <a:lnSpc>
                <a:spcPct val="150000"/>
              </a:lnSpc>
            </a:pPr>
            <a:r>
              <a:rPr lang="el-GR" sz="2000" b="1" dirty="0" smtClean="0">
                <a:latin typeface="Arial" pitchFamily="34" charset="0"/>
                <a:cs typeface="Arial" pitchFamily="34" charset="0"/>
              </a:rPr>
              <a:t>Δεν κωλύεται η σύναψη σύμβασης λόγω υποχρέωσης τήρησης προθεσμιών</a:t>
            </a:r>
            <a:r>
              <a:rPr lang="el-GR" sz="2000" dirty="0" smtClean="0">
                <a:latin typeface="Arial" pitchFamily="34" charset="0"/>
                <a:cs typeface="Arial" pitchFamily="34" charset="0"/>
              </a:rPr>
              <a:t>:</a:t>
            </a:r>
          </a:p>
          <a:p>
            <a:pPr marL="358775" indent="-358775" algn="just">
              <a:lnSpc>
                <a:spcPct val="150000"/>
              </a:lnSpc>
              <a:buFont typeface="Wingdings" pitchFamily="2" charset="2"/>
              <a:buChar char="Ø"/>
            </a:pPr>
            <a:r>
              <a:rPr lang="el-GR" sz="2000" dirty="0" smtClean="0">
                <a:solidFill>
                  <a:srgbClr val="FFFF00"/>
                </a:solidFill>
                <a:latin typeface="Arial" pitchFamily="34" charset="0"/>
                <a:cs typeface="Arial" pitchFamily="34" charset="0"/>
              </a:rPr>
              <a:t>όταν δεν απαιτείται προηγούμενη δημοσίευση της προκήρυξης</a:t>
            </a:r>
            <a:r>
              <a:rPr lang="el-GR" sz="2000" dirty="0" smtClean="0">
                <a:latin typeface="Arial" pitchFamily="34" charset="0"/>
                <a:cs typeface="Arial" pitchFamily="34" charset="0"/>
              </a:rPr>
              <a:t>,</a:t>
            </a:r>
          </a:p>
          <a:p>
            <a:pPr marL="358775" indent="-358775" algn="just">
              <a:lnSpc>
                <a:spcPct val="150000"/>
              </a:lnSpc>
              <a:buFont typeface="Wingdings" pitchFamily="2" charset="2"/>
              <a:buChar char="Ø"/>
            </a:pPr>
            <a:r>
              <a:rPr lang="el-GR" sz="2000" b="1" dirty="0" smtClean="0">
                <a:solidFill>
                  <a:srgbClr val="00B0F0"/>
                </a:solidFill>
                <a:latin typeface="Arial" pitchFamily="34" charset="0"/>
                <a:cs typeface="Arial" pitchFamily="34" charset="0"/>
              </a:rPr>
              <a:t>αν υποβλήθηκε μόνο (1) προσφορά &amp; δεν υπάρχουν ενδιαφερόμενοι υποψήφιοι </a:t>
            </a:r>
            <a:r>
              <a:rPr lang="el-GR" sz="2000" dirty="0" smtClean="0">
                <a:latin typeface="Arial" pitchFamily="34" charset="0"/>
                <a:cs typeface="Arial" pitchFamily="34" charset="0"/>
              </a:rPr>
              <a:t>&amp;</a:t>
            </a:r>
          </a:p>
          <a:p>
            <a:pPr marL="358775" indent="-358775" algn="just">
              <a:lnSpc>
                <a:spcPct val="150000"/>
              </a:lnSpc>
              <a:buFont typeface="Wingdings" pitchFamily="2" charset="2"/>
              <a:buChar char="Ø"/>
            </a:pPr>
            <a:r>
              <a:rPr lang="el-GR" sz="2000" dirty="0" smtClean="0">
                <a:latin typeface="Arial" pitchFamily="34" charset="0"/>
                <a:cs typeface="Arial" pitchFamily="34" charset="0"/>
              </a:rPr>
              <a:t>εφόσον πρόκειται για εκτελεστική σύμβαση συμφωνίας - πλαίσιο [άρθρο 39], ή για σύμβαση που συνάπτεται στο πλαίσιο Δυναμικού Συστήματος Αγορών, [άρθρο 33]</a:t>
            </a:r>
            <a:endParaRPr lang="el-GR"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ctrTitle"/>
          </p:nvPr>
        </p:nvSpPr>
        <p:spPr>
          <a:xfrm>
            <a:off x="323850" y="188913"/>
            <a:ext cx="8569325" cy="431800"/>
          </a:xfrm>
        </p:spPr>
        <p:txBody>
          <a:bodyPr>
            <a:normAutofit fontScale="90000"/>
          </a:bodyPr>
          <a:lstStyle/>
          <a:p>
            <a:pPr marL="484632" indent="0" algn="just" eaLnBrk="1" fontAlgn="auto" hangingPunct="1">
              <a:spcAft>
                <a:spcPts val="0"/>
              </a:spcAft>
              <a:defRPr/>
            </a:pP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1800" b="1">
                <a:solidFill>
                  <a:schemeClr val="accent1">
                    <a:tint val="83000"/>
                    <a:satMod val="150000"/>
                  </a:schemeClr>
                </a:solidFill>
                <a:latin typeface="Arial" charset="0"/>
              </a:rPr>
              <a:t>Ν. 4412/16, Βιβλίο </a:t>
            </a:r>
            <a:r>
              <a:rPr lang="en-GB" sz="1800" b="1">
                <a:solidFill>
                  <a:schemeClr val="accent1">
                    <a:tint val="83000"/>
                    <a:satMod val="150000"/>
                  </a:schemeClr>
                </a:solidFill>
                <a:latin typeface="Arial" charset="0"/>
              </a:rPr>
              <a:t>IV, </a:t>
            </a:r>
            <a:r>
              <a:rPr lang="el-GR" sz="1800" b="1">
                <a:solidFill>
                  <a:schemeClr val="accent2"/>
                </a:solidFill>
                <a:latin typeface="Arial" charset="0"/>
              </a:rPr>
              <a:t>Άρθρο 365</a:t>
            </a:r>
            <a:r>
              <a:rPr lang="en-US" sz="1800" b="1">
                <a:solidFill>
                  <a:schemeClr val="accent2"/>
                </a:solidFill>
                <a:latin typeface="Arial" charset="0"/>
              </a:rPr>
              <a:t> </a:t>
            </a:r>
            <a:r>
              <a:rPr lang="el-GR" sz="1800" b="1">
                <a:solidFill>
                  <a:schemeClr val="accent2"/>
                </a:solidFill>
                <a:latin typeface="Arial" charset="0"/>
              </a:rPr>
              <a:t>Διαδικασία εξέτασης της προσφυγής</a:t>
            </a:r>
            <a:br>
              <a:rPr lang="el-GR" sz="1800" b="1">
                <a:solidFill>
                  <a:schemeClr val="accent2"/>
                </a:solidFill>
                <a:latin typeface="Arial" charset="0"/>
              </a:rPr>
            </a:br>
            <a:endParaRPr lang="el-GR" sz="1800" b="1">
              <a:solidFill>
                <a:schemeClr val="accent2"/>
              </a:solidFill>
              <a:latin typeface="Arial" charset="0"/>
            </a:endParaRPr>
          </a:p>
        </p:txBody>
      </p:sp>
      <p:sp>
        <p:nvSpPr>
          <p:cNvPr id="47107" name="Rectangle 3"/>
          <p:cNvSpPr>
            <a:spLocks noGrp="1" noChangeArrowheads="1"/>
          </p:cNvSpPr>
          <p:nvPr>
            <p:ph type="subTitle" idx="1"/>
          </p:nvPr>
        </p:nvSpPr>
        <p:spPr>
          <a:xfrm>
            <a:off x="250824" y="571480"/>
            <a:ext cx="8641655" cy="6097608"/>
          </a:xfrm>
        </p:spPr>
        <p:txBody>
          <a:bodyPr>
            <a:noAutofit/>
          </a:bodyPr>
          <a:lstStyle/>
          <a:p>
            <a:pPr marL="381000" indent="-381000" algn="ctr" eaLnBrk="1" fontAlgn="auto" hangingPunct="1">
              <a:lnSpc>
                <a:spcPct val="155000"/>
              </a:lnSpc>
              <a:spcBef>
                <a:spcPct val="0"/>
              </a:spcBef>
              <a:spcAft>
                <a:spcPts val="0"/>
              </a:spcAft>
              <a:buFont typeface="Wingdings 2"/>
              <a:buNone/>
              <a:tabLst>
                <a:tab pos="180975" algn="l"/>
              </a:tabLst>
              <a:defRPr/>
            </a:pPr>
            <a:r>
              <a:rPr lang="el-GR" sz="2000" b="1" u="sng" dirty="0" smtClean="0">
                <a:solidFill>
                  <a:srgbClr val="FFFF00"/>
                </a:solidFill>
                <a:latin typeface="Arial" charset="0"/>
              </a:rPr>
              <a:t>[βλ. Κανονισμό Εξέτασης Προδικαστικών Προσφυγών] </a:t>
            </a:r>
          </a:p>
          <a:p>
            <a:pPr marL="381000" indent="-381000" algn="ctr" eaLnBrk="1" fontAlgn="auto" hangingPunct="1">
              <a:lnSpc>
                <a:spcPct val="155000"/>
              </a:lnSpc>
              <a:spcBef>
                <a:spcPct val="0"/>
              </a:spcBef>
              <a:spcAft>
                <a:spcPts val="0"/>
              </a:spcAft>
              <a:buFont typeface="Wingdings 2"/>
              <a:buNone/>
              <a:tabLst>
                <a:tab pos="180975" algn="l"/>
              </a:tabLst>
              <a:defRPr/>
            </a:pPr>
            <a:endParaRPr lang="el-GR" sz="2000" b="1" u="sng" dirty="0" smtClean="0">
              <a:solidFill>
                <a:srgbClr val="FFFF00"/>
              </a:solidFill>
              <a:latin typeface="Arial" charset="0"/>
            </a:endParaRPr>
          </a:p>
          <a:p>
            <a:pPr algn="just" eaLnBrk="1" fontAlgn="auto" hangingPunct="1">
              <a:lnSpc>
                <a:spcPct val="155000"/>
              </a:lnSpc>
              <a:spcBef>
                <a:spcPct val="0"/>
              </a:spcBef>
              <a:spcAft>
                <a:spcPts val="0"/>
              </a:spcAft>
              <a:buFont typeface="Wingdings 2"/>
              <a:buNone/>
              <a:defRPr/>
            </a:pPr>
            <a:r>
              <a:rPr lang="el-GR" sz="1800" b="1" dirty="0" smtClean="0">
                <a:latin typeface="Arial" charset="0"/>
              </a:rPr>
              <a:t>Προθεσμίες:</a:t>
            </a:r>
            <a:endParaRPr lang="el-GR" sz="1800" b="1" dirty="0">
              <a:latin typeface="Arial" charset="0"/>
            </a:endParaRPr>
          </a:p>
          <a:p>
            <a:pPr marL="381000" indent="-381000" algn="just" eaLnBrk="1" fontAlgn="auto" hangingPunct="1">
              <a:lnSpc>
                <a:spcPct val="150000"/>
              </a:lnSpc>
              <a:spcBef>
                <a:spcPct val="0"/>
              </a:spcBef>
              <a:spcAft>
                <a:spcPts val="0"/>
              </a:spcAft>
              <a:buFont typeface="Wingdings" pitchFamily="2" charset="2"/>
              <a:buAutoNum type="alphaLcPeriod"/>
              <a:tabLst>
                <a:tab pos="180975" algn="l"/>
              </a:tabLst>
              <a:defRPr/>
            </a:pPr>
            <a:r>
              <a:rPr lang="el-GR" sz="2000" b="1" u="sng" dirty="0">
                <a:solidFill>
                  <a:schemeClr val="accent2"/>
                </a:solidFill>
                <a:latin typeface="Arial" charset="0"/>
              </a:rPr>
              <a:t>εντός 5 ημερών</a:t>
            </a:r>
            <a:r>
              <a:rPr lang="el-GR" sz="2000" dirty="0">
                <a:latin typeface="Arial" charset="0"/>
              </a:rPr>
              <a:t> </a:t>
            </a:r>
            <a:r>
              <a:rPr lang="el-GR" sz="2000" dirty="0" smtClean="0">
                <a:latin typeface="Arial" charset="0"/>
              </a:rPr>
              <a:t>κοινοποίηση προσφυγής από τις ΑΑ σε </a:t>
            </a:r>
            <a:r>
              <a:rPr lang="el-GR" sz="2000" dirty="0">
                <a:latin typeface="Arial" charset="0"/>
              </a:rPr>
              <a:t>κάθε ενδιαφερόμενο τρίτο, που θίγεται από την αποδοχή της, </a:t>
            </a:r>
            <a:r>
              <a:rPr lang="el-GR" sz="2000" dirty="0" smtClean="0">
                <a:latin typeface="Arial" charset="0"/>
              </a:rPr>
              <a:t>για να </a:t>
            </a:r>
            <a:r>
              <a:rPr lang="el-GR" sz="2000" dirty="0">
                <a:latin typeface="Arial" charset="0"/>
              </a:rPr>
              <a:t>ασκήσει </a:t>
            </a:r>
            <a:r>
              <a:rPr lang="el-GR" sz="2000" b="1" dirty="0">
                <a:solidFill>
                  <a:srgbClr val="FF0000"/>
                </a:solidFill>
                <a:latin typeface="Arial" charset="0"/>
              </a:rPr>
              <a:t>το δικαίωμα παρέμβασής του </a:t>
            </a:r>
            <a:r>
              <a:rPr lang="el-GR" sz="2000" dirty="0">
                <a:latin typeface="Arial" charset="0"/>
              </a:rPr>
              <a:t>στη διαδικασία εξέτασης</a:t>
            </a:r>
            <a:r>
              <a:rPr lang="el-GR" sz="2000" dirty="0" smtClean="0">
                <a:latin typeface="Arial" charset="0"/>
              </a:rPr>
              <a:t>, &amp;</a:t>
            </a:r>
            <a:endParaRPr lang="el-GR" sz="2000" dirty="0">
              <a:latin typeface="Arial" charset="0"/>
            </a:endParaRPr>
          </a:p>
          <a:p>
            <a:pPr marL="381000" indent="-381000" algn="just" eaLnBrk="1" fontAlgn="auto" hangingPunct="1">
              <a:lnSpc>
                <a:spcPct val="155000"/>
              </a:lnSpc>
              <a:spcBef>
                <a:spcPct val="0"/>
              </a:spcBef>
              <a:spcAft>
                <a:spcPts val="0"/>
              </a:spcAft>
              <a:buFont typeface="Wingdings" pitchFamily="2" charset="2"/>
              <a:buAutoNum type="alphaLcPeriod"/>
              <a:tabLst>
                <a:tab pos="180975" algn="l"/>
              </a:tabLst>
              <a:defRPr/>
            </a:pPr>
            <a:r>
              <a:rPr lang="el-GR" sz="2000" b="1" u="sng" dirty="0">
                <a:solidFill>
                  <a:srgbClr val="00B0F0"/>
                </a:solidFill>
                <a:latin typeface="Arial" charset="0"/>
              </a:rPr>
              <a:t>εντός 10 ημερών</a:t>
            </a:r>
            <a:r>
              <a:rPr lang="el-GR" sz="2000" dirty="0">
                <a:latin typeface="Arial" charset="0"/>
              </a:rPr>
              <a:t> από κοινοποιήσεως </a:t>
            </a:r>
            <a:r>
              <a:rPr lang="el-GR" sz="2000" dirty="0" smtClean="0">
                <a:latin typeface="Arial" charset="0"/>
              </a:rPr>
              <a:t>διαβίβαση στην </a:t>
            </a:r>
            <a:r>
              <a:rPr lang="el-GR" sz="2000" dirty="0">
                <a:latin typeface="Arial" charset="0"/>
              </a:rPr>
              <a:t>ΑΕΠΠ </a:t>
            </a:r>
            <a:r>
              <a:rPr lang="el-GR" sz="2000" dirty="0" smtClean="0">
                <a:latin typeface="Arial" charset="0"/>
              </a:rPr>
              <a:t>του πλήρους φακέλου, των απόψεων </a:t>
            </a:r>
            <a:r>
              <a:rPr lang="el-GR" sz="2000" dirty="0">
                <a:latin typeface="Arial" charset="0"/>
              </a:rPr>
              <a:t>της &amp; </a:t>
            </a:r>
            <a:r>
              <a:rPr lang="el-GR" sz="2000" dirty="0" smtClean="0">
                <a:latin typeface="Arial" charset="0"/>
              </a:rPr>
              <a:t>των αποδεικτικών </a:t>
            </a:r>
            <a:r>
              <a:rPr lang="el-GR" sz="2000" dirty="0">
                <a:latin typeface="Arial" charset="0"/>
              </a:rPr>
              <a:t>της </a:t>
            </a:r>
            <a:r>
              <a:rPr lang="el-GR" sz="2000" dirty="0" smtClean="0">
                <a:latin typeface="Arial" charset="0"/>
              </a:rPr>
              <a:t>κοινοποίησης της προσφυγής </a:t>
            </a:r>
            <a:r>
              <a:rPr lang="el-GR" sz="2000" b="1" dirty="0" smtClean="0">
                <a:solidFill>
                  <a:schemeClr val="accent2"/>
                </a:solidFill>
                <a:latin typeface="Arial" charset="0"/>
              </a:rPr>
              <a:t>σε </a:t>
            </a:r>
            <a:r>
              <a:rPr lang="el-GR" sz="2000" b="1" dirty="0">
                <a:solidFill>
                  <a:schemeClr val="accent2"/>
                </a:solidFill>
                <a:latin typeface="Arial" charset="0"/>
              </a:rPr>
              <a:t>ενδιαφερόμενους τρίτους</a:t>
            </a:r>
            <a:r>
              <a:rPr lang="el-GR" sz="2000" dirty="0" smtClean="0">
                <a:latin typeface="Arial" charset="0"/>
              </a:rPr>
              <a:t>.</a:t>
            </a:r>
          </a:p>
          <a:p>
            <a:pPr marL="381000" indent="-381000" algn="just" eaLnBrk="1" fontAlgn="auto" hangingPunct="1">
              <a:lnSpc>
                <a:spcPct val="155000"/>
              </a:lnSpc>
              <a:spcBef>
                <a:spcPct val="0"/>
              </a:spcBef>
              <a:spcAft>
                <a:spcPts val="0"/>
              </a:spcAft>
              <a:buFont typeface="Wingdings" pitchFamily="2" charset="2"/>
              <a:buAutoNum type="alphaLcPeriod"/>
              <a:tabLst>
                <a:tab pos="180975" algn="l"/>
              </a:tabLst>
              <a:defRPr/>
            </a:pPr>
            <a:r>
              <a:rPr lang="el-GR" sz="2000" b="1" dirty="0" smtClean="0">
                <a:solidFill>
                  <a:srgbClr val="FFFF00"/>
                </a:solidFill>
                <a:latin typeface="Arial" charset="0"/>
              </a:rPr>
              <a:t>Τηρούμενη διαδικασία σε περίπτωση κατάθεσης προσφυγής απευθείας στην ΑΕΠΠ</a:t>
            </a:r>
            <a:endParaRPr lang="el-GR" sz="2000" b="1" dirty="0">
              <a:solidFill>
                <a:srgbClr val="FFFF00"/>
              </a:solidFill>
              <a:latin typeface="Arial"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ctrTitle"/>
          </p:nvPr>
        </p:nvSpPr>
        <p:spPr>
          <a:xfrm>
            <a:off x="323850" y="188913"/>
            <a:ext cx="8569325" cy="431800"/>
          </a:xfrm>
        </p:spPr>
        <p:txBody>
          <a:bodyPr>
            <a:normAutofit fontScale="90000"/>
          </a:bodyPr>
          <a:lstStyle/>
          <a:p>
            <a:pPr marL="484632" indent="0" algn="just" eaLnBrk="1" fontAlgn="auto" hangingPunct="1">
              <a:spcAft>
                <a:spcPts val="0"/>
              </a:spcAft>
              <a:defRPr/>
            </a:pP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1800" b="1">
                <a:solidFill>
                  <a:schemeClr val="accent1">
                    <a:tint val="83000"/>
                    <a:satMod val="150000"/>
                  </a:schemeClr>
                </a:solidFill>
                <a:latin typeface="Arial" charset="0"/>
              </a:rPr>
              <a:t>Ν. 4412/16, Βιβλίο </a:t>
            </a:r>
            <a:r>
              <a:rPr lang="en-GB" sz="1800" b="1">
                <a:solidFill>
                  <a:schemeClr val="accent1">
                    <a:tint val="83000"/>
                    <a:satMod val="150000"/>
                  </a:schemeClr>
                </a:solidFill>
                <a:latin typeface="Arial" charset="0"/>
              </a:rPr>
              <a:t>IV, </a:t>
            </a:r>
            <a:r>
              <a:rPr lang="el-GR" sz="1800" b="1">
                <a:solidFill>
                  <a:schemeClr val="accent2"/>
                </a:solidFill>
                <a:latin typeface="Arial" charset="0"/>
              </a:rPr>
              <a:t>Άρθρο 365</a:t>
            </a:r>
            <a:r>
              <a:rPr lang="en-US" sz="1800" b="1">
                <a:solidFill>
                  <a:schemeClr val="accent2"/>
                </a:solidFill>
                <a:latin typeface="Arial" charset="0"/>
              </a:rPr>
              <a:t> </a:t>
            </a:r>
            <a:r>
              <a:rPr lang="el-GR" sz="1800" b="1">
                <a:solidFill>
                  <a:schemeClr val="accent2"/>
                </a:solidFill>
                <a:latin typeface="Arial" charset="0"/>
              </a:rPr>
              <a:t>Διαδικασία εξέτασης της προσφυγής</a:t>
            </a:r>
            <a:br>
              <a:rPr lang="el-GR" sz="1800" b="1">
                <a:solidFill>
                  <a:schemeClr val="accent2"/>
                </a:solidFill>
                <a:latin typeface="Arial" charset="0"/>
              </a:rPr>
            </a:br>
            <a:endParaRPr lang="el-GR" sz="1800" b="1">
              <a:solidFill>
                <a:schemeClr val="accent2"/>
              </a:solidFill>
              <a:latin typeface="Arial" charset="0"/>
            </a:endParaRPr>
          </a:p>
        </p:txBody>
      </p:sp>
      <p:sp>
        <p:nvSpPr>
          <p:cNvPr id="47107" name="Rectangle 3"/>
          <p:cNvSpPr>
            <a:spLocks noGrp="1" noChangeArrowheads="1"/>
          </p:cNvSpPr>
          <p:nvPr>
            <p:ph type="subTitle" idx="1"/>
          </p:nvPr>
        </p:nvSpPr>
        <p:spPr>
          <a:xfrm>
            <a:off x="250825" y="571480"/>
            <a:ext cx="8497888" cy="6097608"/>
          </a:xfrm>
        </p:spPr>
        <p:txBody>
          <a:bodyPr>
            <a:noAutofit/>
          </a:bodyPr>
          <a:lstStyle/>
          <a:p>
            <a:pPr marL="381000" indent="-381000" algn="ctr" eaLnBrk="1" fontAlgn="auto" hangingPunct="1">
              <a:lnSpc>
                <a:spcPct val="155000"/>
              </a:lnSpc>
              <a:spcBef>
                <a:spcPct val="0"/>
              </a:spcBef>
              <a:spcAft>
                <a:spcPts val="0"/>
              </a:spcAft>
              <a:buFont typeface="Wingdings 2"/>
              <a:buNone/>
              <a:tabLst>
                <a:tab pos="180975" algn="l"/>
              </a:tabLst>
              <a:defRPr/>
            </a:pPr>
            <a:r>
              <a:rPr lang="el-GR" sz="1800" b="1" u="sng" dirty="0" smtClean="0">
                <a:solidFill>
                  <a:srgbClr val="FFFF00"/>
                </a:solidFill>
                <a:latin typeface="Arial" charset="0"/>
              </a:rPr>
              <a:t>[βλ. Κανονισμό Εξέτασης Προδικαστικών Προσφυγών] </a:t>
            </a:r>
          </a:p>
          <a:p>
            <a:pPr marL="381000" indent="-381000" algn="ctr" eaLnBrk="1" fontAlgn="auto" hangingPunct="1">
              <a:lnSpc>
                <a:spcPct val="155000"/>
              </a:lnSpc>
              <a:spcBef>
                <a:spcPct val="0"/>
              </a:spcBef>
              <a:spcAft>
                <a:spcPts val="0"/>
              </a:spcAft>
              <a:buFont typeface="Wingdings 2"/>
              <a:buNone/>
              <a:tabLst>
                <a:tab pos="180975" algn="l"/>
              </a:tabLst>
              <a:defRPr/>
            </a:pPr>
            <a:endParaRPr lang="el-GR" sz="2000" b="1" dirty="0" smtClean="0">
              <a:latin typeface="Arial" charset="0"/>
            </a:endParaRPr>
          </a:p>
          <a:p>
            <a:pPr marL="381000" indent="-381000" algn="ctr" eaLnBrk="1" fontAlgn="auto" hangingPunct="1">
              <a:lnSpc>
                <a:spcPct val="155000"/>
              </a:lnSpc>
              <a:spcBef>
                <a:spcPct val="0"/>
              </a:spcBef>
              <a:spcAft>
                <a:spcPts val="0"/>
              </a:spcAft>
              <a:buFont typeface="Wingdings 2"/>
              <a:buNone/>
              <a:tabLst>
                <a:tab pos="180975" algn="l"/>
              </a:tabLst>
              <a:defRPr/>
            </a:pPr>
            <a:endParaRPr lang="el-GR" sz="2000" b="1" dirty="0" smtClean="0">
              <a:latin typeface="Arial" charset="0"/>
            </a:endParaRPr>
          </a:p>
          <a:p>
            <a:pPr marL="381000" indent="-381000" algn="just" eaLnBrk="1" fontAlgn="auto" hangingPunct="1">
              <a:lnSpc>
                <a:spcPct val="155000"/>
              </a:lnSpc>
              <a:spcBef>
                <a:spcPct val="0"/>
              </a:spcBef>
              <a:spcAft>
                <a:spcPts val="0"/>
              </a:spcAft>
              <a:buFont typeface="Wingdings" pitchFamily="2" charset="2"/>
              <a:buChar char="Ø"/>
              <a:tabLst>
                <a:tab pos="180975" algn="l"/>
              </a:tabLst>
              <a:defRPr/>
            </a:pPr>
            <a:r>
              <a:rPr lang="el-GR" sz="2400" b="1" dirty="0" smtClean="0">
                <a:solidFill>
                  <a:schemeClr val="tx1"/>
                </a:solidFill>
                <a:latin typeface="Arial" charset="0"/>
              </a:rPr>
              <a:t>Παράλειψη ή καθυστέρηση στην εκπλήρωση των προηγούμενων υποχρεώσεων συνιστούν ιδιαίτερο πειθαρχικό αδίκημα των αρμόδιων υπαλλήλων</a:t>
            </a:r>
            <a:r>
              <a:rPr lang="el-GR" sz="2400" dirty="0" smtClean="0"/>
              <a:t> </a:t>
            </a:r>
            <a:r>
              <a:rPr lang="el-GR" sz="2400" b="1" dirty="0" smtClean="0"/>
              <a:t>&amp; η ΑΕΠΠ έχει δυνατότητα για επιβολή αυτεπάγγελτης χρηματικής κύρωσης</a:t>
            </a:r>
            <a:r>
              <a:rPr lang="el-GR" sz="2400" b="1" dirty="0" smtClean="0">
                <a:solidFill>
                  <a:schemeClr val="tx1"/>
                </a:solidFill>
                <a:latin typeface="Arial" charset="0"/>
              </a:rPr>
              <a:t>.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Ν. 4412/16, Βιβλίο </a:t>
            </a:r>
            <a:r>
              <a:rPr lang="en-GB"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IV, </a:t>
            </a:r>
            <a:r>
              <a:rPr lang="el-GR"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Τμ. ΙΙ, </a:t>
            </a:r>
            <a:r>
              <a:rPr lang="el-GR"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Άρθρο </a:t>
            </a:r>
            <a:r>
              <a:rPr lang="el-GR"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365</a:t>
            </a:r>
            <a:r>
              <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 </a:t>
            </a:r>
            <a:r>
              <a:rPr lang="el-GR"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Διαδικασία εξέτασης της προσφυγής</a:t>
            </a:r>
            <a:r>
              <a:rPr lang="el-GR" sz="2000" b="1" dirty="0">
                <a:solidFill>
                  <a:schemeClr val="tx1"/>
                </a:solidFill>
                <a:latin typeface="Arial" charset="0"/>
              </a:rPr>
              <a:t/>
            </a:r>
            <a:br>
              <a:rPr lang="el-GR" sz="2000" b="1" dirty="0">
                <a:solidFill>
                  <a:schemeClr val="tx1"/>
                </a:solidFill>
                <a:latin typeface="Arial" charset="0"/>
              </a:rPr>
            </a:br>
            <a:r>
              <a:rPr lang="el-GR" sz="1600" b="1" dirty="0">
                <a:solidFill>
                  <a:schemeClr val="tx1"/>
                </a:solidFill>
                <a:latin typeface="Arial" charset="0"/>
              </a:rPr>
              <a:t>(συνέχεια)</a:t>
            </a:r>
          </a:p>
        </p:txBody>
      </p:sp>
      <p:sp>
        <p:nvSpPr>
          <p:cNvPr id="48131" name="Rectangle 3"/>
          <p:cNvSpPr>
            <a:spLocks noGrp="1" noChangeArrowheads="1"/>
          </p:cNvSpPr>
          <p:nvPr>
            <p:ph type="subTitle" idx="1"/>
          </p:nvPr>
        </p:nvSpPr>
        <p:spPr>
          <a:xfrm>
            <a:off x="323850" y="1412775"/>
            <a:ext cx="8424863" cy="5111849"/>
          </a:xfrm>
        </p:spPr>
        <p:txBody>
          <a:bodyPr>
            <a:normAutofit/>
          </a:bodyPr>
          <a:lstStyle/>
          <a:p>
            <a:pPr marL="381000" indent="-381000" algn="just" eaLnBrk="1" fontAlgn="auto" hangingPunct="1">
              <a:lnSpc>
                <a:spcPct val="205000"/>
              </a:lnSpc>
              <a:spcBef>
                <a:spcPct val="0"/>
              </a:spcBef>
              <a:spcAft>
                <a:spcPts val="0"/>
              </a:spcAft>
              <a:buFont typeface="Wingdings" pitchFamily="2" charset="2"/>
              <a:buChar char="Ø"/>
              <a:tabLst>
                <a:tab pos="180975" algn="l"/>
              </a:tabLst>
              <a:defRPr/>
            </a:pPr>
            <a:r>
              <a:rPr lang="el-GR" sz="2000" b="1" dirty="0">
                <a:latin typeface="Arial" charset="0"/>
              </a:rPr>
              <a:t>Αν η ΑΑ δεν αποστείλει φάκελο &amp; στοιχεία, η ΑΕΠΠ δύναται να συνάγει </a:t>
            </a:r>
            <a:r>
              <a:rPr lang="el-GR" sz="2000" b="1" dirty="0">
                <a:solidFill>
                  <a:srgbClr val="FFFF00"/>
                </a:solidFill>
                <a:latin typeface="Arial" charset="0"/>
              </a:rPr>
              <a:t>τεκμήριο ομολογίας </a:t>
            </a:r>
            <a:r>
              <a:rPr lang="el-GR" sz="2000" b="1" dirty="0" smtClean="0">
                <a:solidFill>
                  <a:srgbClr val="FFFF00"/>
                </a:solidFill>
                <a:latin typeface="Arial" charset="0"/>
              </a:rPr>
              <a:t>υπέρ </a:t>
            </a:r>
            <a:r>
              <a:rPr lang="el-GR" sz="2000" b="1" dirty="0">
                <a:solidFill>
                  <a:srgbClr val="FFFF00"/>
                </a:solidFill>
                <a:latin typeface="Arial" charset="0"/>
              </a:rPr>
              <a:t>των ισχυρισμών του προσφεύγοντος. </a:t>
            </a:r>
          </a:p>
          <a:p>
            <a:pPr marL="381000" indent="-381000" algn="just" eaLnBrk="1" fontAlgn="auto" hangingPunct="1">
              <a:lnSpc>
                <a:spcPct val="205000"/>
              </a:lnSpc>
              <a:spcBef>
                <a:spcPct val="0"/>
              </a:spcBef>
              <a:spcAft>
                <a:spcPts val="0"/>
              </a:spcAft>
              <a:buFont typeface="Wingdings" pitchFamily="2" charset="2"/>
              <a:buChar char="Ø"/>
              <a:tabLst>
                <a:tab pos="180975" algn="l"/>
              </a:tabLst>
              <a:defRPr/>
            </a:pPr>
            <a:r>
              <a:rPr lang="el-GR" sz="2000" b="1" dirty="0">
                <a:latin typeface="Arial" charset="0"/>
              </a:rPr>
              <a:t>Ομοίως, </a:t>
            </a:r>
            <a:r>
              <a:rPr lang="el-GR" sz="2000" b="1" dirty="0">
                <a:solidFill>
                  <a:schemeClr val="tx1"/>
                </a:solidFill>
                <a:latin typeface="Arial" charset="0"/>
              </a:rPr>
              <a:t>αν τα αποσταλθέντα στοιχεία </a:t>
            </a:r>
            <a:r>
              <a:rPr lang="el-GR" sz="2000" b="1" dirty="0" smtClean="0">
                <a:solidFill>
                  <a:schemeClr val="tx1"/>
                </a:solidFill>
                <a:latin typeface="Arial" charset="0"/>
              </a:rPr>
              <a:t>θεωρηθούν ελλιπή </a:t>
            </a:r>
            <a:r>
              <a:rPr lang="el-GR" sz="2000" b="1" dirty="0">
                <a:solidFill>
                  <a:schemeClr val="tx1"/>
                </a:solidFill>
                <a:latin typeface="Arial" charset="0"/>
              </a:rPr>
              <a:t>και δεν επαρκούν για τον έλεγχο του βάσιμου των προβαλλόμενων αιτιάσεων</a:t>
            </a:r>
            <a:r>
              <a:rPr lang="el-GR" sz="2000" b="1" dirty="0" smtClean="0">
                <a:solidFill>
                  <a:schemeClr val="tx1"/>
                </a:solidFill>
                <a:latin typeface="Arial" charset="0"/>
              </a:rPr>
              <a:t>.</a:t>
            </a:r>
            <a:endParaRPr lang="el-GR" sz="2000" b="1" dirty="0">
              <a:solidFill>
                <a:schemeClr val="tx1"/>
              </a:solidFill>
              <a:latin typeface="Arial"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ctrTitle"/>
          </p:nvPr>
        </p:nvSpPr>
        <p:spPr>
          <a:xfrm>
            <a:off x="574675" y="260648"/>
            <a:ext cx="8245797" cy="864096"/>
          </a:xfrm>
        </p:spPr>
        <p:txBody>
          <a:bodyPr>
            <a:normAutofit fontScale="90000"/>
          </a:bodyPr>
          <a:lstStyle/>
          <a:p>
            <a:pPr marL="484632" indent="0" algn="l" eaLnBrk="1" fontAlgn="auto" hangingPunct="1">
              <a:spcAft>
                <a:spcPts val="0"/>
              </a:spcAft>
              <a:defRPr/>
            </a:pP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400" b="1" dirty="0" smtClean="0">
                <a:solidFill>
                  <a:schemeClr val="accent1">
                    <a:tint val="83000"/>
                    <a:satMod val="150000"/>
                  </a:schemeClr>
                </a:solidFill>
                <a:latin typeface="Arial" charset="0"/>
              </a:rPr>
              <a:t/>
            </a:r>
            <a:br>
              <a:rPr lang="el-GR" sz="2400" b="1" dirty="0" smtClean="0">
                <a:solidFill>
                  <a:schemeClr val="accent1">
                    <a:tint val="83000"/>
                    <a:satMod val="150000"/>
                  </a:schemeClr>
                </a:solidFill>
                <a:latin typeface="Arial" charset="0"/>
              </a:rPr>
            </a:br>
            <a:r>
              <a:rPr lang="el-GR" sz="2400" b="1" dirty="0" smtClean="0">
                <a:solidFill>
                  <a:schemeClr val="accent1">
                    <a:tint val="83000"/>
                    <a:satMod val="150000"/>
                  </a:schemeClr>
                </a:solidFill>
                <a:latin typeface="Arial" charset="0"/>
              </a:rPr>
              <a:t/>
            </a:r>
            <a:br>
              <a:rPr lang="el-GR" sz="2400" b="1" dirty="0" smtClean="0">
                <a:solidFill>
                  <a:schemeClr val="accent1">
                    <a:tint val="83000"/>
                    <a:satMod val="150000"/>
                  </a:schemeClr>
                </a:solidFill>
                <a:latin typeface="Arial" charset="0"/>
              </a:rPr>
            </a:br>
            <a:r>
              <a:rPr lang="el-GR" sz="2000" b="1" dirty="0" smtClean="0">
                <a:solidFill>
                  <a:srgbClr val="FFC000"/>
                </a:solidFill>
                <a:latin typeface="Arial" charset="0"/>
              </a:rPr>
              <a:t>Ν</a:t>
            </a:r>
            <a:r>
              <a:rPr lang="el-GR" sz="2000" b="1" dirty="0">
                <a:solidFill>
                  <a:srgbClr val="FFC000"/>
                </a:solidFill>
                <a:latin typeface="Arial" charset="0"/>
              </a:rPr>
              <a:t>. 4412/16, Βιβλίο </a:t>
            </a:r>
            <a:r>
              <a:rPr lang="en-GB" sz="2000" b="1" dirty="0">
                <a:solidFill>
                  <a:srgbClr val="FFC000"/>
                </a:solidFill>
                <a:latin typeface="Arial" charset="0"/>
              </a:rPr>
              <a:t>IV, </a:t>
            </a:r>
            <a:r>
              <a:rPr lang="el-GR" sz="2000" b="1" dirty="0">
                <a:solidFill>
                  <a:srgbClr val="FFC000"/>
                </a:solidFill>
                <a:latin typeface="Arial" charset="0"/>
              </a:rPr>
              <a:t>Τμ. ΙΙ, </a:t>
            </a:r>
            <a:r>
              <a:rPr lang="el-GR" sz="2000" b="1" dirty="0" smtClean="0">
                <a:solidFill>
                  <a:srgbClr val="FFC000"/>
                </a:solidFill>
                <a:latin typeface="Arial" charset="0"/>
              </a:rPr>
              <a:t>Άρθρο </a:t>
            </a:r>
            <a:r>
              <a:rPr lang="el-GR" sz="2000" b="1" dirty="0">
                <a:solidFill>
                  <a:srgbClr val="FFC000"/>
                </a:solidFill>
                <a:latin typeface="Arial" charset="0"/>
              </a:rPr>
              <a:t>365</a:t>
            </a:r>
            <a:r>
              <a:rPr lang="en-US" sz="2000" b="1" dirty="0">
                <a:solidFill>
                  <a:srgbClr val="FFC000"/>
                </a:solidFill>
                <a:latin typeface="Arial" charset="0"/>
              </a:rPr>
              <a:t> </a:t>
            </a:r>
            <a:r>
              <a:rPr lang="el-GR" sz="2000" b="1" dirty="0">
                <a:solidFill>
                  <a:srgbClr val="FFC000"/>
                </a:solidFill>
                <a:latin typeface="Arial" charset="0"/>
              </a:rPr>
              <a:t>Διαδικασία εξέτασης της προσφυγής</a:t>
            </a:r>
            <a:br>
              <a:rPr lang="el-GR" sz="2000" b="1" dirty="0">
                <a:solidFill>
                  <a:srgbClr val="FFC000"/>
                </a:solidFill>
                <a:latin typeface="Arial" charset="0"/>
              </a:rPr>
            </a:br>
            <a:r>
              <a:rPr lang="el-GR" sz="1600" b="1" dirty="0">
                <a:solidFill>
                  <a:srgbClr val="FFC000"/>
                </a:solidFill>
                <a:latin typeface="Arial" charset="0"/>
              </a:rPr>
              <a:t>(συνέχεια)</a:t>
            </a:r>
          </a:p>
        </p:txBody>
      </p:sp>
      <p:sp>
        <p:nvSpPr>
          <p:cNvPr id="49155" name="Rectangle 3"/>
          <p:cNvSpPr>
            <a:spLocks noGrp="1" noChangeArrowheads="1"/>
          </p:cNvSpPr>
          <p:nvPr>
            <p:ph type="subTitle" idx="1"/>
          </p:nvPr>
        </p:nvSpPr>
        <p:spPr>
          <a:xfrm>
            <a:off x="323850" y="1484783"/>
            <a:ext cx="8424863" cy="5039841"/>
          </a:xfrm>
        </p:spPr>
        <p:txBody>
          <a:bodyPr>
            <a:normAutofit/>
          </a:bodyPr>
          <a:lstStyle/>
          <a:p>
            <a:pPr marL="361950" indent="-361950" algn="just" eaLnBrk="1" fontAlgn="auto" hangingPunct="1">
              <a:lnSpc>
                <a:spcPct val="150000"/>
              </a:lnSpc>
              <a:spcBef>
                <a:spcPct val="0"/>
              </a:spcBef>
              <a:spcAft>
                <a:spcPts val="0"/>
              </a:spcAft>
              <a:buFont typeface="Wingdings" pitchFamily="2" charset="2"/>
              <a:buChar char="Ø"/>
              <a:tabLst>
                <a:tab pos="361950" algn="l"/>
              </a:tabLst>
              <a:defRPr/>
            </a:pPr>
            <a:r>
              <a:rPr lang="el-GR" sz="1800" b="1" dirty="0" smtClean="0">
                <a:solidFill>
                  <a:schemeClr val="accent2"/>
                </a:solidFill>
                <a:latin typeface="Arial" charset="0"/>
              </a:rPr>
              <a:t>Εξέταση προδικαστικής προσφυγής: </a:t>
            </a:r>
            <a:r>
              <a:rPr lang="el-GR" sz="1800" b="1" dirty="0" smtClean="0">
                <a:solidFill>
                  <a:schemeClr val="tx1"/>
                </a:solidFill>
                <a:latin typeface="Arial" charset="0"/>
              </a:rPr>
              <a:t>εντός </a:t>
            </a:r>
            <a:r>
              <a:rPr lang="el-GR" sz="1800" b="1" dirty="0">
                <a:solidFill>
                  <a:schemeClr val="tx1"/>
                </a:solidFill>
                <a:latin typeface="Arial" charset="0"/>
              </a:rPr>
              <a:t>40 ημερών</a:t>
            </a:r>
            <a:r>
              <a:rPr lang="el-GR" sz="1800" dirty="0">
                <a:solidFill>
                  <a:schemeClr val="tx1"/>
                </a:solidFill>
                <a:latin typeface="Arial" charset="0"/>
              </a:rPr>
              <a:t> </a:t>
            </a:r>
            <a:r>
              <a:rPr lang="el-GR" sz="1800" dirty="0">
                <a:latin typeface="Arial" charset="0"/>
              </a:rPr>
              <a:t>από </a:t>
            </a:r>
            <a:r>
              <a:rPr lang="el-GR" sz="1800" dirty="0" smtClean="0">
                <a:latin typeface="Arial" charset="0"/>
              </a:rPr>
              <a:t>ημερομηνία κατάθεσης</a:t>
            </a:r>
            <a:endParaRPr lang="el-GR" sz="1800" dirty="0">
              <a:solidFill>
                <a:schemeClr val="accent2"/>
              </a:solidFill>
              <a:latin typeface="Arial" charset="0"/>
            </a:endParaRPr>
          </a:p>
          <a:p>
            <a:pPr marL="361950" indent="-361950" algn="just" eaLnBrk="1" fontAlgn="auto" hangingPunct="1">
              <a:lnSpc>
                <a:spcPct val="150000"/>
              </a:lnSpc>
              <a:spcBef>
                <a:spcPct val="0"/>
              </a:spcBef>
              <a:spcAft>
                <a:spcPts val="0"/>
              </a:spcAft>
              <a:buFont typeface="Wingdings" pitchFamily="2" charset="2"/>
              <a:buChar char="Ø"/>
              <a:tabLst>
                <a:tab pos="361950" algn="l"/>
              </a:tabLst>
              <a:defRPr/>
            </a:pPr>
            <a:r>
              <a:rPr lang="el-GR" sz="1800" b="1" dirty="0">
                <a:solidFill>
                  <a:schemeClr val="accent2"/>
                </a:solidFill>
                <a:latin typeface="Arial" charset="0"/>
              </a:rPr>
              <a:t>Εντός 10 ημερών</a:t>
            </a:r>
            <a:r>
              <a:rPr lang="el-GR" sz="1800" dirty="0">
                <a:latin typeface="Arial" charset="0"/>
              </a:rPr>
              <a:t>, κοινοποίηση απόφασης εξέτασης σε προσφεύγοντα &amp; </a:t>
            </a:r>
            <a:r>
              <a:rPr lang="el-GR" sz="1800" dirty="0" smtClean="0">
                <a:latin typeface="Arial" charset="0"/>
              </a:rPr>
              <a:t>Αναθέτουσα Αρχή.</a:t>
            </a:r>
            <a:endParaRPr lang="el-GR" sz="1800" dirty="0">
              <a:latin typeface="Arial" charset="0"/>
            </a:endParaRPr>
          </a:p>
          <a:p>
            <a:pPr marL="361950" indent="-361950" algn="just" eaLnBrk="1" fontAlgn="auto" hangingPunct="1">
              <a:lnSpc>
                <a:spcPct val="150000"/>
              </a:lnSpc>
              <a:spcBef>
                <a:spcPct val="0"/>
              </a:spcBef>
              <a:spcAft>
                <a:spcPts val="0"/>
              </a:spcAft>
              <a:buFont typeface="Wingdings" pitchFamily="2" charset="2"/>
              <a:buChar char="Ø"/>
              <a:tabLst>
                <a:tab pos="361950" algn="l"/>
              </a:tabLst>
              <a:defRPr/>
            </a:pPr>
            <a:r>
              <a:rPr lang="el-GR" sz="1800" b="1" dirty="0">
                <a:solidFill>
                  <a:schemeClr val="accent2"/>
                </a:solidFill>
                <a:latin typeface="Arial" charset="0"/>
              </a:rPr>
              <a:t>Εντός 20 ημερών</a:t>
            </a:r>
            <a:r>
              <a:rPr lang="el-GR" sz="1800" dirty="0">
                <a:latin typeface="Arial" charset="0"/>
              </a:rPr>
              <a:t> από την κατάθεση της προσφυγής, έλεγχος ΑΕΠΠ περί συμμόρφωσης της ΑΑ </a:t>
            </a:r>
            <a:r>
              <a:rPr lang="el-GR" sz="1800" b="1" dirty="0">
                <a:latin typeface="Arial" charset="0"/>
              </a:rPr>
              <a:t>ως προς την κοινοποίηση της προσφυγής σε ενδιαφερόμενους τρίτους</a:t>
            </a:r>
            <a:r>
              <a:rPr lang="el-GR" sz="1800" dirty="0">
                <a:latin typeface="Arial" charset="0"/>
              </a:rPr>
              <a:t>. Αν η ΑΑ δεν εκπλήρωσε τις υποχρεώσεις της, τότε κοινοποίηση με μέριμνα της ΑΕΠΠ.</a:t>
            </a:r>
          </a:p>
          <a:p>
            <a:pPr marL="361950" indent="-361950" algn="just" eaLnBrk="1" fontAlgn="auto" hangingPunct="1">
              <a:lnSpc>
                <a:spcPct val="150000"/>
              </a:lnSpc>
              <a:spcBef>
                <a:spcPct val="0"/>
              </a:spcBef>
              <a:spcAft>
                <a:spcPts val="0"/>
              </a:spcAft>
              <a:buFont typeface="Wingdings" pitchFamily="2" charset="2"/>
              <a:buChar char="Ø"/>
              <a:tabLst>
                <a:tab pos="361950" algn="l"/>
              </a:tabLst>
              <a:defRPr/>
            </a:pPr>
            <a:r>
              <a:rPr lang="el-GR" sz="1800" dirty="0">
                <a:latin typeface="Arial" charset="0"/>
              </a:rPr>
              <a:t>Κοινοποίηση αποφάσεων ΑΕΠΠ σε ενδιαφερόμενους &amp; ανάρτηση στην ιστοσελίδα της, τηρουμένων των ρυθμίσεων περί προσωπικών δεδομένων. </a:t>
            </a:r>
          </a:p>
          <a:p>
            <a:pPr marL="361950" indent="-361950" algn="ctr" eaLnBrk="1" fontAlgn="auto" hangingPunct="1">
              <a:lnSpc>
                <a:spcPct val="150000"/>
              </a:lnSpc>
              <a:spcBef>
                <a:spcPct val="0"/>
              </a:spcBef>
              <a:spcAft>
                <a:spcPts val="0"/>
              </a:spcAft>
              <a:buFont typeface="Wingdings 2"/>
              <a:buNone/>
              <a:tabLst>
                <a:tab pos="361950" algn="l"/>
              </a:tabLst>
              <a:defRPr/>
            </a:pPr>
            <a:r>
              <a:rPr lang="el-GR" sz="1800" b="1" u="sng" smtClean="0">
                <a:solidFill>
                  <a:schemeClr val="accent2"/>
                </a:solidFill>
                <a:latin typeface="Arial" charset="0"/>
              </a:rPr>
              <a:t>ΟΛΕΣ </a:t>
            </a:r>
            <a:r>
              <a:rPr lang="el-GR" sz="1800" b="1" u="sng" dirty="0">
                <a:solidFill>
                  <a:schemeClr val="accent2"/>
                </a:solidFill>
                <a:latin typeface="Arial" charset="0"/>
              </a:rPr>
              <a:t>ΟΙ ΩΣ ΑΝΩ ΠΡΟΘΕΣΜΙΕΣ ΕΙΝΑΙ ΑΠΟΚΛΕΙΣΤΙΚΕΣ</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ctrTitle"/>
          </p:nvPr>
        </p:nvSpPr>
        <p:spPr>
          <a:xfrm>
            <a:off x="323850" y="188913"/>
            <a:ext cx="8569325" cy="431800"/>
          </a:xfrm>
        </p:spPr>
        <p:txBody>
          <a:bodyPr>
            <a:normAutofit fontScale="90000"/>
          </a:bodyPr>
          <a:lstStyle/>
          <a:p>
            <a:pPr marL="484632" indent="0" algn="just" eaLnBrk="1" fontAlgn="auto" hangingPunct="1">
              <a:spcAft>
                <a:spcPts val="0"/>
              </a:spcAft>
              <a:defRPr/>
            </a:pP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Ν. 4412/16, Βιβλίο </a:t>
            </a:r>
            <a:r>
              <a:rPr lang="en-GB" sz="2000" b="1">
                <a:solidFill>
                  <a:schemeClr val="accent1">
                    <a:tint val="83000"/>
                    <a:satMod val="150000"/>
                  </a:schemeClr>
                </a:solidFill>
                <a:latin typeface="Arial" charset="0"/>
              </a:rPr>
              <a:t>IV, </a:t>
            </a:r>
            <a:r>
              <a:rPr lang="el-GR" sz="2000" b="1">
                <a:solidFill>
                  <a:schemeClr val="accent2"/>
                </a:solidFill>
                <a:latin typeface="Arial" charset="0"/>
              </a:rPr>
              <a:t>Άρθρο 366 Προσωρινά μέτρα</a:t>
            </a:r>
            <a:endParaRPr lang="el-GR" sz="1600" b="1">
              <a:solidFill>
                <a:schemeClr val="accent2"/>
              </a:solidFill>
              <a:latin typeface="Arial" charset="0"/>
            </a:endParaRPr>
          </a:p>
        </p:txBody>
      </p:sp>
      <p:sp>
        <p:nvSpPr>
          <p:cNvPr id="51203" name="Rectangle 3"/>
          <p:cNvSpPr>
            <a:spLocks noGrp="1" noChangeArrowheads="1"/>
          </p:cNvSpPr>
          <p:nvPr>
            <p:ph type="subTitle" idx="1"/>
          </p:nvPr>
        </p:nvSpPr>
        <p:spPr>
          <a:xfrm>
            <a:off x="323850" y="765175"/>
            <a:ext cx="8424863" cy="5759450"/>
          </a:xfrm>
        </p:spPr>
        <p:txBody>
          <a:bodyPr>
            <a:normAutofit/>
          </a:bodyPr>
          <a:lstStyle/>
          <a:p>
            <a:pPr algn="ctr" eaLnBrk="1" fontAlgn="auto" hangingPunct="1">
              <a:lnSpc>
                <a:spcPct val="150000"/>
              </a:lnSpc>
              <a:spcBef>
                <a:spcPct val="0"/>
              </a:spcBef>
              <a:spcAft>
                <a:spcPts val="0"/>
              </a:spcAft>
              <a:buFont typeface="Wingdings 2"/>
              <a:buNone/>
              <a:tabLst>
                <a:tab pos="5200650" algn="l"/>
              </a:tabLst>
              <a:defRPr/>
            </a:pPr>
            <a:r>
              <a:rPr lang="el-GR" sz="2000" b="1" dirty="0">
                <a:latin typeface="Arial" charset="0"/>
              </a:rPr>
              <a:t>Η ΑΕΠΠ δύναται να εκδώσει:</a:t>
            </a:r>
          </a:p>
          <a:p>
            <a:pPr algn="just" eaLnBrk="1" fontAlgn="auto" hangingPunct="1">
              <a:lnSpc>
                <a:spcPct val="190000"/>
              </a:lnSpc>
              <a:spcBef>
                <a:spcPct val="0"/>
              </a:spcBef>
              <a:spcAft>
                <a:spcPts val="0"/>
              </a:spcAft>
              <a:buFont typeface="Wingdings 2"/>
              <a:buNone/>
              <a:tabLst>
                <a:tab pos="5200650" algn="l"/>
              </a:tabLst>
              <a:defRPr/>
            </a:pPr>
            <a:r>
              <a:rPr lang="el-GR" sz="2000" b="1" dirty="0">
                <a:solidFill>
                  <a:srgbClr val="FFFF00"/>
                </a:solidFill>
                <a:latin typeface="Arial" charset="0"/>
              </a:rPr>
              <a:t>Πράξη αναστολής εκτέλεσης </a:t>
            </a:r>
            <a:r>
              <a:rPr lang="el-GR" sz="2000" b="1" dirty="0">
                <a:latin typeface="Arial" charset="0"/>
              </a:rPr>
              <a:t>της προσβαλλόμενης πράξης &amp; </a:t>
            </a:r>
            <a:r>
              <a:rPr lang="el-GR" sz="2000" b="1" dirty="0">
                <a:solidFill>
                  <a:schemeClr val="accent2"/>
                </a:solidFill>
                <a:latin typeface="Arial" charset="0"/>
              </a:rPr>
              <a:t>ορισμού των κατάλληλων μέτρων</a:t>
            </a:r>
            <a:r>
              <a:rPr lang="el-GR" sz="2000" b="1" dirty="0">
                <a:latin typeface="Arial" charset="0"/>
              </a:rPr>
              <a:t>, μέχρι την έκδοση της απόφασης επί της προσφυγής:</a:t>
            </a:r>
          </a:p>
          <a:p>
            <a:pPr algn="just" eaLnBrk="1" fontAlgn="auto" hangingPunct="1">
              <a:lnSpc>
                <a:spcPct val="190000"/>
              </a:lnSpc>
              <a:spcBef>
                <a:spcPct val="0"/>
              </a:spcBef>
              <a:spcAft>
                <a:spcPts val="0"/>
              </a:spcAft>
              <a:buFont typeface="Wingdings" pitchFamily="2" charset="2"/>
              <a:buChar char="ü"/>
              <a:tabLst>
                <a:tab pos="5200650" algn="l"/>
              </a:tabLst>
              <a:defRPr/>
            </a:pPr>
            <a:r>
              <a:rPr lang="el-GR" sz="2000" b="1" dirty="0">
                <a:latin typeface="Arial" charset="0"/>
              </a:rPr>
              <a:t> κατόπιν αιτήματος του προσφεύγοντος</a:t>
            </a:r>
          </a:p>
          <a:p>
            <a:pPr algn="just" eaLnBrk="1" fontAlgn="auto" hangingPunct="1">
              <a:lnSpc>
                <a:spcPct val="190000"/>
              </a:lnSpc>
              <a:spcBef>
                <a:spcPct val="0"/>
              </a:spcBef>
              <a:spcAft>
                <a:spcPts val="0"/>
              </a:spcAft>
              <a:buFont typeface="Wingdings" pitchFamily="2" charset="2"/>
              <a:buChar char="ü"/>
              <a:tabLst>
                <a:tab pos="5200650" algn="l"/>
              </a:tabLst>
              <a:defRPr/>
            </a:pPr>
            <a:r>
              <a:rPr lang="el-GR" sz="2000" b="1" dirty="0">
                <a:latin typeface="Arial" charset="0"/>
              </a:rPr>
              <a:t> ή αυτεπαγγέλτως &amp;</a:t>
            </a:r>
          </a:p>
          <a:p>
            <a:pPr algn="just" eaLnBrk="1" fontAlgn="auto" hangingPunct="1">
              <a:lnSpc>
                <a:spcPct val="190000"/>
              </a:lnSpc>
              <a:spcBef>
                <a:spcPct val="0"/>
              </a:spcBef>
              <a:spcAft>
                <a:spcPts val="0"/>
              </a:spcAft>
              <a:buFont typeface="Wingdings" pitchFamily="2" charset="2"/>
              <a:buChar char="ü"/>
              <a:tabLst>
                <a:tab pos="5200650" algn="l"/>
              </a:tabLst>
              <a:defRPr/>
            </a:pPr>
            <a:r>
              <a:rPr lang="el-GR" sz="2000" b="1" dirty="0">
                <a:latin typeface="Arial" charset="0"/>
              </a:rPr>
              <a:t>μετά από κλήση της ΑΑ προ 3 ημερών &amp;</a:t>
            </a:r>
          </a:p>
          <a:p>
            <a:pPr algn="just" eaLnBrk="1" fontAlgn="auto" hangingPunct="1">
              <a:lnSpc>
                <a:spcPct val="190000"/>
              </a:lnSpc>
              <a:spcBef>
                <a:spcPct val="0"/>
              </a:spcBef>
              <a:spcAft>
                <a:spcPts val="0"/>
              </a:spcAft>
              <a:buFont typeface="Wingdings" pitchFamily="2" charset="2"/>
              <a:buChar char="ü"/>
              <a:tabLst>
                <a:tab pos="5200650" algn="l"/>
              </a:tabLst>
              <a:defRPr/>
            </a:pPr>
            <a:r>
              <a:rPr lang="el-GR" sz="2000" b="1" dirty="0">
                <a:latin typeface="Arial" charset="0"/>
              </a:rPr>
              <a:t>εντός αποκλειστικής προθεσμίας 20 ημερών (παρ. 1, αρθρ. 367).</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23850" y="188913"/>
            <a:ext cx="8569325" cy="719137"/>
          </a:xfrm>
        </p:spPr>
        <p:txBody>
          <a:bodyPr>
            <a:normAutofit fontScale="90000"/>
          </a:bodyPr>
          <a:lstStyle/>
          <a:p>
            <a:pPr marL="484632" indent="0" algn="ctr" eaLnBrk="1" fontAlgn="auto" hangingPunct="1">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400" b="1" u="sng" dirty="0" smtClean="0">
                <a:solidFill>
                  <a:srgbClr val="FFFF00"/>
                </a:solidFill>
                <a:latin typeface="Arial" charset="0"/>
              </a:rPr>
              <a:t>ΠΗΓΕΣ</a:t>
            </a:r>
            <a:r>
              <a:rPr lang="el-GR" sz="2400" b="1" dirty="0" smtClean="0">
                <a:solidFill>
                  <a:srgbClr val="FFFF00"/>
                </a:solidFill>
                <a:latin typeface="Arial" charset="0"/>
              </a:rPr>
              <a:t>:</a:t>
            </a:r>
            <a:r>
              <a:rPr lang="el-GR" sz="2400" b="1" u="sng" dirty="0" smtClean="0">
                <a:solidFill>
                  <a:srgbClr val="FFFF00"/>
                </a:solidFill>
                <a:latin typeface="Arial" charset="0"/>
              </a:rPr>
              <a:t/>
            </a:r>
            <a:br>
              <a:rPr lang="el-GR" sz="2400" b="1" u="sng" dirty="0" smtClean="0">
                <a:solidFill>
                  <a:srgbClr val="FFFF00"/>
                </a:solidFill>
                <a:latin typeface="Arial" charset="0"/>
              </a:rPr>
            </a:br>
            <a:endParaRPr lang="el-GR" sz="2200" dirty="0">
              <a:solidFill>
                <a:schemeClr val="accent1">
                  <a:tint val="83000"/>
                  <a:satMod val="150000"/>
                </a:schemeClr>
              </a:solidFill>
              <a:latin typeface="Arial" charset="0"/>
            </a:endParaRPr>
          </a:p>
        </p:txBody>
      </p:sp>
      <p:sp>
        <p:nvSpPr>
          <p:cNvPr id="2051" name="Rectangle 3"/>
          <p:cNvSpPr>
            <a:spLocks noGrp="1" noChangeArrowheads="1"/>
          </p:cNvSpPr>
          <p:nvPr>
            <p:ph type="subTitle" idx="1"/>
          </p:nvPr>
        </p:nvSpPr>
        <p:spPr>
          <a:xfrm>
            <a:off x="428596" y="1340769"/>
            <a:ext cx="8320117" cy="4320480"/>
          </a:xfrm>
        </p:spPr>
        <p:txBody>
          <a:bodyPr>
            <a:normAutofit/>
          </a:bodyPr>
          <a:lstStyle/>
          <a:p>
            <a:pPr marL="180975" indent="-180975" algn="l" eaLnBrk="1" fontAlgn="auto" hangingPunct="1">
              <a:lnSpc>
                <a:spcPct val="120000"/>
              </a:lnSpc>
              <a:spcBef>
                <a:spcPct val="0"/>
              </a:spcBef>
              <a:spcAft>
                <a:spcPts val="0"/>
              </a:spcAft>
              <a:buFont typeface="Wingdings" pitchFamily="2" charset="2"/>
              <a:buChar char="§"/>
              <a:tabLst>
                <a:tab pos="180975" algn="l"/>
              </a:tabLst>
              <a:defRPr/>
            </a:pPr>
            <a:r>
              <a:rPr lang="el-GR" sz="1800" b="1" dirty="0" smtClean="0">
                <a:solidFill>
                  <a:srgbClr val="FFFF00"/>
                </a:solidFill>
                <a:latin typeface="Arial" charset="0"/>
              </a:rPr>
              <a:t> Κανονισμός Εξέτασης Προδικαστικών Προσφυγών</a:t>
            </a:r>
          </a:p>
          <a:p>
            <a:pPr marL="180975" indent="-180975" algn="l" eaLnBrk="1" fontAlgn="auto" hangingPunct="1">
              <a:lnSpc>
                <a:spcPct val="120000"/>
              </a:lnSpc>
              <a:spcBef>
                <a:spcPct val="0"/>
              </a:spcBef>
              <a:spcAft>
                <a:spcPts val="0"/>
              </a:spcAft>
              <a:buFont typeface="Wingdings" pitchFamily="2" charset="2"/>
              <a:buChar char="§"/>
              <a:tabLst>
                <a:tab pos="180975" algn="l"/>
              </a:tabLst>
              <a:defRPr/>
            </a:pPr>
            <a:r>
              <a:rPr lang="el-GR" sz="1800" b="1" u="sng" dirty="0" smtClean="0">
                <a:solidFill>
                  <a:srgbClr val="FFC000"/>
                </a:solidFill>
                <a:latin typeface="Arial" charset="0"/>
                <a:hlinkClick r:id="rId2"/>
              </a:rPr>
              <a:t>Αποφάσεις ΑΕΠΠ 2017 -2019: </a:t>
            </a:r>
            <a:r>
              <a:rPr lang="en-US" sz="1800" b="1" dirty="0" smtClean="0">
                <a:solidFill>
                  <a:srgbClr val="FFFF00"/>
                </a:solidFill>
                <a:latin typeface="Arial" charset="0"/>
                <a:hlinkClick r:id="rId2"/>
              </a:rPr>
              <a:t>http://www.aepp-procurement.gr/siteapps/joomla-21306/htdocs/index.php/resolutions</a:t>
            </a:r>
            <a:endParaRPr lang="el-GR" sz="1800" b="1" dirty="0" smtClean="0">
              <a:solidFill>
                <a:srgbClr val="FFFF00"/>
              </a:solidFill>
              <a:latin typeface="Arial" charset="0"/>
            </a:endParaRPr>
          </a:p>
          <a:p>
            <a:pPr marL="180975" indent="-180975" algn="l" eaLnBrk="1" fontAlgn="auto" hangingPunct="1">
              <a:lnSpc>
                <a:spcPct val="120000"/>
              </a:lnSpc>
              <a:spcBef>
                <a:spcPct val="0"/>
              </a:spcBef>
              <a:spcAft>
                <a:spcPts val="0"/>
              </a:spcAft>
              <a:buFont typeface="Wingdings" pitchFamily="2" charset="2"/>
              <a:buChar char="Ø"/>
              <a:tabLst>
                <a:tab pos="180975" algn="l"/>
              </a:tabLst>
              <a:defRPr/>
            </a:pPr>
            <a:r>
              <a:rPr lang="en-US" sz="2000" b="1" dirty="0" smtClean="0">
                <a:solidFill>
                  <a:srgbClr val="FFC000"/>
                </a:solidFill>
                <a:latin typeface="Arial" charset="0"/>
                <a:hlinkClick r:id="rId3"/>
              </a:rPr>
              <a:t>http://www.aepp-procurement.gr/</a:t>
            </a:r>
            <a:endParaRPr lang="el-GR" sz="2000" b="1" dirty="0" smtClean="0">
              <a:solidFill>
                <a:srgbClr val="FFC000"/>
              </a:solidFill>
              <a:latin typeface="Arial" charset="0"/>
            </a:endParaRPr>
          </a:p>
          <a:p>
            <a:pPr marL="180975" indent="-180975" algn="l" eaLnBrk="1" fontAlgn="auto" hangingPunct="1">
              <a:lnSpc>
                <a:spcPct val="120000"/>
              </a:lnSpc>
              <a:spcBef>
                <a:spcPct val="0"/>
              </a:spcBef>
              <a:spcAft>
                <a:spcPts val="0"/>
              </a:spcAft>
              <a:buFont typeface="Wingdings" pitchFamily="2" charset="2"/>
              <a:buChar char="Ø"/>
              <a:tabLst>
                <a:tab pos="180975" algn="l"/>
              </a:tabLst>
              <a:defRPr/>
            </a:pPr>
            <a:r>
              <a:rPr lang="en-US" sz="2000" b="1" dirty="0" smtClean="0">
                <a:solidFill>
                  <a:srgbClr val="FFC000"/>
                </a:solidFill>
                <a:latin typeface="Arial" charset="0"/>
                <a:hlinkClick r:id="rId3"/>
              </a:rPr>
              <a:t>https://www.elsyn.gr/el/etisia-ekthesi</a:t>
            </a:r>
            <a:r>
              <a:rPr lang="el-GR" sz="2000" b="1" dirty="0" smtClean="0">
                <a:solidFill>
                  <a:srgbClr val="FFC000"/>
                </a:solidFill>
                <a:latin typeface="Arial" charset="0"/>
                <a:hlinkClick r:id="rId3"/>
              </a:rPr>
              <a:t> </a:t>
            </a:r>
            <a:r>
              <a:rPr lang="el-GR" sz="2100" b="1" dirty="0" smtClean="0">
                <a:solidFill>
                  <a:srgbClr val="FFFF00"/>
                </a:solidFill>
                <a:latin typeface="Arial" charset="0"/>
                <a:hlinkClick r:id="rId3"/>
              </a:rPr>
              <a:t>Έντυπο προδικαστικής προσφυγής: </a:t>
            </a:r>
          </a:p>
          <a:p>
            <a:pPr marL="180975" indent="-180975" algn="l" eaLnBrk="1" fontAlgn="auto" hangingPunct="1">
              <a:lnSpc>
                <a:spcPct val="120000"/>
              </a:lnSpc>
              <a:spcBef>
                <a:spcPct val="0"/>
              </a:spcBef>
              <a:spcAft>
                <a:spcPts val="0"/>
              </a:spcAft>
              <a:tabLst>
                <a:tab pos="180975" algn="l"/>
              </a:tabLst>
              <a:defRPr/>
            </a:pPr>
            <a:r>
              <a:rPr lang="en-US" sz="2100" b="1" dirty="0" smtClean="0">
                <a:solidFill>
                  <a:srgbClr val="FFFF00"/>
                </a:solidFill>
                <a:latin typeface="Arial" charset="0"/>
                <a:hlinkClick r:id="rId3"/>
              </a:rPr>
              <a:t>http://www.aepp-procurement.gr/index.php/home/prints</a:t>
            </a:r>
            <a:endParaRPr lang="el-GR" sz="2100" b="1" dirty="0" smtClean="0">
              <a:solidFill>
                <a:srgbClr val="FFFF00"/>
              </a:solidFill>
              <a:latin typeface="Arial" charset="0"/>
              <a:hlinkClick r:id="rId3"/>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Ν. 4412/16, Βιβλίο </a:t>
            </a:r>
            <a:r>
              <a:rPr lang="en-GB" sz="2000" b="1">
                <a:solidFill>
                  <a:schemeClr val="accent1">
                    <a:tint val="83000"/>
                    <a:satMod val="150000"/>
                  </a:schemeClr>
                </a:solidFill>
                <a:latin typeface="Arial" charset="0"/>
              </a:rPr>
              <a:t>IV, </a:t>
            </a:r>
            <a:r>
              <a:rPr lang="el-GR" sz="2000" b="1">
                <a:solidFill>
                  <a:schemeClr val="accent1">
                    <a:tint val="83000"/>
                    <a:satMod val="150000"/>
                  </a:schemeClr>
                </a:solidFill>
                <a:latin typeface="Arial" charset="0"/>
              </a:rPr>
              <a:t>Τμ. ΙΙ, άρθρα 360 - 373 «Διαδικασία προσφυγής ενώπιον της ΑΕΠΠ» </a:t>
            </a:r>
            <a:r>
              <a:rPr lang="el-GR" sz="2000" b="1">
                <a:solidFill>
                  <a:schemeClr val="accent2"/>
                </a:solidFill>
                <a:latin typeface="Arial" charset="0"/>
              </a:rPr>
              <a:t>Άρθρο 366 Προσωρινά μέτρα (συν.)</a:t>
            </a:r>
            <a:endParaRPr lang="el-GR" sz="1600" b="1">
              <a:solidFill>
                <a:schemeClr val="accent2"/>
              </a:solidFill>
              <a:latin typeface="Arial" charset="0"/>
            </a:endParaRPr>
          </a:p>
        </p:txBody>
      </p:sp>
      <p:sp>
        <p:nvSpPr>
          <p:cNvPr id="52227" name="Rectangle 3"/>
          <p:cNvSpPr>
            <a:spLocks noGrp="1" noChangeArrowheads="1"/>
          </p:cNvSpPr>
          <p:nvPr>
            <p:ph type="subTitle" idx="1"/>
          </p:nvPr>
        </p:nvSpPr>
        <p:spPr>
          <a:xfrm>
            <a:off x="323850" y="981075"/>
            <a:ext cx="8424863" cy="5543550"/>
          </a:xfrm>
        </p:spPr>
        <p:txBody>
          <a:bodyPr>
            <a:normAutofit/>
          </a:bodyPr>
          <a:lstStyle/>
          <a:p>
            <a:pPr marL="412750" indent="-412750" algn="just" eaLnBrk="1" fontAlgn="auto" hangingPunct="1">
              <a:lnSpc>
                <a:spcPct val="145000"/>
              </a:lnSpc>
              <a:spcBef>
                <a:spcPct val="0"/>
              </a:spcBef>
              <a:spcAft>
                <a:spcPts val="0"/>
              </a:spcAft>
              <a:buFont typeface="Wingdings" pitchFamily="2" charset="2"/>
              <a:buChar char="Ø"/>
              <a:tabLst>
                <a:tab pos="361950" algn="l"/>
              </a:tabLst>
              <a:defRPr/>
            </a:pPr>
            <a:endParaRPr lang="el-GR" sz="2000" b="1" u="sng" dirty="0" smtClean="0">
              <a:latin typeface="Arial" charset="0"/>
            </a:endParaRPr>
          </a:p>
          <a:p>
            <a:pPr marL="412750" indent="-412750" algn="just" eaLnBrk="1" fontAlgn="auto" hangingPunct="1">
              <a:lnSpc>
                <a:spcPct val="145000"/>
              </a:lnSpc>
              <a:spcBef>
                <a:spcPct val="0"/>
              </a:spcBef>
              <a:spcAft>
                <a:spcPts val="0"/>
              </a:spcAft>
              <a:buFont typeface="Wingdings" pitchFamily="2" charset="2"/>
              <a:buChar char="Ø"/>
              <a:tabLst>
                <a:tab pos="361950" algn="l"/>
              </a:tabLst>
              <a:defRPr/>
            </a:pPr>
            <a:r>
              <a:rPr lang="el-GR" sz="2000" b="1" u="sng" dirty="0" smtClean="0">
                <a:latin typeface="Arial" charset="0"/>
              </a:rPr>
              <a:t>Απόφαση </a:t>
            </a:r>
            <a:r>
              <a:rPr lang="el-GR" sz="2000" b="1" u="sng" dirty="0">
                <a:latin typeface="Arial" charset="0"/>
              </a:rPr>
              <a:t>ΑΕΠΠ περί διαταγής προσωρινών μέτρων για</a:t>
            </a:r>
            <a:r>
              <a:rPr lang="el-GR" sz="2000" b="1" dirty="0">
                <a:latin typeface="Arial" charset="0"/>
              </a:rPr>
              <a:t>:</a:t>
            </a:r>
          </a:p>
          <a:p>
            <a:pPr marL="412750" indent="-412750" algn="just" eaLnBrk="1" fontAlgn="auto" hangingPunct="1">
              <a:lnSpc>
                <a:spcPct val="145000"/>
              </a:lnSpc>
              <a:spcBef>
                <a:spcPct val="0"/>
              </a:spcBef>
              <a:spcAft>
                <a:spcPts val="0"/>
              </a:spcAft>
              <a:buFont typeface="Wingdings" pitchFamily="2" charset="2"/>
              <a:buChar char="ü"/>
              <a:tabLst>
                <a:tab pos="361950" algn="l"/>
              </a:tabLst>
              <a:defRPr/>
            </a:pPr>
            <a:r>
              <a:rPr lang="el-GR" sz="2000" b="1" dirty="0">
                <a:solidFill>
                  <a:srgbClr val="FFFF00"/>
                </a:solidFill>
                <a:latin typeface="Arial" charset="0"/>
              </a:rPr>
              <a:t>επανόρθωση εικαζόμενης παράβασης, ή </a:t>
            </a:r>
          </a:p>
          <a:p>
            <a:pPr marL="412750" indent="-412750" algn="just" eaLnBrk="1" fontAlgn="auto" hangingPunct="1">
              <a:lnSpc>
                <a:spcPct val="145000"/>
              </a:lnSpc>
              <a:spcBef>
                <a:spcPct val="0"/>
              </a:spcBef>
              <a:spcAft>
                <a:spcPts val="0"/>
              </a:spcAft>
              <a:buFont typeface="Wingdings" pitchFamily="2" charset="2"/>
              <a:buChar char="ü"/>
              <a:tabLst>
                <a:tab pos="361950" algn="l"/>
              </a:tabLst>
              <a:defRPr/>
            </a:pPr>
            <a:r>
              <a:rPr lang="el-GR" sz="2000" b="1" dirty="0">
                <a:solidFill>
                  <a:srgbClr val="FFFF00"/>
                </a:solidFill>
                <a:latin typeface="Arial" charset="0"/>
              </a:rPr>
              <a:t>αποτροπή ζημίας των θιγόμενων συμφερόντων</a:t>
            </a:r>
            <a:r>
              <a:rPr lang="el-GR" sz="2000" b="1" dirty="0" smtClean="0">
                <a:solidFill>
                  <a:srgbClr val="FFFF00"/>
                </a:solidFill>
                <a:latin typeface="Arial" charset="0"/>
              </a:rPr>
              <a:t>,</a:t>
            </a:r>
          </a:p>
          <a:p>
            <a:pPr marL="412750" indent="-412750" algn="just" eaLnBrk="1" fontAlgn="auto" hangingPunct="1">
              <a:lnSpc>
                <a:spcPct val="145000"/>
              </a:lnSpc>
              <a:spcBef>
                <a:spcPct val="0"/>
              </a:spcBef>
              <a:spcAft>
                <a:spcPts val="0"/>
              </a:spcAft>
              <a:buFont typeface="Wingdings" pitchFamily="2" charset="2"/>
              <a:buChar char="ü"/>
              <a:tabLst>
                <a:tab pos="361950" algn="l"/>
              </a:tabLst>
              <a:defRPr/>
            </a:pPr>
            <a:endParaRPr lang="el-GR" sz="2000" b="1" dirty="0">
              <a:solidFill>
                <a:srgbClr val="FFFF00"/>
              </a:solidFill>
              <a:latin typeface="Arial" charset="0"/>
            </a:endParaRPr>
          </a:p>
          <a:p>
            <a:pPr marL="412750" indent="-412750" algn="ctr" eaLnBrk="1" fontAlgn="auto" hangingPunct="1">
              <a:lnSpc>
                <a:spcPct val="145000"/>
              </a:lnSpc>
              <a:spcBef>
                <a:spcPct val="0"/>
              </a:spcBef>
              <a:spcAft>
                <a:spcPts val="0"/>
              </a:spcAft>
              <a:buFont typeface="Wingdings 2"/>
              <a:buNone/>
              <a:tabLst>
                <a:tab pos="361950" algn="l"/>
              </a:tabLst>
              <a:defRPr/>
            </a:pPr>
            <a:r>
              <a:rPr lang="el-GR" sz="2000" dirty="0">
                <a:latin typeface="Arial" charset="0"/>
              </a:rPr>
              <a:t> </a:t>
            </a:r>
            <a:r>
              <a:rPr lang="el-GR" sz="2000" u="sng" dirty="0" smtClean="0">
                <a:latin typeface="Arial" charset="0"/>
              </a:rPr>
              <a:t>συμπεριλαμβανομένων:</a:t>
            </a:r>
          </a:p>
          <a:p>
            <a:pPr marL="412750" indent="-412750" algn="ctr" eaLnBrk="1" fontAlgn="auto" hangingPunct="1">
              <a:lnSpc>
                <a:spcPct val="145000"/>
              </a:lnSpc>
              <a:spcBef>
                <a:spcPct val="0"/>
              </a:spcBef>
              <a:spcAft>
                <a:spcPts val="0"/>
              </a:spcAft>
              <a:buFont typeface="Wingdings 2"/>
              <a:buNone/>
              <a:tabLst>
                <a:tab pos="361950" algn="l"/>
              </a:tabLst>
              <a:defRPr/>
            </a:pPr>
            <a:endParaRPr lang="el-GR" sz="2000" u="sng" dirty="0">
              <a:latin typeface="Arial" charset="0"/>
            </a:endParaRPr>
          </a:p>
          <a:p>
            <a:pPr marL="412750" indent="-412750" algn="ctr" eaLnBrk="1" fontAlgn="auto" hangingPunct="1">
              <a:lnSpc>
                <a:spcPct val="145000"/>
              </a:lnSpc>
              <a:spcBef>
                <a:spcPct val="0"/>
              </a:spcBef>
              <a:spcAft>
                <a:spcPts val="0"/>
              </a:spcAft>
              <a:buFont typeface="Wingdings" pitchFamily="2" charset="2"/>
              <a:buAutoNum type="romanLcPeriod"/>
              <a:tabLst>
                <a:tab pos="361950" algn="l"/>
              </a:tabLst>
              <a:defRPr/>
            </a:pPr>
            <a:r>
              <a:rPr lang="el-GR" sz="2000" b="1" dirty="0">
                <a:latin typeface="Arial" charset="0"/>
              </a:rPr>
              <a:t>της αναστολής της διαδικασίας ανάθεσης </a:t>
            </a:r>
            <a:r>
              <a:rPr lang="el-GR" sz="2000" b="1" dirty="0" smtClean="0">
                <a:latin typeface="Arial" charset="0"/>
              </a:rPr>
              <a:t> 			ή</a:t>
            </a:r>
            <a:endParaRPr lang="el-GR" sz="2000" b="1" dirty="0">
              <a:latin typeface="Arial" charset="0"/>
            </a:endParaRPr>
          </a:p>
          <a:p>
            <a:pPr marL="412750" indent="-412750" algn="just" eaLnBrk="1" fontAlgn="auto" hangingPunct="1">
              <a:lnSpc>
                <a:spcPct val="145000"/>
              </a:lnSpc>
              <a:spcBef>
                <a:spcPct val="0"/>
              </a:spcBef>
              <a:spcAft>
                <a:spcPts val="0"/>
              </a:spcAft>
              <a:buFont typeface="Wingdings" pitchFamily="2" charset="2"/>
              <a:buAutoNum type="romanLcPeriod"/>
              <a:tabLst>
                <a:tab pos="361950" algn="l"/>
              </a:tabLst>
              <a:defRPr/>
            </a:pPr>
            <a:r>
              <a:rPr lang="el-GR" sz="2000" b="1" dirty="0">
                <a:latin typeface="Arial" charset="0"/>
              </a:rPr>
              <a:t>της εκτέλεσης οποιασδήποτε απόφασης της ΑΑ </a:t>
            </a:r>
          </a:p>
          <a:p>
            <a:pPr marL="412750" indent="-412750" algn="just" eaLnBrk="1" fontAlgn="auto" hangingPunct="1">
              <a:lnSpc>
                <a:spcPct val="145000"/>
              </a:lnSpc>
              <a:spcBef>
                <a:spcPct val="0"/>
              </a:spcBef>
              <a:spcAft>
                <a:spcPts val="0"/>
              </a:spcAft>
              <a:buFont typeface="Wingdings 2"/>
              <a:buNone/>
              <a:tabLst>
                <a:tab pos="361950" algn="l"/>
              </a:tabLst>
              <a:defRPr/>
            </a:pPr>
            <a:endParaRPr lang="el-GR" sz="2000" b="1" dirty="0">
              <a:latin typeface="Arial"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400" b="1" dirty="0">
                <a:solidFill>
                  <a:schemeClr val="accent1">
                    <a:tint val="83000"/>
                    <a:satMod val="150000"/>
                  </a:schemeClr>
                </a:solidFill>
                <a:latin typeface="Arial" charset="0"/>
              </a:rPr>
              <a:t/>
            </a:r>
            <a:br>
              <a:rPr lang="el-GR" sz="24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Ν. 4412/16, Βιβλίο </a:t>
            </a:r>
            <a:r>
              <a:rPr lang="en-GB" sz="2000" b="1" dirty="0">
                <a:solidFill>
                  <a:schemeClr val="accent1">
                    <a:tint val="83000"/>
                    <a:satMod val="150000"/>
                  </a:schemeClr>
                </a:solidFill>
                <a:latin typeface="Arial" charset="0"/>
              </a:rPr>
              <a:t>IV, </a:t>
            </a:r>
            <a:r>
              <a:rPr lang="el-GR" sz="2000" b="1" dirty="0" smtClean="0">
                <a:solidFill>
                  <a:schemeClr val="accent2"/>
                </a:solidFill>
                <a:latin typeface="Arial" charset="0"/>
              </a:rPr>
              <a:t>Άρθρο </a:t>
            </a:r>
            <a:r>
              <a:rPr lang="el-GR" sz="2000" b="1" dirty="0">
                <a:solidFill>
                  <a:schemeClr val="accent2"/>
                </a:solidFill>
                <a:latin typeface="Arial" charset="0"/>
              </a:rPr>
              <a:t>366 Προσωρινά μέτρα (συν.)</a:t>
            </a:r>
            <a:endParaRPr lang="el-GR" sz="1600" b="1" dirty="0">
              <a:solidFill>
                <a:schemeClr val="accent2"/>
              </a:solidFill>
              <a:latin typeface="Arial" charset="0"/>
            </a:endParaRPr>
          </a:p>
        </p:txBody>
      </p:sp>
      <p:sp>
        <p:nvSpPr>
          <p:cNvPr id="52227" name="Rectangle 3"/>
          <p:cNvSpPr>
            <a:spLocks noGrp="1" noChangeArrowheads="1"/>
          </p:cNvSpPr>
          <p:nvPr>
            <p:ph type="subTitle" idx="1"/>
          </p:nvPr>
        </p:nvSpPr>
        <p:spPr>
          <a:xfrm>
            <a:off x="323850" y="981075"/>
            <a:ext cx="8424863" cy="5543550"/>
          </a:xfrm>
        </p:spPr>
        <p:txBody>
          <a:bodyPr>
            <a:normAutofit/>
          </a:bodyPr>
          <a:lstStyle/>
          <a:p>
            <a:pPr marL="412750" indent="-412750" algn="just" eaLnBrk="1" fontAlgn="auto" hangingPunct="1">
              <a:lnSpc>
                <a:spcPct val="145000"/>
              </a:lnSpc>
              <a:spcBef>
                <a:spcPct val="0"/>
              </a:spcBef>
              <a:spcAft>
                <a:spcPts val="0"/>
              </a:spcAft>
              <a:buFont typeface="Wingdings" pitchFamily="2" charset="2"/>
              <a:buChar char="Ø"/>
              <a:tabLst>
                <a:tab pos="361950" algn="l"/>
              </a:tabLst>
              <a:defRPr/>
            </a:pPr>
            <a:endParaRPr lang="el-GR" sz="2000" b="1" dirty="0">
              <a:latin typeface="Arial" charset="0"/>
            </a:endParaRPr>
          </a:p>
          <a:p>
            <a:pPr marL="412750" indent="-412750" algn="just" eaLnBrk="1" fontAlgn="auto" hangingPunct="1">
              <a:lnSpc>
                <a:spcPct val="145000"/>
              </a:lnSpc>
              <a:spcBef>
                <a:spcPct val="0"/>
              </a:spcBef>
              <a:spcAft>
                <a:spcPts val="0"/>
              </a:spcAft>
              <a:buFont typeface="Wingdings 2"/>
              <a:buNone/>
              <a:tabLst>
                <a:tab pos="361950" algn="l"/>
              </a:tabLst>
              <a:defRPr/>
            </a:pPr>
            <a:endParaRPr lang="el-GR" sz="2000" b="1" dirty="0">
              <a:latin typeface="Arial" charset="0"/>
            </a:endParaRPr>
          </a:p>
          <a:p>
            <a:pPr marL="412750" indent="-412750" algn="just" eaLnBrk="1" fontAlgn="auto" hangingPunct="1">
              <a:lnSpc>
                <a:spcPct val="150000"/>
              </a:lnSpc>
              <a:spcBef>
                <a:spcPct val="0"/>
              </a:spcBef>
              <a:spcAft>
                <a:spcPts val="0"/>
              </a:spcAft>
              <a:buFont typeface="Wingdings" pitchFamily="2" charset="2"/>
              <a:buChar char="Ø"/>
              <a:tabLst>
                <a:tab pos="361950" algn="l"/>
              </a:tabLst>
              <a:defRPr/>
            </a:pPr>
            <a:r>
              <a:rPr lang="el-GR" sz="2000" dirty="0">
                <a:latin typeface="Arial" charset="0"/>
              </a:rPr>
              <a:t>Η ΑΕΠΠ δύναται αιτιολογημένα να μην χορηγήσει τα ως άνω προσωρινά μέτρα, </a:t>
            </a:r>
            <a:r>
              <a:rPr lang="el-GR" sz="2000" b="1" dirty="0">
                <a:solidFill>
                  <a:srgbClr val="FFFF00"/>
                </a:solidFill>
                <a:latin typeface="Arial" charset="0"/>
              </a:rPr>
              <a:t>εάν κρίνει ότι οι πιθανές αρνητικές συνέπειές τους είναι περισσότερες από τα οφέλη. </a:t>
            </a:r>
            <a:endParaRPr lang="el-GR" sz="2000" b="1" dirty="0" smtClean="0">
              <a:solidFill>
                <a:srgbClr val="FFFF00"/>
              </a:solidFill>
              <a:latin typeface="Arial" charset="0"/>
            </a:endParaRPr>
          </a:p>
          <a:p>
            <a:pPr marL="412750" indent="-412750" algn="just" eaLnBrk="1" fontAlgn="auto" hangingPunct="1">
              <a:lnSpc>
                <a:spcPct val="150000"/>
              </a:lnSpc>
              <a:spcBef>
                <a:spcPct val="0"/>
              </a:spcBef>
              <a:spcAft>
                <a:spcPts val="0"/>
              </a:spcAft>
              <a:buFont typeface="Wingdings" pitchFamily="2" charset="2"/>
              <a:buChar char="Ø"/>
              <a:tabLst>
                <a:tab pos="361950" algn="l"/>
              </a:tabLst>
              <a:defRPr/>
            </a:pPr>
            <a:endParaRPr lang="el-GR" sz="2000" dirty="0">
              <a:solidFill>
                <a:srgbClr val="FFFF00"/>
              </a:solidFill>
              <a:latin typeface="Arial" charset="0"/>
            </a:endParaRPr>
          </a:p>
          <a:p>
            <a:pPr marL="412750" indent="-412750" algn="just" eaLnBrk="1" fontAlgn="auto" hangingPunct="1">
              <a:lnSpc>
                <a:spcPct val="150000"/>
              </a:lnSpc>
              <a:spcBef>
                <a:spcPct val="0"/>
              </a:spcBef>
              <a:spcAft>
                <a:spcPts val="0"/>
              </a:spcAft>
              <a:buFont typeface="Wingdings" pitchFamily="2" charset="2"/>
              <a:buChar char="ü"/>
              <a:tabLst>
                <a:tab pos="361950" algn="l"/>
              </a:tabLst>
              <a:defRPr/>
            </a:pPr>
            <a:r>
              <a:rPr lang="el-GR" sz="2000" b="1" dirty="0">
                <a:solidFill>
                  <a:srgbClr val="FFC000"/>
                </a:solidFill>
                <a:latin typeface="Arial" charset="0"/>
              </a:rPr>
              <a:t>Η μη χορήγηση προσωρινών μέτρων δεν θίγει τις λοιπές προβαλλόμενες αξιώσεις του προσφεύγοντος</a:t>
            </a:r>
            <a:r>
              <a:rPr lang="el-GR" sz="2000" dirty="0">
                <a:solidFill>
                  <a:srgbClr val="FFC000"/>
                </a:solidFill>
                <a:latin typeface="Arial" charset="0"/>
              </a:rPr>
              <a:t>.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1800" b="1">
                <a:solidFill>
                  <a:schemeClr val="accent1">
                    <a:tint val="83000"/>
                    <a:satMod val="150000"/>
                  </a:schemeClr>
                </a:solidFill>
                <a:latin typeface="Arial" charset="0"/>
              </a:rPr>
              <a:t>Ν. 4412/16, Βιβλίο </a:t>
            </a:r>
            <a:r>
              <a:rPr lang="en-GB" sz="1800" b="1">
                <a:solidFill>
                  <a:schemeClr val="accent1">
                    <a:tint val="83000"/>
                    <a:satMod val="150000"/>
                  </a:schemeClr>
                </a:solidFill>
                <a:latin typeface="Arial" charset="0"/>
              </a:rPr>
              <a:t>IV, </a:t>
            </a:r>
            <a:r>
              <a:rPr lang="el-GR" sz="1800" b="1">
                <a:solidFill>
                  <a:schemeClr val="accent1">
                    <a:tint val="83000"/>
                    <a:satMod val="150000"/>
                  </a:schemeClr>
                </a:solidFill>
                <a:latin typeface="Arial" charset="0"/>
              </a:rPr>
              <a:t>Τμ. ΙΙ, άρθρα 360 - 373 «Διαδικασία προσφυγής ενώπιον της ΑΕΠΠ» </a:t>
            </a:r>
            <a:r>
              <a:rPr lang="el-GR" sz="1800" b="1">
                <a:solidFill>
                  <a:schemeClr val="accent2"/>
                </a:solidFill>
                <a:latin typeface="Arial" charset="0"/>
              </a:rPr>
              <a:t>Άρθρο 367 Διαδικασία λήψης απόφασης - συνέπειες</a:t>
            </a:r>
          </a:p>
        </p:txBody>
      </p:sp>
      <p:sp>
        <p:nvSpPr>
          <p:cNvPr id="53251" name="Rectangle 3"/>
          <p:cNvSpPr>
            <a:spLocks noGrp="1" noChangeArrowheads="1"/>
          </p:cNvSpPr>
          <p:nvPr>
            <p:ph type="subTitle" idx="1"/>
          </p:nvPr>
        </p:nvSpPr>
        <p:spPr>
          <a:xfrm>
            <a:off x="323850" y="1340769"/>
            <a:ext cx="8424863" cy="5183856"/>
          </a:xfrm>
        </p:spPr>
        <p:txBody>
          <a:bodyPr>
            <a:normAutofit/>
          </a:bodyPr>
          <a:lstStyle/>
          <a:p>
            <a:pPr algn="ctr" eaLnBrk="1" fontAlgn="auto" hangingPunct="1">
              <a:lnSpc>
                <a:spcPct val="150000"/>
              </a:lnSpc>
              <a:spcBef>
                <a:spcPct val="0"/>
              </a:spcBef>
              <a:spcAft>
                <a:spcPts val="0"/>
              </a:spcAft>
              <a:tabLst>
                <a:tab pos="0" algn="l"/>
              </a:tabLst>
              <a:defRPr/>
            </a:pPr>
            <a:r>
              <a:rPr lang="el-GR" sz="2400" b="1" dirty="0" smtClean="0">
                <a:solidFill>
                  <a:srgbClr val="FFFF00"/>
                </a:solidFill>
                <a:latin typeface="Arial" charset="0"/>
              </a:rPr>
              <a:t>Έκδοση </a:t>
            </a:r>
            <a:r>
              <a:rPr lang="el-GR" sz="2400" b="1" dirty="0">
                <a:solidFill>
                  <a:srgbClr val="FFFF00"/>
                </a:solidFill>
                <a:latin typeface="Arial" charset="0"/>
              </a:rPr>
              <a:t>αιτιολογημένης απόφασης ΑΕΠΠ </a:t>
            </a:r>
            <a:r>
              <a:rPr lang="el-GR" sz="2400" b="1" dirty="0" smtClean="0">
                <a:solidFill>
                  <a:srgbClr val="FFFF00"/>
                </a:solidFill>
                <a:latin typeface="Arial" charset="0"/>
              </a:rPr>
              <a:t>περί:</a:t>
            </a:r>
          </a:p>
          <a:p>
            <a:pPr marL="361950" indent="-361950" algn="ctr" eaLnBrk="1" fontAlgn="auto" hangingPunct="1">
              <a:lnSpc>
                <a:spcPct val="150000"/>
              </a:lnSpc>
              <a:spcBef>
                <a:spcPct val="0"/>
              </a:spcBef>
              <a:spcAft>
                <a:spcPts val="0"/>
              </a:spcAft>
              <a:buFont typeface="Wingdings" pitchFamily="2" charset="2"/>
              <a:buChar char="ü"/>
              <a:tabLst>
                <a:tab pos="0" algn="l"/>
              </a:tabLst>
              <a:defRPr/>
            </a:pPr>
            <a:r>
              <a:rPr lang="el-GR" sz="2400" b="1" dirty="0" smtClean="0">
                <a:latin typeface="Arial" charset="0"/>
              </a:rPr>
              <a:t>αποδοχής </a:t>
            </a:r>
            <a:r>
              <a:rPr lang="el-GR" sz="2400" b="1" dirty="0">
                <a:latin typeface="Arial" charset="0"/>
              </a:rPr>
              <a:t>(εν όλω ή εν μέρει) </a:t>
            </a:r>
            <a:r>
              <a:rPr lang="el-GR" sz="2400" b="1" dirty="0" smtClean="0">
                <a:latin typeface="Arial" charset="0"/>
              </a:rPr>
              <a:t> 	ή </a:t>
            </a:r>
          </a:p>
          <a:p>
            <a:pPr marL="361950" indent="-361950" algn="ctr" eaLnBrk="1" fontAlgn="auto" hangingPunct="1">
              <a:lnSpc>
                <a:spcPct val="150000"/>
              </a:lnSpc>
              <a:spcBef>
                <a:spcPct val="0"/>
              </a:spcBef>
              <a:spcAft>
                <a:spcPts val="0"/>
              </a:spcAft>
              <a:buFont typeface="Wingdings" pitchFamily="2" charset="2"/>
              <a:buChar char="ü"/>
              <a:tabLst>
                <a:tab pos="0" algn="l"/>
              </a:tabLst>
              <a:defRPr/>
            </a:pPr>
            <a:r>
              <a:rPr lang="el-GR" sz="2400" b="1" dirty="0" smtClean="0">
                <a:latin typeface="Arial" charset="0"/>
              </a:rPr>
              <a:t>απόρριψης </a:t>
            </a:r>
            <a:r>
              <a:rPr lang="el-GR" sz="2400" b="1" dirty="0">
                <a:latin typeface="Arial" charset="0"/>
              </a:rPr>
              <a:t>της </a:t>
            </a:r>
            <a:r>
              <a:rPr lang="el-GR" sz="2400" b="1" dirty="0" smtClean="0">
                <a:latin typeface="Arial" charset="0"/>
              </a:rPr>
              <a:t>προσφυγής </a:t>
            </a:r>
          </a:p>
          <a:p>
            <a:pPr marL="361950" indent="-361950" algn="just" eaLnBrk="1" fontAlgn="auto" hangingPunct="1">
              <a:lnSpc>
                <a:spcPct val="150000"/>
              </a:lnSpc>
              <a:spcBef>
                <a:spcPct val="0"/>
              </a:spcBef>
              <a:spcAft>
                <a:spcPts val="0"/>
              </a:spcAft>
              <a:buFont typeface="Wingdings" pitchFamily="2" charset="2"/>
              <a:buChar char="ü"/>
              <a:tabLst>
                <a:tab pos="0" algn="l"/>
              </a:tabLst>
              <a:defRPr/>
            </a:pPr>
            <a:endParaRPr lang="el-GR" sz="2400" b="1" dirty="0" smtClean="0">
              <a:latin typeface="Arial" charset="0"/>
            </a:endParaRPr>
          </a:p>
          <a:p>
            <a:pPr algn="just" eaLnBrk="1" fontAlgn="auto" hangingPunct="1">
              <a:lnSpc>
                <a:spcPct val="150000"/>
              </a:lnSpc>
              <a:spcBef>
                <a:spcPct val="0"/>
              </a:spcBef>
              <a:spcAft>
                <a:spcPts val="0"/>
              </a:spcAft>
              <a:tabLst>
                <a:tab pos="0" algn="l"/>
              </a:tabLst>
              <a:defRPr/>
            </a:pPr>
            <a:r>
              <a:rPr lang="el-GR" sz="2400" b="1" dirty="0" smtClean="0">
                <a:latin typeface="Arial" charset="0"/>
              </a:rPr>
              <a:t>εντός αποκλειστικής προθεσμίας </a:t>
            </a:r>
            <a:r>
              <a:rPr lang="el-GR" sz="2400" b="1" dirty="0" smtClean="0">
                <a:solidFill>
                  <a:srgbClr val="FFFF00"/>
                </a:solidFill>
                <a:latin typeface="Arial" charset="0"/>
              </a:rPr>
              <a:t>20 ημερών </a:t>
            </a:r>
            <a:r>
              <a:rPr lang="el-GR" sz="2400" b="1" dirty="0" smtClean="0">
                <a:latin typeface="Arial" charset="0"/>
              </a:rPr>
              <a:t>από την </a:t>
            </a:r>
            <a:r>
              <a:rPr lang="el-GR" sz="2400" b="1" dirty="0" err="1" smtClean="0">
                <a:latin typeface="Arial" charset="0"/>
              </a:rPr>
              <a:t>ημερ</a:t>
            </a:r>
            <a:r>
              <a:rPr lang="el-GR" sz="2400" b="1" dirty="0" smtClean="0">
                <a:latin typeface="Arial" charset="0"/>
              </a:rPr>
              <a:t>. εξέτασης της προσφυγής.</a:t>
            </a:r>
            <a:endParaRPr lang="el-GR" sz="2400" b="1" dirty="0">
              <a:latin typeface="Arial" charset="0"/>
            </a:endParaRPr>
          </a:p>
          <a:p>
            <a:pPr algn="just" eaLnBrk="1" fontAlgn="auto" hangingPunct="1">
              <a:lnSpc>
                <a:spcPct val="150000"/>
              </a:lnSpc>
              <a:spcBef>
                <a:spcPct val="0"/>
              </a:spcBef>
              <a:spcAft>
                <a:spcPts val="0"/>
              </a:spcAft>
              <a:buFont typeface="Wingdings" pitchFamily="2" charset="2"/>
              <a:buChar char="Ø"/>
              <a:tabLst>
                <a:tab pos="0" algn="l"/>
              </a:tabLst>
              <a:defRPr/>
            </a:pPr>
            <a:endParaRPr lang="el-GR" sz="2000" b="1" dirty="0">
              <a:latin typeface="Arial"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1800" b="1">
                <a:solidFill>
                  <a:schemeClr val="accent1">
                    <a:tint val="83000"/>
                    <a:satMod val="150000"/>
                  </a:schemeClr>
                </a:solidFill>
                <a:latin typeface="Arial" charset="0"/>
              </a:rPr>
              <a:t>Ν. 4412/16, Βιβλίο </a:t>
            </a:r>
            <a:r>
              <a:rPr lang="en-GB" sz="1800" b="1">
                <a:solidFill>
                  <a:schemeClr val="accent1">
                    <a:tint val="83000"/>
                    <a:satMod val="150000"/>
                  </a:schemeClr>
                </a:solidFill>
                <a:latin typeface="Arial" charset="0"/>
              </a:rPr>
              <a:t>IV, </a:t>
            </a:r>
            <a:r>
              <a:rPr lang="el-GR" sz="1800" b="1">
                <a:solidFill>
                  <a:schemeClr val="accent1">
                    <a:tint val="83000"/>
                    <a:satMod val="150000"/>
                  </a:schemeClr>
                </a:solidFill>
                <a:latin typeface="Arial" charset="0"/>
              </a:rPr>
              <a:t>Τμ. ΙΙ, άρθρα 360 - 373 «Διαδικασία προσφυγής ενώπιον της ΑΕΠΠ» </a:t>
            </a:r>
            <a:r>
              <a:rPr lang="el-GR" sz="1800" b="1">
                <a:solidFill>
                  <a:schemeClr val="accent2"/>
                </a:solidFill>
                <a:latin typeface="Arial" charset="0"/>
              </a:rPr>
              <a:t>Άρθρο 367 Διαδικασία λήψης απόφασης - συνέπειες</a:t>
            </a:r>
          </a:p>
        </p:txBody>
      </p:sp>
      <p:sp>
        <p:nvSpPr>
          <p:cNvPr id="53251" name="Rectangle 3"/>
          <p:cNvSpPr>
            <a:spLocks noGrp="1" noChangeArrowheads="1"/>
          </p:cNvSpPr>
          <p:nvPr>
            <p:ph type="subTitle" idx="1"/>
          </p:nvPr>
        </p:nvSpPr>
        <p:spPr>
          <a:xfrm>
            <a:off x="323850" y="1340769"/>
            <a:ext cx="8424863" cy="5183856"/>
          </a:xfrm>
        </p:spPr>
        <p:txBody>
          <a:bodyPr>
            <a:normAutofit/>
          </a:bodyPr>
          <a:lstStyle/>
          <a:p>
            <a:pPr algn="just" eaLnBrk="1" fontAlgn="auto" hangingPunct="1">
              <a:lnSpc>
                <a:spcPct val="150000"/>
              </a:lnSpc>
              <a:spcBef>
                <a:spcPct val="0"/>
              </a:spcBef>
              <a:spcAft>
                <a:spcPts val="0"/>
              </a:spcAft>
              <a:buFont typeface="Wingdings 2"/>
              <a:buNone/>
              <a:tabLst>
                <a:tab pos="0" algn="l"/>
              </a:tabLst>
              <a:defRPr/>
            </a:pPr>
            <a:endParaRPr lang="el-GR" sz="2000" b="1" dirty="0">
              <a:latin typeface="Arial" charset="0"/>
            </a:endParaRPr>
          </a:p>
          <a:p>
            <a:pPr marL="361950" indent="-361950" algn="just" eaLnBrk="1" fontAlgn="auto" hangingPunct="1">
              <a:lnSpc>
                <a:spcPct val="150000"/>
              </a:lnSpc>
              <a:spcBef>
                <a:spcPct val="0"/>
              </a:spcBef>
              <a:spcAft>
                <a:spcPts val="0"/>
              </a:spcAft>
              <a:buFont typeface="Wingdings" pitchFamily="2" charset="2"/>
              <a:buChar char="Ø"/>
              <a:tabLst>
                <a:tab pos="361950" algn="l"/>
              </a:tabLst>
              <a:defRPr/>
            </a:pPr>
            <a:r>
              <a:rPr lang="el-GR" sz="2400" b="1" dirty="0" smtClean="0">
                <a:latin typeface="Arial" charset="0"/>
              </a:rPr>
              <a:t>Αποδεκτή </a:t>
            </a:r>
            <a:r>
              <a:rPr lang="el-GR" sz="2400" b="1" dirty="0">
                <a:latin typeface="Arial" charset="0"/>
              </a:rPr>
              <a:t>προσφυγή κατά πράξης:  </a:t>
            </a:r>
            <a:r>
              <a:rPr lang="el-GR" sz="2400" b="1" dirty="0">
                <a:solidFill>
                  <a:srgbClr val="FFFF00"/>
                </a:solidFill>
                <a:latin typeface="Arial" charset="0"/>
              </a:rPr>
              <a:t>ακύρωση ολικώς ή </a:t>
            </a:r>
            <a:r>
              <a:rPr lang="el-GR" sz="2400" b="1" dirty="0" smtClean="0">
                <a:solidFill>
                  <a:srgbClr val="FFFF00"/>
                </a:solidFill>
                <a:latin typeface="Arial" charset="0"/>
              </a:rPr>
              <a:t>μερικώς</a:t>
            </a:r>
          </a:p>
          <a:p>
            <a:pPr marL="361950" indent="-361950" algn="just" eaLnBrk="1" fontAlgn="auto" hangingPunct="1">
              <a:lnSpc>
                <a:spcPct val="150000"/>
              </a:lnSpc>
              <a:spcBef>
                <a:spcPct val="0"/>
              </a:spcBef>
              <a:spcAft>
                <a:spcPts val="0"/>
              </a:spcAft>
              <a:tabLst>
                <a:tab pos="361950" algn="l"/>
              </a:tabLst>
              <a:defRPr/>
            </a:pPr>
            <a:r>
              <a:rPr lang="el-GR" sz="2400" b="1" dirty="0" smtClean="0">
                <a:solidFill>
                  <a:srgbClr val="FFFF00"/>
                </a:solidFill>
                <a:latin typeface="Arial" charset="0"/>
              </a:rPr>
              <a:t> </a:t>
            </a:r>
            <a:endParaRPr lang="el-GR" sz="2400" b="1" dirty="0">
              <a:solidFill>
                <a:srgbClr val="FFFF00"/>
              </a:solidFill>
              <a:latin typeface="Arial" charset="0"/>
            </a:endParaRPr>
          </a:p>
          <a:p>
            <a:pPr marL="361950" indent="-361950" algn="just" eaLnBrk="1" fontAlgn="auto" hangingPunct="1">
              <a:lnSpc>
                <a:spcPct val="150000"/>
              </a:lnSpc>
              <a:spcBef>
                <a:spcPct val="0"/>
              </a:spcBef>
              <a:spcAft>
                <a:spcPts val="0"/>
              </a:spcAft>
              <a:buFont typeface="Wingdings" pitchFamily="2" charset="2"/>
              <a:buChar char="Ø"/>
              <a:tabLst>
                <a:tab pos="361950" algn="l"/>
              </a:tabLst>
              <a:defRPr/>
            </a:pPr>
            <a:r>
              <a:rPr lang="el-GR" sz="2400" b="1" dirty="0">
                <a:latin typeface="Arial" charset="0"/>
              </a:rPr>
              <a:t> Αποδεκτή προσφυγή κατά παράλειψης: </a:t>
            </a:r>
            <a:r>
              <a:rPr lang="el-GR" sz="2400" b="1" dirty="0">
                <a:solidFill>
                  <a:srgbClr val="FFFF00"/>
                </a:solidFill>
                <a:latin typeface="Arial" charset="0"/>
              </a:rPr>
              <a:t>ακύρωση της παράλειψης, αναπομπή στην ΑΑ για να προβεί στην οφειλόμενη ενέργεια</a:t>
            </a:r>
            <a:r>
              <a:rPr lang="el-GR" sz="2400" b="1" dirty="0" smtClean="0">
                <a:solidFill>
                  <a:srgbClr val="FFFF00"/>
                </a:solidFill>
                <a:latin typeface="Arial" charset="0"/>
              </a:rPr>
              <a:t>.</a:t>
            </a:r>
            <a:endParaRPr lang="el-GR" sz="2400" b="1" dirty="0">
              <a:solidFill>
                <a:srgbClr val="FFFF00"/>
              </a:solidFill>
              <a:latin typeface="Arial"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1800" b="1">
                <a:solidFill>
                  <a:schemeClr val="accent1">
                    <a:tint val="83000"/>
                    <a:satMod val="150000"/>
                  </a:schemeClr>
                </a:solidFill>
                <a:latin typeface="Arial" charset="0"/>
              </a:rPr>
              <a:t>Ν. 4412/16, Βιβλίο </a:t>
            </a:r>
            <a:r>
              <a:rPr lang="en-GB" sz="1800" b="1">
                <a:solidFill>
                  <a:schemeClr val="accent1">
                    <a:tint val="83000"/>
                    <a:satMod val="150000"/>
                  </a:schemeClr>
                </a:solidFill>
                <a:latin typeface="Arial" charset="0"/>
              </a:rPr>
              <a:t>IV, </a:t>
            </a:r>
            <a:r>
              <a:rPr lang="el-GR" sz="1800" b="1">
                <a:solidFill>
                  <a:schemeClr val="accent1">
                    <a:tint val="83000"/>
                    <a:satMod val="150000"/>
                  </a:schemeClr>
                </a:solidFill>
                <a:latin typeface="Arial" charset="0"/>
              </a:rPr>
              <a:t>Τμ. ΙΙ, άρθρα 360 - 373 «Διαδικασία προσφυγής ενώπιον της ΑΕΠΠ» </a:t>
            </a:r>
            <a:r>
              <a:rPr lang="el-GR" sz="1800" b="1">
                <a:solidFill>
                  <a:schemeClr val="accent2"/>
                </a:solidFill>
                <a:latin typeface="Arial" charset="0"/>
              </a:rPr>
              <a:t>Άρθρο 367 Διαδικασία λήψης απόφασης - συνέπειες</a:t>
            </a:r>
          </a:p>
        </p:txBody>
      </p:sp>
      <p:sp>
        <p:nvSpPr>
          <p:cNvPr id="53251" name="Rectangle 3"/>
          <p:cNvSpPr>
            <a:spLocks noGrp="1" noChangeArrowheads="1"/>
          </p:cNvSpPr>
          <p:nvPr>
            <p:ph type="subTitle" idx="1"/>
          </p:nvPr>
        </p:nvSpPr>
        <p:spPr>
          <a:xfrm>
            <a:off x="323850" y="1484783"/>
            <a:ext cx="8424863" cy="5039841"/>
          </a:xfrm>
        </p:spPr>
        <p:txBody>
          <a:bodyPr>
            <a:normAutofit/>
          </a:bodyPr>
          <a:lstStyle/>
          <a:p>
            <a:pPr algn="ctr" eaLnBrk="1" fontAlgn="auto" hangingPunct="1">
              <a:lnSpc>
                <a:spcPct val="150000"/>
              </a:lnSpc>
              <a:spcBef>
                <a:spcPct val="0"/>
              </a:spcBef>
              <a:spcAft>
                <a:spcPts val="0"/>
              </a:spcAft>
              <a:buFont typeface="Wingdings 2"/>
              <a:buNone/>
              <a:tabLst>
                <a:tab pos="0" algn="l"/>
              </a:tabLst>
              <a:defRPr/>
            </a:pPr>
            <a:r>
              <a:rPr lang="el-GR" sz="2000" b="1" dirty="0" smtClean="0">
                <a:solidFill>
                  <a:srgbClr val="FFFF00"/>
                </a:solidFill>
                <a:latin typeface="Arial" charset="0"/>
              </a:rPr>
              <a:t>Υποχρέωση </a:t>
            </a:r>
            <a:r>
              <a:rPr lang="el-GR" sz="2000" b="1" dirty="0">
                <a:solidFill>
                  <a:srgbClr val="FFFF00"/>
                </a:solidFill>
                <a:latin typeface="Arial" charset="0"/>
              </a:rPr>
              <a:t>συμμόρφωσης ΑΑ με αποφάσεις </a:t>
            </a:r>
            <a:r>
              <a:rPr lang="el-GR" sz="2000" b="1" dirty="0" smtClean="0">
                <a:solidFill>
                  <a:srgbClr val="FFFF00"/>
                </a:solidFill>
                <a:latin typeface="Arial" charset="0"/>
              </a:rPr>
              <a:t>ΑΕΠΠ</a:t>
            </a:r>
          </a:p>
          <a:p>
            <a:pPr algn="ctr" eaLnBrk="1" fontAlgn="auto" hangingPunct="1">
              <a:lnSpc>
                <a:spcPct val="150000"/>
              </a:lnSpc>
              <a:spcBef>
                <a:spcPct val="0"/>
              </a:spcBef>
              <a:spcAft>
                <a:spcPts val="0"/>
              </a:spcAft>
              <a:buFont typeface="Wingdings 2"/>
              <a:buNone/>
              <a:tabLst>
                <a:tab pos="0" algn="l"/>
              </a:tabLst>
              <a:defRPr/>
            </a:pPr>
            <a:endParaRPr lang="el-GR" sz="2000" b="1" dirty="0">
              <a:solidFill>
                <a:srgbClr val="FFFF00"/>
              </a:solidFill>
              <a:latin typeface="Arial" charset="0"/>
            </a:endParaRPr>
          </a:p>
          <a:p>
            <a:pPr algn="just" eaLnBrk="1" fontAlgn="auto" hangingPunct="1">
              <a:lnSpc>
                <a:spcPct val="150000"/>
              </a:lnSpc>
              <a:spcBef>
                <a:spcPct val="0"/>
              </a:spcBef>
              <a:spcAft>
                <a:spcPts val="0"/>
              </a:spcAft>
              <a:buFont typeface="Wingdings" pitchFamily="2" charset="2"/>
              <a:buChar char="v"/>
              <a:tabLst>
                <a:tab pos="0" algn="l"/>
              </a:tabLst>
              <a:defRPr/>
            </a:pPr>
            <a:r>
              <a:rPr lang="el-GR" sz="2000" dirty="0">
                <a:latin typeface="Arial" charset="0"/>
              </a:rPr>
              <a:t> </a:t>
            </a:r>
            <a:r>
              <a:rPr lang="el-GR" sz="2400" b="1" u="sng" dirty="0">
                <a:solidFill>
                  <a:srgbClr val="FFC000"/>
                </a:solidFill>
                <a:latin typeface="Arial" charset="0"/>
              </a:rPr>
              <a:t>Αποφάσεις της ΑΕΠΠ</a:t>
            </a:r>
            <a:r>
              <a:rPr lang="el-GR" sz="2400" dirty="0">
                <a:latin typeface="Arial" charset="0"/>
              </a:rPr>
              <a:t>: </a:t>
            </a:r>
            <a:r>
              <a:rPr lang="el-GR" sz="2400" dirty="0">
                <a:solidFill>
                  <a:schemeClr val="tx1"/>
                </a:solidFill>
                <a:latin typeface="Arial" charset="0"/>
              </a:rPr>
              <a:t>υπόκεινται αποκλειστικά στα ένδικα βοηθήματα </a:t>
            </a:r>
            <a:r>
              <a:rPr lang="el-GR" sz="2400" dirty="0" smtClean="0">
                <a:solidFill>
                  <a:schemeClr val="tx1"/>
                </a:solidFill>
                <a:latin typeface="Arial" charset="0"/>
              </a:rPr>
              <a:t>[ήτοι: αναστολή </a:t>
            </a:r>
            <a:r>
              <a:rPr lang="el-GR" sz="2400" dirty="0">
                <a:solidFill>
                  <a:schemeClr val="tx1"/>
                </a:solidFill>
                <a:latin typeface="Arial" charset="0"/>
              </a:rPr>
              <a:t>εκτέλεσης &amp; ακύρωση τους ενώπιον του Διοικητικού Εφετείου έδρας της ΑΑ, το οποίο αποφαίνεται αμετακλήτως].</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1800" b="1">
                <a:solidFill>
                  <a:schemeClr val="accent1">
                    <a:tint val="83000"/>
                    <a:satMod val="150000"/>
                  </a:schemeClr>
                </a:solidFill>
                <a:latin typeface="Arial" charset="0"/>
              </a:rPr>
              <a:t>Ν. 4412/16, Βιβλίο </a:t>
            </a:r>
            <a:r>
              <a:rPr lang="en-GB" sz="1800" b="1">
                <a:solidFill>
                  <a:schemeClr val="accent1">
                    <a:tint val="83000"/>
                    <a:satMod val="150000"/>
                  </a:schemeClr>
                </a:solidFill>
                <a:latin typeface="Arial" charset="0"/>
              </a:rPr>
              <a:t>IV, </a:t>
            </a:r>
            <a:r>
              <a:rPr lang="el-GR" sz="1800" b="1">
                <a:solidFill>
                  <a:schemeClr val="accent1">
                    <a:tint val="83000"/>
                    <a:satMod val="150000"/>
                  </a:schemeClr>
                </a:solidFill>
                <a:latin typeface="Arial" charset="0"/>
              </a:rPr>
              <a:t>Τμ. ΙΙ, άρθρα 360 - 373 «Διαδικασία προσφυγής ενώπιον της ΑΕΠΠ» </a:t>
            </a:r>
            <a:r>
              <a:rPr lang="el-GR" sz="1800" b="1">
                <a:solidFill>
                  <a:schemeClr val="accent2"/>
                </a:solidFill>
                <a:latin typeface="Arial" charset="0"/>
              </a:rPr>
              <a:t>Άρθρο 367 Διαδικασία λήψης απόφασης - συνέπειες</a:t>
            </a:r>
          </a:p>
        </p:txBody>
      </p:sp>
      <p:sp>
        <p:nvSpPr>
          <p:cNvPr id="53251" name="Rectangle 3"/>
          <p:cNvSpPr>
            <a:spLocks noGrp="1" noChangeArrowheads="1"/>
          </p:cNvSpPr>
          <p:nvPr>
            <p:ph type="subTitle" idx="1"/>
          </p:nvPr>
        </p:nvSpPr>
        <p:spPr>
          <a:xfrm>
            <a:off x="323850" y="1714488"/>
            <a:ext cx="8424863" cy="4810136"/>
          </a:xfrm>
        </p:spPr>
        <p:txBody>
          <a:bodyPr>
            <a:normAutofit/>
          </a:bodyPr>
          <a:lstStyle/>
          <a:p>
            <a:pPr algn="ctr" eaLnBrk="1" fontAlgn="auto" hangingPunct="1">
              <a:lnSpc>
                <a:spcPct val="150000"/>
              </a:lnSpc>
              <a:spcBef>
                <a:spcPct val="0"/>
              </a:spcBef>
              <a:spcAft>
                <a:spcPts val="0"/>
              </a:spcAft>
              <a:buFont typeface="Wingdings 2"/>
              <a:buNone/>
              <a:tabLst>
                <a:tab pos="0" algn="l"/>
              </a:tabLst>
              <a:defRPr/>
            </a:pPr>
            <a:r>
              <a:rPr lang="el-GR" sz="2000" b="1" dirty="0" smtClean="0">
                <a:solidFill>
                  <a:srgbClr val="FFFF00"/>
                </a:solidFill>
                <a:latin typeface="Arial" charset="0"/>
              </a:rPr>
              <a:t>Υποχρέωση </a:t>
            </a:r>
            <a:r>
              <a:rPr lang="el-GR" sz="2000" b="1" dirty="0">
                <a:solidFill>
                  <a:srgbClr val="FFFF00"/>
                </a:solidFill>
                <a:latin typeface="Arial" charset="0"/>
              </a:rPr>
              <a:t>συμμόρφωσης ΑΑ με αποφάσεις </a:t>
            </a:r>
            <a:r>
              <a:rPr lang="el-GR" sz="2000" b="1" dirty="0" smtClean="0">
                <a:solidFill>
                  <a:srgbClr val="FFFF00"/>
                </a:solidFill>
                <a:latin typeface="Arial" charset="0"/>
              </a:rPr>
              <a:t>ΑΕΠΠ</a:t>
            </a:r>
          </a:p>
          <a:p>
            <a:pPr algn="ctr" eaLnBrk="1" fontAlgn="auto" hangingPunct="1">
              <a:lnSpc>
                <a:spcPct val="150000"/>
              </a:lnSpc>
              <a:spcBef>
                <a:spcPct val="0"/>
              </a:spcBef>
              <a:spcAft>
                <a:spcPts val="0"/>
              </a:spcAft>
              <a:buFont typeface="Wingdings 2"/>
              <a:buNone/>
              <a:tabLst>
                <a:tab pos="0" algn="l"/>
              </a:tabLst>
              <a:defRPr/>
            </a:pPr>
            <a:endParaRPr lang="el-GR" sz="2000" b="1" dirty="0">
              <a:solidFill>
                <a:srgbClr val="FFFF00"/>
              </a:solidFill>
              <a:latin typeface="Arial" charset="0"/>
            </a:endParaRPr>
          </a:p>
          <a:p>
            <a:pPr algn="just" eaLnBrk="1" fontAlgn="auto" hangingPunct="1">
              <a:lnSpc>
                <a:spcPct val="150000"/>
              </a:lnSpc>
              <a:spcBef>
                <a:spcPct val="0"/>
              </a:spcBef>
              <a:spcAft>
                <a:spcPts val="0"/>
              </a:spcAft>
              <a:buFont typeface="Wingdings" pitchFamily="2" charset="2"/>
              <a:buChar char="v"/>
              <a:tabLst>
                <a:tab pos="0" algn="l"/>
              </a:tabLst>
              <a:defRPr/>
            </a:pPr>
            <a:r>
              <a:rPr lang="el-GR" sz="2000" b="1" dirty="0" smtClean="0">
                <a:latin typeface="Arial" pitchFamily="34" charset="0"/>
                <a:cs typeface="Arial" pitchFamily="34" charset="0"/>
              </a:rPr>
              <a:t>H Α.Ε.Π.Π. επιλαμβάνεται αποκλειστικά επί θεμάτων που θίγονται με την προσφυγή &amp; </a:t>
            </a:r>
          </a:p>
          <a:p>
            <a:pPr algn="just" eaLnBrk="1" fontAlgn="auto" hangingPunct="1">
              <a:lnSpc>
                <a:spcPct val="150000"/>
              </a:lnSpc>
              <a:spcBef>
                <a:spcPct val="0"/>
              </a:spcBef>
              <a:spcAft>
                <a:spcPts val="0"/>
              </a:spcAft>
              <a:tabLst>
                <a:tab pos="0" algn="l"/>
              </a:tabLst>
              <a:defRPr/>
            </a:pPr>
            <a:endParaRPr lang="el-GR" sz="2000" b="1" dirty="0" smtClean="0">
              <a:latin typeface="Arial" pitchFamily="34" charset="0"/>
              <a:cs typeface="Arial" pitchFamily="34" charset="0"/>
            </a:endParaRPr>
          </a:p>
          <a:p>
            <a:pPr algn="ctr" eaLnBrk="1" fontAlgn="auto" hangingPunct="1">
              <a:lnSpc>
                <a:spcPct val="150000"/>
              </a:lnSpc>
              <a:spcBef>
                <a:spcPct val="0"/>
              </a:spcBef>
              <a:spcAft>
                <a:spcPts val="0"/>
              </a:spcAft>
              <a:buFont typeface="Wingdings" pitchFamily="2" charset="2"/>
              <a:buChar char="v"/>
              <a:tabLst>
                <a:tab pos="0" algn="l"/>
              </a:tabLst>
              <a:defRPr/>
            </a:pPr>
            <a:r>
              <a:rPr lang="el-GR" sz="2000" b="1" dirty="0" smtClean="0">
                <a:latin typeface="Arial" pitchFamily="34" charset="0"/>
                <a:cs typeface="Arial" pitchFamily="34" charset="0"/>
              </a:rPr>
              <a:t>δεν δύναται να διενεργήσει παρεμπίπτοντα έλεγχο. </a:t>
            </a:r>
            <a:endParaRPr lang="el-GR" sz="2000" dirty="0">
              <a:solidFill>
                <a:schemeClr val="tx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ctrTitle"/>
          </p:nvPr>
        </p:nvSpPr>
        <p:spPr>
          <a:xfrm>
            <a:off x="395288" y="188913"/>
            <a:ext cx="8497887" cy="719137"/>
          </a:xfrm>
        </p:spPr>
        <p:txBody>
          <a:bodyPr>
            <a:normAutofit fontScale="90000"/>
          </a:bodyPr>
          <a:lstStyle/>
          <a:p>
            <a:pPr marL="484632" indent="0" algn="just" eaLnBrk="1" fontAlgn="auto" hangingPunct="1">
              <a:lnSpc>
                <a:spcPct val="70000"/>
              </a:lnSpc>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rgbClr val="FFC000"/>
                </a:solidFill>
                <a:latin typeface="Arial" charset="0"/>
              </a:rPr>
              <a:t>Ν</a:t>
            </a:r>
            <a:r>
              <a:rPr lang="el-GR" sz="1800" b="1" dirty="0">
                <a:solidFill>
                  <a:srgbClr val="FFC000"/>
                </a:solidFill>
                <a:latin typeface="Arial" charset="0"/>
              </a:rPr>
              <a:t>. 4412/16, Βιβλίο </a:t>
            </a:r>
            <a:r>
              <a:rPr lang="en-GB" sz="1800" b="1" dirty="0">
                <a:solidFill>
                  <a:srgbClr val="FFC000"/>
                </a:solidFill>
                <a:latin typeface="Arial" charset="0"/>
              </a:rPr>
              <a:t>IV, </a:t>
            </a:r>
            <a:r>
              <a:rPr lang="el-GR" sz="1800" b="1" dirty="0">
                <a:solidFill>
                  <a:srgbClr val="FFC000"/>
                </a:solidFill>
                <a:latin typeface="Arial" charset="0"/>
              </a:rPr>
              <a:t>Μέρος Β΄</a:t>
            </a:r>
            <a:r>
              <a:rPr lang="el-GR" b="1" dirty="0">
                <a:solidFill>
                  <a:srgbClr val="FFC000"/>
                </a:solidFill>
              </a:rPr>
              <a:t> </a:t>
            </a:r>
            <a:r>
              <a:rPr lang="el-GR" sz="1800" b="1" dirty="0">
                <a:solidFill>
                  <a:srgbClr val="FFC000"/>
                </a:solidFill>
                <a:latin typeface="Arial" charset="0"/>
              </a:rPr>
              <a:t>Προδικαστική προσφυγή για την κήρυξη ακυρότητας της σύμβασης (άρθρα 368 -371)</a:t>
            </a:r>
          </a:p>
        </p:txBody>
      </p:sp>
      <p:sp>
        <p:nvSpPr>
          <p:cNvPr id="26627" name="Rectangle 3"/>
          <p:cNvSpPr>
            <a:spLocks noGrp="1" noChangeArrowheads="1"/>
          </p:cNvSpPr>
          <p:nvPr>
            <p:ph type="subTitle" idx="1"/>
          </p:nvPr>
        </p:nvSpPr>
        <p:spPr>
          <a:xfrm>
            <a:off x="323850" y="981075"/>
            <a:ext cx="8424863" cy="5543550"/>
          </a:xfrm>
        </p:spPr>
        <p:txBody>
          <a:bodyPr>
            <a:normAutofit/>
          </a:bodyPr>
          <a:lstStyle/>
          <a:p>
            <a:pPr marL="180975" indent="-180975" algn="ctr" eaLnBrk="1" fontAlgn="auto" hangingPunct="1">
              <a:lnSpc>
                <a:spcPct val="130000"/>
              </a:lnSpc>
              <a:spcBef>
                <a:spcPct val="0"/>
              </a:spcBef>
              <a:spcAft>
                <a:spcPts val="0"/>
              </a:spcAft>
              <a:buFont typeface="Wingdings 2"/>
              <a:buNone/>
              <a:tabLst>
                <a:tab pos="180975" algn="l"/>
              </a:tabLst>
              <a:defRPr/>
            </a:pPr>
            <a:r>
              <a:rPr lang="el-GR" sz="1800" b="1" dirty="0">
                <a:solidFill>
                  <a:srgbClr val="FFFF00"/>
                </a:solidFill>
                <a:latin typeface="Arial" charset="0"/>
              </a:rPr>
              <a:t>Άρθρο 368 Κήρυξη ακυρότητας της </a:t>
            </a:r>
            <a:r>
              <a:rPr lang="el-GR" sz="1800" b="1" dirty="0" smtClean="0">
                <a:solidFill>
                  <a:srgbClr val="FFFF00"/>
                </a:solidFill>
                <a:latin typeface="Arial" charset="0"/>
              </a:rPr>
              <a:t>σύμβασης</a:t>
            </a:r>
          </a:p>
          <a:p>
            <a:pPr marL="180975" indent="-180975" algn="ctr" eaLnBrk="1" fontAlgn="auto" hangingPunct="1">
              <a:lnSpc>
                <a:spcPct val="130000"/>
              </a:lnSpc>
              <a:spcBef>
                <a:spcPct val="0"/>
              </a:spcBef>
              <a:spcAft>
                <a:spcPts val="0"/>
              </a:spcAft>
              <a:buFont typeface="Wingdings 2"/>
              <a:buNone/>
              <a:tabLst>
                <a:tab pos="180975" algn="l"/>
              </a:tabLst>
              <a:defRPr/>
            </a:pPr>
            <a:r>
              <a:rPr lang="el-GR" sz="1800" b="1" dirty="0" smtClean="0">
                <a:solidFill>
                  <a:srgbClr val="FFFF00"/>
                </a:solidFill>
                <a:latin typeface="Arial" charset="0"/>
              </a:rPr>
              <a:t> </a:t>
            </a:r>
            <a:endParaRPr lang="el-GR" sz="1800" b="1" dirty="0">
              <a:solidFill>
                <a:srgbClr val="FFFF00"/>
              </a:solidFill>
              <a:latin typeface="Arial" charset="0"/>
            </a:endParaRPr>
          </a:p>
          <a:p>
            <a:pPr marL="180975" indent="-180975" algn="just" eaLnBrk="1" fontAlgn="auto" hangingPunct="1">
              <a:lnSpc>
                <a:spcPct val="150000"/>
              </a:lnSpc>
              <a:spcBef>
                <a:spcPct val="0"/>
              </a:spcBef>
              <a:spcAft>
                <a:spcPts val="0"/>
              </a:spcAft>
              <a:buFont typeface="Wingdings 2"/>
              <a:buNone/>
              <a:tabLst>
                <a:tab pos="180975" algn="l"/>
              </a:tabLst>
              <a:defRPr/>
            </a:pPr>
            <a:r>
              <a:rPr lang="el-GR" sz="2000" dirty="0" smtClean="0">
                <a:latin typeface="Arial" charset="0"/>
              </a:rPr>
              <a:t>	Λαμβανομένων </a:t>
            </a:r>
            <a:r>
              <a:rPr lang="el-GR" sz="2000" dirty="0">
                <a:latin typeface="Arial" charset="0"/>
              </a:rPr>
              <a:t>υπόψη των </a:t>
            </a:r>
            <a:r>
              <a:rPr lang="el-GR" sz="2000" dirty="0">
                <a:solidFill>
                  <a:srgbClr val="FFFF00"/>
                </a:solidFill>
                <a:latin typeface="Arial" charset="0"/>
              </a:rPr>
              <a:t>επιφυλάξεων</a:t>
            </a:r>
            <a:r>
              <a:rPr lang="el-GR" sz="2000" dirty="0">
                <a:latin typeface="Arial" charset="0"/>
              </a:rPr>
              <a:t> </a:t>
            </a:r>
            <a:r>
              <a:rPr lang="el-GR" sz="2000" u="sng" dirty="0">
                <a:latin typeface="Arial" charset="0"/>
              </a:rPr>
              <a:t>ως προς την κήρυξη ακυρότητας</a:t>
            </a:r>
            <a:r>
              <a:rPr lang="el-GR" sz="2000" dirty="0">
                <a:latin typeface="Arial" charset="0"/>
              </a:rPr>
              <a:t> του</a:t>
            </a:r>
            <a:r>
              <a:rPr lang="el-GR" sz="2000" dirty="0" smtClean="0">
                <a:latin typeface="Arial" charset="0"/>
              </a:rPr>
              <a:t>:</a:t>
            </a:r>
          </a:p>
          <a:p>
            <a:pPr marL="180975" indent="-180975" algn="just" eaLnBrk="1" fontAlgn="auto" hangingPunct="1">
              <a:lnSpc>
                <a:spcPct val="150000"/>
              </a:lnSpc>
              <a:spcBef>
                <a:spcPct val="0"/>
              </a:spcBef>
              <a:spcAft>
                <a:spcPts val="0"/>
              </a:spcAft>
              <a:buFont typeface="Wingdings 2"/>
              <a:buNone/>
              <a:tabLst>
                <a:tab pos="180975" algn="l"/>
              </a:tabLst>
              <a:defRPr/>
            </a:pPr>
            <a:endParaRPr lang="el-GR" sz="2000" dirty="0">
              <a:latin typeface="Arial" charset="0"/>
            </a:endParaRPr>
          </a:p>
          <a:p>
            <a:pPr marL="180975" indent="-180975" algn="just" eaLnBrk="1" fontAlgn="auto" hangingPunct="1">
              <a:lnSpc>
                <a:spcPct val="150000"/>
              </a:lnSpc>
              <a:spcBef>
                <a:spcPct val="0"/>
              </a:spcBef>
              <a:spcAft>
                <a:spcPts val="0"/>
              </a:spcAft>
              <a:buFont typeface="Wingdings" pitchFamily="2" charset="2"/>
              <a:buChar char="ü"/>
              <a:tabLst>
                <a:tab pos="180975" algn="l"/>
              </a:tabLst>
              <a:defRPr/>
            </a:pPr>
            <a:r>
              <a:rPr lang="el-GR" sz="2000" b="1" dirty="0">
                <a:solidFill>
                  <a:srgbClr val="FFFF00"/>
                </a:solidFill>
                <a:latin typeface="Arial" charset="0"/>
              </a:rPr>
              <a:t>αρθρ. 368</a:t>
            </a:r>
            <a:r>
              <a:rPr lang="el-GR" sz="2000" b="1" dirty="0">
                <a:latin typeface="Arial" charset="0"/>
              </a:rPr>
              <a:t>: διατήρηση των αποτελεσμάτων της σύμβασης για επιτακτικούς λόγους  δημοσίου συμφέροντος</a:t>
            </a:r>
            <a:r>
              <a:rPr lang="el-GR" sz="2000" dirty="0">
                <a:latin typeface="Arial" charset="0"/>
              </a:rPr>
              <a:t>, &amp;</a:t>
            </a:r>
          </a:p>
          <a:p>
            <a:pPr marL="180975" indent="-180975" algn="just" eaLnBrk="1" fontAlgn="auto" hangingPunct="1">
              <a:lnSpc>
                <a:spcPct val="150000"/>
              </a:lnSpc>
              <a:spcBef>
                <a:spcPct val="0"/>
              </a:spcBef>
              <a:spcAft>
                <a:spcPts val="0"/>
              </a:spcAft>
              <a:buFont typeface="Wingdings" pitchFamily="2" charset="2"/>
              <a:buChar char="ü"/>
              <a:tabLst>
                <a:tab pos="180975" algn="l"/>
              </a:tabLst>
              <a:defRPr/>
            </a:pPr>
            <a:r>
              <a:rPr lang="el-GR" sz="2000" b="1" dirty="0">
                <a:latin typeface="Arial" charset="0"/>
              </a:rPr>
              <a:t>της </a:t>
            </a:r>
            <a:r>
              <a:rPr lang="el-GR" sz="2000" b="1" dirty="0">
                <a:solidFill>
                  <a:srgbClr val="FFFF00"/>
                </a:solidFill>
                <a:latin typeface="Arial" charset="0"/>
              </a:rPr>
              <a:t>παρ. 2, αρθρ. 371</a:t>
            </a:r>
            <a:r>
              <a:rPr lang="el-GR" sz="2000" b="1" dirty="0">
                <a:latin typeface="Arial" charset="0"/>
              </a:rPr>
              <a:t>: κήρυξη ακυρότητας μόνο του ανεκτέλεστου μέρους της σύμβασης &amp; επιβολή προστίμου σε </a:t>
            </a:r>
            <a:r>
              <a:rPr lang="el-GR" sz="2000" b="1" dirty="0" smtClean="0">
                <a:latin typeface="Arial" charset="0"/>
              </a:rPr>
              <a:t>ΑΑ</a:t>
            </a:r>
            <a:endParaRPr lang="el-GR" sz="2000" b="1" dirty="0">
              <a:latin typeface="Arial"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ctrTitle"/>
          </p:nvPr>
        </p:nvSpPr>
        <p:spPr>
          <a:xfrm>
            <a:off x="395288" y="188913"/>
            <a:ext cx="8497887" cy="719137"/>
          </a:xfrm>
        </p:spPr>
        <p:txBody>
          <a:bodyPr>
            <a:normAutofit fontScale="90000"/>
          </a:bodyPr>
          <a:lstStyle/>
          <a:p>
            <a:pPr marL="484632" indent="0" algn="just" eaLnBrk="1" fontAlgn="auto" hangingPunct="1">
              <a:lnSpc>
                <a:spcPct val="70000"/>
              </a:lnSpc>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rgbClr val="FFC000"/>
                </a:solidFill>
                <a:latin typeface="Arial" charset="0"/>
              </a:rPr>
              <a:t>Ν</a:t>
            </a:r>
            <a:r>
              <a:rPr lang="el-GR" sz="1800" b="1" dirty="0">
                <a:solidFill>
                  <a:srgbClr val="FFC000"/>
                </a:solidFill>
                <a:latin typeface="Arial" charset="0"/>
              </a:rPr>
              <a:t>. 4412/16, Βιβλίο </a:t>
            </a:r>
            <a:r>
              <a:rPr lang="en-GB" sz="1800" b="1" dirty="0">
                <a:solidFill>
                  <a:srgbClr val="FFC000"/>
                </a:solidFill>
                <a:latin typeface="Arial" charset="0"/>
              </a:rPr>
              <a:t>IV, </a:t>
            </a:r>
            <a:r>
              <a:rPr lang="el-GR" sz="1800" b="1" dirty="0">
                <a:solidFill>
                  <a:srgbClr val="FFC000"/>
                </a:solidFill>
                <a:latin typeface="Arial" charset="0"/>
              </a:rPr>
              <a:t>Μέρος Β΄</a:t>
            </a:r>
            <a:r>
              <a:rPr lang="el-GR" b="1" dirty="0">
                <a:solidFill>
                  <a:srgbClr val="FFC000"/>
                </a:solidFill>
              </a:rPr>
              <a:t> </a:t>
            </a:r>
            <a:r>
              <a:rPr lang="el-GR" sz="1800" b="1" dirty="0">
                <a:solidFill>
                  <a:srgbClr val="FFC000"/>
                </a:solidFill>
                <a:latin typeface="Arial" charset="0"/>
              </a:rPr>
              <a:t>Προδικαστική προσφυγή για την κήρυξη ακυρότητας της σύμβασης (άρθρα 368 -371)</a:t>
            </a:r>
          </a:p>
        </p:txBody>
      </p:sp>
      <p:sp>
        <p:nvSpPr>
          <p:cNvPr id="26627" name="Rectangle 3"/>
          <p:cNvSpPr>
            <a:spLocks noGrp="1" noChangeArrowheads="1"/>
          </p:cNvSpPr>
          <p:nvPr>
            <p:ph type="subTitle" idx="1"/>
          </p:nvPr>
        </p:nvSpPr>
        <p:spPr>
          <a:xfrm>
            <a:off x="323850" y="981075"/>
            <a:ext cx="8424863" cy="5543550"/>
          </a:xfrm>
        </p:spPr>
        <p:txBody>
          <a:bodyPr>
            <a:normAutofit/>
          </a:bodyPr>
          <a:lstStyle/>
          <a:p>
            <a:pPr marL="180975" indent="-180975" algn="ctr" eaLnBrk="1" fontAlgn="auto" hangingPunct="1">
              <a:lnSpc>
                <a:spcPct val="130000"/>
              </a:lnSpc>
              <a:spcBef>
                <a:spcPct val="0"/>
              </a:spcBef>
              <a:spcAft>
                <a:spcPts val="0"/>
              </a:spcAft>
              <a:buFont typeface="Wingdings 2"/>
              <a:buNone/>
              <a:tabLst>
                <a:tab pos="180975" algn="l"/>
              </a:tabLst>
              <a:defRPr/>
            </a:pPr>
            <a:r>
              <a:rPr lang="el-GR" sz="1800" b="1" dirty="0">
                <a:solidFill>
                  <a:srgbClr val="FFFF00"/>
                </a:solidFill>
                <a:latin typeface="Arial" charset="0"/>
              </a:rPr>
              <a:t>Άρθρο 368 Κήρυξη ακυρότητας της σύμβασης </a:t>
            </a:r>
          </a:p>
          <a:p>
            <a:pPr marL="180975" indent="-180975" algn="just" eaLnBrk="1" fontAlgn="auto" hangingPunct="1">
              <a:lnSpc>
                <a:spcPct val="150000"/>
              </a:lnSpc>
              <a:spcBef>
                <a:spcPct val="0"/>
              </a:spcBef>
              <a:spcAft>
                <a:spcPts val="0"/>
              </a:spcAft>
              <a:buFont typeface="Wingdings 2"/>
              <a:buNone/>
              <a:tabLst>
                <a:tab pos="180975" algn="l"/>
              </a:tabLst>
              <a:defRPr/>
            </a:pPr>
            <a:endParaRPr lang="el-GR" sz="1800" b="1" dirty="0">
              <a:latin typeface="Arial" charset="0"/>
            </a:endParaRPr>
          </a:p>
          <a:p>
            <a:pPr marL="180975" indent="-180975" algn="ctr" eaLnBrk="1" fontAlgn="auto" hangingPunct="1">
              <a:lnSpc>
                <a:spcPct val="150000"/>
              </a:lnSpc>
              <a:spcBef>
                <a:spcPct val="0"/>
              </a:spcBef>
              <a:spcAft>
                <a:spcPts val="0"/>
              </a:spcAft>
              <a:buFont typeface="Wingdings 2"/>
              <a:buNone/>
              <a:tabLst>
                <a:tab pos="180975" algn="l"/>
              </a:tabLst>
              <a:defRPr/>
            </a:pPr>
            <a:r>
              <a:rPr lang="el-GR" sz="1800" b="1" u="sng" dirty="0">
                <a:latin typeface="Arial" charset="0"/>
              </a:rPr>
              <a:t>με απόφαση ΑΕΠΠ, αν διαπιστωθεί ότι η ΑΑ</a:t>
            </a:r>
            <a:r>
              <a:rPr lang="el-GR" sz="1800" b="1" dirty="0" smtClean="0">
                <a:latin typeface="Arial" charset="0"/>
              </a:rPr>
              <a:t>:</a:t>
            </a:r>
          </a:p>
          <a:p>
            <a:pPr marL="180975" indent="-180975" algn="ctr" eaLnBrk="1" fontAlgn="auto" hangingPunct="1">
              <a:lnSpc>
                <a:spcPct val="150000"/>
              </a:lnSpc>
              <a:spcBef>
                <a:spcPct val="0"/>
              </a:spcBef>
              <a:spcAft>
                <a:spcPts val="0"/>
              </a:spcAft>
              <a:buFont typeface="Wingdings 2"/>
              <a:buNone/>
              <a:tabLst>
                <a:tab pos="180975" algn="l"/>
              </a:tabLst>
              <a:defRPr/>
            </a:pPr>
            <a:endParaRPr lang="el-GR" sz="1800" b="1" dirty="0">
              <a:latin typeface="Arial" charset="0"/>
            </a:endParaRPr>
          </a:p>
          <a:p>
            <a:pPr marL="180975" indent="-180975" algn="just" eaLnBrk="1" fontAlgn="auto" hangingPunct="1">
              <a:lnSpc>
                <a:spcPct val="150000"/>
              </a:lnSpc>
              <a:spcBef>
                <a:spcPct val="0"/>
              </a:spcBef>
              <a:spcAft>
                <a:spcPts val="0"/>
              </a:spcAft>
              <a:tabLst>
                <a:tab pos="180975" algn="l"/>
              </a:tabLst>
              <a:defRPr/>
            </a:pPr>
            <a:r>
              <a:rPr lang="el-GR" sz="1800" b="1" dirty="0">
                <a:solidFill>
                  <a:schemeClr val="tx1"/>
                </a:solidFill>
                <a:latin typeface="Arial" charset="0"/>
              </a:rPr>
              <a:t>δεν τήρησε τους κανόνες δημοσιότητας, (δημοσίευση σε </a:t>
            </a:r>
            <a:r>
              <a:rPr lang="el-GR" sz="1800" b="1" dirty="0" err="1">
                <a:solidFill>
                  <a:schemeClr val="tx1"/>
                </a:solidFill>
                <a:latin typeface="Arial" charset="0"/>
              </a:rPr>
              <a:t>Επ</a:t>
            </a:r>
            <a:r>
              <a:rPr lang="el-GR" sz="1800" b="1" dirty="0">
                <a:solidFill>
                  <a:schemeClr val="tx1"/>
                </a:solidFill>
                <a:latin typeface="Arial" charset="0"/>
              </a:rPr>
              <a:t>. Εφημερίδα ΕΕ) </a:t>
            </a:r>
            <a:r>
              <a:rPr lang="el-GR" sz="1800" b="1" dirty="0">
                <a:solidFill>
                  <a:srgbClr val="FF0000"/>
                </a:solidFill>
                <a:latin typeface="Arial" charset="0"/>
              </a:rPr>
              <a:t>[ ; ΚΗΜΔΗΣ από 60.000 € &amp; άνω</a:t>
            </a:r>
            <a:r>
              <a:rPr lang="el-GR" sz="1800" b="1" dirty="0" smtClean="0">
                <a:solidFill>
                  <a:srgbClr val="FF0000"/>
                </a:solidFill>
                <a:latin typeface="Arial" charset="0"/>
              </a:rPr>
              <a:t>;].</a:t>
            </a:r>
          </a:p>
          <a:p>
            <a:pPr marL="180975" indent="-180975" algn="just" eaLnBrk="1" fontAlgn="auto" hangingPunct="1">
              <a:lnSpc>
                <a:spcPct val="150000"/>
              </a:lnSpc>
              <a:spcBef>
                <a:spcPct val="0"/>
              </a:spcBef>
              <a:spcAft>
                <a:spcPts val="0"/>
              </a:spcAft>
              <a:buFont typeface="Wingdings" pitchFamily="2" charset="2"/>
              <a:buAutoNum type="romanLcPeriod"/>
              <a:tabLst>
                <a:tab pos="180975" algn="l"/>
              </a:tabLst>
              <a:defRPr/>
            </a:pPr>
            <a:endParaRPr lang="el-GR" sz="1800" b="1" dirty="0" smtClean="0">
              <a:solidFill>
                <a:srgbClr val="FF0000"/>
              </a:solidFill>
              <a:latin typeface="Arial" charset="0"/>
            </a:endParaRPr>
          </a:p>
          <a:p>
            <a:pPr marL="180975" indent="-180975" algn="just" eaLnBrk="1" fontAlgn="auto" hangingPunct="1">
              <a:lnSpc>
                <a:spcPct val="150000"/>
              </a:lnSpc>
              <a:spcBef>
                <a:spcPct val="0"/>
              </a:spcBef>
              <a:spcAft>
                <a:spcPts val="0"/>
              </a:spcAft>
              <a:tabLst>
                <a:tab pos="180975" algn="l"/>
              </a:tabLst>
              <a:defRPr/>
            </a:pPr>
            <a:endParaRPr lang="el-GR" sz="1800" b="1" dirty="0">
              <a:solidFill>
                <a:srgbClr val="FF0000"/>
              </a:solidFill>
              <a:latin typeface="Arial" charset="0"/>
            </a:endParaRPr>
          </a:p>
          <a:p>
            <a:pPr marL="180975" indent="-180975" algn="just" eaLnBrk="1" fontAlgn="auto" hangingPunct="1">
              <a:lnSpc>
                <a:spcPct val="150000"/>
              </a:lnSpc>
              <a:spcBef>
                <a:spcPct val="0"/>
              </a:spcBef>
              <a:spcAft>
                <a:spcPts val="0"/>
              </a:spcAft>
              <a:tabLst>
                <a:tab pos="180975" algn="l"/>
              </a:tabLst>
              <a:defRPr/>
            </a:pPr>
            <a:r>
              <a:rPr lang="el-GR" sz="1800" b="1" dirty="0">
                <a:solidFill>
                  <a:schemeClr val="tx1"/>
                </a:solidFill>
                <a:latin typeface="Arial" charset="0"/>
              </a:rPr>
              <a:t>δεν τήρησε την υποχρέωση του άρθρ. 364 περί αναστολής της σύναψης,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ctrTitle"/>
          </p:nvPr>
        </p:nvSpPr>
        <p:spPr>
          <a:xfrm>
            <a:off x="395288" y="116633"/>
            <a:ext cx="8497887" cy="504056"/>
          </a:xfrm>
        </p:spPr>
        <p:txBody>
          <a:bodyPr>
            <a:normAutofit fontScale="90000"/>
          </a:bodyPr>
          <a:lstStyle/>
          <a:p>
            <a:pPr marL="484632" indent="0" algn="just" eaLnBrk="1" fontAlgn="auto" hangingPunct="1">
              <a:lnSpc>
                <a:spcPct val="70000"/>
              </a:lnSpc>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rgbClr val="FFC000"/>
                </a:solidFill>
                <a:latin typeface="Arial" charset="0"/>
              </a:rPr>
              <a:t>Ν</a:t>
            </a:r>
            <a:r>
              <a:rPr lang="el-GR" sz="1800" b="1" dirty="0">
                <a:solidFill>
                  <a:srgbClr val="FFC000"/>
                </a:solidFill>
                <a:latin typeface="Arial" charset="0"/>
              </a:rPr>
              <a:t>. 4412/16, Βιβλίο </a:t>
            </a:r>
            <a:r>
              <a:rPr lang="en-GB" sz="1800" b="1" dirty="0">
                <a:solidFill>
                  <a:srgbClr val="FFC000"/>
                </a:solidFill>
                <a:latin typeface="Arial" charset="0"/>
              </a:rPr>
              <a:t>IV, </a:t>
            </a:r>
            <a:r>
              <a:rPr lang="el-GR" sz="1800" b="1" dirty="0" smtClean="0">
                <a:solidFill>
                  <a:schemeClr val="tx1"/>
                </a:solidFill>
                <a:latin typeface="Arial" charset="0"/>
              </a:rPr>
              <a:t>Άρθρο 368 Κήρυξη ακυρότητας της σύμβασης [συνέχεια]</a:t>
            </a:r>
            <a:br>
              <a:rPr lang="el-GR" sz="1800" b="1" dirty="0" smtClean="0">
                <a:solidFill>
                  <a:schemeClr val="tx1"/>
                </a:solidFill>
                <a:latin typeface="Arial" charset="0"/>
              </a:rPr>
            </a:br>
            <a:endParaRPr lang="el-GR" sz="1800" b="1" dirty="0">
              <a:solidFill>
                <a:schemeClr val="tx1"/>
              </a:solidFill>
              <a:latin typeface="Arial" charset="0"/>
            </a:endParaRPr>
          </a:p>
        </p:txBody>
      </p:sp>
      <p:sp>
        <p:nvSpPr>
          <p:cNvPr id="57347" name="Rectangle 3"/>
          <p:cNvSpPr>
            <a:spLocks noGrp="1" noChangeArrowheads="1"/>
          </p:cNvSpPr>
          <p:nvPr>
            <p:ph type="subTitle" idx="1"/>
          </p:nvPr>
        </p:nvSpPr>
        <p:spPr>
          <a:xfrm>
            <a:off x="179513" y="692696"/>
            <a:ext cx="8784976" cy="5976664"/>
          </a:xfrm>
        </p:spPr>
        <p:txBody>
          <a:bodyPr>
            <a:normAutofit/>
          </a:bodyPr>
          <a:lstStyle/>
          <a:p>
            <a:pPr marL="266700" indent="-266700" algn="just" eaLnBrk="1" fontAlgn="auto" hangingPunct="1">
              <a:lnSpc>
                <a:spcPct val="180000"/>
              </a:lnSpc>
              <a:spcBef>
                <a:spcPct val="0"/>
              </a:spcBef>
              <a:spcAft>
                <a:spcPts val="0"/>
              </a:spcAft>
              <a:buFont typeface="Wingdings" pitchFamily="2" charset="2"/>
              <a:buAutoNum type="romanLcPeriod" startAt="3"/>
              <a:tabLst>
                <a:tab pos="266700" algn="l"/>
              </a:tabLst>
              <a:defRPr/>
            </a:pPr>
            <a:r>
              <a:rPr lang="el-GR" sz="1600" b="1" dirty="0" smtClean="0">
                <a:solidFill>
                  <a:schemeClr val="tx1"/>
                </a:solidFill>
                <a:latin typeface="Arial" charset="0"/>
              </a:rPr>
              <a:t>σε </a:t>
            </a:r>
            <a:r>
              <a:rPr lang="el-GR" sz="1600" b="1" dirty="0">
                <a:solidFill>
                  <a:schemeClr val="tx1"/>
                </a:solidFill>
                <a:latin typeface="Arial" charset="0"/>
              </a:rPr>
              <a:t>περιπτώσεις </a:t>
            </a:r>
            <a:r>
              <a:rPr lang="el-GR" sz="1600" b="1" u="sng" dirty="0">
                <a:solidFill>
                  <a:srgbClr val="FFFF00"/>
                </a:solidFill>
                <a:latin typeface="Arial" charset="0"/>
              </a:rPr>
              <a:t>σύναψης συμφωνίας - πλαίσιο </a:t>
            </a:r>
            <a:r>
              <a:rPr lang="el-GR" sz="1600" b="1" dirty="0">
                <a:solidFill>
                  <a:schemeClr val="tx1"/>
                </a:solidFill>
                <a:latin typeface="Arial" charset="0"/>
              </a:rPr>
              <a:t>&amp; </a:t>
            </a:r>
            <a:r>
              <a:rPr lang="el-GR" sz="1600" b="1" u="sng" dirty="0">
                <a:solidFill>
                  <a:srgbClr val="FF0000"/>
                </a:solidFill>
                <a:latin typeface="Arial" charset="0"/>
              </a:rPr>
              <a:t>εφαρμογής δυναμικού συστήματος αγορών </a:t>
            </a:r>
            <a:r>
              <a:rPr lang="el-GR" sz="1600" b="1" dirty="0">
                <a:solidFill>
                  <a:schemeClr val="tx1"/>
                </a:solidFill>
                <a:latin typeface="Arial" charset="0"/>
              </a:rPr>
              <a:t>παραβιάστηκαν οι υποχρεώσεις:</a:t>
            </a:r>
          </a:p>
          <a:p>
            <a:pPr marL="266700" indent="-266700" algn="just" eaLnBrk="1" fontAlgn="auto" hangingPunct="1">
              <a:lnSpc>
                <a:spcPct val="180000"/>
              </a:lnSpc>
              <a:spcBef>
                <a:spcPct val="0"/>
              </a:spcBef>
              <a:spcAft>
                <a:spcPts val="0"/>
              </a:spcAft>
              <a:buFont typeface="Wingdings" pitchFamily="2" charset="2"/>
              <a:buAutoNum type="alphaLcPeriod"/>
              <a:tabLst>
                <a:tab pos="266700" algn="l"/>
              </a:tabLst>
              <a:defRPr/>
            </a:pPr>
            <a:r>
              <a:rPr lang="el-GR" sz="1600" b="1" dirty="0">
                <a:solidFill>
                  <a:schemeClr val="tx1"/>
                </a:solidFill>
                <a:latin typeface="Arial" charset="0"/>
              </a:rPr>
              <a:t>του άρθρου 33 των </a:t>
            </a:r>
            <a:r>
              <a:rPr lang="el-GR" sz="1600" b="1" dirty="0" err="1">
                <a:solidFill>
                  <a:schemeClr val="tx1"/>
                </a:solidFill>
                <a:latin typeface="Arial" charset="0"/>
              </a:rPr>
              <a:t>περιπτ</a:t>
            </a:r>
            <a:r>
              <a:rPr lang="el-GR" sz="1600" b="1" dirty="0">
                <a:solidFill>
                  <a:schemeClr val="tx1"/>
                </a:solidFill>
                <a:latin typeface="Arial" charset="0"/>
              </a:rPr>
              <a:t>. α ' και β ' της παραγράφου 2 (</a:t>
            </a:r>
            <a:r>
              <a:rPr lang="el-GR" sz="1600" b="1" dirty="0">
                <a:solidFill>
                  <a:srgbClr val="FFFF00"/>
                </a:solidFill>
                <a:latin typeface="Arial" charset="0"/>
              </a:rPr>
              <a:t>ελάχιστες προθεσμίες παραλαβής αιτήσεων συμμετοχής και προσφορών)</a:t>
            </a:r>
            <a:r>
              <a:rPr lang="el-GR" sz="1600" b="1" dirty="0">
                <a:solidFill>
                  <a:schemeClr val="tx1"/>
                </a:solidFill>
                <a:latin typeface="Arial" charset="0"/>
              </a:rPr>
              <a:t>,</a:t>
            </a:r>
          </a:p>
          <a:p>
            <a:pPr marL="266700" indent="-266700" algn="just" eaLnBrk="1" fontAlgn="auto" hangingPunct="1">
              <a:lnSpc>
                <a:spcPct val="180000"/>
              </a:lnSpc>
              <a:spcBef>
                <a:spcPct val="0"/>
              </a:spcBef>
              <a:spcAft>
                <a:spcPts val="0"/>
              </a:spcAft>
              <a:buFont typeface="Wingdings" pitchFamily="2" charset="2"/>
              <a:buAutoNum type="alphaLcPeriod"/>
              <a:tabLst>
                <a:tab pos="266700" algn="l"/>
              </a:tabLst>
              <a:defRPr/>
            </a:pPr>
            <a:r>
              <a:rPr lang="el-GR" sz="1600" b="1" dirty="0">
                <a:solidFill>
                  <a:schemeClr val="tx1"/>
                </a:solidFill>
                <a:latin typeface="Arial" charset="0"/>
              </a:rPr>
              <a:t>την περίπτωση α' [</a:t>
            </a:r>
            <a:r>
              <a:rPr lang="el-GR" sz="1600" b="1" dirty="0">
                <a:solidFill>
                  <a:srgbClr val="FFFF00"/>
                </a:solidFill>
                <a:latin typeface="Arial" charset="0"/>
              </a:rPr>
              <a:t>δημοσίευση προκήρυξης διαγωνισμού] </a:t>
            </a:r>
          </a:p>
          <a:p>
            <a:pPr marL="266700" indent="-266700" algn="just" eaLnBrk="1" fontAlgn="auto" hangingPunct="1">
              <a:lnSpc>
                <a:spcPct val="180000"/>
              </a:lnSpc>
              <a:spcBef>
                <a:spcPct val="0"/>
              </a:spcBef>
              <a:spcAft>
                <a:spcPts val="0"/>
              </a:spcAft>
              <a:buFont typeface="Wingdings" pitchFamily="2" charset="2"/>
              <a:buAutoNum type="alphaLcPeriod"/>
              <a:tabLst>
                <a:tab pos="266700" algn="l"/>
              </a:tabLst>
              <a:defRPr/>
            </a:pPr>
            <a:r>
              <a:rPr lang="el-GR" sz="1600" b="1" dirty="0">
                <a:solidFill>
                  <a:schemeClr val="tx1"/>
                </a:solidFill>
                <a:latin typeface="Arial" charset="0"/>
              </a:rPr>
              <a:t>της παραγράφου 4, τις παραγράφους </a:t>
            </a:r>
            <a:r>
              <a:rPr lang="el-GR" sz="1600" b="1" dirty="0">
                <a:solidFill>
                  <a:srgbClr val="FFFF00"/>
                </a:solidFill>
                <a:latin typeface="Arial" charset="0"/>
              </a:rPr>
              <a:t>5 [ παροχή σε κάθε οικ. Φορέα της δυνατότητας συμμετοχής στο σύστημα] </a:t>
            </a:r>
            <a:r>
              <a:rPr lang="el-GR" sz="1600" b="1" dirty="0" smtClean="0">
                <a:solidFill>
                  <a:schemeClr val="tx1"/>
                </a:solidFill>
                <a:latin typeface="Arial" charset="0"/>
              </a:rPr>
              <a:t> </a:t>
            </a:r>
          </a:p>
          <a:p>
            <a:pPr marL="266700" indent="-266700" algn="just" eaLnBrk="1" fontAlgn="auto" hangingPunct="1">
              <a:lnSpc>
                <a:spcPct val="180000"/>
              </a:lnSpc>
              <a:spcBef>
                <a:spcPct val="0"/>
              </a:spcBef>
              <a:spcAft>
                <a:spcPts val="0"/>
              </a:spcAft>
              <a:buFont typeface="Wingdings" pitchFamily="2" charset="2"/>
              <a:buAutoNum type="alphaLcPeriod"/>
              <a:tabLst>
                <a:tab pos="266700" algn="l"/>
              </a:tabLst>
              <a:defRPr/>
            </a:pPr>
            <a:r>
              <a:rPr lang="el-GR" sz="1600" b="1" dirty="0" smtClean="0">
                <a:solidFill>
                  <a:schemeClr val="tx1"/>
                </a:solidFill>
                <a:latin typeface="Arial" charset="0"/>
              </a:rPr>
              <a:t>6 </a:t>
            </a:r>
            <a:r>
              <a:rPr lang="el-GR" sz="1600" b="1" dirty="0">
                <a:solidFill>
                  <a:srgbClr val="FFFF00"/>
                </a:solidFill>
                <a:latin typeface="Arial" charset="0"/>
              </a:rPr>
              <a:t>[πρόσκληση όλων των συμμετεχόντων για τη σύναψη σύμβασης, διαδικασία και κριτήρια ανάθεσης]</a:t>
            </a:r>
            <a:r>
              <a:rPr lang="el-GR" sz="1600" b="1" dirty="0">
                <a:solidFill>
                  <a:schemeClr val="tx1"/>
                </a:solidFill>
                <a:latin typeface="Arial" charset="0"/>
              </a:rPr>
              <a:t> του άρθρου 33, </a:t>
            </a:r>
            <a:r>
              <a:rPr lang="fr-CA" sz="1600" b="1" dirty="0" err="1">
                <a:solidFill>
                  <a:schemeClr val="tx1"/>
                </a:solidFill>
                <a:latin typeface="Arial" charset="0"/>
              </a:rPr>
              <a:t>την</a:t>
            </a:r>
            <a:r>
              <a:rPr lang="fr-CA" sz="1600" b="1" dirty="0">
                <a:solidFill>
                  <a:schemeClr val="tx1"/>
                </a:solidFill>
                <a:latin typeface="Arial" charset="0"/>
              </a:rPr>
              <a:t> </a:t>
            </a:r>
            <a:r>
              <a:rPr lang="fr-CA" sz="1600" b="1" dirty="0" err="1">
                <a:solidFill>
                  <a:schemeClr val="tx1"/>
                </a:solidFill>
                <a:latin typeface="Arial" charset="0"/>
              </a:rPr>
              <a:t>παρ</a:t>
            </a:r>
            <a:r>
              <a:rPr lang="el-GR" sz="1600" b="1" dirty="0">
                <a:solidFill>
                  <a:schemeClr val="tx1"/>
                </a:solidFill>
                <a:latin typeface="Arial" charset="0"/>
              </a:rPr>
              <a:t>.</a:t>
            </a:r>
            <a:r>
              <a:rPr lang="fr-CA" sz="1600" b="1" dirty="0">
                <a:solidFill>
                  <a:schemeClr val="tx1"/>
                </a:solidFill>
                <a:latin typeface="Arial" charset="0"/>
              </a:rPr>
              <a:t> 5 </a:t>
            </a:r>
            <a:r>
              <a:rPr lang="fr-CA" sz="1600" b="1" dirty="0" err="1">
                <a:solidFill>
                  <a:schemeClr val="tx1"/>
                </a:solidFill>
                <a:latin typeface="Arial" charset="0"/>
              </a:rPr>
              <a:t>του</a:t>
            </a:r>
            <a:r>
              <a:rPr lang="fr-CA" sz="1600" b="1" dirty="0">
                <a:solidFill>
                  <a:schemeClr val="tx1"/>
                </a:solidFill>
                <a:latin typeface="Arial" charset="0"/>
              </a:rPr>
              <a:t> </a:t>
            </a:r>
            <a:r>
              <a:rPr lang="fr-CA" sz="1600" b="1" dirty="0" err="1">
                <a:solidFill>
                  <a:schemeClr val="tx1"/>
                </a:solidFill>
                <a:latin typeface="Arial" charset="0"/>
              </a:rPr>
              <a:t>άρθρ</a:t>
            </a:r>
            <a:r>
              <a:rPr lang="el-GR" sz="1600" b="1" dirty="0">
                <a:solidFill>
                  <a:schemeClr val="tx1"/>
                </a:solidFill>
                <a:latin typeface="Arial" charset="0"/>
              </a:rPr>
              <a:t>.</a:t>
            </a:r>
            <a:r>
              <a:rPr lang="fr-CA" sz="1600" b="1" dirty="0">
                <a:solidFill>
                  <a:schemeClr val="tx1"/>
                </a:solidFill>
                <a:latin typeface="Arial" charset="0"/>
              </a:rPr>
              <a:t> 39 </a:t>
            </a:r>
            <a:r>
              <a:rPr lang="fr-CA" sz="1600" b="1" dirty="0" err="1">
                <a:solidFill>
                  <a:schemeClr val="tx1"/>
                </a:solidFill>
                <a:latin typeface="Arial" charset="0"/>
              </a:rPr>
              <a:t>είτε</a:t>
            </a:r>
            <a:r>
              <a:rPr lang="fr-CA" sz="1600" b="1" dirty="0">
                <a:solidFill>
                  <a:schemeClr val="tx1"/>
                </a:solidFill>
                <a:latin typeface="Arial" charset="0"/>
              </a:rPr>
              <a:t> </a:t>
            </a:r>
            <a:r>
              <a:rPr lang="fr-CA" sz="1600" b="1" dirty="0" err="1">
                <a:solidFill>
                  <a:schemeClr val="tx1"/>
                </a:solidFill>
                <a:latin typeface="Arial" charset="0"/>
              </a:rPr>
              <a:t>από</a:t>
            </a:r>
            <a:r>
              <a:rPr lang="fr-CA" sz="1600" b="1" dirty="0">
                <a:solidFill>
                  <a:schemeClr val="tx1"/>
                </a:solidFill>
                <a:latin typeface="Arial" charset="0"/>
              </a:rPr>
              <a:t> </a:t>
            </a:r>
            <a:r>
              <a:rPr lang="el-GR" sz="1600" b="1" dirty="0">
                <a:solidFill>
                  <a:schemeClr val="tx1"/>
                </a:solidFill>
                <a:latin typeface="Arial" charset="0"/>
              </a:rPr>
              <a:t>τις</a:t>
            </a:r>
            <a:r>
              <a:rPr lang="fr-CA" sz="1600" b="1" dirty="0">
                <a:solidFill>
                  <a:schemeClr val="tx1"/>
                </a:solidFill>
                <a:latin typeface="Arial" charset="0"/>
              </a:rPr>
              <a:t> </a:t>
            </a:r>
            <a:r>
              <a:rPr lang="fr-CA" sz="1600" b="1" dirty="0" err="1">
                <a:solidFill>
                  <a:schemeClr val="tx1"/>
                </a:solidFill>
                <a:latin typeface="Arial" charset="0"/>
              </a:rPr>
              <a:t>περιπτώσεις</a:t>
            </a:r>
            <a:r>
              <a:rPr lang="fr-CA" sz="1600" b="1" dirty="0">
                <a:solidFill>
                  <a:schemeClr val="tx1"/>
                </a:solidFill>
                <a:latin typeface="Arial" charset="0"/>
              </a:rPr>
              <a:t> α ' </a:t>
            </a:r>
            <a:r>
              <a:rPr lang="el-GR" sz="1600" b="1" dirty="0">
                <a:solidFill>
                  <a:schemeClr val="tx1"/>
                </a:solidFill>
                <a:latin typeface="Arial" charset="0"/>
              </a:rPr>
              <a:t>&amp;</a:t>
            </a:r>
            <a:r>
              <a:rPr lang="fr-CA" sz="1600" b="1" dirty="0">
                <a:solidFill>
                  <a:schemeClr val="tx1"/>
                </a:solidFill>
                <a:latin typeface="Arial" charset="0"/>
              </a:rPr>
              <a:t> β ' </a:t>
            </a:r>
            <a:r>
              <a:rPr lang="fr-CA" sz="1600" b="1" dirty="0" err="1">
                <a:solidFill>
                  <a:schemeClr val="tx1"/>
                </a:solidFill>
                <a:latin typeface="Arial" charset="0"/>
              </a:rPr>
              <a:t>της</a:t>
            </a:r>
            <a:r>
              <a:rPr lang="fr-CA" sz="1600" b="1" dirty="0">
                <a:solidFill>
                  <a:schemeClr val="tx1"/>
                </a:solidFill>
                <a:latin typeface="Arial" charset="0"/>
              </a:rPr>
              <a:t> </a:t>
            </a:r>
            <a:r>
              <a:rPr lang="fr-CA" sz="1600" b="1" dirty="0" err="1">
                <a:solidFill>
                  <a:schemeClr val="tx1"/>
                </a:solidFill>
                <a:latin typeface="Arial" charset="0"/>
              </a:rPr>
              <a:t>παρ</a:t>
            </a:r>
            <a:r>
              <a:rPr lang="el-GR" sz="1600" b="1" dirty="0">
                <a:solidFill>
                  <a:schemeClr val="tx1"/>
                </a:solidFill>
                <a:latin typeface="Arial" charset="0"/>
              </a:rPr>
              <a:t>.</a:t>
            </a:r>
            <a:r>
              <a:rPr lang="fr-CA" sz="1600" b="1" dirty="0">
                <a:solidFill>
                  <a:schemeClr val="tx1"/>
                </a:solidFill>
                <a:latin typeface="Arial" charset="0"/>
              </a:rPr>
              <a:t> 2, </a:t>
            </a:r>
            <a:r>
              <a:rPr lang="fr-CA" sz="1600" b="1" dirty="0" err="1">
                <a:solidFill>
                  <a:schemeClr val="tx1"/>
                </a:solidFill>
                <a:latin typeface="Arial" charset="0"/>
              </a:rPr>
              <a:t>την</a:t>
            </a:r>
            <a:r>
              <a:rPr lang="fr-CA" sz="1600" b="1" dirty="0">
                <a:solidFill>
                  <a:schemeClr val="tx1"/>
                </a:solidFill>
                <a:latin typeface="Arial" charset="0"/>
              </a:rPr>
              <a:t> </a:t>
            </a:r>
            <a:r>
              <a:rPr lang="fr-CA" sz="1600" b="1" dirty="0" err="1">
                <a:solidFill>
                  <a:schemeClr val="tx1"/>
                </a:solidFill>
                <a:latin typeface="Arial" charset="0"/>
              </a:rPr>
              <a:t>περίπτ</a:t>
            </a:r>
            <a:r>
              <a:rPr lang="el-GR" sz="1600" b="1" dirty="0">
                <a:solidFill>
                  <a:schemeClr val="tx1"/>
                </a:solidFill>
                <a:latin typeface="Arial" charset="0"/>
              </a:rPr>
              <a:t>.</a:t>
            </a:r>
            <a:r>
              <a:rPr lang="fr-CA" sz="1600" b="1" dirty="0">
                <a:solidFill>
                  <a:schemeClr val="tx1"/>
                </a:solidFill>
                <a:latin typeface="Arial" charset="0"/>
              </a:rPr>
              <a:t> α ' </a:t>
            </a:r>
            <a:r>
              <a:rPr lang="fr-CA" sz="1600" b="1" dirty="0" err="1">
                <a:solidFill>
                  <a:schemeClr val="tx1"/>
                </a:solidFill>
                <a:latin typeface="Arial" charset="0"/>
              </a:rPr>
              <a:t>της</a:t>
            </a:r>
            <a:r>
              <a:rPr lang="fr-CA" sz="1600" b="1" dirty="0">
                <a:solidFill>
                  <a:schemeClr val="tx1"/>
                </a:solidFill>
                <a:latin typeface="Arial" charset="0"/>
              </a:rPr>
              <a:t> </a:t>
            </a:r>
            <a:r>
              <a:rPr lang="fr-CA" sz="1600" b="1" dirty="0" err="1">
                <a:solidFill>
                  <a:schemeClr val="tx1"/>
                </a:solidFill>
                <a:latin typeface="Arial" charset="0"/>
              </a:rPr>
              <a:t>παρ</a:t>
            </a:r>
            <a:r>
              <a:rPr lang="el-GR" sz="1600" b="1" dirty="0">
                <a:solidFill>
                  <a:schemeClr val="tx1"/>
                </a:solidFill>
                <a:latin typeface="Arial" charset="0"/>
              </a:rPr>
              <a:t>.</a:t>
            </a:r>
            <a:r>
              <a:rPr lang="fr-CA" sz="1600" b="1" dirty="0">
                <a:solidFill>
                  <a:schemeClr val="tx1"/>
                </a:solidFill>
                <a:latin typeface="Arial" charset="0"/>
              </a:rPr>
              <a:t> 4, </a:t>
            </a:r>
            <a:r>
              <a:rPr lang="fr-CA" sz="1600" b="1" dirty="0" err="1">
                <a:solidFill>
                  <a:schemeClr val="tx1"/>
                </a:solidFill>
                <a:latin typeface="Arial" charset="0"/>
              </a:rPr>
              <a:t>τις</a:t>
            </a:r>
            <a:r>
              <a:rPr lang="fr-CA" sz="1600" b="1" dirty="0">
                <a:solidFill>
                  <a:schemeClr val="tx1"/>
                </a:solidFill>
                <a:latin typeface="Arial" charset="0"/>
              </a:rPr>
              <a:t> </a:t>
            </a:r>
            <a:r>
              <a:rPr lang="fr-CA" sz="1600" b="1" dirty="0" err="1">
                <a:solidFill>
                  <a:schemeClr val="tx1"/>
                </a:solidFill>
                <a:latin typeface="Arial" charset="0"/>
              </a:rPr>
              <a:t>παρ</a:t>
            </a:r>
            <a:r>
              <a:rPr lang="el-GR" sz="1600" b="1" dirty="0">
                <a:solidFill>
                  <a:schemeClr val="tx1"/>
                </a:solidFill>
                <a:latin typeface="Arial" charset="0"/>
              </a:rPr>
              <a:t>.</a:t>
            </a:r>
            <a:r>
              <a:rPr lang="fr-CA" sz="1600" b="1" dirty="0">
                <a:solidFill>
                  <a:schemeClr val="tx1"/>
                </a:solidFill>
                <a:latin typeface="Arial" charset="0"/>
              </a:rPr>
              <a:t> 5 </a:t>
            </a:r>
            <a:r>
              <a:rPr lang="el-GR" sz="1600" b="1" dirty="0">
                <a:solidFill>
                  <a:schemeClr val="tx1"/>
                </a:solidFill>
                <a:latin typeface="Arial" charset="0"/>
              </a:rPr>
              <a:t>&amp;</a:t>
            </a:r>
            <a:r>
              <a:rPr lang="fr-CA" sz="1600" b="1" dirty="0">
                <a:solidFill>
                  <a:schemeClr val="tx1"/>
                </a:solidFill>
                <a:latin typeface="Arial" charset="0"/>
              </a:rPr>
              <a:t> 6 </a:t>
            </a:r>
            <a:r>
              <a:rPr lang="fr-CA" sz="1600" b="1" dirty="0" err="1">
                <a:solidFill>
                  <a:schemeClr val="tx1"/>
                </a:solidFill>
                <a:latin typeface="Arial" charset="0"/>
              </a:rPr>
              <a:t>του</a:t>
            </a:r>
            <a:r>
              <a:rPr lang="fr-CA" sz="1600" b="1" dirty="0">
                <a:solidFill>
                  <a:schemeClr val="tx1"/>
                </a:solidFill>
                <a:latin typeface="Arial" charset="0"/>
              </a:rPr>
              <a:t> </a:t>
            </a:r>
            <a:r>
              <a:rPr lang="fr-CA" sz="1600" b="1" dirty="0" err="1">
                <a:solidFill>
                  <a:schemeClr val="tx1"/>
                </a:solidFill>
                <a:latin typeface="Arial" charset="0"/>
              </a:rPr>
              <a:t>άρθρου</a:t>
            </a:r>
            <a:r>
              <a:rPr lang="fr-CA" sz="1600" b="1" dirty="0">
                <a:solidFill>
                  <a:schemeClr val="tx1"/>
                </a:solidFill>
                <a:latin typeface="Arial" charset="0"/>
              </a:rPr>
              <a:t> 270 </a:t>
            </a:r>
            <a:r>
              <a:rPr lang="el-GR" sz="1600" b="1" dirty="0">
                <a:solidFill>
                  <a:schemeClr val="tx1"/>
                </a:solidFill>
                <a:latin typeface="Arial" charset="0"/>
              </a:rPr>
              <a:t>&amp;</a:t>
            </a:r>
            <a:r>
              <a:rPr lang="fr-CA" sz="1600" b="1" dirty="0">
                <a:solidFill>
                  <a:schemeClr val="tx1"/>
                </a:solidFill>
                <a:latin typeface="Arial" charset="0"/>
              </a:rPr>
              <a:t> </a:t>
            </a:r>
            <a:r>
              <a:rPr lang="fr-CA" sz="1600" b="1" dirty="0" err="1">
                <a:solidFill>
                  <a:schemeClr val="tx1"/>
                </a:solidFill>
                <a:latin typeface="Arial" charset="0"/>
              </a:rPr>
              <a:t>την</a:t>
            </a:r>
            <a:r>
              <a:rPr lang="fr-CA" sz="1600" b="1" dirty="0">
                <a:solidFill>
                  <a:schemeClr val="tx1"/>
                </a:solidFill>
                <a:latin typeface="Arial" charset="0"/>
              </a:rPr>
              <a:t> </a:t>
            </a:r>
            <a:r>
              <a:rPr lang="fr-CA" sz="1600" b="1" dirty="0" err="1">
                <a:solidFill>
                  <a:schemeClr val="tx1"/>
                </a:solidFill>
                <a:latin typeface="Arial" charset="0"/>
              </a:rPr>
              <a:t>παρ</a:t>
            </a:r>
            <a:r>
              <a:rPr lang="el-GR" sz="1600" b="1" dirty="0">
                <a:solidFill>
                  <a:schemeClr val="tx1"/>
                </a:solidFill>
                <a:latin typeface="Arial" charset="0"/>
              </a:rPr>
              <a:t>.</a:t>
            </a:r>
            <a:r>
              <a:rPr lang="fr-CA" sz="1600" b="1" dirty="0">
                <a:solidFill>
                  <a:schemeClr val="tx1"/>
                </a:solidFill>
                <a:latin typeface="Arial" charset="0"/>
              </a:rPr>
              <a:t> 2 </a:t>
            </a:r>
            <a:r>
              <a:rPr lang="fr-CA" sz="1600" b="1" dirty="0" err="1">
                <a:solidFill>
                  <a:schemeClr val="tx1"/>
                </a:solidFill>
                <a:latin typeface="Arial" charset="0"/>
              </a:rPr>
              <a:t>του</a:t>
            </a:r>
            <a:r>
              <a:rPr lang="fr-CA" sz="1600" b="1" dirty="0">
                <a:solidFill>
                  <a:schemeClr val="tx1"/>
                </a:solidFill>
                <a:latin typeface="Arial" charset="0"/>
              </a:rPr>
              <a:t> </a:t>
            </a:r>
            <a:r>
              <a:rPr lang="fr-CA" sz="1600" b="1" dirty="0" err="1">
                <a:solidFill>
                  <a:schemeClr val="tx1"/>
                </a:solidFill>
                <a:latin typeface="Arial" charset="0"/>
              </a:rPr>
              <a:t>άρθρου</a:t>
            </a:r>
            <a:r>
              <a:rPr lang="fr-CA" sz="1600" b="1" dirty="0">
                <a:solidFill>
                  <a:schemeClr val="tx1"/>
                </a:solidFill>
                <a:latin typeface="Arial" charset="0"/>
              </a:rPr>
              <a:t> 273, </a:t>
            </a:r>
            <a:r>
              <a:rPr lang="fr-CA" sz="1600" b="1" dirty="0" err="1">
                <a:solidFill>
                  <a:schemeClr val="tx1"/>
                </a:solidFill>
                <a:latin typeface="Arial" charset="0"/>
              </a:rPr>
              <a:t>κατά</a:t>
            </a:r>
            <a:r>
              <a:rPr lang="fr-CA" sz="1600" b="1" dirty="0">
                <a:solidFill>
                  <a:schemeClr val="tx1"/>
                </a:solidFill>
                <a:latin typeface="Arial" charset="0"/>
              </a:rPr>
              <a:t> </a:t>
            </a:r>
            <a:r>
              <a:rPr lang="fr-CA" sz="1600" b="1" dirty="0" err="1">
                <a:solidFill>
                  <a:schemeClr val="tx1"/>
                </a:solidFill>
                <a:latin typeface="Arial" charset="0"/>
              </a:rPr>
              <a:t>περίπτωση</a:t>
            </a:r>
            <a:r>
              <a:rPr lang="el-GR" sz="1600" b="1" dirty="0">
                <a:solidFill>
                  <a:schemeClr val="tx1"/>
                </a:solidFill>
                <a:latin typeface="Arial" charset="0"/>
              </a:rPr>
              <a:t>.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rgbClr val="FFC000"/>
                </a:solidFill>
                <a:latin typeface="Arial" charset="0"/>
              </a:rPr>
              <a:t>Ν. 4412/16, Βιβλίο </a:t>
            </a:r>
            <a:r>
              <a:rPr lang="en-GB" sz="2000" b="1" dirty="0">
                <a:solidFill>
                  <a:srgbClr val="FFC000"/>
                </a:solidFill>
                <a:latin typeface="Arial" charset="0"/>
              </a:rPr>
              <a:t>IV, </a:t>
            </a:r>
            <a:r>
              <a:rPr lang="el-GR" sz="2000" b="1" dirty="0">
                <a:solidFill>
                  <a:srgbClr val="FFC000"/>
                </a:solidFill>
                <a:latin typeface="Arial" charset="0"/>
              </a:rPr>
              <a:t>άρθρα 345 - 374 «έννομη προστασία κατά την σύναψη Δημοσίων Συμβάσεων»</a:t>
            </a:r>
            <a:endParaRPr lang="el-GR" sz="2000" dirty="0">
              <a:solidFill>
                <a:srgbClr val="FFC000"/>
              </a:solidFill>
              <a:latin typeface="Arial" charset="0"/>
            </a:endParaRPr>
          </a:p>
        </p:txBody>
      </p:sp>
      <p:sp>
        <p:nvSpPr>
          <p:cNvPr id="27651" name="Rectangle 3"/>
          <p:cNvSpPr>
            <a:spLocks noGrp="1" noChangeArrowheads="1"/>
          </p:cNvSpPr>
          <p:nvPr>
            <p:ph type="subTitle" idx="1"/>
          </p:nvPr>
        </p:nvSpPr>
        <p:spPr>
          <a:xfrm>
            <a:off x="323850" y="981075"/>
            <a:ext cx="8424863" cy="5543550"/>
          </a:xfrm>
        </p:spPr>
        <p:txBody>
          <a:bodyPr>
            <a:normAutofit/>
          </a:bodyPr>
          <a:lstStyle/>
          <a:p>
            <a:pPr marL="533400" indent="-533400" algn="just" eaLnBrk="1" fontAlgn="auto" hangingPunct="1">
              <a:lnSpc>
                <a:spcPct val="150000"/>
              </a:lnSpc>
              <a:spcBef>
                <a:spcPct val="0"/>
              </a:spcBef>
              <a:spcAft>
                <a:spcPts val="0"/>
              </a:spcAft>
              <a:buFont typeface="Wingdings 2"/>
              <a:buNone/>
              <a:tabLst>
                <a:tab pos="266700" algn="l"/>
              </a:tabLst>
              <a:defRPr/>
            </a:pPr>
            <a:r>
              <a:rPr lang="el-GR" sz="1600" b="1" dirty="0">
                <a:solidFill>
                  <a:schemeClr val="accent2"/>
                </a:solidFill>
                <a:latin typeface="Arial" charset="0"/>
              </a:rPr>
              <a:t>Άρθρο 369</a:t>
            </a:r>
            <a:r>
              <a:rPr lang="en-US" sz="1600" b="1" dirty="0">
                <a:solidFill>
                  <a:schemeClr val="accent2"/>
                </a:solidFill>
                <a:latin typeface="Arial" charset="0"/>
              </a:rPr>
              <a:t> </a:t>
            </a:r>
            <a:r>
              <a:rPr lang="el-GR" sz="1600" b="1" dirty="0">
                <a:solidFill>
                  <a:schemeClr val="accent2"/>
                </a:solidFill>
                <a:latin typeface="Arial" charset="0"/>
              </a:rPr>
              <a:t>Κήρυξη </a:t>
            </a:r>
            <a:r>
              <a:rPr lang="el-GR" sz="1600" b="1" dirty="0" smtClean="0">
                <a:solidFill>
                  <a:schemeClr val="accent2"/>
                </a:solidFill>
                <a:latin typeface="Arial" charset="0"/>
              </a:rPr>
              <a:t>ακυρότητας σύμβασης – διαδικασία:</a:t>
            </a:r>
            <a:endParaRPr lang="el-GR" sz="1600" dirty="0">
              <a:solidFill>
                <a:schemeClr val="accent2"/>
              </a:solidFill>
              <a:latin typeface="Arial" charset="0"/>
            </a:endParaRPr>
          </a:p>
          <a:p>
            <a:pPr marL="533400" indent="-533400" algn="just" eaLnBrk="1" fontAlgn="auto" hangingPunct="1">
              <a:lnSpc>
                <a:spcPct val="200000"/>
              </a:lnSpc>
              <a:spcBef>
                <a:spcPct val="0"/>
              </a:spcBef>
              <a:spcAft>
                <a:spcPts val="0"/>
              </a:spcAft>
              <a:buFont typeface="Wingdings" pitchFamily="2" charset="2"/>
              <a:buAutoNum type="arabicParenR"/>
              <a:tabLst>
                <a:tab pos="266700" algn="l"/>
              </a:tabLst>
              <a:defRPr/>
            </a:pPr>
            <a:r>
              <a:rPr lang="el-GR" sz="2000" dirty="0" smtClean="0">
                <a:latin typeface="Arial" charset="0"/>
              </a:rPr>
              <a:t>Απόφαση ΑΕΠΠ:</a:t>
            </a:r>
            <a:endParaRPr lang="el-GR" sz="2000" dirty="0">
              <a:latin typeface="Arial" charset="0"/>
            </a:endParaRPr>
          </a:p>
          <a:p>
            <a:pPr marL="533400" indent="-533400" algn="just" eaLnBrk="1" fontAlgn="auto" hangingPunct="1">
              <a:lnSpc>
                <a:spcPct val="200000"/>
              </a:lnSpc>
              <a:spcBef>
                <a:spcPct val="0"/>
              </a:spcBef>
              <a:spcAft>
                <a:spcPts val="0"/>
              </a:spcAft>
              <a:buFont typeface="Wingdings 2"/>
              <a:buNone/>
              <a:tabLst>
                <a:tab pos="266700" algn="l"/>
              </a:tabLst>
              <a:defRPr/>
            </a:pPr>
            <a:r>
              <a:rPr lang="el-GR" sz="2000" dirty="0">
                <a:latin typeface="Arial" charset="0"/>
              </a:rPr>
              <a:t>		</a:t>
            </a:r>
            <a:r>
              <a:rPr lang="el-GR" sz="2000" dirty="0" smtClean="0">
                <a:solidFill>
                  <a:srgbClr val="FFFF00"/>
                </a:solidFill>
                <a:latin typeface="Arial" charset="0"/>
              </a:rPr>
              <a:t>ύστερα </a:t>
            </a:r>
            <a:r>
              <a:rPr lang="el-GR" sz="2000" dirty="0">
                <a:solidFill>
                  <a:srgbClr val="FFFF00"/>
                </a:solidFill>
                <a:latin typeface="Arial" charset="0"/>
              </a:rPr>
              <a:t>από προδικαστική προσφυγή ενδιαφερόμενου οικονομικού φορέα,</a:t>
            </a:r>
          </a:p>
          <a:p>
            <a:pPr marL="533400" indent="-533400" algn="just" eaLnBrk="1" fontAlgn="auto" hangingPunct="1">
              <a:lnSpc>
                <a:spcPct val="200000"/>
              </a:lnSpc>
              <a:spcBef>
                <a:spcPct val="0"/>
              </a:spcBef>
              <a:spcAft>
                <a:spcPts val="0"/>
              </a:spcAft>
              <a:buFont typeface="Wingdings 2"/>
              <a:buNone/>
              <a:tabLst>
                <a:tab pos="266700" algn="l"/>
              </a:tabLst>
              <a:defRPr/>
            </a:pPr>
            <a:r>
              <a:rPr lang="el-GR" sz="2000" dirty="0">
                <a:solidFill>
                  <a:schemeClr val="accent2"/>
                </a:solidFill>
                <a:latin typeface="Arial" charset="0"/>
              </a:rPr>
              <a:t>		</a:t>
            </a:r>
            <a:r>
              <a:rPr lang="el-GR" sz="2000" dirty="0">
                <a:latin typeface="Arial" charset="0"/>
              </a:rPr>
              <a:t>η οποία ασκείται εντός των προθεσμιών της παρ. 2 του άρθρ.369.</a:t>
            </a:r>
          </a:p>
          <a:p>
            <a:pPr marL="533400" indent="-533400" algn="just" eaLnBrk="1" fontAlgn="auto" hangingPunct="1">
              <a:lnSpc>
                <a:spcPct val="200000"/>
              </a:lnSpc>
              <a:spcBef>
                <a:spcPct val="0"/>
              </a:spcBef>
              <a:spcAft>
                <a:spcPts val="0"/>
              </a:spcAft>
              <a:buFont typeface="Wingdings 2"/>
              <a:buNone/>
              <a:tabLst>
                <a:tab pos="266700" algn="l"/>
              </a:tabLst>
              <a:defRPr/>
            </a:pPr>
            <a:r>
              <a:rPr lang="el-GR" sz="2000" dirty="0">
                <a:latin typeface="Arial" charset="0"/>
              </a:rPr>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Ν. 4412/16, Βιβλίο </a:t>
            </a:r>
            <a:r>
              <a:rPr lang="en-GB" sz="2000" b="1">
                <a:solidFill>
                  <a:schemeClr val="accent1">
                    <a:tint val="83000"/>
                    <a:satMod val="150000"/>
                  </a:schemeClr>
                </a:solidFill>
                <a:latin typeface="Arial" charset="0"/>
              </a:rPr>
              <a:t>IV, </a:t>
            </a:r>
            <a:r>
              <a:rPr lang="el-GR" sz="2000" b="1">
                <a:solidFill>
                  <a:schemeClr val="accent1">
                    <a:tint val="83000"/>
                    <a:satMod val="150000"/>
                  </a:schemeClr>
                </a:solidFill>
                <a:latin typeface="Arial" charset="0"/>
              </a:rPr>
              <a:t>άρθρα 345 - 374 «Έννομη προστασία κατά την σύναψη Δημοσίων Συμβάσεων»</a:t>
            </a:r>
            <a:endParaRPr lang="el-GR" sz="2000">
              <a:solidFill>
                <a:schemeClr val="accent1">
                  <a:tint val="83000"/>
                  <a:satMod val="150000"/>
                </a:schemeClr>
              </a:solidFill>
              <a:latin typeface="Arial" charset="0"/>
            </a:endParaRPr>
          </a:p>
        </p:txBody>
      </p:sp>
      <p:sp>
        <p:nvSpPr>
          <p:cNvPr id="2051" name="Rectangle 3"/>
          <p:cNvSpPr>
            <a:spLocks noGrp="1" noChangeArrowheads="1"/>
          </p:cNvSpPr>
          <p:nvPr>
            <p:ph type="subTitle" idx="1"/>
          </p:nvPr>
        </p:nvSpPr>
        <p:spPr>
          <a:xfrm>
            <a:off x="323850" y="981075"/>
            <a:ext cx="8424863" cy="5543550"/>
          </a:xfrm>
        </p:spPr>
        <p:txBody>
          <a:bodyPr>
            <a:normAutofit lnSpcReduction="10000"/>
          </a:bodyPr>
          <a:lstStyle/>
          <a:p>
            <a:pPr marL="180975" indent="-180975" algn="just" eaLnBrk="1" fontAlgn="auto" hangingPunct="1">
              <a:lnSpc>
                <a:spcPct val="150000"/>
              </a:lnSpc>
              <a:spcBef>
                <a:spcPct val="0"/>
              </a:spcBef>
              <a:spcAft>
                <a:spcPts val="0"/>
              </a:spcAft>
              <a:buFont typeface="Wingdings" pitchFamily="2" charset="2"/>
              <a:buChar char="Ø"/>
              <a:tabLst>
                <a:tab pos="180975" algn="l"/>
              </a:tabLst>
              <a:defRPr/>
            </a:pPr>
            <a:r>
              <a:rPr lang="el-GR" sz="1800" b="1" dirty="0">
                <a:solidFill>
                  <a:srgbClr val="FFFF00"/>
                </a:solidFill>
                <a:latin typeface="Arial" charset="0"/>
              </a:rPr>
              <a:t>Μειονεκτήματα προηγούμενου νομικού καθεστώτος </a:t>
            </a:r>
          </a:p>
          <a:p>
            <a:pPr marL="180975" indent="-180975" algn="just" eaLnBrk="1" fontAlgn="auto" hangingPunct="1">
              <a:lnSpc>
                <a:spcPct val="150000"/>
              </a:lnSpc>
              <a:spcBef>
                <a:spcPct val="0"/>
              </a:spcBef>
              <a:spcAft>
                <a:spcPts val="0"/>
              </a:spcAft>
              <a:buFont typeface="Wingdings" pitchFamily="2" charset="2"/>
              <a:buChar char="§"/>
              <a:tabLst>
                <a:tab pos="180975" algn="l"/>
              </a:tabLst>
              <a:defRPr/>
            </a:pPr>
            <a:r>
              <a:rPr lang="el-GR" sz="1800" b="1" u="sng" dirty="0">
                <a:latin typeface="Arial" charset="0"/>
              </a:rPr>
              <a:t>Σκοπός</a:t>
            </a:r>
            <a:r>
              <a:rPr lang="el-GR" sz="1800" b="1" dirty="0">
                <a:latin typeface="Arial" charset="0"/>
              </a:rPr>
              <a:t>: </a:t>
            </a:r>
            <a:r>
              <a:rPr lang="el-GR" sz="1800" dirty="0">
                <a:latin typeface="Arial" charset="0"/>
              </a:rPr>
              <a:t>βελτίωση του συστήματος παροχής έννομης προστασίας </a:t>
            </a:r>
            <a:r>
              <a:rPr lang="el-GR" sz="1800" b="1" dirty="0">
                <a:solidFill>
                  <a:schemeClr val="accent2"/>
                </a:solidFill>
                <a:latin typeface="Arial" charset="0"/>
              </a:rPr>
              <a:t>κατά το προσυμβατικό στάδιο.</a:t>
            </a:r>
            <a:r>
              <a:rPr lang="el-GR" sz="1800" b="1" dirty="0">
                <a:latin typeface="Arial" charset="0"/>
              </a:rPr>
              <a:t> </a:t>
            </a:r>
          </a:p>
          <a:p>
            <a:pPr marL="180975" indent="-180975" algn="just" eaLnBrk="1" fontAlgn="auto" hangingPunct="1">
              <a:lnSpc>
                <a:spcPct val="150000"/>
              </a:lnSpc>
              <a:spcBef>
                <a:spcPct val="0"/>
              </a:spcBef>
              <a:spcAft>
                <a:spcPts val="0"/>
              </a:spcAft>
              <a:buFont typeface="Wingdings" pitchFamily="2" charset="2"/>
              <a:buChar char="§"/>
              <a:tabLst>
                <a:tab pos="180975" algn="l"/>
              </a:tabLst>
              <a:defRPr/>
            </a:pPr>
            <a:r>
              <a:rPr lang="el-GR" sz="1800" dirty="0">
                <a:latin typeface="Arial" charset="0"/>
              </a:rPr>
              <a:t>Κατάργηση του ν. 3886/2010 </a:t>
            </a:r>
            <a:r>
              <a:rPr lang="el-GR" sz="1800" dirty="0" smtClean="0">
                <a:latin typeface="Arial" charset="0"/>
              </a:rPr>
              <a:t>&amp; </a:t>
            </a:r>
            <a:r>
              <a:rPr lang="el-GR" sz="1800" b="1" dirty="0">
                <a:latin typeface="Arial" charset="0"/>
              </a:rPr>
              <a:t>εξέταση προδικαστικών προσφυγών αντί των </a:t>
            </a:r>
            <a:r>
              <a:rPr lang="el-GR" sz="1800" b="1" dirty="0" smtClean="0">
                <a:latin typeface="Arial" charset="0"/>
              </a:rPr>
              <a:t>Αναθετουσών Αρχών/Αναθετόντων Φορέων από </a:t>
            </a:r>
            <a:r>
              <a:rPr lang="el-GR" sz="1800" b="1" dirty="0">
                <a:latin typeface="Arial" charset="0"/>
              </a:rPr>
              <a:t>νέο, </a:t>
            </a:r>
            <a:r>
              <a:rPr lang="el-GR" sz="1800" b="1" u="sng" dirty="0">
                <a:solidFill>
                  <a:srgbClr val="FFFF00"/>
                </a:solidFill>
                <a:latin typeface="Arial" charset="0"/>
              </a:rPr>
              <a:t>ανεξάρτητο θεσμικό Όργανο</a:t>
            </a:r>
            <a:r>
              <a:rPr lang="el-GR" sz="1800" dirty="0">
                <a:solidFill>
                  <a:srgbClr val="FFFF00"/>
                </a:solidFill>
                <a:latin typeface="Arial" charset="0"/>
              </a:rPr>
              <a:t>: </a:t>
            </a:r>
          </a:p>
          <a:p>
            <a:pPr marL="180975" indent="-180975" algn="just" eaLnBrk="1" fontAlgn="auto" hangingPunct="1">
              <a:lnSpc>
                <a:spcPct val="150000"/>
              </a:lnSpc>
              <a:spcBef>
                <a:spcPct val="0"/>
              </a:spcBef>
              <a:spcAft>
                <a:spcPts val="0"/>
              </a:spcAft>
              <a:buFont typeface="Wingdings 2"/>
              <a:buNone/>
              <a:tabLst>
                <a:tab pos="180975" algn="l"/>
              </a:tabLst>
              <a:defRPr/>
            </a:pPr>
            <a:endParaRPr lang="el-GR" sz="1800" dirty="0">
              <a:latin typeface="Arial" charset="0"/>
            </a:endParaRPr>
          </a:p>
          <a:p>
            <a:pPr marL="180975" indent="-180975" algn="just" eaLnBrk="1" fontAlgn="auto" hangingPunct="1">
              <a:lnSpc>
                <a:spcPct val="150000"/>
              </a:lnSpc>
              <a:spcBef>
                <a:spcPct val="0"/>
              </a:spcBef>
              <a:spcAft>
                <a:spcPts val="0"/>
              </a:spcAft>
              <a:buFont typeface="Wingdings" pitchFamily="2" charset="2"/>
              <a:buChar char="ü"/>
              <a:tabLst>
                <a:tab pos="180975" algn="l"/>
              </a:tabLst>
              <a:defRPr/>
            </a:pPr>
            <a:r>
              <a:rPr lang="el-GR" sz="1800" dirty="0">
                <a:latin typeface="Arial" charset="0"/>
              </a:rPr>
              <a:t> εξορθολογισμός της διαδικασίας παροχής έννομης προστασίας,</a:t>
            </a:r>
          </a:p>
          <a:p>
            <a:pPr marL="180975" indent="-180975" algn="just" eaLnBrk="1" fontAlgn="auto" hangingPunct="1">
              <a:lnSpc>
                <a:spcPct val="150000"/>
              </a:lnSpc>
              <a:spcBef>
                <a:spcPct val="0"/>
              </a:spcBef>
              <a:spcAft>
                <a:spcPts val="0"/>
              </a:spcAft>
              <a:buFont typeface="Wingdings" pitchFamily="2" charset="2"/>
              <a:buChar char="ü"/>
              <a:tabLst>
                <a:tab pos="180975" algn="l"/>
              </a:tabLst>
              <a:defRPr/>
            </a:pPr>
            <a:r>
              <a:rPr lang="el-GR" sz="1800" dirty="0">
                <a:latin typeface="Arial" charset="0"/>
              </a:rPr>
              <a:t>εχέγγυα αντικειμενικότητας,</a:t>
            </a:r>
          </a:p>
          <a:p>
            <a:pPr marL="180975" indent="-180975" algn="just" eaLnBrk="1" fontAlgn="auto" hangingPunct="1">
              <a:lnSpc>
                <a:spcPct val="150000"/>
              </a:lnSpc>
              <a:spcBef>
                <a:spcPct val="0"/>
              </a:spcBef>
              <a:spcAft>
                <a:spcPts val="0"/>
              </a:spcAft>
              <a:buFont typeface="Wingdings" pitchFamily="2" charset="2"/>
              <a:buChar char="ü"/>
              <a:tabLst>
                <a:tab pos="180975" algn="l"/>
              </a:tabLst>
              <a:defRPr/>
            </a:pPr>
            <a:r>
              <a:rPr lang="el-GR" sz="1800" dirty="0">
                <a:latin typeface="Arial" charset="0"/>
              </a:rPr>
              <a:t>επιτάχυνση της διαδικασίας επίλυσης διαφορών που αναφύονται κατά το </a:t>
            </a:r>
            <a:r>
              <a:rPr lang="el-GR" sz="1800" b="1" dirty="0">
                <a:solidFill>
                  <a:srgbClr val="FFFF00"/>
                </a:solidFill>
                <a:latin typeface="Arial" charset="0"/>
              </a:rPr>
              <a:t>στάδιο της ανάθεσης</a:t>
            </a:r>
            <a:r>
              <a:rPr lang="el-GR" sz="1800" dirty="0">
                <a:latin typeface="Arial" charset="0"/>
              </a:rPr>
              <a:t>,</a:t>
            </a:r>
          </a:p>
          <a:p>
            <a:pPr marL="180975" indent="-180975" algn="just" eaLnBrk="1" fontAlgn="auto" hangingPunct="1">
              <a:lnSpc>
                <a:spcPct val="150000"/>
              </a:lnSpc>
              <a:spcBef>
                <a:spcPct val="0"/>
              </a:spcBef>
              <a:spcAft>
                <a:spcPts val="0"/>
              </a:spcAft>
              <a:buFont typeface="Wingdings" pitchFamily="2" charset="2"/>
              <a:buChar char="ü"/>
              <a:tabLst>
                <a:tab pos="180975" algn="l"/>
              </a:tabLst>
              <a:defRPr/>
            </a:pPr>
            <a:r>
              <a:rPr lang="el-GR" sz="1800" dirty="0">
                <a:latin typeface="Arial" charset="0"/>
              </a:rPr>
              <a:t>βελτίωση της αποτελεσματικότητας του συστήματος έννομης προστασίας,</a:t>
            </a:r>
          </a:p>
          <a:p>
            <a:pPr marL="180975" indent="-180975" algn="just" eaLnBrk="1" fontAlgn="auto" hangingPunct="1">
              <a:lnSpc>
                <a:spcPct val="150000"/>
              </a:lnSpc>
              <a:spcBef>
                <a:spcPct val="0"/>
              </a:spcBef>
              <a:spcAft>
                <a:spcPts val="0"/>
              </a:spcAft>
              <a:buFont typeface="Wingdings" pitchFamily="2" charset="2"/>
              <a:buChar char="ü"/>
              <a:tabLst>
                <a:tab pos="180975" algn="l"/>
              </a:tabLst>
              <a:defRPr/>
            </a:pPr>
            <a:r>
              <a:rPr lang="el-GR" sz="1800" dirty="0">
                <a:latin typeface="Arial" charset="0"/>
              </a:rPr>
              <a:t>ασφάλεια δικαίου, εμπιστοσύνη στους θεσμούς</a:t>
            </a:r>
          </a:p>
          <a:p>
            <a:pPr marL="180975" indent="-180975" algn="just" eaLnBrk="1" fontAlgn="auto" hangingPunct="1">
              <a:lnSpc>
                <a:spcPct val="150000"/>
              </a:lnSpc>
              <a:spcBef>
                <a:spcPct val="0"/>
              </a:spcBef>
              <a:spcAft>
                <a:spcPts val="0"/>
              </a:spcAft>
              <a:buFont typeface="Wingdings" pitchFamily="2" charset="2"/>
              <a:buChar char="ü"/>
              <a:tabLst>
                <a:tab pos="180975" algn="l"/>
              </a:tabLst>
              <a:defRPr/>
            </a:pPr>
            <a:r>
              <a:rPr lang="el-GR" sz="1800" dirty="0">
                <a:latin typeface="Arial" charset="0"/>
              </a:rPr>
              <a:t>ελάφρυνση φόρτου δικαστηρίων</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ctrTitle"/>
          </p:nvPr>
        </p:nvSpPr>
        <p:spPr>
          <a:xfrm>
            <a:off x="323850" y="188641"/>
            <a:ext cx="8569325" cy="504055"/>
          </a:xfrm>
        </p:spPr>
        <p:txBody>
          <a:bodyPr>
            <a:normAutofit fontScale="90000"/>
          </a:bodyPr>
          <a:lstStyle/>
          <a:p>
            <a:pPr marL="484632" indent="0" algn="just" eaLnBrk="1" fontAlgn="auto" hangingPunct="1">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rgbClr val="FFFF00"/>
                </a:solidFill>
                <a:latin typeface="Arial" charset="0"/>
              </a:rPr>
              <a:t>Ν. 4412/16, Βιβλίο </a:t>
            </a:r>
            <a:r>
              <a:rPr lang="en-GB" sz="2000" b="1" dirty="0">
                <a:solidFill>
                  <a:srgbClr val="FFFF00"/>
                </a:solidFill>
                <a:latin typeface="Arial" charset="0"/>
              </a:rPr>
              <a:t>IV, </a:t>
            </a:r>
            <a:r>
              <a:rPr lang="el-GR" sz="2000" b="1" dirty="0" smtClean="0">
                <a:solidFill>
                  <a:srgbClr val="FFFF00"/>
                </a:solidFill>
                <a:latin typeface="Arial" charset="0"/>
              </a:rPr>
              <a:t>Άρθρο 369</a:t>
            </a:r>
            <a:r>
              <a:rPr lang="en-US" sz="2000" b="1" dirty="0" smtClean="0">
                <a:solidFill>
                  <a:srgbClr val="FFFF00"/>
                </a:solidFill>
                <a:latin typeface="Arial" charset="0"/>
              </a:rPr>
              <a:t> </a:t>
            </a:r>
            <a:r>
              <a:rPr lang="el-GR" sz="2000" b="1" dirty="0" smtClean="0">
                <a:solidFill>
                  <a:srgbClr val="FFFF00"/>
                </a:solidFill>
                <a:latin typeface="Arial" charset="0"/>
              </a:rPr>
              <a:t>Κήρυξη ακυρότητας - Διαδικασία</a:t>
            </a:r>
            <a:r>
              <a:rPr lang="el-GR" sz="2000" dirty="0" smtClean="0">
                <a:solidFill>
                  <a:schemeClr val="accent2"/>
                </a:solidFill>
                <a:latin typeface="Arial" charset="0"/>
              </a:rPr>
              <a:t/>
            </a:r>
            <a:br>
              <a:rPr lang="el-GR" sz="2000" dirty="0" smtClean="0">
                <a:solidFill>
                  <a:schemeClr val="accent2"/>
                </a:solidFill>
                <a:latin typeface="Arial" charset="0"/>
              </a:rPr>
            </a:br>
            <a:endParaRPr lang="el-GR" sz="2000" dirty="0">
              <a:solidFill>
                <a:schemeClr val="accent1">
                  <a:tint val="83000"/>
                  <a:satMod val="150000"/>
                </a:schemeClr>
              </a:solidFill>
              <a:latin typeface="Arial" charset="0"/>
            </a:endParaRPr>
          </a:p>
        </p:txBody>
      </p:sp>
      <p:sp>
        <p:nvSpPr>
          <p:cNvPr id="58371" name="Rectangle 3"/>
          <p:cNvSpPr>
            <a:spLocks noGrp="1" noChangeArrowheads="1"/>
          </p:cNvSpPr>
          <p:nvPr>
            <p:ph type="subTitle" idx="1"/>
          </p:nvPr>
        </p:nvSpPr>
        <p:spPr>
          <a:xfrm>
            <a:off x="323850" y="764704"/>
            <a:ext cx="8568630" cy="5759921"/>
          </a:xfrm>
        </p:spPr>
        <p:txBody>
          <a:bodyPr>
            <a:normAutofit/>
          </a:bodyPr>
          <a:lstStyle/>
          <a:p>
            <a:pPr marL="533400" indent="-533400" algn="just" eaLnBrk="1" fontAlgn="auto" hangingPunct="1">
              <a:lnSpc>
                <a:spcPct val="150000"/>
              </a:lnSpc>
              <a:spcBef>
                <a:spcPct val="0"/>
              </a:spcBef>
              <a:spcAft>
                <a:spcPts val="0"/>
              </a:spcAft>
              <a:buFont typeface="Wingdings" pitchFamily="2" charset="2"/>
              <a:buAutoNum type="arabicParenR" startAt="2"/>
              <a:tabLst>
                <a:tab pos="266700" algn="l"/>
              </a:tabLst>
              <a:defRPr/>
            </a:pPr>
            <a:r>
              <a:rPr lang="el-GR" sz="1800" dirty="0" smtClean="0">
                <a:latin typeface="Arial" charset="0"/>
              </a:rPr>
              <a:t>Άσκηση προσφυγής: </a:t>
            </a:r>
            <a:r>
              <a:rPr lang="el-GR" sz="1800" b="1" dirty="0" smtClean="0">
                <a:solidFill>
                  <a:schemeClr val="accent2"/>
                </a:solidFill>
                <a:latin typeface="Arial" charset="0"/>
              </a:rPr>
              <a:t>εντός </a:t>
            </a:r>
            <a:r>
              <a:rPr lang="el-GR" sz="1800" b="1" dirty="0">
                <a:solidFill>
                  <a:schemeClr val="accent2"/>
                </a:solidFill>
                <a:latin typeface="Arial" charset="0"/>
              </a:rPr>
              <a:t>30 ημερών, από την επομένη της δημοσίευσης της </a:t>
            </a:r>
            <a:r>
              <a:rPr lang="el-GR" sz="1800" b="1" dirty="0" smtClean="0">
                <a:solidFill>
                  <a:schemeClr val="accent2"/>
                </a:solidFill>
                <a:latin typeface="Arial" charset="0"/>
              </a:rPr>
              <a:t>απόφασης </a:t>
            </a:r>
            <a:r>
              <a:rPr lang="el-GR" sz="1800" dirty="0" smtClean="0">
                <a:latin typeface="Arial" charset="0"/>
              </a:rPr>
              <a:t> </a:t>
            </a:r>
            <a:endParaRPr lang="el-GR" sz="1800" dirty="0">
              <a:latin typeface="Arial" charset="0"/>
            </a:endParaRPr>
          </a:p>
          <a:p>
            <a:pPr marL="533400" indent="-533400" algn="just" eaLnBrk="1" fontAlgn="auto" hangingPunct="1">
              <a:lnSpc>
                <a:spcPct val="150000"/>
              </a:lnSpc>
              <a:spcBef>
                <a:spcPct val="0"/>
              </a:spcBef>
              <a:spcAft>
                <a:spcPts val="0"/>
              </a:spcAft>
              <a:buFont typeface="Wingdings 2"/>
              <a:buNone/>
              <a:tabLst>
                <a:tab pos="266700" algn="l"/>
              </a:tabLst>
              <a:defRPr/>
            </a:pPr>
            <a:r>
              <a:rPr lang="el-GR" sz="1800" dirty="0">
                <a:latin typeface="Arial" charset="0"/>
              </a:rPr>
              <a:t>		</a:t>
            </a:r>
            <a:r>
              <a:rPr lang="el-GR" sz="1800" b="1" dirty="0">
                <a:latin typeface="Arial" charset="0"/>
              </a:rPr>
              <a:t>εφόσον στη δημοσίευση περιλαμβάνεται αιτιολογία για τη σύναψη της σύμβασης χωρίς δημοσίευση προκήρυξης ή από την επομένη της ενημέρωσης των ενδιαφερομένων με άλλον τρόπο</a:t>
            </a:r>
            <a:r>
              <a:rPr lang="el-GR" sz="1800" dirty="0">
                <a:latin typeface="Arial" charset="0"/>
              </a:rPr>
              <a:t>. 	</a:t>
            </a:r>
            <a:endParaRPr lang="el-GR" sz="1800" dirty="0" smtClean="0">
              <a:latin typeface="Arial" charset="0"/>
            </a:endParaRPr>
          </a:p>
          <a:p>
            <a:pPr marL="533400" indent="-533400" algn="just" eaLnBrk="1" fontAlgn="auto" hangingPunct="1">
              <a:lnSpc>
                <a:spcPct val="150000"/>
              </a:lnSpc>
              <a:spcBef>
                <a:spcPct val="0"/>
              </a:spcBef>
              <a:spcAft>
                <a:spcPts val="0"/>
              </a:spcAft>
              <a:buFont typeface="Wingdings 2"/>
              <a:buNone/>
              <a:tabLst>
                <a:tab pos="266700" algn="l"/>
              </a:tabLst>
              <a:defRPr/>
            </a:pPr>
            <a:endParaRPr lang="el-GR" sz="1800" dirty="0">
              <a:latin typeface="Arial" charset="0"/>
            </a:endParaRPr>
          </a:p>
          <a:p>
            <a:pPr marL="361950" indent="-361950" algn="just" eaLnBrk="1" fontAlgn="auto" hangingPunct="1">
              <a:lnSpc>
                <a:spcPct val="150000"/>
              </a:lnSpc>
              <a:spcBef>
                <a:spcPct val="0"/>
              </a:spcBef>
              <a:spcAft>
                <a:spcPts val="0"/>
              </a:spcAft>
              <a:buFont typeface="Wingdings" pitchFamily="2" charset="2"/>
              <a:buChar char="Ø"/>
              <a:tabLst>
                <a:tab pos="266700" algn="l"/>
              </a:tabLst>
              <a:defRPr/>
            </a:pPr>
            <a:r>
              <a:rPr lang="el-GR" sz="1800" dirty="0" smtClean="0">
                <a:latin typeface="Arial" charset="0"/>
              </a:rPr>
              <a:t>Στην </a:t>
            </a:r>
            <a:r>
              <a:rPr lang="el-GR" sz="1800" dirty="0">
                <a:latin typeface="Arial" charset="0"/>
              </a:rPr>
              <a:t>ενημέρωση </a:t>
            </a:r>
            <a:r>
              <a:rPr lang="el-GR" sz="1800" b="1" dirty="0">
                <a:latin typeface="Arial" charset="0"/>
              </a:rPr>
              <a:t>πρέπει να εκτίθενται οι πληροφορίες</a:t>
            </a:r>
            <a:r>
              <a:rPr lang="el-GR" sz="1800" dirty="0">
                <a:latin typeface="Arial" charset="0"/>
              </a:rPr>
              <a:t> που περιλαμβάνονται στην παρ. 2 του άρθρου 70 ή στην παρ. 2 του άρθρου 300, αντίστοιχα. </a:t>
            </a:r>
            <a:endParaRPr lang="el-GR" sz="1800" dirty="0" smtClean="0">
              <a:latin typeface="Arial" charset="0"/>
            </a:endParaRPr>
          </a:p>
          <a:p>
            <a:pPr marL="361950" indent="-361950" algn="just" eaLnBrk="1" fontAlgn="auto" hangingPunct="1">
              <a:lnSpc>
                <a:spcPct val="150000"/>
              </a:lnSpc>
              <a:spcBef>
                <a:spcPct val="0"/>
              </a:spcBef>
              <a:spcAft>
                <a:spcPts val="0"/>
              </a:spcAft>
              <a:buFont typeface="Wingdings" pitchFamily="2" charset="2"/>
              <a:buChar char="Ø"/>
              <a:tabLst>
                <a:tab pos="266700" algn="l"/>
              </a:tabLst>
              <a:defRPr/>
            </a:pPr>
            <a:endParaRPr lang="el-GR" sz="1800" dirty="0">
              <a:latin typeface="Arial" charset="0"/>
            </a:endParaRPr>
          </a:p>
          <a:p>
            <a:pPr marL="361950" indent="-361950" algn="just" eaLnBrk="1" fontAlgn="auto" hangingPunct="1">
              <a:lnSpc>
                <a:spcPct val="150000"/>
              </a:lnSpc>
              <a:spcBef>
                <a:spcPct val="0"/>
              </a:spcBef>
              <a:spcAft>
                <a:spcPts val="0"/>
              </a:spcAft>
              <a:buFont typeface="Wingdings" pitchFamily="2" charset="2"/>
              <a:buChar char="v"/>
              <a:tabLst>
                <a:tab pos="266700" algn="l"/>
              </a:tabLst>
              <a:defRPr/>
            </a:pPr>
            <a:r>
              <a:rPr lang="el-GR" sz="1800" b="1" dirty="0" smtClean="0">
                <a:solidFill>
                  <a:srgbClr val="FFFF00"/>
                </a:solidFill>
                <a:latin typeface="Arial" charset="0"/>
              </a:rPr>
              <a:t>Η </a:t>
            </a:r>
            <a:r>
              <a:rPr lang="el-GR" sz="1800" b="1" dirty="0">
                <a:solidFill>
                  <a:srgbClr val="FFFF00"/>
                </a:solidFill>
                <a:latin typeface="Arial" charset="0"/>
              </a:rPr>
              <a:t>προσφυγή δεν μπορεί σε καμιά περίπτωση να ασκηθεί μετά την πάροδο 6 μηνών από την επομένη της σύναψης της σύμβασης</a:t>
            </a:r>
            <a:r>
              <a:rPr lang="el-GR" sz="1800" dirty="0">
                <a:latin typeface="Arial" charset="0"/>
              </a:rPr>
              <a:t>.</a:t>
            </a:r>
          </a:p>
          <a:p>
            <a:pPr marL="533400" indent="-533400" algn="just" eaLnBrk="1" fontAlgn="auto" hangingPunct="1">
              <a:lnSpc>
                <a:spcPct val="150000"/>
              </a:lnSpc>
              <a:spcBef>
                <a:spcPct val="0"/>
              </a:spcBef>
              <a:spcAft>
                <a:spcPts val="0"/>
              </a:spcAft>
              <a:buFont typeface="Wingdings 2"/>
              <a:buNone/>
              <a:tabLst>
                <a:tab pos="266700" algn="l"/>
              </a:tabLst>
              <a:defRPr/>
            </a:pPr>
            <a:endParaRPr lang="el-GR" sz="1800" dirty="0">
              <a:latin typeface="Arial"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endParaRPr lang="el-GR" sz="2000">
              <a:solidFill>
                <a:schemeClr val="accent1">
                  <a:tint val="83000"/>
                  <a:satMod val="150000"/>
                </a:schemeClr>
              </a:solidFill>
              <a:latin typeface="Arial" charset="0"/>
            </a:endParaRPr>
          </a:p>
        </p:txBody>
      </p:sp>
      <p:sp>
        <p:nvSpPr>
          <p:cNvPr id="56323" name="Rectangle 3"/>
          <p:cNvSpPr>
            <a:spLocks noGrp="1" noChangeArrowheads="1"/>
          </p:cNvSpPr>
          <p:nvPr>
            <p:ph type="subTitle" idx="1"/>
          </p:nvPr>
        </p:nvSpPr>
        <p:spPr>
          <a:xfrm>
            <a:off x="323850" y="188913"/>
            <a:ext cx="8424863" cy="6335712"/>
          </a:xfrm>
        </p:spPr>
        <p:txBody>
          <a:bodyPr>
            <a:normAutofit/>
          </a:bodyPr>
          <a:lstStyle/>
          <a:p>
            <a:pPr marL="533400" indent="-533400" algn="just" eaLnBrk="1" fontAlgn="auto" hangingPunct="1">
              <a:lnSpc>
                <a:spcPct val="90000"/>
              </a:lnSpc>
              <a:spcAft>
                <a:spcPts val="0"/>
              </a:spcAft>
              <a:buFont typeface="Wingdings 2"/>
              <a:buNone/>
              <a:tabLst>
                <a:tab pos="266700" algn="l"/>
              </a:tabLst>
              <a:defRPr/>
            </a:pPr>
            <a:r>
              <a:rPr lang="el-GR" sz="2000" b="1" dirty="0">
                <a:latin typeface="Arial" charset="0"/>
              </a:rPr>
              <a:t>Άρθρο 369</a:t>
            </a:r>
            <a:r>
              <a:rPr lang="el-GR" sz="2000" dirty="0">
                <a:latin typeface="Arial" charset="0"/>
              </a:rPr>
              <a:t> [συνέχεια]</a:t>
            </a:r>
          </a:p>
          <a:p>
            <a:pPr marL="533400" indent="-533400" algn="just" eaLnBrk="1" fontAlgn="auto" hangingPunct="1">
              <a:lnSpc>
                <a:spcPct val="150000"/>
              </a:lnSpc>
              <a:spcBef>
                <a:spcPct val="0"/>
              </a:spcBef>
              <a:spcAft>
                <a:spcPts val="0"/>
              </a:spcAft>
              <a:buFont typeface="Wingdings" pitchFamily="2" charset="2"/>
              <a:buAutoNum type="arabicParenR" startAt="3"/>
              <a:tabLst>
                <a:tab pos="266700" algn="l"/>
              </a:tabLst>
              <a:defRPr/>
            </a:pPr>
            <a:r>
              <a:rPr lang="el-GR" sz="2000" dirty="0">
                <a:latin typeface="Arial" charset="0"/>
              </a:rPr>
              <a:t>Η διαδικασία προσφυγής της παρ. 1 </a:t>
            </a:r>
            <a:r>
              <a:rPr lang="el-GR" sz="2000" b="1" u="sng" dirty="0">
                <a:solidFill>
                  <a:srgbClr val="FFFF00"/>
                </a:solidFill>
                <a:latin typeface="Arial" charset="0"/>
              </a:rPr>
              <a:t>δεν εφαρμόζεται</a:t>
            </a:r>
            <a:r>
              <a:rPr lang="el-GR" sz="2000" dirty="0">
                <a:latin typeface="Arial" charset="0"/>
              </a:rPr>
              <a:t>, σε περίπτωση σύναψης </a:t>
            </a:r>
            <a:r>
              <a:rPr lang="el-GR" sz="2000" b="1" dirty="0">
                <a:latin typeface="Arial" charset="0"/>
              </a:rPr>
              <a:t>συμφωνίας-πλαίσιο</a:t>
            </a:r>
            <a:r>
              <a:rPr lang="el-GR" sz="2000" dirty="0">
                <a:latin typeface="Arial" charset="0"/>
              </a:rPr>
              <a:t> &amp; </a:t>
            </a:r>
            <a:r>
              <a:rPr lang="el-GR" sz="2000" b="1" dirty="0">
                <a:latin typeface="Arial" charset="0"/>
              </a:rPr>
              <a:t>εφαρμογής δυναμικού συστήματος αγορών</a:t>
            </a:r>
            <a:r>
              <a:rPr lang="el-GR" sz="2000" dirty="0">
                <a:latin typeface="Arial" charset="0"/>
              </a:rPr>
              <a:t>, όταν παραβιάζονται οι υποχρεώσεις που προκύπτουν [άρθρ. 33, 39, 270 &amp; 273], κατά περίπτωση, </a:t>
            </a:r>
            <a:r>
              <a:rPr lang="el-GR" sz="2000" b="1" dirty="0">
                <a:latin typeface="Arial" charset="0"/>
              </a:rPr>
              <a:t>αν η ΑΑ έχει αποστείλει την απόφαση ανάθεσης μαζί με συνοπτική έκθεση των λόγων της παρ. 2 του άρθρου 70 ή της παρ. 2 του άρθρου 300, αντίστοιχα, στους ενδιαφερόμενους προσφέροντες</a:t>
            </a:r>
            <a:r>
              <a:rPr lang="el-GR" sz="2000" dirty="0">
                <a:latin typeface="Arial" charset="0"/>
              </a:rPr>
              <a:t>, </a:t>
            </a:r>
            <a:r>
              <a:rPr lang="el-GR" sz="2000" dirty="0">
                <a:solidFill>
                  <a:srgbClr val="FFFF00"/>
                </a:solidFill>
                <a:latin typeface="Arial" charset="0"/>
              </a:rPr>
              <a:t>αναφέροντας τις προθεσμίες αναστολής σύναψης της σύμβασης &amp; εφαρμόσει 10ημερη τουλάχιστον προθεσμία αναστολής, </a:t>
            </a:r>
            <a:r>
              <a:rPr lang="el-GR" sz="2000" dirty="0">
                <a:latin typeface="Arial" charset="0"/>
              </a:rPr>
              <a:t>από την επομένη της αποδεδειγμένης παραλαβής της απόφασης από τους ενδιαφερόμενους προσφέροντες.</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endParaRPr lang="el-GR" sz="2000">
              <a:solidFill>
                <a:schemeClr val="accent1">
                  <a:tint val="83000"/>
                  <a:satMod val="150000"/>
                </a:schemeClr>
              </a:solidFill>
              <a:latin typeface="Arial" charset="0"/>
            </a:endParaRPr>
          </a:p>
        </p:txBody>
      </p:sp>
      <p:sp>
        <p:nvSpPr>
          <p:cNvPr id="59395" name="Rectangle 3"/>
          <p:cNvSpPr>
            <a:spLocks noGrp="1" noChangeArrowheads="1"/>
          </p:cNvSpPr>
          <p:nvPr>
            <p:ph type="subTitle" idx="1"/>
          </p:nvPr>
        </p:nvSpPr>
        <p:spPr>
          <a:xfrm>
            <a:off x="323850" y="188913"/>
            <a:ext cx="8424863" cy="6335712"/>
          </a:xfrm>
        </p:spPr>
        <p:txBody>
          <a:bodyPr>
            <a:normAutofit/>
          </a:bodyPr>
          <a:lstStyle/>
          <a:p>
            <a:pPr marL="533400" indent="-533400" algn="just" eaLnBrk="1" fontAlgn="auto" hangingPunct="1">
              <a:lnSpc>
                <a:spcPct val="80000"/>
              </a:lnSpc>
              <a:spcAft>
                <a:spcPts val="0"/>
              </a:spcAft>
              <a:buFont typeface="Wingdings 2"/>
              <a:buNone/>
              <a:tabLst>
                <a:tab pos="266700" algn="l"/>
              </a:tabLst>
              <a:defRPr/>
            </a:pPr>
            <a:r>
              <a:rPr lang="el-GR" sz="1800" b="1" dirty="0">
                <a:latin typeface="Arial" charset="0"/>
              </a:rPr>
              <a:t>Άρθρο 369</a:t>
            </a:r>
            <a:r>
              <a:rPr lang="el-GR" sz="1800" dirty="0">
                <a:latin typeface="Arial" charset="0"/>
              </a:rPr>
              <a:t> [συνέχεια]</a:t>
            </a:r>
          </a:p>
          <a:p>
            <a:pPr marL="533400" indent="-533400" algn="just" eaLnBrk="1" fontAlgn="auto" hangingPunct="1">
              <a:lnSpc>
                <a:spcPct val="180000"/>
              </a:lnSpc>
              <a:spcBef>
                <a:spcPct val="0"/>
              </a:spcBef>
              <a:spcAft>
                <a:spcPts val="0"/>
              </a:spcAft>
              <a:buFont typeface="Wingdings" pitchFamily="2" charset="2"/>
              <a:buAutoNum type="arabicParenR" startAt="4"/>
              <a:tabLst>
                <a:tab pos="266700" algn="l"/>
              </a:tabLst>
              <a:defRPr/>
            </a:pPr>
            <a:r>
              <a:rPr lang="el-GR" sz="2400" dirty="0">
                <a:latin typeface="Arial" charset="0"/>
              </a:rPr>
              <a:t>Η κατάθεση της προδικαστικής προσφυγής </a:t>
            </a:r>
            <a:r>
              <a:rPr lang="el-GR" sz="2400" b="1" dirty="0">
                <a:solidFill>
                  <a:srgbClr val="FFFF00"/>
                </a:solidFill>
                <a:latin typeface="Arial" charset="0"/>
              </a:rPr>
              <a:t>αναστέλλει την εκτέλεση της σύμβασης έως την έκδοση απόφασης ΑΕΠΠ</a:t>
            </a:r>
            <a:r>
              <a:rPr lang="el-GR" sz="2400" dirty="0">
                <a:solidFill>
                  <a:srgbClr val="FFFF00"/>
                </a:solidFill>
                <a:latin typeface="Arial" charset="0"/>
              </a:rPr>
              <a:t>, </a:t>
            </a:r>
          </a:p>
          <a:p>
            <a:pPr marL="533400" indent="-533400" algn="just" eaLnBrk="1" fontAlgn="auto" hangingPunct="1">
              <a:lnSpc>
                <a:spcPct val="180000"/>
              </a:lnSpc>
              <a:spcBef>
                <a:spcPct val="0"/>
              </a:spcBef>
              <a:spcAft>
                <a:spcPts val="0"/>
              </a:spcAft>
              <a:buFont typeface="Wingdings 2"/>
              <a:buNone/>
              <a:tabLst>
                <a:tab pos="266700" algn="l"/>
              </a:tabLst>
              <a:defRPr/>
            </a:pPr>
            <a:endParaRPr lang="el-GR" sz="2400" dirty="0">
              <a:latin typeface="Arial" charset="0"/>
            </a:endParaRPr>
          </a:p>
          <a:p>
            <a:pPr marL="533400" indent="-533400" algn="just" eaLnBrk="1" fontAlgn="auto" hangingPunct="1">
              <a:lnSpc>
                <a:spcPct val="180000"/>
              </a:lnSpc>
              <a:spcBef>
                <a:spcPct val="0"/>
              </a:spcBef>
              <a:spcAft>
                <a:spcPts val="0"/>
              </a:spcAft>
              <a:buFont typeface="Wingdings 2"/>
              <a:buNone/>
              <a:tabLst>
                <a:tab pos="266700" algn="l"/>
              </a:tabLst>
              <a:defRPr/>
            </a:pPr>
            <a:r>
              <a:rPr lang="el-GR" sz="2400" dirty="0">
                <a:latin typeface="Arial" charset="0"/>
              </a:rPr>
              <a:t>		εκτός εάν γίνει δεκτό </a:t>
            </a:r>
            <a:r>
              <a:rPr lang="el-GR" sz="2400" b="1" u="sng" dirty="0">
                <a:latin typeface="Arial" charset="0"/>
              </a:rPr>
              <a:t>αίτημα προσωρινής προστασίας της ΑΑ</a:t>
            </a:r>
            <a:r>
              <a:rPr lang="el-GR" sz="2400" dirty="0">
                <a:latin typeface="Arial" charset="0"/>
              </a:rPr>
              <a:t> που ασκείται κατ' ανάλογη εφαρμογή του άρθρου 366.</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endParaRPr lang="el-GR" sz="2000">
              <a:solidFill>
                <a:schemeClr val="accent1">
                  <a:tint val="83000"/>
                  <a:satMod val="150000"/>
                </a:schemeClr>
              </a:solidFill>
              <a:latin typeface="Arial" charset="0"/>
            </a:endParaRPr>
          </a:p>
        </p:txBody>
      </p:sp>
      <p:sp>
        <p:nvSpPr>
          <p:cNvPr id="60419" name="Rectangle 3"/>
          <p:cNvSpPr>
            <a:spLocks noGrp="1" noChangeArrowheads="1"/>
          </p:cNvSpPr>
          <p:nvPr>
            <p:ph type="subTitle" idx="1"/>
          </p:nvPr>
        </p:nvSpPr>
        <p:spPr>
          <a:xfrm>
            <a:off x="323850" y="188913"/>
            <a:ext cx="8424863" cy="6335712"/>
          </a:xfrm>
        </p:spPr>
        <p:txBody>
          <a:bodyPr>
            <a:normAutofit/>
          </a:bodyPr>
          <a:lstStyle/>
          <a:p>
            <a:pPr marL="361950" indent="-361950" algn="l" eaLnBrk="1" fontAlgn="auto" hangingPunct="1">
              <a:lnSpc>
                <a:spcPct val="80000"/>
              </a:lnSpc>
              <a:spcAft>
                <a:spcPts val="0"/>
              </a:spcAft>
              <a:buFont typeface="Wingdings 2"/>
              <a:buNone/>
              <a:tabLst>
                <a:tab pos="361950" algn="l"/>
              </a:tabLst>
              <a:defRPr/>
            </a:pPr>
            <a:r>
              <a:rPr lang="el-GR" sz="1800" b="1" dirty="0">
                <a:solidFill>
                  <a:schemeClr val="tx1"/>
                </a:solidFill>
                <a:latin typeface="Arial" charset="0"/>
              </a:rPr>
              <a:t>Άρθρο 370 Δυνατότητα μη κήρυξης ακυρότητας της σύμβασης. Επιτακτικοί λόγοι δημοσίου συμφέροντος - Εναλλακτικές κυρώσεις</a:t>
            </a:r>
          </a:p>
          <a:p>
            <a:pPr marL="361950" indent="-361950" eaLnBrk="1" fontAlgn="auto" hangingPunct="1">
              <a:lnSpc>
                <a:spcPct val="80000"/>
              </a:lnSpc>
              <a:spcAft>
                <a:spcPts val="0"/>
              </a:spcAft>
              <a:buFont typeface="Wingdings 2"/>
              <a:buNone/>
              <a:tabLst>
                <a:tab pos="361950" algn="l"/>
              </a:tabLst>
              <a:defRPr/>
            </a:pPr>
            <a:endParaRPr lang="el-GR" sz="1800" b="1" dirty="0">
              <a:solidFill>
                <a:schemeClr val="accent2"/>
              </a:solidFill>
              <a:latin typeface="Arial" charset="0"/>
            </a:endParaRPr>
          </a:p>
          <a:p>
            <a:pPr marL="361950" indent="-361950" algn="just" eaLnBrk="1" fontAlgn="auto" hangingPunct="1">
              <a:lnSpc>
                <a:spcPct val="160000"/>
              </a:lnSpc>
              <a:spcBef>
                <a:spcPct val="0"/>
              </a:spcBef>
              <a:spcAft>
                <a:spcPts val="0"/>
              </a:spcAft>
              <a:buFont typeface="Wingdings" pitchFamily="2" charset="2"/>
              <a:buChar char="v"/>
              <a:tabLst>
                <a:tab pos="361950" algn="l"/>
              </a:tabLst>
              <a:defRPr/>
            </a:pPr>
            <a:endParaRPr lang="el-GR" sz="2400" dirty="0" smtClean="0">
              <a:latin typeface="Arial" charset="0"/>
            </a:endParaRPr>
          </a:p>
          <a:p>
            <a:pPr marL="361950" indent="-361950" algn="just" eaLnBrk="1" fontAlgn="auto" hangingPunct="1">
              <a:lnSpc>
                <a:spcPct val="160000"/>
              </a:lnSpc>
              <a:spcBef>
                <a:spcPct val="0"/>
              </a:spcBef>
              <a:spcAft>
                <a:spcPts val="0"/>
              </a:spcAft>
              <a:buFont typeface="Wingdings" pitchFamily="2" charset="2"/>
              <a:buChar char="v"/>
              <a:tabLst>
                <a:tab pos="361950" algn="l"/>
              </a:tabLst>
              <a:defRPr/>
            </a:pPr>
            <a:r>
              <a:rPr lang="el-GR" sz="2400" dirty="0" smtClean="0">
                <a:latin typeface="Arial" charset="0"/>
              </a:rPr>
              <a:t>Παρέχεται </a:t>
            </a:r>
            <a:r>
              <a:rPr lang="el-GR" sz="2400" dirty="0">
                <a:latin typeface="Arial" charset="0"/>
              </a:rPr>
              <a:t>η δυνατότητα στην ΑΕΠΠ </a:t>
            </a:r>
            <a:r>
              <a:rPr lang="el-GR" sz="2400" b="1" dirty="0">
                <a:latin typeface="Arial" charset="0"/>
              </a:rPr>
              <a:t>να μην κηρύξει την ακυρότητα σύμβασης, παράνομα ανατεθείσας, </a:t>
            </a:r>
            <a:r>
              <a:rPr lang="el-GR" sz="2400" b="1" dirty="0">
                <a:solidFill>
                  <a:srgbClr val="FFFF00"/>
                </a:solidFill>
                <a:latin typeface="Arial" charset="0"/>
              </a:rPr>
              <a:t>εάν διαπιστώσει ότι επιτακτικοί λόγοι δημοσίου συμφέροντος επιβάλλουν τη διατήρηση των αποτελεσμάτων αυτής,</a:t>
            </a:r>
          </a:p>
          <a:p>
            <a:pPr marL="361950" indent="-361950" algn="just" eaLnBrk="1" fontAlgn="auto" hangingPunct="1">
              <a:lnSpc>
                <a:spcPct val="160000"/>
              </a:lnSpc>
              <a:spcBef>
                <a:spcPct val="0"/>
              </a:spcBef>
              <a:spcAft>
                <a:spcPts val="0"/>
              </a:spcAft>
              <a:buFont typeface="Wingdings" pitchFamily="2" charset="2"/>
              <a:buChar char="v"/>
              <a:tabLst>
                <a:tab pos="361950" algn="l"/>
              </a:tabLst>
              <a:defRPr/>
            </a:pPr>
            <a:r>
              <a:rPr lang="el-GR" sz="2400" dirty="0">
                <a:latin typeface="Arial" charset="0"/>
              </a:rPr>
              <a:t>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endParaRPr lang="el-GR" sz="2000">
              <a:solidFill>
                <a:schemeClr val="accent1">
                  <a:tint val="83000"/>
                  <a:satMod val="150000"/>
                </a:schemeClr>
              </a:solidFill>
              <a:latin typeface="Arial" charset="0"/>
            </a:endParaRPr>
          </a:p>
        </p:txBody>
      </p:sp>
      <p:sp>
        <p:nvSpPr>
          <p:cNvPr id="60419" name="Rectangle 3"/>
          <p:cNvSpPr>
            <a:spLocks noGrp="1" noChangeArrowheads="1"/>
          </p:cNvSpPr>
          <p:nvPr>
            <p:ph type="subTitle" idx="1"/>
          </p:nvPr>
        </p:nvSpPr>
        <p:spPr>
          <a:xfrm>
            <a:off x="323850" y="188913"/>
            <a:ext cx="8424863" cy="6335712"/>
          </a:xfrm>
        </p:spPr>
        <p:txBody>
          <a:bodyPr>
            <a:normAutofit/>
          </a:bodyPr>
          <a:lstStyle/>
          <a:p>
            <a:pPr marL="361950" indent="-361950" algn="l" eaLnBrk="1" fontAlgn="auto" hangingPunct="1">
              <a:lnSpc>
                <a:spcPct val="80000"/>
              </a:lnSpc>
              <a:spcAft>
                <a:spcPts val="0"/>
              </a:spcAft>
              <a:buFont typeface="Wingdings 2"/>
              <a:buNone/>
              <a:tabLst>
                <a:tab pos="361950" algn="l"/>
              </a:tabLst>
              <a:defRPr/>
            </a:pPr>
            <a:r>
              <a:rPr lang="el-GR" sz="1800" b="1" dirty="0">
                <a:solidFill>
                  <a:srgbClr val="FFFF00"/>
                </a:solidFill>
                <a:latin typeface="Arial" charset="0"/>
              </a:rPr>
              <a:t>Άρθρο 370 Δυνατότητα μη κήρυξης ακυρότητας της σύμβασης. Επιτακτικοί λόγοι δημοσίου συμφέροντος - Εναλλακτικές κυρώσεις</a:t>
            </a:r>
          </a:p>
          <a:p>
            <a:pPr marL="361950" indent="-361950" eaLnBrk="1" fontAlgn="auto" hangingPunct="1">
              <a:lnSpc>
                <a:spcPct val="80000"/>
              </a:lnSpc>
              <a:spcAft>
                <a:spcPts val="0"/>
              </a:spcAft>
              <a:buFont typeface="Wingdings 2"/>
              <a:buNone/>
              <a:tabLst>
                <a:tab pos="361950" algn="l"/>
              </a:tabLst>
              <a:defRPr/>
            </a:pPr>
            <a:endParaRPr lang="el-GR" sz="1800" b="1" dirty="0">
              <a:solidFill>
                <a:schemeClr val="accent2"/>
              </a:solidFill>
              <a:latin typeface="Arial" charset="0"/>
            </a:endParaRPr>
          </a:p>
          <a:p>
            <a:pPr marL="361950" indent="-361950" algn="just" eaLnBrk="1" fontAlgn="auto" hangingPunct="1">
              <a:lnSpc>
                <a:spcPct val="160000"/>
              </a:lnSpc>
              <a:spcBef>
                <a:spcPct val="0"/>
              </a:spcBef>
              <a:spcAft>
                <a:spcPts val="0"/>
              </a:spcAft>
              <a:buFont typeface="Wingdings" pitchFamily="2" charset="2"/>
              <a:buChar char="v"/>
              <a:tabLst>
                <a:tab pos="361950" algn="l"/>
              </a:tabLst>
              <a:defRPr/>
            </a:pPr>
            <a:endParaRPr lang="el-GR" sz="2400" b="1" dirty="0" smtClean="0">
              <a:latin typeface="Arial" charset="0"/>
            </a:endParaRPr>
          </a:p>
          <a:p>
            <a:pPr marL="361950" indent="-361950" algn="ctr" eaLnBrk="1" fontAlgn="auto" hangingPunct="1">
              <a:lnSpc>
                <a:spcPct val="160000"/>
              </a:lnSpc>
              <a:spcBef>
                <a:spcPct val="0"/>
              </a:spcBef>
              <a:spcAft>
                <a:spcPts val="0"/>
              </a:spcAft>
              <a:buFont typeface="Wingdings" pitchFamily="2" charset="2"/>
              <a:buChar char="v"/>
              <a:tabLst>
                <a:tab pos="361950" algn="l"/>
              </a:tabLst>
              <a:defRPr/>
            </a:pPr>
            <a:r>
              <a:rPr lang="el-GR" sz="2400" b="1" dirty="0" smtClean="0">
                <a:latin typeface="Arial" charset="0"/>
              </a:rPr>
              <a:t>επιβάλλοντας </a:t>
            </a:r>
            <a:r>
              <a:rPr lang="el-GR" sz="2400" b="1" dirty="0">
                <a:latin typeface="Arial" charset="0"/>
              </a:rPr>
              <a:t>πρόστιμο στην </a:t>
            </a:r>
            <a:r>
              <a:rPr lang="el-GR" sz="2400" b="1" dirty="0" smtClean="0">
                <a:latin typeface="Arial" charset="0"/>
              </a:rPr>
              <a:t>ΑΑ</a:t>
            </a:r>
            <a:endParaRPr lang="el-GR" sz="2400" dirty="0" smtClean="0">
              <a:latin typeface="Arial" charset="0"/>
            </a:endParaRPr>
          </a:p>
          <a:p>
            <a:pPr marL="361950" indent="-361950" algn="just" eaLnBrk="1" fontAlgn="auto" hangingPunct="1">
              <a:lnSpc>
                <a:spcPct val="160000"/>
              </a:lnSpc>
              <a:spcBef>
                <a:spcPct val="0"/>
              </a:spcBef>
              <a:spcAft>
                <a:spcPts val="0"/>
              </a:spcAft>
              <a:buFont typeface="Wingdings" pitchFamily="2" charset="2"/>
              <a:buChar char="v"/>
              <a:tabLst>
                <a:tab pos="361950" algn="l"/>
              </a:tabLst>
              <a:defRPr/>
            </a:pPr>
            <a:r>
              <a:rPr lang="el-GR" sz="2400" dirty="0" smtClean="0">
                <a:latin typeface="Arial" charset="0"/>
              </a:rPr>
              <a:t>ύψος προστίμου: καθορίζεται </a:t>
            </a:r>
            <a:r>
              <a:rPr lang="el-GR" sz="2400" dirty="0">
                <a:latin typeface="Arial" charset="0"/>
              </a:rPr>
              <a:t>στη σχετική </a:t>
            </a:r>
            <a:r>
              <a:rPr lang="el-GR" sz="2400" dirty="0" smtClean="0">
                <a:latin typeface="Arial" charset="0"/>
              </a:rPr>
              <a:t>απόφαση &amp;  </a:t>
            </a:r>
            <a:r>
              <a:rPr lang="el-GR" sz="2400" dirty="0">
                <a:latin typeface="Arial" charset="0"/>
              </a:rPr>
              <a:t>δεν δύναται να υπερβαίνει το 10% του οικονομικού αντικειμένου της σύμβασης, (χωρίς ΦΠΑ). </a:t>
            </a:r>
          </a:p>
          <a:p>
            <a:pPr marL="361950" indent="-361950" algn="just" eaLnBrk="1" fontAlgn="auto" hangingPunct="1">
              <a:lnSpc>
                <a:spcPct val="160000"/>
              </a:lnSpc>
              <a:spcBef>
                <a:spcPct val="0"/>
              </a:spcBef>
              <a:spcAft>
                <a:spcPts val="0"/>
              </a:spcAft>
              <a:buFont typeface="Wingdings" pitchFamily="2" charset="2"/>
              <a:buChar char="v"/>
              <a:tabLst>
                <a:tab pos="361950" algn="l"/>
              </a:tabLst>
              <a:defRPr/>
            </a:pPr>
            <a:r>
              <a:rPr lang="el-GR" sz="2400" dirty="0" smtClean="0">
                <a:latin typeface="Arial" charset="0"/>
              </a:rPr>
              <a:t>με </a:t>
            </a:r>
            <a:r>
              <a:rPr lang="el-GR" sz="2400" dirty="0">
                <a:latin typeface="Arial" charset="0"/>
              </a:rPr>
              <a:t>ειδική απόφαση της ΑΕΠΠ, το πρόστιμο περιέρχεται στον αιτούντα.</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endParaRPr lang="el-GR" sz="2000">
              <a:solidFill>
                <a:schemeClr val="accent1">
                  <a:tint val="83000"/>
                  <a:satMod val="150000"/>
                </a:schemeClr>
              </a:solidFill>
              <a:latin typeface="Arial" charset="0"/>
            </a:endParaRPr>
          </a:p>
        </p:txBody>
      </p:sp>
      <p:sp>
        <p:nvSpPr>
          <p:cNvPr id="61443" name="Rectangle 3"/>
          <p:cNvSpPr>
            <a:spLocks noGrp="1" noChangeArrowheads="1"/>
          </p:cNvSpPr>
          <p:nvPr>
            <p:ph type="subTitle" idx="1"/>
          </p:nvPr>
        </p:nvSpPr>
        <p:spPr>
          <a:xfrm>
            <a:off x="323850" y="188913"/>
            <a:ext cx="8424863" cy="6335712"/>
          </a:xfrm>
        </p:spPr>
        <p:txBody>
          <a:bodyPr>
            <a:normAutofit/>
          </a:bodyPr>
          <a:lstStyle/>
          <a:p>
            <a:pPr marL="361950" indent="-361950" algn="ctr" eaLnBrk="1" fontAlgn="auto" hangingPunct="1">
              <a:spcAft>
                <a:spcPts val="0"/>
              </a:spcAft>
              <a:buFont typeface="Wingdings 2"/>
              <a:buNone/>
              <a:tabLst>
                <a:tab pos="361950" algn="l"/>
              </a:tabLst>
              <a:defRPr/>
            </a:pPr>
            <a:r>
              <a:rPr lang="fr-CA" sz="1800" b="1" dirty="0" err="1">
                <a:solidFill>
                  <a:srgbClr val="FFFF00"/>
                </a:solidFill>
                <a:latin typeface="Arial" charset="0"/>
              </a:rPr>
              <a:t>Άρθρο</a:t>
            </a:r>
            <a:r>
              <a:rPr lang="fr-CA" sz="1800" b="1" dirty="0">
                <a:solidFill>
                  <a:srgbClr val="FFFF00"/>
                </a:solidFill>
                <a:latin typeface="Arial" charset="0"/>
              </a:rPr>
              <a:t> 371 </a:t>
            </a:r>
            <a:r>
              <a:rPr lang="fr-CA" sz="1800" b="1" dirty="0" err="1">
                <a:solidFill>
                  <a:srgbClr val="FFFF00"/>
                </a:solidFill>
                <a:latin typeface="Arial" charset="0"/>
              </a:rPr>
              <a:t>Συνέπειες</a:t>
            </a:r>
            <a:r>
              <a:rPr lang="fr-CA" sz="1800" b="1" dirty="0">
                <a:solidFill>
                  <a:srgbClr val="FFFF00"/>
                </a:solidFill>
                <a:latin typeface="Arial" charset="0"/>
              </a:rPr>
              <a:t> </a:t>
            </a:r>
            <a:r>
              <a:rPr lang="fr-CA" sz="1800" b="1" dirty="0" err="1">
                <a:solidFill>
                  <a:srgbClr val="FFFF00"/>
                </a:solidFill>
                <a:latin typeface="Arial" charset="0"/>
              </a:rPr>
              <a:t>κήρυξης</a:t>
            </a:r>
            <a:r>
              <a:rPr lang="fr-CA" sz="1800" b="1" dirty="0">
                <a:solidFill>
                  <a:srgbClr val="FFFF00"/>
                </a:solidFill>
                <a:latin typeface="Arial" charset="0"/>
              </a:rPr>
              <a:t> </a:t>
            </a:r>
            <a:r>
              <a:rPr lang="fr-CA" sz="1800" b="1" dirty="0" err="1">
                <a:solidFill>
                  <a:srgbClr val="FFFF00"/>
                </a:solidFill>
                <a:latin typeface="Arial" charset="0"/>
              </a:rPr>
              <a:t>ακυρότητας</a:t>
            </a:r>
            <a:r>
              <a:rPr lang="fr-CA" sz="1800" b="1" dirty="0">
                <a:solidFill>
                  <a:srgbClr val="FFFF00"/>
                </a:solidFill>
                <a:latin typeface="Arial" charset="0"/>
              </a:rPr>
              <a:t> τ</a:t>
            </a:r>
            <a:r>
              <a:rPr lang="el-GR" sz="1800" b="1" dirty="0">
                <a:solidFill>
                  <a:srgbClr val="FFFF00"/>
                </a:solidFill>
                <a:latin typeface="Arial" charset="0"/>
              </a:rPr>
              <a:t>ης</a:t>
            </a:r>
            <a:r>
              <a:rPr lang="fr-CA" sz="1800" b="1" dirty="0">
                <a:solidFill>
                  <a:srgbClr val="FFFF00"/>
                </a:solidFill>
                <a:latin typeface="Arial" charset="0"/>
              </a:rPr>
              <a:t> </a:t>
            </a:r>
            <a:r>
              <a:rPr lang="fr-CA" sz="1800" b="1" dirty="0" err="1">
                <a:solidFill>
                  <a:srgbClr val="FFFF00"/>
                </a:solidFill>
                <a:latin typeface="Arial" charset="0"/>
              </a:rPr>
              <a:t>σύμβασης</a:t>
            </a:r>
            <a:r>
              <a:rPr lang="el-GR" sz="1800" dirty="0">
                <a:solidFill>
                  <a:srgbClr val="FFFF00"/>
                </a:solidFill>
                <a:latin typeface="Arial" charset="0"/>
              </a:rPr>
              <a:t> </a:t>
            </a:r>
            <a:endParaRPr lang="el-GR" sz="1800" b="1" dirty="0">
              <a:solidFill>
                <a:srgbClr val="FFFF00"/>
              </a:solidFill>
              <a:latin typeface="Arial" charset="0"/>
            </a:endParaRPr>
          </a:p>
          <a:p>
            <a:pPr marL="361950" indent="-361950" algn="just" eaLnBrk="1" fontAlgn="auto" hangingPunct="1">
              <a:lnSpc>
                <a:spcPct val="120000"/>
              </a:lnSpc>
              <a:spcBef>
                <a:spcPct val="0"/>
              </a:spcBef>
              <a:spcAft>
                <a:spcPts val="0"/>
              </a:spcAft>
              <a:buFont typeface="Wingdings 2"/>
              <a:buNone/>
              <a:tabLst>
                <a:tab pos="361950" algn="l"/>
              </a:tabLst>
              <a:defRPr/>
            </a:pPr>
            <a:endParaRPr lang="el-GR" sz="2400" dirty="0">
              <a:latin typeface="Arial" charset="0"/>
            </a:endParaRPr>
          </a:p>
          <a:p>
            <a:pPr marL="361950" indent="-361950" algn="just" eaLnBrk="1" fontAlgn="auto" hangingPunct="1">
              <a:lnSpc>
                <a:spcPct val="150000"/>
              </a:lnSpc>
              <a:spcBef>
                <a:spcPct val="0"/>
              </a:spcBef>
              <a:spcAft>
                <a:spcPts val="0"/>
              </a:spcAft>
              <a:buFont typeface="Wingdings" pitchFamily="2" charset="2"/>
              <a:buAutoNum type="arabicParenR"/>
              <a:tabLst>
                <a:tab pos="361950" algn="l"/>
              </a:tabLst>
              <a:defRPr/>
            </a:pPr>
            <a:r>
              <a:rPr lang="el-GR" sz="2000" dirty="0">
                <a:latin typeface="Arial" charset="0"/>
              </a:rPr>
              <a:t>Ορίζεται ότι </a:t>
            </a:r>
            <a:r>
              <a:rPr lang="el-GR" sz="2000" b="1" u="sng" dirty="0">
                <a:solidFill>
                  <a:schemeClr val="accent2"/>
                </a:solidFill>
                <a:latin typeface="Arial" charset="0"/>
              </a:rPr>
              <a:t>η ακυρότητα έχει αναδρομική ισχύ</a:t>
            </a:r>
            <a:r>
              <a:rPr lang="el-GR" sz="2000" dirty="0">
                <a:latin typeface="Arial" charset="0"/>
              </a:rPr>
              <a:t>, [με την επιφύλαξη ως προς την κήρυξη ακυρότητας ως προς το </a:t>
            </a:r>
            <a:r>
              <a:rPr lang="el-GR" sz="2000" b="1" dirty="0">
                <a:latin typeface="Arial" charset="0"/>
              </a:rPr>
              <a:t>ανεκτέλεστο τμήμα της σύμβασης</a:t>
            </a:r>
            <a:r>
              <a:rPr lang="el-GR" sz="2000" dirty="0">
                <a:latin typeface="Arial" charset="0"/>
              </a:rPr>
              <a:t>, προβλεπόμενη στην </a:t>
            </a:r>
            <a:r>
              <a:rPr lang="en-US" sz="2000" dirty="0">
                <a:latin typeface="Arial" charset="0"/>
              </a:rPr>
              <a:t>§</a:t>
            </a:r>
            <a:r>
              <a:rPr lang="el-GR" sz="2000" dirty="0">
                <a:latin typeface="Arial" charset="0"/>
              </a:rPr>
              <a:t>2</a:t>
            </a:r>
            <a:r>
              <a:rPr lang="el-GR" sz="2000" dirty="0" smtClean="0">
                <a:latin typeface="Arial" charset="0"/>
              </a:rPr>
              <a:t>].</a:t>
            </a:r>
          </a:p>
          <a:p>
            <a:pPr marL="361950" indent="-361950" algn="just" eaLnBrk="1" fontAlgn="auto" hangingPunct="1">
              <a:lnSpc>
                <a:spcPct val="150000"/>
              </a:lnSpc>
              <a:spcBef>
                <a:spcPct val="0"/>
              </a:spcBef>
              <a:spcAft>
                <a:spcPts val="0"/>
              </a:spcAft>
              <a:buFont typeface="Wingdings" pitchFamily="2" charset="2"/>
              <a:buAutoNum type="arabicParenR"/>
              <a:tabLst>
                <a:tab pos="361950" algn="l"/>
              </a:tabLst>
              <a:defRPr/>
            </a:pPr>
            <a:endParaRPr lang="el-GR" sz="2000" dirty="0">
              <a:latin typeface="Arial" charset="0"/>
            </a:endParaRPr>
          </a:p>
          <a:p>
            <a:pPr marL="361950" indent="-361950" algn="just" eaLnBrk="1" fontAlgn="auto" hangingPunct="1">
              <a:lnSpc>
                <a:spcPct val="150000"/>
              </a:lnSpc>
              <a:spcBef>
                <a:spcPct val="0"/>
              </a:spcBef>
              <a:spcAft>
                <a:spcPts val="0"/>
              </a:spcAft>
              <a:buFont typeface="Wingdings" pitchFamily="2" charset="2"/>
              <a:buAutoNum type="arabicParenR"/>
              <a:tabLst>
                <a:tab pos="361950" algn="l"/>
              </a:tabLst>
              <a:defRPr/>
            </a:pPr>
            <a:r>
              <a:rPr lang="el-GR" sz="2000" b="1" dirty="0">
                <a:solidFill>
                  <a:schemeClr val="accent2"/>
                </a:solidFill>
                <a:latin typeface="Arial" charset="0"/>
              </a:rPr>
              <a:t>Οι αξιώσεις των μερών διέπονται από τις διατάξεις περί αδικαιολόγητου πλουτισμού</a:t>
            </a:r>
            <a:r>
              <a:rPr lang="el-GR" sz="2000" dirty="0">
                <a:latin typeface="Arial" charset="0"/>
              </a:rPr>
              <a:t>. </a:t>
            </a:r>
            <a:endParaRPr lang="el-GR" sz="2000" dirty="0" smtClean="0">
              <a:latin typeface="Arial" charset="0"/>
            </a:endParaRPr>
          </a:p>
          <a:p>
            <a:pPr marL="361950" indent="-361950" algn="just" eaLnBrk="1" fontAlgn="auto" hangingPunct="1">
              <a:lnSpc>
                <a:spcPct val="150000"/>
              </a:lnSpc>
              <a:spcBef>
                <a:spcPct val="0"/>
              </a:spcBef>
              <a:spcAft>
                <a:spcPts val="0"/>
              </a:spcAft>
              <a:buFont typeface="Wingdings" pitchFamily="2" charset="2"/>
              <a:buAutoNum type="arabicParenR"/>
              <a:tabLst>
                <a:tab pos="361950" algn="l"/>
              </a:tabLst>
              <a:defRPr/>
            </a:pPr>
            <a:r>
              <a:rPr lang="el-GR" sz="2000" dirty="0" smtClean="0">
                <a:latin typeface="Arial" charset="0"/>
              </a:rPr>
              <a:t>Κατ</a:t>
            </a:r>
            <a:r>
              <a:rPr lang="el-GR" sz="2000" dirty="0">
                <a:latin typeface="Arial" charset="0"/>
              </a:rPr>
              <a:t>’ εφαρμογή αυτών, μπορεί το δικαστήριο να επιδικάσει μειωμένο το οφειλόμενο ποσό, ή και να μην επιδικάσει κανένα ποσό, αφού συνεκτιμήσει </a:t>
            </a:r>
            <a:r>
              <a:rPr lang="el-GR" sz="2000" b="1" dirty="0">
                <a:solidFill>
                  <a:srgbClr val="FFFF00"/>
                </a:solidFill>
                <a:latin typeface="Arial" charset="0"/>
              </a:rPr>
              <a:t>το ότι ο Ανάδοχος γνώριζε ή όφειλε να γνωρίζει την ακυρότητα της σύμβασης</a:t>
            </a:r>
            <a:r>
              <a:rPr lang="el-GR" sz="2000" dirty="0">
                <a:solidFill>
                  <a:srgbClr val="FFFF00"/>
                </a:solidFill>
                <a:latin typeface="Arial" charset="0"/>
              </a:rPr>
              <a:t>. </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endParaRPr lang="el-GR" sz="2000">
              <a:solidFill>
                <a:schemeClr val="accent1">
                  <a:tint val="83000"/>
                  <a:satMod val="150000"/>
                </a:schemeClr>
              </a:solidFill>
              <a:latin typeface="Arial" charset="0"/>
            </a:endParaRPr>
          </a:p>
        </p:txBody>
      </p:sp>
      <p:sp>
        <p:nvSpPr>
          <p:cNvPr id="63491" name="Rectangle 3"/>
          <p:cNvSpPr>
            <a:spLocks noGrp="1" noChangeArrowheads="1"/>
          </p:cNvSpPr>
          <p:nvPr>
            <p:ph type="subTitle" idx="1"/>
          </p:nvPr>
        </p:nvSpPr>
        <p:spPr>
          <a:xfrm>
            <a:off x="395288" y="188913"/>
            <a:ext cx="8424862" cy="6335712"/>
          </a:xfrm>
        </p:spPr>
        <p:txBody>
          <a:bodyPr>
            <a:normAutofit/>
          </a:bodyPr>
          <a:lstStyle/>
          <a:p>
            <a:pPr marL="361950" indent="-361950" eaLnBrk="1" fontAlgn="auto" hangingPunct="1">
              <a:lnSpc>
                <a:spcPct val="80000"/>
              </a:lnSpc>
              <a:spcAft>
                <a:spcPts val="0"/>
              </a:spcAft>
              <a:buFont typeface="Wingdings 2"/>
              <a:buNone/>
              <a:tabLst>
                <a:tab pos="0" algn="l"/>
                <a:tab pos="361950" algn="l"/>
              </a:tabLst>
              <a:defRPr/>
            </a:pPr>
            <a:r>
              <a:rPr lang="el-GR" sz="1800" b="1" dirty="0">
                <a:solidFill>
                  <a:schemeClr val="accent2"/>
                </a:solidFill>
                <a:latin typeface="Arial" charset="0"/>
              </a:rPr>
              <a:t>ΤΙΤΛΟΣ 3 ΔΙΚΑΣΤΙΚΗ ΠΡΟΣΤΑΣΙΑ ΣΤΟ ΣΤΑΔΙΟ ΠΟΥ ΠΡΟΗΓΕΙΤΑΙ ΤΗΣ ΣΥΝΑΨΗΣ ΤΗΣ ΣΥΜΒΑΣΗΣ (άρθρα 372-373)</a:t>
            </a:r>
          </a:p>
          <a:p>
            <a:pPr marL="361950" indent="-361950" eaLnBrk="1" fontAlgn="auto" hangingPunct="1">
              <a:lnSpc>
                <a:spcPct val="80000"/>
              </a:lnSpc>
              <a:spcAft>
                <a:spcPts val="0"/>
              </a:spcAft>
              <a:buFont typeface="Wingdings 2"/>
              <a:buNone/>
              <a:tabLst>
                <a:tab pos="0" algn="l"/>
                <a:tab pos="361950" algn="l"/>
              </a:tabLst>
              <a:defRPr/>
            </a:pPr>
            <a:endParaRPr lang="el-GR" sz="1600" b="1" dirty="0" smtClean="0">
              <a:latin typeface="Arial" charset="0"/>
            </a:endParaRPr>
          </a:p>
          <a:p>
            <a:pPr algn="l" eaLnBrk="1" fontAlgn="auto" hangingPunct="1">
              <a:lnSpc>
                <a:spcPct val="80000"/>
              </a:lnSpc>
              <a:spcAft>
                <a:spcPts val="0"/>
              </a:spcAft>
              <a:buFont typeface="Wingdings 2"/>
              <a:buNone/>
              <a:tabLst>
                <a:tab pos="0" algn="l"/>
              </a:tabLst>
              <a:defRPr/>
            </a:pPr>
            <a:r>
              <a:rPr lang="el-GR" sz="1600" b="1" dirty="0" smtClean="0">
                <a:latin typeface="Arial" charset="0"/>
              </a:rPr>
              <a:t>Άρθρο </a:t>
            </a:r>
            <a:r>
              <a:rPr lang="el-GR" sz="1600" b="1" dirty="0">
                <a:latin typeface="Arial" charset="0"/>
              </a:rPr>
              <a:t>372 Δικαστική προστασία στο πεδίο </a:t>
            </a:r>
            <a:r>
              <a:rPr lang="el-GR" sz="1600" b="1" u="sng" dirty="0">
                <a:latin typeface="Arial" charset="0"/>
              </a:rPr>
              <a:t>που προηγείται της σύναψης της </a:t>
            </a:r>
            <a:r>
              <a:rPr lang="el-GR" sz="1600" b="1" u="sng" dirty="0" smtClean="0">
                <a:latin typeface="Arial" charset="0"/>
              </a:rPr>
              <a:t>σύμβασης</a:t>
            </a:r>
          </a:p>
          <a:p>
            <a:pPr algn="l" eaLnBrk="1" fontAlgn="auto" hangingPunct="1">
              <a:lnSpc>
                <a:spcPct val="80000"/>
              </a:lnSpc>
              <a:spcAft>
                <a:spcPts val="0"/>
              </a:spcAft>
              <a:buFont typeface="Wingdings 2"/>
              <a:buNone/>
              <a:tabLst>
                <a:tab pos="0" algn="l"/>
              </a:tabLst>
              <a:defRPr/>
            </a:pPr>
            <a:endParaRPr lang="el-GR" sz="1600" b="1" u="sng" dirty="0">
              <a:solidFill>
                <a:schemeClr val="accent2"/>
              </a:solidFill>
              <a:latin typeface="Arial" charset="0"/>
            </a:endParaRPr>
          </a:p>
          <a:p>
            <a:pPr marL="361950" indent="-361950" algn="just" eaLnBrk="1" fontAlgn="auto" hangingPunct="1">
              <a:lnSpc>
                <a:spcPct val="180000"/>
              </a:lnSpc>
              <a:spcBef>
                <a:spcPct val="0"/>
              </a:spcBef>
              <a:spcAft>
                <a:spcPts val="0"/>
              </a:spcAft>
              <a:buFont typeface="Wingdings" pitchFamily="2" charset="2"/>
              <a:buChar char="Ø"/>
              <a:tabLst>
                <a:tab pos="0" algn="l"/>
                <a:tab pos="361950" algn="l"/>
              </a:tabLst>
              <a:defRPr/>
            </a:pPr>
            <a:endParaRPr lang="el-GR" sz="1800" dirty="0">
              <a:latin typeface="Arial" charset="0"/>
            </a:endParaRPr>
          </a:p>
          <a:p>
            <a:pPr marL="361950" indent="-361950" algn="just" eaLnBrk="1" fontAlgn="auto" hangingPunct="1">
              <a:lnSpc>
                <a:spcPct val="180000"/>
              </a:lnSpc>
              <a:spcBef>
                <a:spcPct val="0"/>
              </a:spcBef>
              <a:spcAft>
                <a:spcPts val="0"/>
              </a:spcAft>
              <a:buFont typeface="Wingdings" pitchFamily="2" charset="2"/>
              <a:buChar char="v"/>
              <a:tabLst>
                <a:tab pos="0" algn="l"/>
                <a:tab pos="361950" algn="l"/>
              </a:tabLst>
              <a:defRPr/>
            </a:pPr>
            <a:r>
              <a:rPr lang="el-GR" sz="1800" b="1" dirty="0" smtClean="0">
                <a:latin typeface="Arial" charset="0"/>
              </a:rPr>
              <a:t>άρθρο </a:t>
            </a:r>
            <a:r>
              <a:rPr lang="el-GR" sz="1800" b="1" dirty="0">
                <a:latin typeface="Arial" charset="0"/>
              </a:rPr>
              <a:t>372</a:t>
            </a:r>
            <a:r>
              <a:rPr lang="el-GR" sz="1800" dirty="0">
                <a:latin typeface="Arial" charset="0"/>
              </a:rPr>
              <a:t> </a:t>
            </a:r>
            <a:r>
              <a:rPr lang="el-GR" sz="1800" b="1" dirty="0" smtClean="0">
                <a:solidFill>
                  <a:schemeClr val="accent2"/>
                </a:solidFill>
                <a:latin typeface="Arial" charset="0"/>
              </a:rPr>
              <a:t>κάθε </a:t>
            </a:r>
            <a:r>
              <a:rPr lang="el-GR" sz="1800" b="1" dirty="0">
                <a:solidFill>
                  <a:schemeClr val="accent2"/>
                </a:solidFill>
                <a:latin typeface="Arial" charset="0"/>
              </a:rPr>
              <a:t>ενδιαφερόμενος που έχει έννομο συμφέρον </a:t>
            </a:r>
            <a:r>
              <a:rPr lang="el-GR" sz="1800" b="1" dirty="0">
                <a:latin typeface="Arial" charset="0"/>
              </a:rPr>
              <a:t>[&amp; οι ΑΑ</a:t>
            </a:r>
            <a:r>
              <a:rPr lang="el-GR" sz="1800" b="1" dirty="0" smtClean="0">
                <a:latin typeface="Arial" charset="0"/>
              </a:rPr>
              <a:t>]</a:t>
            </a:r>
          </a:p>
          <a:p>
            <a:pPr marL="361950" indent="-361950" algn="just" eaLnBrk="1" fontAlgn="auto" hangingPunct="1">
              <a:lnSpc>
                <a:spcPct val="180000"/>
              </a:lnSpc>
              <a:spcBef>
                <a:spcPct val="0"/>
              </a:spcBef>
              <a:spcAft>
                <a:spcPts val="0"/>
              </a:spcAft>
              <a:tabLst>
                <a:tab pos="0" algn="l"/>
                <a:tab pos="361950" algn="l"/>
              </a:tabLst>
              <a:defRPr/>
            </a:pPr>
            <a:endParaRPr lang="el-GR" sz="1800" b="1" dirty="0" smtClean="0">
              <a:solidFill>
                <a:schemeClr val="accent2"/>
              </a:solidFill>
              <a:latin typeface="Arial" charset="0"/>
            </a:endParaRPr>
          </a:p>
          <a:p>
            <a:pPr marL="361950" indent="-361950" algn="just" eaLnBrk="1" fontAlgn="auto" hangingPunct="1">
              <a:lnSpc>
                <a:spcPct val="180000"/>
              </a:lnSpc>
              <a:spcBef>
                <a:spcPct val="0"/>
              </a:spcBef>
              <a:spcAft>
                <a:spcPts val="0"/>
              </a:spcAft>
              <a:tabLst>
                <a:tab pos="0" algn="l"/>
                <a:tab pos="361950" algn="l"/>
              </a:tabLst>
              <a:defRPr/>
            </a:pPr>
            <a:r>
              <a:rPr lang="el-GR" sz="1800" b="1" dirty="0" smtClean="0">
                <a:solidFill>
                  <a:schemeClr val="accent2"/>
                </a:solidFill>
                <a:latin typeface="Arial" charset="0"/>
              </a:rPr>
              <a:t> </a:t>
            </a:r>
            <a:r>
              <a:rPr lang="el-GR" sz="1800" b="1" dirty="0">
                <a:solidFill>
                  <a:srgbClr val="FFFF00"/>
                </a:solidFill>
                <a:latin typeface="Arial" charset="0"/>
              </a:rPr>
              <a:t>μπορεί να ζητήσει την αναστολή της εκτέλεσης απόφασης της ΑΕΠΠ </a:t>
            </a:r>
            <a:r>
              <a:rPr lang="el-GR" sz="1800" b="1" dirty="0" smtClean="0">
                <a:solidFill>
                  <a:srgbClr val="FFFF00"/>
                </a:solidFill>
                <a:latin typeface="Arial" charset="0"/>
              </a:rPr>
              <a:t>&amp;</a:t>
            </a:r>
          </a:p>
          <a:p>
            <a:pPr marL="361950" indent="-361950" algn="just" eaLnBrk="1" fontAlgn="auto" hangingPunct="1">
              <a:lnSpc>
                <a:spcPct val="180000"/>
              </a:lnSpc>
              <a:spcBef>
                <a:spcPct val="0"/>
              </a:spcBef>
              <a:spcAft>
                <a:spcPts val="0"/>
              </a:spcAft>
              <a:buFont typeface="Wingdings" pitchFamily="2" charset="2"/>
              <a:buChar char="v"/>
              <a:tabLst>
                <a:tab pos="0" algn="l"/>
                <a:tab pos="361950" algn="l"/>
              </a:tabLst>
              <a:defRPr/>
            </a:pPr>
            <a:endParaRPr lang="el-GR" sz="1800" b="1" dirty="0" smtClean="0">
              <a:solidFill>
                <a:srgbClr val="FFFF00"/>
              </a:solidFill>
              <a:latin typeface="Arial" charset="0"/>
            </a:endParaRPr>
          </a:p>
          <a:p>
            <a:pPr marL="361950" indent="-361950" algn="just" eaLnBrk="1" fontAlgn="auto" hangingPunct="1">
              <a:lnSpc>
                <a:spcPct val="180000"/>
              </a:lnSpc>
              <a:spcBef>
                <a:spcPct val="0"/>
              </a:spcBef>
              <a:spcAft>
                <a:spcPts val="0"/>
              </a:spcAft>
              <a:tabLst>
                <a:tab pos="0" algn="l"/>
                <a:tab pos="361950" algn="l"/>
              </a:tabLst>
              <a:defRPr/>
            </a:pPr>
            <a:r>
              <a:rPr lang="el-GR" sz="1800" b="1" dirty="0" smtClean="0">
                <a:solidFill>
                  <a:srgbClr val="FFFF00"/>
                </a:solidFill>
                <a:latin typeface="Arial" charset="0"/>
              </a:rPr>
              <a:t>  </a:t>
            </a:r>
            <a:r>
              <a:rPr lang="el-GR" sz="1800" b="1" dirty="0">
                <a:solidFill>
                  <a:srgbClr val="FFFF00"/>
                </a:solidFill>
                <a:latin typeface="Arial" charset="0"/>
              </a:rPr>
              <a:t>την ακύρωσή της ενώπιον του </a:t>
            </a:r>
            <a:r>
              <a:rPr lang="el-GR" sz="1800" b="1" dirty="0" err="1" smtClean="0">
                <a:solidFill>
                  <a:srgbClr val="FFFF00"/>
                </a:solidFill>
                <a:latin typeface="Arial" charset="0"/>
              </a:rPr>
              <a:t>Διοικ</a:t>
            </a:r>
            <a:r>
              <a:rPr lang="el-GR" sz="1800" b="1" dirty="0" smtClean="0">
                <a:solidFill>
                  <a:srgbClr val="FFFF00"/>
                </a:solidFill>
                <a:latin typeface="Arial" charset="0"/>
              </a:rPr>
              <a:t>. Εφετείου </a:t>
            </a:r>
            <a:r>
              <a:rPr lang="el-GR" sz="1800" b="1" dirty="0">
                <a:solidFill>
                  <a:srgbClr val="FFFF00"/>
                </a:solidFill>
                <a:latin typeface="Arial" charset="0"/>
              </a:rPr>
              <a:t>της έδρας της ΑΑ, </a:t>
            </a:r>
            <a:endParaRPr lang="el-GR" sz="1800" b="1" dirty="0" smtClean="0">
              <a:solidFill>
                <a:srgbClr val="FFFF00"/>
              </a:solidFill>
              <a:latin typeface="Arial" charset="0"/>
            </a:endParaRPr>
          </a:p>
          <a:p>
            <a:pPr marL="361950" indent="-361950" algn="just" eaLnBrk="1" fontAlgn="auto" hangingPunct="1">
              <a:lnSpc>
                <a:spcPct val="180000"/>
              </a:lnSpc>
              <a:spcBef>
                <a:spcPct val="0"/>
              </a:spcBef>
              <a:spcAft>
                <a:spcPts val="0"/>
              </a:spcAft>
              <a:tabLst>
                <a:tab pos="0" algn="l"/>
                <a:tab pos="361950" algn="l"/>
              </a:tabLst>
              <a:defRPr/>
            </a:pPr>
            <a:endParaRPr lang="el-GR" sz="1800" b="1" dirty="0" smtClean="0">
              <a:solidFill>
                <a:srgbClr val="FFFF00"/>
              </a:solidFill>
              <a:latin typeface="Arial" charset="0"/>
            </a:endParaRPr>
          </a:p>
          <a:p>
            <a:pPr marL="361950" indent="-361950" algn="just" eaLnBrk="1" fontAlgn="auto" hangingPunct="1">
              <a:lnSpc>
                <a:spcPct val="180000"/>
              </a:lnSpc>
              <a:spcBef>
                <a:spcPct val="0"/>
              </a:spcBef>
              <a:spcAft>
                <a:spcPts val="0"/>
              </a:spcAft>
              <a:tabLst>
                <a:tab pos="0" algn="l"/>
                <a:tab pos="361950" algn="l"/>
              </a:tabLst>
              <a:defRPr/>
            </a:pPr>
            <a:r>
              <a:rPr lang="el-GR" sz="1800" b="1" dirty="0" smtClean="0">
                <a:solidFill>
                  <a:srgbClr val="FFFF00"/>
                </a:solidFill>
                <a:latin typeface="Arial" charset="0"/>
              </a:rPr>
              <a:t>το </a:t>
            </a:r>
            <a:r>
              <a:rPr lang="el-GR" sz="1800" b="1" dirty="0">
                <a:solidFill>
                  <a:srgbClr val="FFFF00"/>
                </a:solidFill>
                <a:latin typeface="Arial" charset="0"/>
              </a:rPr>
              <a:t>οποίο αποφαίνεται αμετακλήτως. </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endParaRPr lang="el-GR" sz="2000">
              <a:solidFill>
                <a:schemeClr val="accent1">
                  <a:tint val="83000"/>
                  <a:satMod val="150000"/>
                </a:schemeClr>
              </a:solidFill>
              <a:latin typeface="Arial" charset="0"/>
            </a:endParaRPr>
          </a:p>
        </p:txBody>
      </p:sp>
      <p:sp>
        <p:nvSpPr>
          <p:cNvPr id="63491" name="Rectangle 3"/>
          <p:cNvSpPr>
            <a:spLocks noGrp="1" noChangeArrowheads="1"/>
          </p:cNvSpPr>
          <p:nvPr>
            <p:ph type="subTitle" idx="1"/>
          </p:nvPr>
        </p:nvSpPr>
        <p:spPr>
          <a:xfrm>
            <a:off x="395288" y="188913"/>
            <a:ext cx="8424862" cy="6335712"/>
          </a:xfrm>
        </p:spPr>
        <p:txBody>
          <a:bodyPr>
            <a:normAutofit/>
          </a:bodyPr>
          <a:lstStyle/>
          <a:p>
            <a:pPr marL="361950" indent="-361950" eaLnBrk="1" fontAlgn="auto" hangingPunct="1">
              <a:lnSpc>
                <a:spcPct val="80000"/>
              </a:lnSpc>
              <a:spcAft>
                <a:spcPts val="0"/>
              </a:spcAft>
              <a:buFont typeface="Wingdings 2"/>
              <a:buNone/>
              <a:tabLst>
                <a:tab pos="0" algn="l"/>
                <a:tab pos="361950" algn="l"/>
              </a:tabLst>
              <a:defRPr/>
            </a:pPr>
            <a:r>
              <a:rPr lang="el-GR" sz="1800" b="1" dirty="0">
                <a:solidFill>
                  <a:schemeClr val="accent2"/>
                </a:solidFill>
                <a:latin typeface="Arial" charset="0"/>
              </a:rPr>
              <a:t>ΤΙΤΛΟΣ 3 ΔΙΚΑΣΤΙΚΗ ΠΡΟΣΤΑΣΙΑ ΣΤΟ ΣΤΑΔΙΟ ΠΟΥ ΠΡΟΗΓΕΙΤΑΙ ΤΗΣ ΣΥΝΑΨΗΣ ΤΗΣ ΣΥΜΒΑΣΗΣ (άρθρα 372-373)</a:t>
            </a:r>
          </a:p>
          <a:p>
            <a:pPr marL="361950" indent="-361950" eaLnBrk="1" fontAlgn="auto" hangingPunct="1">
              <a:lnSpc>
                <a:spcPct val="80000"/>
              </a:lnSpc>
              <a:spcAft>
                <a:spcPts val="0"/>
              </a:spcAft>
              <a:buFont typeface="Wingdings 2"/>
              <a:buNone/>
              <a:tabLst>
                <a:tab pos="0" algn="l"/>
                <a:tab pos="361950" algn="l"/>
              </a:tabLst>
              <a:defRPr/>
            </a:pPr>
            <a:endParaRPr lang="el-GR" sz="1600" b="1" dirty="0" smtClean="0">
              <a:latin typeface="Arial" charset="0"/>
            </a:endParaRPr>
          </a:p>
          <a:p>
            <a:pPr algn="l" eaLnBrk="1" fontAlgn="auto" hangingPunct="1">
              <a:lnSpc>
                <a:spcPct val="80000"/>
              </a:lnSpc>
              <a:spcAft>
                <a:spcPts val="0"/>
              </a:spcAft>
              <a:buFont typeface="Wingdings 2"/>
              <a:buNone/>
              <a:tabLst>
                <a:tab pos="0" algn="l"/>
              </a:tabLst>
              <a:defRPr/>
            </a:pPr>
            <a:r>
              <a:rPr lang="el-GR" sz="1600" b="1" dirty="0" smtClean="0">
                <a:latin typeface="Arial" charset="0"/>
              </a:rPr>
              <a:t>Άρθρο </a:t>
            </a:r>
            <a:r>
              <a:rPr lang="el-GR" sz="1600" b="1" dirty="0">
                <a:latin typeface="Arial" charset="0"/>
              </a:rPr>
              <a:t>372 Δικαστική προστασία στο πεδίο </a:t>
            </a:r>
            <a:r>
              <a:rPr lang="el-GR" sz="1600" b="1" u="sng" dirty="0">
                <a:latin typeface="Arial" charset="0"/>
              </a:rPr>
              <a:t>που προηγείται της σύναψης της σύμβασης</a:t>
            </a:r>
            <a:endParaRPr lang="el-GR" sz="1600" b="1" u="sng" dirty="0">
              <a:solidFill>
                <a:schemeClr val="accent2"/>
              </a:solidFill>
              <a:latin typeface="Arial" charset="0"/>
            </a:endParaRPr>
          </a:p>
          <a:p>
            <a:pPr marL="361950" indent="-361950" algn="just" eaLnBrk="1" fontAlgn="auto" hangingPunct="1">
              <a:lnSpc>
                <a:spcPct val="180000"/>
              </a:lnSpc>
              <a:spcBef>
                <a:spcPct val="0"/>
              </a:spcBef>
              <a:spcAft>
                <a:spcPts val="0"/>
              </a:spcAft>
              <a:tabLst>
                <a:tab pos="0" algn="l"/>
                <a:tab pos="361950" algn="l"/>
              </a:tabLst>
              <a:defRPr/>
            </a:pPr>
            <a:endParaRPr lang="el-GR" sz="1800" u="sng" dirty="0" smtClean="0">
              <a:latin typeface="Arial" charset="0"/>
            </a:endParaRPr>
          </a:p>
          <a:p>
            <a:pPr marL="361950" indent="-361950" algn="just" eaLnBrk="1" fontAlgn="auto" hangingPunct="1">
              <a:lnSpc>
                <a:spcPct val="180000"/>
              </a:lnSpc>
              <a:spcBef>
                <a:spcPct val="0"/>
              </a:spcBef>
              <a:spcAft>
                <a:spcPts val="0"/>
              </a:spcAft>
              <a:tabLst>
                <a:tab pos="0" algn="l"/>
                <a:tab pos="361950" algn="l"/>
              </a:tabLst>
              <a:defRPr/>
            </a:pPr>
            <a:r>
              <a:rPr lang="el-GR" sz="2400" b="1" dirty="0" smtClean="0">
                <a:solidFill>
                  <a:srgbClr val="FFFF00"/>
                </a:solidFill>
                <a:latin typeface="Arial" charset="0"/>
              </a:rPr>
              <a:t>Κατά </a:t>
            </a:r>
            <a:r>
              <a:rPr lang="el-GR" sz="2400" b="1" dirty="0">
                <a:solidFill>
                  <a:srgbClr val="FFFF00"/>
                </a:solidFill>
                <a:latin typeface="Arial" charset="0"/>
              </a:rPr>
              <a:t>παρέκκλιση </a:t>
            </a:r>
            <a:r>
              <a:rPr lang="el-GR" sz="2400" dirty="0" smtClean="0">
                <a:latin typeface="Arial" charset="0"/>
              </a:rPr>
              <a:t>διαφορές επί:</a:t>
            </a:r>
          </a:p>
          <a:p>
            <a:pPr marL="361950" indent="-361950" algn="just" eaLnBrk="1" fontAlgn="auto" hangingPunct="1">
              <a:lnSpc>
                <a:spcPct val="180000"/>
              </a:lnSpc>
              <a:spcBef>
                <a:spcPct val="0"/>
              </a:spcBef>
              <a:spcAft>
                <a:spcPts val="0"/>
              </a:spcAft>
              <a:buFont typeface="Wingdings" pitchFamily="2" charset="2"/>
              <a:buChar char="v"/>
              <a:tabLst>
                <a:tab pos="0" algn="l"/>
                <a:tab pos="361950" algn="l"/>
              </a:tabLst>
              <a:defRPr/>
            </a:pPr>
            <a:r>
              <a:rPr lang="el-GR" sz="2400" dirty="0" smtClean="0">
                <a:latin typeface="Arial" charset="0"/>
              </a:rPr>
              <a:t>συμβάσεων </a:t>
            </a:r>
            <a:r>
              <a:rPr lang="el-GR" sz="2400" dirty="0">
                <a:latin typeface="Arial" charset="0"/>
              </a:rPr>
              <a:t>παραχωρήσεων, </a:t>
            </a:r>
            <a:endParaRPr lang="el-GR" sz="2400" dirty="0" smtClean="0">
              <a:latin typeface="Arial" charset="0"/>
            </a:endParaRPr>
          </a:p>
          <a:p>
            <a:pPr marL="361950" indent="-361950" algn="just" eaLnBrk="1" fontAlgn="auto" hangingPunct="1">
              <a:lnSpc>
                <a:spcPct val="180000"/>
              </a:lnSpc>
              <a:spcBef>
                <a:spcPct val="0"/>
              </a:spcBef>
              <a:spcAft>
                <a:spcPts val="0"/>
              </a:spcAft>
              <a:buFont typeface="Wingdings" pitchFamily="2" charset="2"/>
              <a:buChar char="v"/>
              <a:tabLst>
                <a:tab pos="0" algn="l"/>
                <a:tab pos="361950" algn="l"/>
              </a:tabLst>
              <a:defRPr/>
            </a:pPr>
            <a:r>
              <a:rPr lang="el-GR" sz="2400" dirty="0" smtClean="0">
                <a:latin typeface="Arial" charset="0"/>
              </a:rPr>
              <a:t>ΣΔΙΤ,</a:t>
            </a:r>
          </a:p>
          <a:p>
            <a:pPr marL="361950" indent="-361950" algn="just" eaLnBrk="1" fontAlgn="auto" hangingPunct="1">
              <a:lnSpc>
                <a:spcPct val="180000"/>
              </a:lnSpc>
              <a:spcBef>
                <a:spcPct val="0"/>
              </a:spcBef>
              <a:spcAft>
                <a:spcPts val="0"/>
              </a:spcAft>
              <a:buFont typeface="Wingdings" pitchFamily="2" charset="2"/>
              <a:buChar char="v"/>
              <a:tabLst>
                <a:tab pos="0" algn="l"/>
                <a:tab pos="361950" algn="l"/>
              </a:tabLst>
              <a:defRPr/>
            </a:pPr>
            <a:r>
              <a:rPr lang="el-GR" sz="2400" dirty="0" smtClean="0">
                <a:latin typeface="Arial" charset="0"/>
              </a:rPr>
              <a:t>Οδηγίας </a:t>
            </a:r>
            <a:r>
              <a:rPr lang="el-GR" sz="2400" dirty="0">
                <a:latin typeface="Arial" charset="0"/>
              </a:rPr>
              <a:t>25 &amp; </a:t>
            </a:r>
            <a:endParaRPr lang="el-GR" sz="2400" dirty="0" smtClean="0">
              <a:latin typeface="Arial" charset="0"/>
            </a:endParaRPr>
          </a:p>
          <a:p>
            <a:pPr marL="361950" indent="-361950" algn="just" eaLnBrk="1" fontAlgn="auto" hangingPunct="1">
              <a:lnSpc>
                <a:spcPct val="180000"/>
              </a:lnSpc>
              <a:spcBef>
                <a:spcPct val="0"/>
              </a:spcBef>
              <a:spcAft>
                <a:spcPts val="0"/>
              </a:spcAft>
              <a:buFont typeface="Wingdings" pitchFamily="2" charset="2"/>
              <a:buChar char="v"/>
              <a:tabLst>
                <a:tab pos="0" algn="l"/>
                <a:tab pos="361950" algn="l"/>
              </a:tabLst>
              <a:defRPr/>
            </a:pPr>
            <a:r>
              <a:rPr lang="el-GR" sz="2400" dirty="0" smtClean="0">
                <a:latin typeface="Arial" charset="0"/>
              </a:rPr>
              <a:t>για </a:t>
            </a:r>
            <a:r>
              <a:rPr lang="el-GR" sz="2400" dirty="0">
                <a:latin typeface="Arial" charset="0"/>
              </a:rPr>
              <a:t>ΔΣ Οδηγίας 24 με συμβατική αξία άνω των 15 εκ. ευρώ </a:t>
            </a:r>
            <a:endParaRPr lang="el-GR" sz="2400" dirty="0" smtClean="0">
              <a:latin typeface="Arial" charset="0"/>
            </a:endParaRPr>
          </a:p>
          <a:p>
            <a:pPr marL="361950" indent="-361950" algn="ctr" eaLnBrk="1" fontAlgn="auto" hangingPunct="1">
              <a:lnSpc>
                <a:spcPct val="180000"/>
              </a:lnSpc>
              <a:spcBef>
                <a:spcPct val="0"/>
              </a:spcBef>
              <a:spcAft>
                <a:spcPts val="0"/>
              </a:spcAft>
              <a:tabLst>
                <a:tab pos="0" algn="l"/>
                <a:tab pos="361950" algn="l"/>
              </a:tabLst>
              <a:defRPr/>
            </a:pPr>
            <a:r>
              <a:rPr lang="el-GR" sz="2400" b="1" dirty="0" smtClean="0">
                <a:solidFill>
                  <a:srgbClr val="FFFF00"/>
                </a:solidFill>
                <a:latin typeface="Arial" charset="0"/>
              </a:rPr>
              <a:t>εξετάζονται </a:t>
            </a:r>
            <a:r>
              <a:rPr lang="el-GR" sz="2400" b="1" dirty="0">
                <a:solidFill>
                  <a:srgbClr val="FFFF00"/>
                </a:solidFill>
                <a:latin typeface="Arial" charset="0"/>
              </a:rPr>
              <a:t>από το </a:t>
            </a:r>
            <a:r>
              <a:rPr lang="el-GR" sz="2400" b="1" dirty="0" err="1">
                <a:solidFill>
                  <a:srgbClr val="FFFF00"/>
                </a:solidFill>
                <a:latin typeface="Arial" charset="0"/>
              </a:rPr>
              <a:t>ΣτΕ</a:t>
            </a:r>
            <a:endParaRPr lang="el-GR" sz="2400" b="1" dirty="0">
              <a:solidFill>
                <a:srgbClr val="FFFF00"/>
              </a:solidFill>
              <a:latin typeface="Arial"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endParaRPr lang="el-GR" sz="2000">
              <a:solidFill>
                <a:schemeClr val="accent1">
                  <a:tint val="83000"/>
                  <a:satMod val="150000"/>
                </a:schemeClr>
              </a:solidFill>
              <a:latin typeface="Arial" charset="0"/>
            </a:endParaRPr>
          </a:p>
        </p:txBody>
      </p:sp>
      <p:sp>
        <p:nvSpPr>
          <p:cNvPr id="64515" name="Rectangle 3"/>
          <p:cNvSpPr>
            <a:spLocks noGrp="1" noChangeArrowheads="1"/>
          </p:cNvSpPr>
          <p:nvPr>
            <p:ph type="subTitle" idx="1"/>
          </p:nvPr>
        </p:nvSpPr>
        <p:spPr>
          <a:xfrm>
            <a:off x="395288" y="188913"/>
            <a:ext cx="8424862" cy="6335712"/>
          </a:xfrm>
        </p:spPr>
        <p:txBody>
          <a:bodyPr>
            <a:normAutofit/>
          </a:bodyPr>
          <a:lstStyle/>
          <a:p>
            <a:pPr marL="361950" indent="-361950" algn="l" eaLnBrk="1" fontAlgn="auto" hangingPunct="1">
              <a:lnSpc>
                <a:spcPct val="80000"/>
              </a:lnSpc>
              <a:spcAft>
                <a:spcPts val="0"/>
              </a:spcAft>
              <a:buFont typeface="Wingdings 2"/>
              <a:buNone/>
              <a:tabLst>
                <a:tab pos="0" algn="l"/>
                <a:tab pos="361950" algn="l"/>
              </a:tabLst>
              <a:defRPr/>
            </a:pPr>
            <a:r>
              <a:rPr lang="el-GR" sz="1200" b="1" dirty="0">
                <a:solidFill>
                  <a:schemeClr val="accent2"/>
                </a:solidFill>
                <a:latin typeface="Arial" charset="0"/>
              </a:rPr>
              <a:t>	</a:t>
            </a:r>
            <a:r>
              <a:rPr lang="el-GR" sz="1800" b="1" dirty="0">
                <a:solidFill>
                  <a:schemeClr val="accent2"/>
                </a:solidFill>
                <a:latin typeface="Arial" charset="0"/>
              </a:rPr>
              <a:t>ΤΙΤΛΟΣ 3 Άρθρο 372 Δικαστική προστασία στο πεδίο που προηγείται της σύναψης της σύμβασης [συνέχεια]</a:t>
            </a:r>
          </a:p>
          <a:p>
            <a:pPr marL="361950" indent="-361950" eaLnBrk="1" fontAlgn="auto" hangingPunct="1">
              <a:lnSpc>
                <a:spcPct val="80000"/>
              </a:lnSpc>
              <a:spcAft>
                <a:spcPts val="0"/>
              </a:spcAft>
              <a:buFont typeface="Wingdings 2"/>
              <a:buNone/>
              <a:tabLst>
                <a:tab pos="0" algn="l"/>
                <a:tab pos="361950" algn="l"/>
              </a:tabLst>
              <a:defRPr/>
            </a:pPr>
            <a:endParaRPr lang="el-GR" sz="1800" b="1" dirty="0">
              <a:solidFill>
                <a:schemeClr val="accent2"/>
              </a:solidFill>
              <a:latin typeface="Arial" charset="0"/>
            </a:endParaRPr>
          </a:p>
          <a:p>
            <a:pPr marL="361950" indent="-361950" algn="just" eaLnBrk="1" fontAlgn="auto" hangingPunct="1">
              <a:lnSpc>
                <a:spcPct val="190000"/>
              </a:lnSpc>
              <a:spcBef>
                <a:spcPct val="0"/>
              </a:spcBef>
              <a:spcAft>
                <a:spcPts val="0"/>
              </a:spcAft>
              <a:buFont typeface="Wingdings" pitchFamily="2" charset="2"/>
              <a:buChar char="Ø"/>
              <a:tabLst>
                <a:tab pos="0" algn="l"/>
                <a:tab pos="361950" algn="l"/>
              </a:tabLst>
              <a:defRPr/>
            </a:pPr>
            <a:r>
              <a:rPr lang="el-GR" sz="1200" b="1" dirty="0">
                <a:solidFill>
                  <a:schemeClr val="accent2"/>
                </a:solidFill>
                <a:latin typeface="Arial" charset="0"/>
              </a:rPr>
              <a:t> </a:t>
            </a:r>
            <a:r>
              <a:rPr lang="el-GR" sz="2000" b="1" dirty="0">
                <a:latin typeface="Arial" charset="0"/>
              </a:rPr>
              <a:t>Με τα ένδικα βοηθήματα της</a:t>
            </a:r>
            <a:r>
              <a:rPr lang="el-GR" sz="2000" b="1" dirty="0">
                <a:solidFill>
                  <a:schemeClr val="accent2"/>
                </a:solidFill>
                <a:latin typeface="Arial" charset="0"/>
              </a:rPr>
              <a:t> </a:t>
            </a:r>
            <a:r>
              <a:rPr lang="el-GR" sz="2000" b="1" dirty="0">
                <a:solidFill>
                  <a:srgbClr val="FFFF00"/>
                </a:solidFill>
                <a:latin typeface="Arial" charset="0"/>
              </a:rPr>
              <a:t>αίτησης αναστολής &amp; της αίτησης ακύρωσης</a:t>
            </a:r>
            <a:r>
              <a:rPr lang="el-GR" sz="2000" dirty="0">
                <a:latin typeface="Arial" charset="0"/>
              </a:rPr>
              <a:t> λογίζονται ως </a:t>
            </a:r>
            <a:r>
              <a:rPr lang="el-GR" sz="2000" b="1" dirty="0">
                <a:solidFill>
                  <a:srgbClr val="FFC000"/>
                </a:solidFill>
                <a:latin typeface="Arial" charset="0"/>
              </a:rPr>
              <a:t>συμπροσβαλλόμενες</a:t>
            </a:r>
            <a:r>
              <a:rPr lang="el-GR" sz="2000" dirty="0">
                <a:latin typeface="Arial" charset="0"/>
              </a:rPr>
              <a:t> με την απόφαση της ΑΕΠΠ και όλες οι συναφείς προς την ανωτέρω απόφαση πράξεις ή παραλείψεις της ΑΑ, </a:t>
            </a:r>
            <a:r>
              <a:rPr lang="el-GR" sz="2000" dirty="0" smtClean="0">
                <a:latin typeface="Arial" charset="0"/>
              </a:rPr>
              <a:t>εφόσον:</a:t>
            </a:r>
          </a:p>
          <a:p>
            <a:pPr marL="361950" indent="-361950" algn="just" eaLnBrk="1" fontAlgn="auto" hangingPunct="1">
              <a:lnSpc>
                <a:spcPct val="190000"/>
              </a:lnSpc>
              <a:spcBef>
                <a:spcPct val="0"/>
              </a:spcBef>
              <a:spcAft>
                <a:spcPts val="0"/>
              </a:spcAft>
              <a:buFont typeface="Wingdings" pitchFamily="2" charset="2"/>
              <a:buChar char="Ø"/>
              <a:tabLst>
                <a:tab pos="0" algn="l"/>
                <a:tab pos="361950" algn="l"/>
              </a:tabLst>
              <a:defRPr/>
            </a:pPr>
            <a:r>
              <a:rPr lang="el-GR" sz="2000" dirty="0" smtClean="0">
                <a:latin typeface="Arial" charset="0"/>
              </a:rPr>
              <a:t>έχουν </a:t>
            </a:r>
            <a:r>
              <a:rPr lang="el-GR" sz="2000" dirty="0">
                <a:latin typeface="Arial" charset="0"/>
              </a:rPr>
              <a:t>εκδοθεί ή </a:t>
            </a:r>
            <a:endParaRPr lang="el-GR" sz="2000" dirty="0" smtClean="0">
              <a:latin typeface="Arial" charset="0"/>
            </a:endParaRPr>
          </a:p>
          <a:p>
            <a:pPr marL="361950" indent="-361950" algn="just" eaLnBrk="1" fontAlgn="auto" hangingPunct="1">
              <a:lnSpc>
                <a:spcPct val="190000"/>
              </a:lnSpc>
              <a:spcBef>
                <a:spcPct val="0"/>
              </a:spcBef>
              <a:spcAft>
                <a:spcPts val="0"/>
              </a:spcAft>
              <a:buFont typeface="Wingdings" pitchFamily="2" charset="2"/>
              <a:buChar char="Ø"/>
              <a:tabLst>
                <a:tab pos="0" algn="l"/>
                <a:tab pos="361950" algn="l"/>
              </a:tabLst>
              <a:defRPr/>
            </a:pPr>
            <a:r>
              <a:rPr lang="el-GR" sz="2000" dirty="0" smtClean="0">
                <a:latin typeface="Arial" charset="0"/>
              </a:rPr>
              <a:t>συντελεστεί </a:t>
            </a:r>
            <a:r>
              <a:rPr lang="el-GR" sz="2000" dirty="0">
                <a:latin typeface="Arial" charset="0"/>
              </a:rPr>
              <a:t>μέχρι τη συζήτηση της αίτησης αναστολής ή την πρώτη συζήτηση της αίτησης ακύρωσης. </a:t>
            </a:r>
            <a:endParaRPr lang="el-GR" sz="2000" dirty="0" smtClean="0">
              <a:latin typeface="Arial" charset="0"/>
            </a:endParaRPr>
          </a:p>
          <a:p>
            <a:pPr marL="361950" indent="-361950" algn="just" eaLnBrk="1" fontAlgn="auto" hangingPunct="1">
              <a:lnSpc>
                <a:spcPct val="190000"/>
              </a:lnSpc>
              <a:spcBef>
                <a:spcPct val="0"/>
              </a:spcBef>
              <a:spcAft>
                <a:spcPts val="0"/>
              </a:spcAft>
              <a:buFont typeface="Wingdings" pitchFamily="2" charset="2"/>
              <a:buChar char="Ø"/>
              <a:tabLst>
                <a:tab pos="0" algn="l"/>
                <a:tab pos="361950" algn="l"/>
              </a:tabLst>
              <a:defRPr/>
            </a:pPr>
            <a:endParaRPr lang="el-GR" sz="2000" dirty="0">
              <a:latin typeface="Arial" charset="0"/>
            </a:endParaRPr>
          </a:p>
          <a:p>
            <a:pPr marL="361950" indent="-361950" algn="just" eaLnBrk="1" fontAlgn="auto" hangingPunct="1">
              <a:lnSpc>
                <a:spcPct val="190000"/>
              </a:lnSpc>
              <a:spcBef>
                <a:spcPct val="0"/>
              </a:spcBef>
              <a:spcAft>
                <a:spcPts val="0"/>
              </a:spcAft>
              <a:buFont typeface="Wingdings" pitchFamily="2" charset="2"/>
              <a:buChar char="Ø"/>
              <a:tabLst>
                <a:tab pos="0" algn="l"/>
                <a:tab pos="361950" algn="l"/>
              </a:tabLst>
              <a:defRPr/>
            </a:pPr>
            <a:r>
              <a:rPr lang="el-GR" sz="2000" dirty="0">
                <a:latin typeface="Arial" charset="0"/>
              </a:rPr>
              <a:t>Κατάθεση παραβόλου 0,1% [500,00 -5.000,00 €]</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endParaRPr lang="el-GR" sz="2000">
              <a:solidFill>
                <a:schemeClr val="accent1">
                  <a:tint val="83000"/>
                  <a:satMod val="150000"/>
                </a:schemeClr>
              </a:solidFill>
              <a:latin typeface="Arial" charset="0"/>
            </a:endParaRPr>
          </a:p>
        </p:txBody>
      </p:sp>
      <p:sp>
        <p:nvSpPr>
          <p:cNvPr id="64515" name="Rectangle 3"/>
          <p:cNvSpPr>
            <a:spLocks noGrp="1" noChangeArrowheads="1"/>
          </p:cNvSpPr>
          <p:nvPr>
            <p:ph type="subTitle" idx="1"/>
          </p:nvPr>
        </p:nvSpPr>
        <p:spPr>
          <a:xfrm>
            <a:off x="323528" y="836712"/>
            <a:ext cx="8496622" cy="4824536"/>
          </a:xfrm>
        </p:spPr>
        <p:txBody>
          <a:bodyPr>
            <a:normAutofit/>
          </a:bodyPr>
          <a:lstStyle/>
          <a:p>
            <a:pPr marL="361950" indent="-361950" algn="ctr" eaLnBrk="1" fontAlgn="auto" hangingPunct="1">
              <a:lnSpc>
                <a:spcPct val="80000"/>
              </a:lnSpc>
              <a:spcAft>
                <a:spcPts val="0"/>
              </a:spcAft>
              <a:tabLst>
                <a:tab pos="0" algn="l"/>
                <a:tab pos="361950" algn="l"/>
              </a:tabLst>
              <a:defRPr/>
            </a:pPr>
            <a:r>
              <a:rPr lang="el-GR" sz="1200" b="1" dirty="0">
                <a:solidFill>
                  <a:srgbClr val="FFFF00"/>
                </a:solidFill>
                <a:latin typeface="Arial" charset="0"/>
              </a:rPr>
              <a:t>	</a:t>
            </a:r>
            <a:r>
              <a:rPr lang="el-GR" sz="1800" b="1" dirty="0">
                <a:solidFill>
                  <a:srgbClr val="FFFF00"/>
                </a:solidFill>
                <a:latin typeface="Arial" charset="0"/>
              </a:rPr>
              <a:t>ΤΙΤΛΟΣ </a:t>
            </a:r>
            <a:r>
              <a:rPr lang="el-GR" sz="1800" b="1" dirty="0" smtClean="0">
                <a:solidFill>
                  <a:srgbClr val="FFFF00"/>
                </a:solidFill>
                <a:latin typeface="Arial" charset="0"/>
              </a:rPr>
              <a:t>3 - </a:t>
            </a:r>
            <a:r>
              <a:rPr lang="el-GR" sz="1800" b="1" dirty="0">
                <a:solidFill>
                  <a:srgbClr val="FFFF00"/>
                </a:solidFill>
                <a:latin typeface="Arial" charset="0"/>
              </a:rPr>
              <a:t>Άρθρο </a:t>
            </a:r>
            <a:r>
              <a:rPr lang="el-GR" sz="1800" b="1" dirty="0" smtClean="0">
                <a:solidFill>
                  <a:srgbClr val="FFFF00"/>
                </a:solidFill>
                <a:latin typeface="Arial" charset="0"/>
              </a:rPr>
              <a:t>372</a:t>
            </a:r>
            <a:endParaRPr lang="el-GR" sz="1800" b="1" dirty="0" smtClean="0">
              <a:solidFill>
                <a:srgbClr val="FFFF00"/>
              </a:solidFill>
              <a:latin typeface="Arial" charset="0"/>
              <a:cs typeface="Arial" pitchFamily="34" charset="0"/>
            </a:endParaRPr>
          </a:p>
          <a:p>
            <a:pPr marL="361950" indent="-361950" algn="just" eaLnBrk="1" fontAlgn="auto" hangingPunct="1">
              <a:lnSpc>
                <a:spcPct val="80000"/>
              </a:lnSpc>
              <a:spcAft>
                <a:spcPts val="0"/>
              </a:spcAft>
              <a:tabLst>
                <a:tab pos="0" algn="l"/>
                <a:tab pos="361950" algn="l"/>
              </a:tabLst>
              <a:defRPr/>
            </a:pPr>
            <a:endParaRPr lang="el-GR" sz="1800" b="1" dirty="0" smtClean="0">
              <a:solidFill>
                <a:srgbClr val="FFFF00"/>
              </a:solidFill>
              <a:latin typeface="Arial" charset="0"/>
              <a:cs typeface="Arial" pitchFamily="34" charset="0"/>
            </a:endParaRPr>
          </a:p>
          <a:p>
            <a:pPr marL="361950" indent="-361950" algn="just" eaLnBrk="1" fontAlgn="auto" hangingPunct="1">
              <a:lnSpc>
                <a:spcPct val="80000"/>
              </a:lnSpc>
              <a:spcAft>
                <a:spcPts val="0"/>
              </a:spcAft>
              <a:tabLst>
                <a:tab pos="0" algn="l"/>
                <a:tab pos="361950" algn="l"/>
              </a:tabLst>
              <a:defRPr/>
            </a:pPr>
            <a:endParaRPr lang="el-GR" sz="1800" b="1" dirty="0" smtClean="0">
              <a:solidFill>
                <a:srgbClr val="FFFF00"/>
              </a:solidFill>
              <a:latin typeface="Arial" charset="0"/>
              <a:cs typeface="Arial" pitchFamily="34" charset="0"/>
            </a:endParaRPr>
          </a:p>
          <a:p>
            <a:pPr marL="361950" indent="-361950" algn="just" eaLnBrk="1" fontAlgn="auto" hangingPunct="1">
              <a:lnSpc>
                <a:spcPct val="80000"/>
              </a:lnSpc>
              <a:spcAft>
                <a:spcPts val="0"/>
              </a:spcAft>
              <a:tabLst>
                <a:tab pos="0" algn="l"/>
                <a:tab pos="361950" algn="l"/>
              </a:tabLst>
              <a:defRPr/>
            </a:pPr>
            <a:endParaRPr lang="el-GR" sz="1800" b="1" dirty="0" smtClean="0">
              <a:solidFill>
                <a:srgbClr val="FFFF00"/>
              </a:solidFill>
              <a:latin typeface="Arial" charset="0"/>
              <a:cs typeface="Arial" pitchFamily="34" charset="0"/>
            </a:endParaRPr>
          </a:p>
          <a:p>
            <a:pPr marL="180975" indent="-180975" algn="just" eaLnBrk="1" fontAlgn="auto" hangingPunct="1">
              <a:lnSpc>
                <a:spcPct val="150000"/>
              </a:lnSpc>
              <a:spcAft>
                <a:spcPts val="0"/>
              </a:spcAft>
              <a:buFont typeface="Wingdings" pitchFamily="2" charset="2"/>
              <a:buChar char="Ø"/>
              <a:tabLst>
                <a:tab pos="0" algn="l"/>
              </a:tabLst>
              <a:defRPr/>
            </a:pPr>
            <a:r>
              <a:rPr lang="el-GR" sz="2400" dirty="0" smtClean="0">
                <a:solidFill>
                  <a:srgbClr val="FFC000"/>
                </a:solidFill>
                <a:latin typeface="Arial" pitchFamily="34" charset="0"/>
                <a:cs typeface="Arial" pitchFamily="34" charset="0"/>
              </a:rPr>
              <a:t>Κατάθεση αίτησης αναστολής στο αρμόδιο δικαστήριο εντός 10ημερών από την έκδοση της απόφασης επί της προδικαστικής προσφυγής.</a:t>
            </a:r>
          </a:p>
          <a:p>
            <a:pPr marL="180975" indent="-180975" algn="just" eaLnBrk="1" fontAlgn="auto" hangingPunct="1">
              <a:lnSpc>
                <a:spcPct val="150000"/>
              </a:lnSpc>
              <a:spcAft>
                <a:spcPts val="0"/>
              </a:spcAft>
              <a:tabLst>
                <a:tab pos="0" algn="l"/>
              </a:tabLst>
              <a:defRPr/>
            </a:pPr>
            <a:endParaRPr lang="el-GR" sz="2400" dirty="0" smtClean="0">
              <a:solidFill>
                <a:srgbClr val="FFC000"/>
              </a:solidFill>
              <a:latin typeface="Arial" pitchFamily="34" charset="0"/>
              <a:cs typeface="Arial" pitchFamily="34" charset="0"/>
            </a:endParaRPr>
          </a:p>
          <a:p>
            <a:pPr marL="180975" indent="-180975" algn="just" eaLnBrk="1" fontAlgn="auto" hangingPunct="1">
              <a:lnSpc>
                <a:spcPct val="150000"/>
              </a:lnSpc>
              <a:spcAft>
                <a:spcPts val="0"/>
              </a:spcAft>
              <a:buFont typeface="Wingdings" pitchFamily="2" charset="2"/>
              <a:buChar char="Ø"/>
              <a:tabLst>
                <a:tab pos="0" algn="l"/>
              </a:tabLst>
              <a:defRPr/>
            </a:pPr>
            <a:r>
              <a:rPr lang="el-GR" sz="2400" b="1" dirty="0" smtClean="0">
                <a:solidFill>
                  <a:srgbClr val="92D050"/>
                </a:solidFill>
                <a:latin typeface="Arial" pitchFamily="34" charset="0"/>
                <a:cs typeface="Arial" pitchFamily="34" charset="0"/>
              </a:rPr>
              <a:t>Συζήτηση το αργότερο εντός 30 ημερών από την κατάθεσή της.</a:t>
            </a:r>
          </a:p>
          <a:p>
            <a:pPr algn="just" eaLnBrk="1" fontAlgn="auto" hangingPunct="1">
              <a:lnSpc>
                <a:spcPct val="80000"/>
              </a:lnSpc>
              <a:spcAft>
                <a:spcPts val="0"/>
              </a:spcAft>
              <a:tabLst>
                <a:tab pos="0" algn="l"/>
              </a:tabLst>
              <a:defRPr/>
            </a:pPr>
            <a:endParaRPr lang="el-GR" sz="1800" dirty="0" smtClean="0">
              <a:latin typeface="Arial" pitchFamily="34" charset="0"/>
              <a:cs typeface="Arial" pitchFamily="34" charset="0"/>
            </a:endParaRPr>
          </a:p>
          <a:p>
            <a:pPr algn="just" eaLnBrk="1" fontAlgn="auto" hangingPunct="1">
              <a:lnSpc>
                <a:spcPct val="80000"/>
              </a:lnSpc>
              <a:spcAft>
                <a:spcPts val="0"/>
              </a:spcAft>
              <a:tabLst>
                <a:tab pos="0" algn="l"/>
              </a:tabLst>
              <a:defRPr/>
            </a:pPr>
            <a:endParaRPr lang="el-GR" sz="1800" dirty="0" smtClean="0">
              <a:solidFill>
                <a:srgbClr val="FF0000"/>
              </a:solidFill>
              <a:latin typeface="Arial" pitchFamily="34" charset="0"/>
              <a:cs typeface="Arial" pitchFamily="34" charset="0"/>
            </a:endParaRPr>
          </a:p>
          <a:p>
            <a:pPr algn="just" eaLnBrk="1" fontAlgn="auto" hangingPunct="1">
              <a:lnSpc>
                <a:spcPct val="80000"/>
              </a:lnSpc>
              <a:spcAft>
                <a:spcPts val="0"/>
              </a:spcAft>
              <a:tabLst>
                <a:tab pos="0" algn="l"/>
              </a:tabLst>
              <a:defRPr/>
            </a:pPr>
            <a:endParaRPr lang="el-GR" sz="1800"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Ν. 4412/16, Βιβλίο </a:t>
            </a:r>
            <a:r>
              <a:rPr lang="en-GB" sz="2000" b="1">
                <a:solidFill>
                  <a:schemeClr val="accent1">
                    <a:tint val="83000"/>
                    <a:satMod val="150000"/>
                  </a:schemeClr>
                </a:solidFill>
                <a:latin typeface="Arial" charset="0"/>
              </a:rPr>
              <a:t>IV, </a:t>
            </a:r>
            <a:r>
              <a:rPr lang="el-GR" sz="2000" b="1">
                <a:solidFill>
                  <a:schemeClr val="accent1">
                    <a:tint val="83000"/>
                    <a:satMod val="150000"/>
                  </a:schemeClr>
                </a:solidFill>
                <a:latin typeface="Arial" charset="0"/>
              </a:rPr>
              <a:t>άρθρα 347- 359:σύσταση, οργάνωση &amp; λειτουργία Αρχής Εξέτασης Προδικαστικών Προσφυγών</a:t>
            </a:r>
            <a:endParaRPr lang="el-GR" sz="2000">
              <a:solidFill>
                <a:schemeClr val="accent1">
                  <a:tint val="83000"/>
                  <a:satMod val="150000"/>
                </a:schemeClr>
              </a:solidFill>
              <a:latin typeface="Arial" charset="0"/>
            </a:endParaRPr>
          </a:p>
        </p:txBody>
      </p:sp>
      <p:sp>
        <p:nvSpPr>
          <p:cNvPr id="34819" name="Rectangle 3"/>
          <p:cNvSpPr>
            <a:spLocks noGrp="1" noChangeArrowheads="1"/>
          </p:cNvSpPr>
          <p:nvPr>
            <p:ph type="subTitle" idx="1"/>
          </p:nvPr>
        </p:nvSpPr>
        <p:spPr>
          <a:xfrm>
            <a:off x="323850" y="981075"/>
            <a:ext cx="8424863" cy="5543550"/>
          </a:xfrm>
        </p:spPr>
        <p:txBody>
          <a:bodyPr>
            <a:normAutofit/>
          </a:bodyPr>
          <a:lstStyle/>
          <a:p>
            <a:pPr marL="266700" indent="-266700" algn="just" eaLnBrk="1" fontAlgn="auto" hangingPunct="1">
              <a:lnSpc>
                <a:spcPct val="120000"/>
              </a:lnSpc>
              <a:spcBef>
                <a:spcPct val="0"/>
              </a:spcBef>
              <a:spcAft>
                <a:spcPts val="0"/>
              </a:spcAft>
              <a:buFont typeface="Wingdings" pitchFamily="2" charset="2"/>
              <a:buChar char="Ø"/>
              <a:tabLst>
                <a:tab pos="266700" algn="l"/>
              </a:tabLst>
              <a:defRPr/>
            </a:pPr>
            <a:endParaRPr lang="el-GR" sz="2000" dirty="0" smtClean="0">
              <a:latin typeface="Arial" charset="0"/>
            </a:endParaRPr>
          </a:p>
          <a:p>
            <a:pPr marL="266700" indent="-266700" algn="just" eaLnBrk="1" fontAlgn="auto" hangingPunct="1">
              <a:lnSpc>
                <a:spcPct val="120000"/>
              </a:lnSpc>
              <a:spcBef>
                <a:spcPct val="0"/>
              </a:spcBef>
              <a:spcAft>
                <a:spcPts val="0"/>
              </a:spcAft>
              <a:buFont typeface="Wingdings" pitchFamily="2" charset="2"/>
              <a:buChar char="Ø"/>
              <a:tabLst>
                <a:tab pos="266700" algn="l"/>
              </a:tabLst>
              <a:defRPr/>
            </a:pPr>
            <a:r>
              <a:rPr lang="el-GR" sz="2000" dirty="0" smtClean="0">
                <a:latin typeface="Arial" charset="0"/>
              </a:rPr>
              <a:t>Σύσταση </a:t>
            </a:r>
            <a:r>
              <a:rPr lang="el-GR" sz="2000" dirty="0">
                <a:latin typeface="Arial" charset="0"/>
              </a:rPr>
              <a:t>βάσει άρθρ. 2, παρ. 9 Οδηγίας 89/665/ΕΟΚ, όπως αντικαταστάθηκε από αρθρ. 1, παρ. 1 Οδηγίας </a:t>
            </a:r>
            <a:r>
              <a:rPr lang="el-GR" sz="2000" dirty="0" smtClean="0">
                <a:latin typeface="Arial" charset="0"/>
              </a:rPr>
              <a:t>2007/66/ΕΚ &amp; ισχύει.</a:t>
            </a:r>
            <a:endParaRPr lang="el-GR" sz="2000" dirty="0">
              <a:latin typeface="Arial" charset="0"/>
            </a:endParaRPr>
          </a:p>
          <a:p>
            <a:pPr marL="266700" indent="-266700" algn="just" eaLnBrk="1" fontAlgn="auto" hangingPunct="1">
              <a:lnSpc>
                <a:spcPct val="120000"/>
              </a:lnSpc>
              <a:spcBef>
                <a:spcPct val="0"/>
              </a:spcBef>
              <a:spcAft>
                <a:spcPts val="0"/>
              </a:spcAft>
              <a:buFont typeface="Wingdings 2"/>
              <a:buNone/>
              <a:tabLst>
                <a:tab pos="266700" algn="l"/>
              </a:tabLst>
              <a:defRPr/>
            </a:pPr>
            <a:endParaRPr lang="el-GR" sz="2000" dirty="0">
              <a:latin typeface="Arial" charset="0"/>
            </a:endParaRPr>
          </a:p>
          <a:p>
            <a:pPr marL="266700" indent="-266700" algn="just" eaLnBrk="1" fontAlgn="auto" hangingPunct="1">
              <a:lnSpc>
                <a:spcPct val="120000"/>
              </a:lnSpc>
              <a:spcBef>
                <a:spcPct val="0"/>
              </a:spcBef>
              <a:spcAft>
                <a:spcPts val="0"/>
              </a:spcAft>
              <a:buFont typeface="Wingdings 2"/>
              <a:buNone/>
              <a:tabLst>
                <a:tab pos="266700" algn="l"/>
              </a:tabLst>
              <a:defRPr/>
            </a:pPr>
            <a:endParaRPr lang="el-GR" sz="2000" dirty="0" smtClean="0">
              <a:latin typeface="Arial" charset="0"/>
            </a:endParaRPr>
          </a:p>
          <a:p>
            <a:pPr marL="266700" indent="-266700" algn="just" eaLnBrk="1" fontAlgn="auto" hangingPunct="1">
              <a:lnSpc>
                <a:spcPct val="120000"/>
              </a:lnSpc>
              <a:spcBef>
                <a:spcPct val="0"/>
              </a:spcBef>
              <a:spcAft>
                <a:spcPts val="0"/>
              </a:spcAft>
              <a:buFont typeface="Wingdings 2"/>
              <a:buNone/>
              <a:tabLst>
                <a:tab pos="266700" algn="l"/>
              </a:tabLst>
              <a:defRPr/>
            </a:pPr>
            <a:endParaRPr lang="el-GR" sz="2000" dirty="0">
              <a:latin typeface="Arial" charset="0"/>
            </a:endParaRPr>
          </a:p>
          <a:p>
            <a:pPr marL="266700" indent="-266700" algn="just" eaLnBrk="1" fontAlgn="auto" hangingPunct="1">
              <a:lnSpc>
                <a:spcPct val="120000"/>
              </a:lnSpc>
              <a:spcBef>
                <a:spcPct val="0"/>
              </a:spcBef>
              <a:spcAft>
                <a:spcPts val="0"/>
              </a:spcAft>
              <a:buFont typeface="Wingdings" pitchFamily="2" charset="2"/>
              <a:buChar char="Ø"/>
              <a:tabLst>
                <a:tab pos="266700" algn="l"/>
              </a:tabLst>
              <a:defRPr/>
            </a:pPr>
            <a:r>
              <a:rPr lang="el-GR" sz="2000" dirty="0">
                <a:latin typeface="Arial" charset="0"/>
              </a:rPr>
              <a:t>Εγκαθίδρυση ενός ανεξάρτητου &amp; εξειδικευμένου Οργάνου, με αποκλειστική αρμοδιότητα </a:t>
            </a:r>
            <a:r>
              <a:rPr lang="el-GR" sz="2000" dirty="0" smtClean="0">
                <a:latin typeface="Arial" charset="0"/>
              </a:rPr>
              <a:t>το </a:t>
            </a:r>
            <a:r>
              <a:rPr lang="el-GR" sz="2000" b="1" u="sng" dirty="0">
                <a:solidFill>
                  <a:srgbClr val="FFFF00"/>
                </a:solidFill>
                <a:latin typeface="Arial" charset="0"/>
              </a:rPr>
              <a:t>διοικητικό έλεγχο</a:t>
            </a:r>
            <a:r>
              <a:rPr lang="el-GR" sz="2000" dirty="0">
                <a:solidFill>
                  <a:srgbClr val="FFFF00"/>
                </a:solidFill>
                <a:latin typeface="Arial" charset="0"/>
              </a:rPr>
              <a:t> </a:t>
            </a:r>
            <a:r>
              <a:rPr lang="el-GR" sz="2000" dirty="0">
                <a:latin typeface="Arial" charset="0"/>
              </a:rPr>
              <a:t>των ΔΣ, την παροχή ταχείας &amp;  αποτελεσματικής προστασίας, </a:t>
            </a:r>
            <a:endParaRPr lang="el-GR" sz="2000" dirty="0" smtClean="0">
              <a:latin typeface="Arial" charset="0"/>
            </a:endParaRPr>
          </a:p>
          <a:p>
            <a:pPr marL="266700" indent="-266700" algn="just" eaLnBrk="1" fontAlgn="auto" hangingPunct="1">
              <a:lnSpc>
                <a:spcPct val="120000"/>
              </a:lnSpc>
              <a:spcBef>
                <a:spcPct val="0"/>
              </a:spcBef>
              <a:spcAft>
                <a:spcPts val="0"/>
              </a:spcAft>
              <a:buFont typeface="Wingdings" pitchFamily="2" charset="2"/>
              <a:buChar char="Ø"/>
              <a:tabLst>
                <a:tab pos="266700" algn="l"/>
              </a:tabLst>
              <a:defRPr/>
            </a:pPr>
            <a:r>
              <a:rPr lang="el-GR" sz="2000" b="1" dirty="0" smtClean="0">
                <a:solidFill>
                  <a:srgbClr val="FFFF00"/>
                </a:solidFill>
                <a:latin typeface="Arial" charset="0"/>
              </a:rPr>
              <a:t>χωρίς </a:t>
            </a:r>
            <a:r>
              <a:rPr lang="el-GR" sz="2000" b="1" dirty="0">
                <a:solidFill>
                  <a:srgbClr val="FFFF00"/>
                </a:solidFill>
                <a:latin typeface="Arial" charset="0"/>
              </a:rPr>
              <a:t>να προϋποτίθεται η προηγούμενη άσκηση ένδικου βοηθήματος. </a:t>
            </a:r>
          </a:p>
          <a:p>
            <a:pPr marL="266700" indent="-266700" algn="just" eaLnBrk="1" fontAlgn="auto" hangingPunct="1">
              <a:lnSpc>
                <a:spcPct val="120000"/>
              </a:lnSpc>
              <a:spcBef>
                <a:spcPct val="0"/>
              </a:spcBef>
              <a:spcAft>
                <a:spcPts val="0"/>
              </a:spcAft>
              <a:buFont typeface="Wingdings 2"/>
              <a:buNone/>
              <a:tabLst>
                <a:tab pos="266700" algn="l"/>
              </a:tabLst>
              <a:defRPr/>
            </a:pPr>
            <a:endParaRPr lang="el-GR" sz="2400" b="1" u="sng" dirty="0">
              <a:solidFill>
                <a:schemeClr val="accent2"/>
              </a:solidFill>
              <a:latin typeface="Arial"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endParaRPr lang="el-GR" sz="2000">
              <a:solidFill>
                <a:schemeClr val="accent1">
                  <a:tint val="83000"/>
                  <a:satMod val="150000"/>
                </a:schemeClr>
              </a:solidFill>
              <a:latin typeface="Arial" charset="0"/>
            </a:endParaRPr>
          </a:p>
        </p:txBody>
      </p:sp>
      <p:sp>
        <p:nvSpPr>
          <p:cNvPr id="66563" name="Rectangle 3"/>
          <p:cNvSpPr>
            <a:spLocks noGrp="1" noChangeArrowheads="1"/>
          </p:cNvSpPr>
          <p:nvPr>
            <p:ph type="subTitle" idx="1"/>
          </p:nvPr>
        </p:nvSpPr>
        <p:spPr>
          <a:xfrm>
            <a:off x="395288" y="188913"/>
            <a:ext cx="8424862" cy="6335712"/>
          </a:xfrm>
        </p:spPr>
        <p:txBody>
          <a:bodyPr>
            <a:normAutofit/>
          </a:bodyPr>
          <a:lstStyle/>
          <a:p>
            <a:pPr marL="361950" indent="-361950" algn="ctr" eaLnBrk="1" fontAlgn="auto" hangingPunct="1">
              <a:spcAft>
                <a:spcPts val="0"/>
              </a:spcAft>
              <a:buFont typeface="Wingdings 2"/>
              <a:buNone/>
              <a:tabLst>
                <a:tab pos="0" algn="l"/>
                <a:tab pos="361950" algn="l"/>
              </a:tabLst>
              <a:defRPr/>
            </a:pPr>
            <a:r>
              <a:rPr lang="el-GR" sz="2400" b="1" dirty="0">
                <a:solidFill>
                  <a:srgbClr val="FFFF00"/>
                </a:solidFill>
                <a:latin typeface="Arial" charset="0"/>
              </a:rPr>
              <a:t>ΤΙΤΛΟΣ 3 </a:t>
            </a:r>
            <a:r>
              <a:rPr lang="el-GR" sz="2400" b="1" dirty="0" smtClean="0">
                <a:solidFill>
                  <a:srgbClr val="FFFF00"/>
                </a:solidFill>
                <a:latin typeface="Arial" charset="0"/>
              </a:rPr>
              <a:t> -άρθρο</a:t>
            </a:r>
            <a:r>
              <a:rPr lang="en-GB" sz="2400" b="1" dirty="0" smtClean="0">
                <a:solidFill>
                  <a:srgbClr val="FFFF00"/>
                </a:solidFill>
                <a:latin typeface="Arial" charset="0"/>
              </a:rPr>
              <a:t> </a:t>
            </a:r>
            <a:r>
              <a:rPr lang="en-GB" sz="2400" b="1" dirty="0">
                <a:solidFill>
                  <a:srgbClr val="FFFF00"/>
                </a:solidFill>
                <a:latin typeface="Arial" charset="0"/>
              </a:rPr>
              <a:t>373 </a:t>
            </a:r>
            <a:r>
              <a:rPr lang="el-GR" sz="2400" b="1" dirty="0">
                <a:solidFill>
                  <a:srgbClr val="FFFF00"/>
                </a:solidFill>
                <a:latin typeface="Arial" charset="0"/>
              </a:rPr>
              <a:t>Αξίωση</a:t>
            </a:r>
            <a:r>
              <a:rPr lang="en-GB" sz="2400" b="1" dirty="0">
                <a:solidFill>
                  <a:srgbClr val="FFFF00"/>
                </a:solidFill>
                <a:latin typeface="Arial" charset="0"/>
              </a:rPr>
              <a:t> </a:t>
            </a:r>
            <a:r>
              <a:rPr lang="el-GR" sz="2400" b="1" dirty="0">
                <a:solidFill>
                  <a:srgbClr val="FFFF00"/>
                </a:solidFill>
                <a:latin typeface="Arial" charset="0"/>
              </a:rPr>
              <a:t>αποζημίωσης</a:t>
            </a:r>
          </a:p>
          <a:p>
            <a:pPr marL="361950" indent="-361950" algn="just" eaLnBrk="1" fontAlgn="auto" hangingPunct="1">
              <a:lnSpc>
                <a:spcPct val="170000"/>
              </a:lnSpc>
              <a:spcBef>
                <a:spcPct val="0"/>
              </a:spcBef>
              <a:spcAft>
                <a:spcPts val="0"/>
              </a:spcAft>
              <a:buFont typeface="Wingdings" pitchFamily="2" charset="2"/>
              <a:buChar char="v"/>
              <a:tabLst>
                <a:tab pos="0" algn="l"/>
                <a:tab pos="361950" algn="l"/>
              </a:tabLst>
              <a:defRPr/>
            </a:pPr>
            <a:endParaRPr lang="el-GR" sz="2000" dirty="0" smtClean="0">
              <a:latin typeface="Arial" charset="0"/>
            </a:endParaRPr>
          </a:p>
          <a:p>
            <a:pPr marL="361950" indent="-361950" algn="just" eaLnBrk="1" fontAlgn="auto" hangingPunct="1">
              <a:lnSpc>
                <a:spcPct val="170000"/>
              </a:lnSpc>
              <a:spcBef>
                <a:spcPct val="0"/>
              </a:spcBef>
              <a:spcAft>
                <a:spcPts val="0"/>
              </a:spcAft>
              <a:buFont typeface="Wingdings" pitchFamily="2" charset="2"/>
              <a:buChar char="v"/>
              <a:tabLst>
                <a:tab pos="0" algn="l"/>
                <a:tab pos="361950" algn="l"/>
              </a:tabLst>
              <a:defRPr/>
            </a:pPr>
            <a:r>
              <a:rPr lang="el-GR" sz="2000" b="1" dirty="0" smtClean="0">
                <a:solidFill>
                  <a:schemeClr val="tx1"/>
                </a:solidFill>
                <a:latin typeface="Arial" charset="0"/>
              </a:rPr>
              <a:t>Δικαιούται αποζημίωση ο ενδιαφερόμενος </a:t>
            </a:r>
            <a:r>
              <a:rPr lang="el-GR" sz="2000" b="1" dirty="0">
                <a:solidFill>
                  <a:schemeClr val="tx1"/>
                </a:solidFill>
                <a:latin typeface="Arial" charset="0"/>
              </a:rPr>
              <a:t>που αποκλείσθηκε παράνομα από </a:t>
            </a:r>
            <a:r>
              <a:rPr lang="el-GR" sz="2000" b="1" dirty="0" smtClean="0">
                <a:solidFill>
                  <a:schemeClr val="tx1"/>
                </a:solidFill>
                <a:latin typeface="Arial" charset="0"/>
              </a:rPr>
              <a:t>διαγωνισμό</a:t>
            </a:r>
            <a:r>
              <a:rPr lang="el-GR" sz="2000" b="1" dirty="0" smtClean="0">
                <a:solidFill>
                  <a:srgbClr val="FFFF00"/>
                </a:solidFill>
                <a:latin typeface="Arial" charset="0"/>
              </a:rPr>
              <a:t>,</a:t>
            </a:r>
            <a:r>
              <a:rPr lang="el-GR" sz="2000" dirty="0" smtClean="0">
                <a:solidFill>
                  <a:srgbClr val="FFFF00"/>
                </a:solidFill>
                <a:latin typeface="Arial" charset="0"/>
              </a:rPr>
              <a:t> </a:t>
            </a:r>
            <a:r>
              <a:rPr lang="el-GR" sz="2000" dirty="0">
                <a:solidFill>
                  <a:srgbClr val="FFFF00"/>
                </a:solidFill>
                <a:latin typeface="Arial" charset="0"/>
              </a:rPr>
              <a:t>δυνάμει των </a:t>
            </a:r>
            <a:r>
              <a:rPr lang="el-GR" sz="2000" b="1" dirty="0">
                <a:solidFill>
                  <a:srgbClr val="FFFF00"/>
                </a:solidFill>
                <a:latin typeface="Arial" charset="0"/>
              </a:rPr>
              <a:t>άρθρ. 197 &amp; 198 ΑΚ</a:t>
            </a:r>
            <a:r>
              <a:rPr lang="el-GR" sz="2000" dirty="0">
                <a:solidFill>
                  <a:srgbClr val="FFFF00"/>
                </a:solidFill>
                <a:latin typeface="Arial" charset="0"/>
              </a:rPr>
              <a:t>, </a:t>
            </a:r>
            <a:endParaRPr lang="el-GR" sz="2000" dirty="0" smtClean="0">
              <a:solidFill>
                <a:srgbClr val="FFFF00"/>
              </a:solidFill>
              <a:latin typeface="Arial" charset="0"/>
            </a:endParaRPr>
          </a:p>
          <a:p>
            <a:pPr marL="361950" indent="-361950" algn="just" eaLnBrk="1" fontAlgn="auto" hangingPunct="1">
              <a:lnSpc>
                <a:spcPct val="170000"/>
              </a:lnSpc>
              <a:spcBef>
                <a:spcPct val="0"/>
              </a:spcBef>
              <a:spcAft>
                <a:spcPts val="0"/>
              </a:spcAft>
              <a:buFont typeface="Wingdings" pitchFamily="2" charset="2"/>
              <a:buChar char="v"/>
              <a:tabLst>
                <a:tab pos="0" algn="l"/>
                <a:tab pos="361950" algn="l"/>
              </a:tabLst>
              <a:defRPr/>
            </a:pPr>
            <a:endParaRPr lang="el-GR" sz="2000" dirty="0" smtClean="0">
              <a:latin typeface="Arial" charset="0"/>
            </a:endParaRPr>
          </a:p>
          <a:p>
            <a:pPr marL="361950" indent="-361950" algn="ctr" eaLnBrk="1" fontAlgn="auto" hangingPunct="1">
              <a:lnSpc>
                <a:spcPct val="170000"/>
              </a:lnSpc>
              <a:spcBef>
                <a:spcPct val="0"/>
              </a:spcBef>
              <a:spcAft>
                <a:spcPts val="0"/>
              </a:spcAft>
              <a:tabLst>
                <a:tab pos="0" algn="l"/>
                <a:tab pos="361950" algn="l"/>
              </a:tabLst>
              <a:defRPr/>
            </a:pPr>
            <a:r>
              <a:rPr lang="el-GR" sz="2000" b="1" dirty="0" smtClean="0">
                <a:solidFill>
                  <a:srgbClr val="FFC000"/>
                </a:solidFill>
                <a:latin typeface="Arial" charset="0"/>
              </a:rPr>
              <a:t>ενώ</a:t>
            </a:r>
            <a:r>
              <a:rPr lang="el-GR" sz="2000" dirty="0" smtClean="0">
                <a:solidFill>
                  <a:srgbClr val="FFC000"/>
                </a:solidFill>
                <a:latin typeface="Arial" charset="0"/>
              </a:rPr>
              <a:t> </a:t>
            </a:r>
          </a:p>
          <a:p>
            <a:pPr marL="361950" indent="-361950" algn="just" eaLnBrk="1" fontAlgn="auto" hangingPunct="1">
              <a:lnSpc>
                <a:spcPct val="170000"/>
              </a:lnSpc>
              <a:spcBef>
                <a:spcPct val="0"/>
              </a:spcBef>
              <a:spcAft>
                <a:spcPts val="0"/>
              </a:spcAft>
              <a:buFont typeface="Wingdings" pitchFamily="2" charset="2"/>
              <a:buChar char="v"/>
              <a:tabLst>
                <a:tab pos="0" algn="l"/>
                <a:tab pos="361950" algn="l"/>
              </a:tabLst>
              <a:defRPr/>
            </a:pPr>
            <a:r>
              <a:rPr lang="el-GR" sz="2000" b="1" dirty="0" smtClean="0">
                <a:solidFill>
                  <a:schemeClr val="tx1"/>
                </a:solidFill>
                <a:latin typeface="Arial" charset="0"/>
              </a:rPr>
              <a:t>αν </a:t>
            </a:r>
            <a:r>
              <a:rPr lang="el-GR" sz="2000" b="1" dirty="0">
                <a:solidFill>
                  <a:schemeClr val="tx1"/>
                </a:solidFill>
                <a:latin typeface="Arial" charset="0"/>
              </a:rPr>
              <a:t>αποδείξει ότι θα του ανετίθετο η σύμβαση, στην περίπτωση που δεν εμφιλοχωρούσε η παράνομη πράξη ή παράλειψη, δικαιούται αποζημίωση </a:t>
            </a:r>
            <a:r>
              <a:rPr lang="el-GR" sz="2000" b="1" dirty="0">
                <a:solidFill>
                  <a:srgbClr val="00B050"/>
                </a:solidFill>
                <a:latin typeface="Arial" charset="0"/>
              </a:rPr>
              <a:t>κατά τις γενικές διατάξεις</a:t>
            </a:r>
            <a:r>
              <a:rPr lang="el-GR" sz="2000" b="1" dirty="0">
                <a:solidFill>
                  <a:schemeClr val="tx1"/>
                </a:solidFill>
                <a:latin typeface="Arial" charset="0"/>
              </a:rPr>
              <a:t>. </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endParaRPr lang="el-GR" sz="2000">
              <a:solidFill>
                <a:schemeClr val="accent1">
                  <a:tint val="83000"/>
                  <a:satMod val="150000"/>
                </a:schemeClr>
              </a:solidFill>
              <a:latin typeface="Arial" charset="0"/>
            </a:endParaRPr>
          </a:p>
        </p:txBody>
      </p:sp>
      <p:sp>
        <p:nvSpPr>
          <p:cNvPr id="66563" name="Rectangle 3"/>
          <p:cNvSpPr>
            <a:spLocks noGrp="1" noChangeArrowheads="1"/>
          </p:cNvSpPr>
          <p:nvPr>
            <p:ph type="subTitle" idx="1"/>
          </p:nvPr>
        </p:nvSpPr>
        <p:spPr>
          <a:xfrm>
            <a:off x="395288" y="188913"/>
            <a:ext cx="8424862" cy="6335712"/>
          </a:xfrm>
        </p:spPr>
        <p:txBody>
          <a:bodyPr>
            <a:normAutofit/>
          </a:bodyPr>
          <a:lstStyle/>
          <a:p>
            <a:pPr marL="361950" indent="-361950" algn="ctr" eaLnBrk="1" fontAlgn="auto" hangingPunct="1">
              <a:spcAft>
                <a:spcPts val="0"/>
              </a:spcAft>
              <a:buFont typeface="Wingdings 2"/>
              <a:buNone/>
              <a:tabLst>
                <a:tab pos="0" algn="l"/>
                <a:tab pos="361950" algn="l"/>
              </a:tabLst>
              <a:defRPr/>
            </a:pPr>
            <a:r>
              <a:rPr lang="el-GR" sz="2400" b="1" dirty="0">
                <a:solidFill>
                  <a:srgbClr val="FFFF00"/>
                </a:solidFill>
                <a:latin typeface="Arial" charset="0"/>
              </a:rPr>
              <a:t>ΤΙΤΛΟΣ 3 </a:t>
            </a:r>
            <a:r>
              <a:rPr lang="el-GR" sz="2400" b="1" dirty="0" smtClean="0">
                <a:solidFill>
                  <a:srgbClr val="FFFF00"/>
                </a:solidFill>
                <a:latin typeface="Arial" charset="0"/>
              </a:rPr>
              <a:t> -άρθρο</a:t>
            </a:r>
            <a:r>
              <a:rPr lang="en-GB" sz="2400" b="1" dirty="0" smtClean="0">
                <a:solidFill>
                  <a:srgbClr val="FFFF00"/>
                </a:solidFill>
                <a:latin typeface="Arial" charset="0"/>
              </a:rPr>
              <a:t> </a:t>
            </a:r>
            <a:r>
              <a:rPr lang="en-GB" sz="2400" b="1" dirty="0">
                <a:solidFill>
                  <a:srgbClr val="FFFF00"/>
                </a:solidFill>
                <a:latin typeface="Arial" charset="0"/>
              </a:rPr>
              <a:t>373 </a:t>
            </a:r>
            <a:r>
              <a:rPr lang="el-GR" sz="2400" b="1" dirty="0">
                <a:solidFill>
                  <a:srgbClr val="FFFF00"/>
                </a:solidFill>
                <a:latin typeface="Arial" charset="0"/>
              </a:rPr>
              <a:t>Αξίωση</a:t>
            </a:r>
            <a:r>
              <a:rPr lang="en-GB" sz="2400" b="1" dirty="0">
                <a:solidFill>
                  <a:srgbClr val="FFFF00"/>
                </a:solidFill>
                <a:latin typeface="Arial" charset="0"/>
              </a:rPr>
              <a:t> </a:t>
            </a:r>
            <a:r>
              <a:rPr lang="el-GR" sz="2400" b="1" dirty="0">
                <a:solidFill>
                  <a:srgbClr val="FFFF00"/>
                </a:solidFill>
                <a:latin typeface="Arial" charset="0"/>
              </a:rPr>
              <a:t>αποζημίωσης</a:t>
            </a:r>
          </a:p>
          <a:p>
            <a:pPr marL="361950" indent="-361950" algn="just" eaLnBrk="1" fontAlgn="auto" hangingPunct="1">
              <a:lnSpc>
                <a:spcPct val="170000"/>
              </a:lnSpc>
              <a:spcBef>
                <a:spcPct val="0"/>
              </a:spcBef>
              <a:spcAft>
                <a:spcPts val="0"/>
              </a:spcAft>
              <a:buFont typeface="Wingdings" pitchFamily="2" charset="2"/>
              <a:buChar char="v"/>
              <a:tabLst>
                <a:tab pos="0" algn="l"/>
                <a:tab pos="361950" algn="l"/>
              </a:tabLst>
              <a:defRPr/>
            </a:pPr>
            <a:endParaRPr lang="el-GR" sz="2000" dirty="0" smtClean="0">
              <a:latin typeface="Arial" charset="0"/>
            </a:endParaRPr>
          </a:p>
          <a:p>
            <a:pPr marL="361950" indent="-361950" algn="just" eaLnBrk="1" fontAlgn="auto" hangingPunct="1">
              <a:lnSpc>
                <a:spcPct val="170000"/>
              </a:lnSpc>
              <a:spcBef>
                <a:spcPct val="0"/>
              </a:spcBef>
              <a:spcAft>
                <a:spcPts val="0"/>
              </a:spcAft>
              <a:buFont typeface="Wingdings" pitchFamily="2" charset="2"/>
              <a:buChar char="v"/>
              <a:tabLst>
                <a:tab pos="0" algn="l"/>
                <a:tab pos="361950" algn="l"/>
              </a:tabLst>
              <a:defRPr/>
            </a:pPr>
            <a:r>
              <a:rPr lang="el-GR" sz="2000" dirty="0" smtClean="0">
                <a:latin typeface="Arial" charset="0"/>
              </a:rPr>
              <a:t>Για </a:t>
            </a:r>
            <a:r>
              <a:rPr lang="el-GR" sz="2000" dirty="0">
                <a:latin typeface="Arial" charset="0"/>
              </a:rPr>
              <a:t>την επιδίκαση της αποζημίωσης, </a:t>
            </a:r>
            <a:r>
              <a:rPr lang="el-GR" sz="2000" b="1" dirty="0">
                <a:solidFill>
                  <a:schemeClr val="accent2"/>
                </a:solidFill>
                <a:latin typeface="Arial" charset="0"/>
              </a:rPr>
              <a:t>απαιτείται η προηγούμενη ακύρωση της παράνομης πράξης ή </a:t>
            </a:r>
            <a:r>
              <a:rPr lang="el-GR" sz="2000" b="1" dirty="0" smtClean="0">
                <a:solidFill>
                  <a:schemeClr val="accent2"/>
                </a:solidFill>
                <a:latin typeface="Arial" charset="0"/>
              </a:rPr>
              <a:t>παράλειψης</a:t>
            </a:r>
            <a:r>
              <a:rPr lang="el-GR" sz="2000" dirty="0" smtClean="0">
                <a:latin typeface="Arial" charset="0"/>
              </a:rPr>
              <a:t>.</a:t>
            </a:r>
          </a:p>
          <a:p>
            <a:pPr marL="361950" indent="-361950" algn="just" eaLnBrk="1" fontAlgn="auto" hangingPunct="1">
              <a:lnSpc>
                <a:spcPct val="170000"/>
              </a:lnSpc>
              <a:spcBef>
                <a:spcPct val="0"/>
              </a:spcBef>
              <a:spcAft>
                <a:spcPts val="0"/>
              </a:spcAft>
              <a:buFont typeface="Wingdings" pitchFamily="2" charset="2"/>
              <a:buChar char="v"/>
              <a:tabLst>
                <a:tab pos="0" algn="l"/>
                <a:tab pos="361950" algn="l"/>
              </a:tabLst>
              <a:defRPr/>
            </a:pPr>
            <a:endParaRPr lang="el-GR" sz="2000" dirty="0" smtClean="0">
              <a:latin typeface="Arial" charset="0"/>
            </a:endParaRPr>
          </a:p>
          <a:p>
            <a:pPr marL="361950" indent="-361950" algn="just" eaLnBrk="1" fontAlgn="auto" hangingPunct="1">
              <a:lnSpc>
                <a:spcPct val="170000"/>
              </a:lnSpc>
              <a:spcBef>
                <a:spcPct val="0"/>
              </a:spcBef>
              <a:spcAft>
                <a:spcPts val="0"/>
              </a:spcAft>
              <a:buFont typeface="Wingdings" pitchFamily="2" charset="2"/>
              <a:buChar char="v"/>
              <a:tabLst>
                <a:tab pos="0" algn="l"/>
                <a:tab pos="361950" algn="l"/>
              </a:tabLst>
              <a:defRPr/>
            </a:pPr>
            <a:r>
              <a:rPr lang="el-GR" sz="2000" dirty="0" smtClean="0">
                <a:latin typeface="Arial" charset="0"/>
              </a:rPr>
              <a:t> Αν η </a:t>
            </a:r>
            <a:r>
              <a:rPr lang="el-GR" sz="2000" dirty="0">
                <a:latin typeface="Arial" charset="0"/>
              </a:rPr>
              <a:t>αναγνώριση της </a:t>
            </a:r>
            <a:r>
              <a:rPr lang="el-GR" sz="2000" dirty="0" smtClean="0">
                <a:latin typeface="Arial" charset="0"/>
              </a:rPr>
              <a:t>ακυρότητας δεν είναι εφικτή, </a:t>
            </a:r>
            <a:r>
              <a:rPr lang="el-GR" sz="2000" dirty="0">
                <a:latin typeface="Arial" charset="0"/>
              </a:rPr>
              <a:t>σύμφωνα με τα άρθρα 370, της παρ. 2 του άρθρου 371 και της παρ. 7 του άρθρου 372 ή, εν γένει, για λόγους που δεν οφείλονται στον αιτούντα, </a:t>
            </a:r>
            <a:endParaRPr lang="el-GR" sz="2000" dirty="0" smtClean="0">
              <a:latin typeface="Arial" charset="0"/>
            </a:endParaRPr>
          </a:p>
          <a:p>
            <a:pPr marL="361950" indent="-361950" algn="just" eaLnBrk="1" fontAlgn="auto" hangingPunct="1">
              <a:lnSpc>
                <a:spcPct val="170000"/>
              </a:lnSpc>
              <a:spcBef>
                <a:spcPct val="0"/>
              </a:spcBef>
              <a:spcAft>
                <a:spcPts val="0"/>
              </a:spcAft>
              <a:buFont typeface="Wingdings" pitchFamily="2" charset="2"/>
              <a:buChar char="v"/>
              <a:tabLst>
                <a:tab pos="0" algn="l"/>
                <a:tab pos="361950" algn="l"/>
              </a:tabLst>
              <a:defRPr/>
            </a:pPr>
            <a:endParaRPr lang="el-GR" sz="2000" b="1" dirty="0" smtClean="0">
              <a:solidFill>
                <a:srgbClr val="FFFF00"/>
              </a:solidFill>
              <a:latin typeface="Arial" charset="0"/>
            </a:endParaRPr>
          </a:p>
          <a:p>
            <a:pPr marL="361950" indent="-361950" algn="ctr" eaLnBrk="1" fontAlgn="auto" hangingPunct="1">
              <a:lnSpc>
                <a:spcPct val="170000"/>
              </a:lnSpc>
              <a:spcBef>
                <a:spcPct val="0"/>
              </a:spcBef>
              <a:spcAft>
                <a:spcPts val="0"/>
              </a:spcAft>
              <a:tabLst>
                <a:tab pos="0" algn="l"/>
                <a:tab pos="361950" algn="l"/>
              </a:tabLst>
              <a:defRPr/>
            </a:pPr>
            <a:r>
              <a:rPr lang="el-GR" sz="2000" b="1" dirty="0" smtClean="0">
                <a:solidFill>
                  <a:srgbClr val="FFFF00"/>
                </a:solidFill>
                <a:latin typeface="Arial" charset="0"/>
              </a:rPr>
              <a:t>δύναται να </a:t>
            </a:r>
            <a:r>
              <a:rPr lang="el-GR" sz="2000" b="1" dirty="0">
                <a:solidFill>
                  <a:srgbClr val="FFFF00"/>
                </a:solidFill>
                <a:latin typeface="Arial" charset="0"/>
              </a:rPr>
              <a:t>επιδικασθεί αποζημίωση &amp; χωρίς να κηρυχθεί ακυρότητα</a:t>
            </a:r>
            <a:r>
              <a:rPr lang="el-GR" sz="2000" dirty="0">
                <a:solidFill>
                  <a:srgbClr val="FFFF00"/>
                </a:solidFill>
                <a:latin typeface="Arial" charset="0"/>
              </a:rPr>
              <a:t>.</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ctrTitle"/>
          </p:nvPr>
        </p:nvSpPr>
        <p:spPr>
          <a:xfrm>
            <a:off x="323850" y="188913"/>
            <a:ext cx="8569325" cy="719137"/>
          </a:xfrm>
        </p:spPr>
        <p:txBody>
          <a:bodyPr>
            <a:normAutofit fontScale="90000"/>
          </a:bodyPr>
          <a:lstStyle/>
          <a:p>
            <a:pPr marL="484632" indent="0" algn="just" eaLnBrk="1" fontAlgn="auto" hangingPunct="1">
              <a:spcAft>
                <a:spcPts val="0"/>
              </a:spcAft>
              <a:defRPr/>
            </a:pP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
            </a:r>
            <a:br>
              <a:rPr lang="el-GR" sz="2000" b="1">
                <a:solidFill>
                  <a:schemeClr val="accent1">
                    <a:tint val="83000"/>
                    <a:satMod val="150000"/>
                  </a:schemeClr>
                </a:solidFill>
                <a:latin typeface="Arial" charset="0"/>
              </a:rPr>
            </a:br>
            <a:endParaRPr lang="el-GR" sz="2000">
              <a:solidFill>
                <a:schemeClr val="accent1">
                  <a:tint val="83000"/>
                  <a:satMod val="150000"/>
                </a:schemeClr>
              </a:solidFill>
              <a:latin typeface="Arial" charset="0"/>
            </a:endParaRPr>
          </a:p>
        </p:txBody>
      </p:sp>
      <p:sp>
        <p:nvSpPr>
          <p:cNvPr id="67587" name="Rectangle 3"/>
          <p:cNvSpPr>
            <a:spLocks noGrp="1" noChangeArrowheads="1"/>
          </p:cNvSpPr>
          <p:nvPr>
            <p:ph type="subTitle" idx="1"/>
          </p:nvPr>
        </p:nvSpPr>
        <p:spPr>
          <a:xfrm>
            <a:off x="395288" y="188913"/>
            <a:ext cx="8424862" cy="6335712"/>
          </a:xfrm>
        </p:spPr>
        <p:txBody>
          <a:bodyPr>
            <a:normAutofit/>
          </a:bodyPr>
          <a:lstStyle/>
          <a:p>
            <a:pPr marL="361950" indent="-361950" algn="just" eaLnBrk="1" fontAlgn="auto" hangingPunct="1">
              <a:lnSpc>
                <a:spcPct val="90000"/>
              </a:lnSpc>
              <a:spcBef>
                <a:spcPct val="5000"/>
              </a:spcBef>
              <a:spcAft>
                <a:spcPts val="0"/>
              </a:spcAft>
              <a:buFont typeface="Wingdings 2"/>
              <a:buNone/>
              <a:tabLst>
                <a:tab pos="361950" algn="l"/>
              </a:tabLst>
              <a:defRPr/>
            </a:pPr>
            <a:r>
              <a:rPr lang="el-GR" sz="1800" b="1" dirty="0">
                <a:solidFill>
                  <a:srgbClr val="FFFF00"/>
                </a:solidFill>
                <a:latin typeface="Arial" charset="0"/>
              </a:rPr>
              <a:t>ΤΙΤΛΟΣ 4 ΣΥΝΕΡΓΑΣΙΑ ΤΩΝ ΕΛΛΗΝΙΚΩΝ ΑΡΧΩΝ ΜΕ ΤΗΝ </a:t>
            </a:r>
            <a:r>
              <a:rPr lang="el-GR" sz="1800" b="1" dirty="0" smtClean="0">
                <a:solidFill>
                  <a:srgbClr val="FFFF00"/>
                </a:solidFill>
                <a:latin typeface="Arial" charset="0"/>
              </a:rPr>
              <a:t>ΕΥΡ. ΕΠΙΤΡΟΠΗ</a:t>
            </a:r>
            <a:r>
              <a:rPr lang="el-GR" sz="1800" b="1" dirty="0">
                <a:solidFill>
                  <a:srgbClr val="FFFF00"/>
                </a:solidFill>
                <a:latin typeface="Arial" charset="0"/>
              </a:rPr>
              <a:t>, άρθρο 374 Συνεργασία των ελληνικών αρχών με την Ευρωπαϊκή Επιτροπή</a:t>
            </a:r>
          </a:p>
          <a:p>
            <a:pPr marL="361950" indent="-361950" algn="just" eaLnBrk="1" fontAlgn="auto" hangingPunct="1">
              <a:lnSpc>
                <a:spcPct val="150000"/>
              </a:lnSpc>
              <a:spcBef>
                <a:spcPct val="0"/>
              </a:spcBef>
              <a:spcAft>
                <a:spcPts val="0"/>
              </a:spcAft>
              <a:buFont typeface="Wingdings" pitchFamily="2" charset="2"/>
              <a:buChar char="v"/>
              <a:tabLst>
                <a:tab pos="361950" algn="l"/>
              </a:tabLst>
              <a:defRPr/>
            </a:pPr>
            <a:r>
              <a:rPr lang="el-GR" sz="2000" dirty="0">
                <a:latin typeface="Arial" charset="0"/>
              </a:rPr>
              <a:t>Ρύθμιση θεμάτων που αφορούν στην συνεργασία μεταξύ των εθνικών Αρχών με την Επιτροπή. </a:t>
            </a:r>
          </a:p>
          <a:p>
            <a:pPr marL="361950" indent="-361950" algn="just" eaLnBrk="1" fontAlgn="auto" hangingPunct="1">
              <a:lnSpc>
                <a:spcPct val="150000"/>
              </a:lnSpc>
              <a:spcBef>
                <a:spcPct val="0"/>
              </a:spcBef>
              <a:spcAft>
                <a:spcPts val="0"/>
              </a:spcAft>
              <a:buFont typeface="Wingdings" pitchFamily="2" charset="2"/>
              <a:buChar char="v"/>
              <a:tabLst>
                <a:tab pos="361950" algn="l"/>
              </a:tabLst>
              <a:defRPr/>
            </a:pPr>
            <a:r>
              <a:rPr lang="el-GR" sz="2000" dirty="0">
                <a:latin typeface="Arial" charset="0"/>
              </a:rPr>
              <a:t>Ορισμός προθεσμιών για επικοινωνίες των εθνικών Αρχών στα αιτήματα της ΕΕ, για τις περιπτώσεις που η Επιτροπή θεωρεί ότι έχει διαπραχθεί σοβαρή παράβαση του δικαίου της Ένωσης &amp; οι λεπτομέρειες ενημέρωσης &amp; χορήγησης πληροφοριών. </a:t>
            </a:r>
          </a:p>
          <a:p>
            <a:pPr marL="361950" indent="-361950" algn="just" eaLnBrk="1" fontAlgn="auto" hangingPunct="1">
              <a:lnSpc>
                <a:spcPct val="150000"/>
              </a:lnSpc>
              <a:spcBef>
                <a:spcPct val="0"/>
              </a:spcBef>
              <a:spcAft>
                <a:spcPts val="0"/>
              </a:spcAft>
              <a:buFont typeface="Wingdings" pitchFamily="2" charset="2"/>
              <a:buChar char="v"/>
              <a:tabLst>
                <a:tab pos="361950" algn="l"/>
              </a:tabLst>
              <a:defRPr/>
            </a:pPr>
            <a:r>
              <a:rPr lang="el-GR" sz="2000" dirty="0">
                <a:latin typeface="Arial" charset="0"/>
              </a:rPr>
              <a:t>Διαβίβαση, σε τακτά χρονικά διαστήματα, στατιστικών στοιχείων που αφορούν θέματα εφαρμογής των διατάξεων παροχής προσωρινής προστασίας,</a:t>
            </a:r>
          </a:p>
          <a:p>
            <a:pPr marL="361950" indent="-361950" algn="just" eaLnBrk="1" fontAlgn="auto" hangingPunct="1">
              <a:lnSpc>
                <a:spcPct val="150000"/>
              </a:lnSpc>
              <a:spcBef>
                <a:spcPct val="0"/>
              </a:spcBef>
              <a:spcAft>
                <a:spcPts val="0"/>
              </a:spcAft>
              <a:buFont typeface="Wingdings" pitchFamily="2" charset="2"/>
              <a:buChar char="v"/>
              <a:tabLst>
                <a:tab pos="361950" algn="l"/>
              </a:tabLst>
              <a:defRPr/>
            </a:pPr>
            <a:r>
              <a:rPr lang="el-GR" sz="2000" dirty="0">
                <a:latin typeface="Arial" charset="0"/>
              </a:rPr>
              <a:t>Ορισμός αρμόδιων Υπουργείων για την ως άνω επικοινωνία.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ctrTitle"/>
          </p:nvPr>
        </p:nvSpPr>
        <p:spPr>
          <a:xfrm>
            <a:off x="323850" y="188913"/>
            <a:ext cx="8569325" cy="719137"/>
          </a:xfrm>
        </p:spPr>
        <p:txBody>
          <a:bodyPr>
            <a:normAutofit fontScale="90000"/>
          </a:bodyPr>
          <a:lstStyle/>
          <a:p>
            <a:pPr marL="484632" indent="0" algn="ctr" eaLnBrk="1" fontAlgn="auto" hangingPunct="1">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Ν. 4412/16, Βιβλίο </a:t>
            </a:r>
            <a:r>
              <a:rPr lang="en-GB" sz="2000" b="1" dirty="0" smtClean="0">
                <a:solidFill>
                  <a:schemeClr val="accent1">
                    <a:tint val="83000"/>
                    <a:satMod val="150000"/>
                  </a:schemeClr>
                </a:solidFill>
                <a:latin typeface="Arial" charset="0"/>
              </a:rPr>
              <a:t>IV </a:t>
            </a:r>
            <a:r>
              <a:rPr lang="el-GR" sz="2000" b="1" dirty="0" smtClean="0">
                <a:solidFill>
                  <a:schemeClr val="accent1">
                    <a:tint val="83000"/>
                    <a:satMod val="150000"/>
                  </a:schemeClr>
                </a:solidFill>
                <a:latin typeface="Arial" charset="0"/>
              </a:rPr>
              <a:t>_ΕΝΑΡΞΗ ΙΣΧΥΟΣ </a:t>
            </a:r>
            <a:endParaRPr lang="el-GR" sz="2000" dirty="0">
              <a:solidFill>
                <a:schemeClr val="accent1">
                  <a:tint val="83000"/>
                  <a:satMod val="150000"/>
                </a:schemeClr>
              </a:solidFill>
              <a:latin typeface="Arial" charset="0"/>
            </a:endParaRPr>
          </a:p>
        </p:txBody>
      </p:sp>
      <p:sp>
        <p:nvSpPr>
          <p:cNvPr id="34819" name="Rectangle 3"/>
          <p:cNvSpPr>
            <a:spLocks noGrp="1" noChangeArrowheads="1"/>
          </p:cNvSpPr>
          <p:nvPr>
            <p:ph type="subTitle" idx="1"/>
          </p:nvPr>
        </p:nvSpPr>
        <p:spPr>
          <a:xfrm>
            <a:off x="323850" y="981075"/>
            <a:ext cx="8424863" cy="5543550"/>
          </a:xfrm>
        </p:spPr>
        <p:txBody>
          <a:bodyPr>
            <a:noAutofit/>
          </a:bodyPr>
          <a:lstStyle/>
          <a:p>
            <a:pPr algn="ctr" eaLnBrk="1" hangingPunct="1">
              <a:defRPr/>
            </a:pPr>
            <a:r>
              <a:rPr lang="el-GR" sz="1800" b="1" dirty="0" smtClean="0">
                <a:solidFill>
                  <a:srgbClr val="FFC000"/>
                </a:solidFill>
                <a:latin typeface="Arial" pitchFamily="34" charset="0"/>
                <a:cs typeface="Arial" pitchFamily="34" charset="0"/>
              </a:rPr>
              <a:t>Άρθρο 379 Έναρξη ισχύος, παρ.7, όπως τροποποιήθηκε &amp; ισχύει</a:t>
            </a:r>
          </a:p>
          <a:p>
            <a:pPr algn="just" eaLnBrk="1" hangingPunct="1">
              <a:defRPr/>
            </a:pPr>
            <a:endParaRPr lang="el-GR" sz="1800" dirty="0" smtClean="0">
              <a:latin typeface="Arial" pitchFamily="34" charset="0"/>
              <a:cs typeface="Arial" pitchFamily="34" charset="0"/>
            </a:endParaRPr>
          </a:p>
          <a:p>
            <a:pPr algn="just" eaLnBrk="1" hangingPunct="1">
              <a:lnSpc>
                <a:spcPct val="150000"/>
              </a:lnSpc>
              <a:defRPr/>
            </a:pPr>
            <a:r>
              <a:rPr lang="el-GR" sz="2800" b="1" dirty="0" smtClean="0">
                <a:solidFill>
                  <a:schemeClr val="tx1"/>
                </a:solidFill>
                <a:latin typeface="Arial" pitchFamily="34" charset="0"/>
                <a:cs typeface="Arial" pitchFamily="34" charset="0"/>
              </a:rPr>
              <a:t>α) ΔΣ προμηθειών &amp; γενικών υπηρεσιών: από </a:t>
            </a:r>
            <a:r>
              <a:rPr lang="el-GR" sz="2800" b="1" dirty="0" smtClean="0">
                <a:solidFill>
                  <a:srgbClr val="FFFF00"/>
                </a:solidFill>
                <a:latin typeface="Arial" pitchFamily="34" charset="0"/>
                <a:cs typeface="Arial" pitchFamily="34" charset="0"/>
              </a:rPr>
              <a:t>26 Ιουνίου 2017.</a:t>
            </a:r>
          </a:p>
          <a:p>
            <a:pPr algn="just" eaLnBrk="1" hangingPunct="1">
              <a:lnSpc>
                <a:spcPct val="150000"/>
              </a:lnSpc>
              <a:defRPr/>
            </a:pPr>
            <a:endParaRPr lang="el-GR" sz="2800" b="1" dirty="0" smtClean="0">
              <a:solidFill>
                <a:srgbClr val="FFFF00"/>
              </a:solidFill>
              <a:latin typeface="Arial" pitchFamily="34" charset="0"/>
              <a:cs typeface="Arial" pitchFamily="34" charset="0"/>
            </a:endParaRPr>
          </a:p>
          <a:p>
            <a:pPr algn="just" eaLnBrk="1" hangingPunct="1">
              <a:lnSpc>
                <a:spcPct val="150000"/>
              </a:lnSpc>
              <a:defRPr/>
            </a:pPr>
            <a:r>
              <a:rPr lang="el-GR" sz="2800" b="1" dirty="0" smtClean="0">
                <a:latin typeface="Arial" pitchFamily="34" charset="0"/>
                <a:cs typeface="Arial" pitchFamily="34" charset="0"/>
              </a:rPr>
              <a:t>β) ΔΣ </a:t>
            </a:r>
            <a:r>
              <a:rPr lang="el-GR" sz="2800" b="1" dirty="0" smtClean="0">
                <a:solidFill>
                  <a:srgbClr val="00B050"/>
                </a:solidFill>
                <a:latin typeface="Arial" pitchFamily="34" charset="0"/>
                <a:cs typeface="Arial" pitchFamily="34" charset="0"/>
              </a:rPr>
              <a:t>έργων, εκπόνησης μελετών, παροχής τεχνικών &amp; λοιπών συναφών επιστημονικών υπηρεσιών:</a:t>
            </a:r>
            <a:r>
              <a:rPr lang="el-GR" sz="2800" dirty="0" smtClean="0">
                <a:solidFill>
                  <a:srgbClr val="00B050"/>
                </a:solidFill>
                <a:latin typeface="Arial" pitchFamily="34" charset="0"/>
                <a:cs typeface="Arial" pitchFamily="34" charset="0"/>
              </a:rPr>
              <a:t> </a:t>
            </a:r>
            <a:r>
              <a:rPr lang="el-GR" sz="2800" b="1" dirty="0" smtClean="0">
                <a:solidFill>
                  <a:srgbClr val="FFFF00"/>
                </a:solidFill>
                <a:latin typeface="Arial" pitchFamily="34" charset="0"/>
                <a:cs typeface="Arial" pitchFamily="34" charset="0"/>
              </a:rPr>
              <a:t>από 1η Μαρτίου 2018.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ctrTitle"/>
          </p:nvPr>
        </p:nvSpPr>
        <p:spPr>
          <a:xfrm>
            <a:off x="323850" y="188913"/>
            <a:ext cx="8569325" cy="719137"/>
          </a:xfrm>
        </p:spPr>
        <p:txBody>
          <a:bodyPr>
            <a:normAutofit fontScale="90000"/>
          </a:bodyPr>
          <a:lstStyle/>
          <a:p>
            <a:pPr marL="484632" indent="0" algn="ctr" eaLnBrk="1" fontAlgn="auto" hangingPunct="1">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Ν. 4412/16, Βιβλίο </a:t>
            </a:r>
            <a:r>
              <a:rPr lang="en-GB" sz="2000" b="1" dirty="0" smtClean="0">
                <a:solidFill>
                  <a:schemeClr val="accent1">
                    <a:tint val="83000"/>
                    <a:satMod val="150000"/>
                  </a:schemeClr>
                </a:solidFill>
                <a:latin typeface="Arial" charset="0"/>
              </a:rPr>
              <a:t>IV </a:t>
            </a:r>
            <a:r>
              <a:rPr lang="el-GR" sz="2000" b="1" dirty="0" smtClean="0">
                <a:solidFill>
                  <a:schemeClr val="accent1">
                    <a:tint val="83000"/>
                    <a:satMod val="150000"/>
                  </a:schemeClr>
                </a:solidFill>
                <a:latin typeface="Arial" charset="0"/>
              </a:rPr>
              <a:t>_ΕΝΑΡΞΗ ΙΣΧΥΟΣ </a:t>
            </a:r>
            <a:endParaRPr lang="el-GR" sz="2000" dirty="0">
              <a:solidFill>
                <a:schemeClr val="accent1">
                  <a:tint val="83000"/>
                  <a:satMod val="150000"/>
                </a:schemeClr>
              </a:solidFill>
              <a:latin typeface="Arial" charset="0"/>
            </a:endParaRPr>
          </a:p>
        </p:txBody>
      </p:sp>
      <p:sp>
        <p:nvSpPr>
          <p:cNvPr id="34819" name="Rectangle 3"/>
          <p:cNvSpPr>
            <a:spLocks noGrp="1" noChangeArrowheads="1"/>
          </p:cNvSpPr>
          <p:nvPr>
            <p:ph type="subTitle" idx="1"/>
          </p:nvPr>
        </p:nvSpPr>
        <p:spPr>
          <a:xfrm>
            <a:off x="323850" y="981075"/>
            <a:ext cx="8424863" cy="5543550"/>
          </a:xfrm>
        </p:spPr>
        <p:txBody>
          <a:bodyPr>
            <a:noAutofit/>
          </a:bodyPr>
          <a:lstStyle/>
          <a:p>
            <a:pPr algn="ctr" eaLnBrk="1" hangingPunct="1">
              <a:defRPr/>
            </a:pPr>
            <a:r>
              <a:rPr lang="el-GR" sz="1800" b="1" dirty="0" smtClean="0">
                <a:solidFill>
                  <a:srgbClr val="FFC000"/>
                </a:solidFill>
                <a:latin typeface="Arial" pitchFamily="34" charset="0"/>
                <a:cs typeface="Arial" pitchFamily="34" charset="0"/>
              </a:rPr>
              <a:t>Άρθρο 379 Έναρξη ισχύος, παρ.7, όπως τροποποιήθηκε &amp; ισχύει</a:t>
            </a:r>
          </a:p>
          <a:p>
            <a:pPr algn="just" eaLnBrk="1" hangingPunct="1">
              <a:defRPr/>
            </a:pPr>
            <a:endParaRPr lang="el-GR" sz="1800" dirty="0" smtClean="0">
              <a:latin typeface="Arial" pitchFamily="34" charset="0"/>
              <a:cs typeface="Arial" pitchFamily="34" charset="0"/>
            </a:endParaRPr>
          </a:p>
          <a:p>
            <a:pPr algn="just" eaLnBrk="1" hangingPunct="1">
              <a:lnSpc>
                <a:spcPct val="150000"/>
              </a:lnSpc>
              <a:defRPr/>
            </a:pPr>
            <a:r>
              <a:rPr lang="el-GR" sz="1800" b="1" dirty="0" smtClean="0">
                <a:solidFill>
                  <a:srgbClr val="FFFF00"/>
                </a:solidFill>
                <a:latin typeface="Arial" pitchFamily="34" charset="0"/>
                <a:cs typeface="Arial" pitchFamily="34" charset="0"/>
              </a:rPr>
              <a:t>γ)</a:t>
            </a:r>
            <a:r>
              <a:rPr lang="el-GR" sz="1800" b="1" dirty="0" smtClean="0">
                <a:latin typeface="Arial" pitchFamily="34" charset="0"/>
                <a:cs typeface="Arial" pitchFamily="34" charset="0"/>
              </a:rPr>
              <a:t> </a:t>
            </a:r>
            <a:r>
              <a:rPr lang="el-GR" sz="2000" b="1" dirty="0" smtClean="0">
                <a:latin typeface="Arial" pitchFamily="34" charset="0"/>
                <a:cs typeface="Arial" pitchFamily="34" charset="0"/>
              </a:rPr>
              <a:t>για δημόσιες συμβάσεις έργων και τις δημόσιες συμβάσεις εκπόνησης μελετών και παροχής τεχνικών και λοιπών συναφών επιστημονικών υπηρεσιών, με εκτιμώμενη αξία σύμβασης (χωρίς Φ.Π.Α.) ανώτερη των 60.000 ευρώ και κατώτερη από τα όρια του άρθρου 5, </a:t>
            </a:r>
            <a:r>
              <a:rPr lang="el-GR" sz="2400" b="1" dirty="0" smtClean="0">
                <a:solidFill>
                  <a:srgbClr val="FFFF00"/>
                </a:solidFill>
                <a:latin typeface="Arial" pitchFamily="34" charset="0"/>
                <a:cs typeface="Arial" pitchFamily="34" charset="0"/>
              </a:rPr>
              <a:t>μετά την 1η Μαρτίου 2018.</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ctrTitle"/>
          </p:nvPr>
        </p:nvSpPr>
        <p:spPr>
          <a:xfrm>
            <a:off x="323850" y="188913"/>
            <a:ext cx="8569325" cy="719137"/>
          </a:xfrm>
        </p:spPr>
        <p:txBody>
          <a:bodyPr>
            <a:normAutofit fontScale="90000"/>
          </a:bodyPr>
          <a:lstStyle/>
          <a:p>
            <a:pPr marL="484632" indent="0" algn="ctr" eaLnBrk="1" fontAlgn="auto" hangingPunct="1">
              <a:spcAft>
                <a:spcPts val="0"/>
              </a:spcAft>
              <a:defRPr/>
            </a:pP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2000" b="1" dirty="0">
                <a:solidFill>
                  <a:schemeClr val="accent1">
                    <a:tint val="83000"/>
                    <a:satMod val="150000"/>
                  </a:schemeClr>
                </a:solidFill>
                <a:latin typeface="Arial" charset="0"/>
              </a:rPr>
              <a:t/>
            </a:r>
            <a:br>
              <a:rPr lang="el-GR" sz="2000" b="1" dirty="0">
                <a:solidFill>
                  <a:schemeClr val="accent1">
                    <a:tint val="83000"/>
                    <a:satMod val="150000"/>
                  </a:schemeClr>
                </a:solidFill>
                <a:latin typeface="Arial" charset="0"/>
              </a:rPr>
            </a:br>
            <a:r>
              <a:rPr lang="el-GR" sz="1800" b="1" dirty="0">
                <a:solidFill>
                  <a:schemeClr val="accent1">
                    <a:tint val="83000"/>
                    <a:satMod val="150000"/>
                  </a:schemeClr>
                </a:solidFill>
                <a:latin typeface="Arial" charset="0"/>
              </a:rPr>
              <a:t>Ν. 4412/16, Βιβλίο </a:t>
            </a:r>
            <a:r>
              <a:rPr lang="en-GB" sz="1800" b="1" dirty="0">
                <a:solidFill>
                  <a:schemeClr val="accent1">
                    <a:tint val="83000"/>
                    <a:satMod val="150000"/>
                  </a:schemeClr>
                </a:solidFill>
                <a:latin typeface="Arial" charset="0"/>
              </a:rPr>
              <a:t>IV, </a:t>
            </a:r>
            <a:r>
              <a:rPr lang="el-GR" sz="1800" b="1" dirty="0">
                <a:solidFill>
                  <a:schemeClr val="accent1">
                    <a:tint val="83000"/>
                    <a:satMod val="150000"/>
                  </a:schemeClr>
                </a:solidFill>
                <a:latin typeface="Arial" charset="0"/>
              </a:rPr>
              <a:t>άρθρο 345 «Πεδίο </a:t>
            </a:r>
            <a:r>
              <a:rPr lang="el-GR" sz="1800" b="1" dirty="0" smtClean="0">
                <a:solidFill>
                  <a:schemeClr val="accent1">
                    <a:tint val="83000"/>
                    <a:satMod val="150000"/>
                  </a:schemeClr>
                </a:solidFill>
                <a:latin typeface="Arial" charset="0"/>
              </a:rPr>
              <a:t>εφαρμογής</a:t>
            </a:r>
            <a:r>
              <a:rPr lang="en-US" sz="1800" b="1" dirty="0" smtClean="0">
                <a:solidFill>
                  <a:schemeClr val="accent1">
                    <a:tint val="83000"/>
                    <a:satMod val="150000"/>
                  </a:schemeClr>
                </a:solidFill>
                <a:latin typeface="Arial" charset="0"/>
              </a:rPr>
              <a:t> </a:t>
            </a:r>
            <a:r>
              <a:rPr lang="el-GR" sz="1800" b="1" dirty="0" smtClean="0">
                <a:solidFill>
                  <a:schemeClr val="accent1">
                    <a:tint val="83000"/>
                    <a:satMod val="150000"/>
                  </a:schemeClr>
                </a:solidFill>
                <a:latin typeface="Arial" charset="0"/>
              </a:rPr>
              <a:t>άρθρων 345-374»</a:t>
            </a:r>
            <a:endParaRPr lang="el-GR" sz="1800" b="1" dirty="0">
              <a:solidFill>
                <a:schemeClr val="accent1">
                  <a:tint val="83000"/>
                  <a:satMod val="150000"/>
                </a:schemeClr>
              </a:solidFill>
              <a:latin typeface="Arial" charset="0"/>
            </a:endParaRPr>
          </a:p>
        </p:txBody>
      </p:sp>
      <p:sp>
        <p:nvSpPr>
          <p:cNvPr id="35843" name="Rectangle 3"/>
          <p:cNvSpPr>
            <a:spLocks noGrp="1" noChangeArrowheads="1"/>
          </p:cNvSpPr>
          <p:nvPr>
            <p:ph type="subTitle" idx="1"/>
          </p:nvPr>
        </p:nvSpPr>
        <p:spPr>
          <a:xfrm>
            <a:off x="300037" y="987425"/>
            <a:ext cx="8424863" cy="5256213"/>
          </a:xfrm>
        </p:spPr>
        <p:txBody>
          <a:bodyPr>
            <a:normAutofit/>
          </a:bodyPr>
          <a:lstStyle/>
          <a:p>
            <a:pPr marL="381000" indent="-381000" algn="just" eaLnBrk="1" fontAlgn="auto" hangingPunct="1">
              <a:lnSpc>
                <a:spcPct val="150000"/>
              </a:lnSpc>
              <a:spcBef>
                <a:spcPct val="0"/>
              </a:spcBef>
              <a:spcAft>
                <a:spcPts val="0"/>
              </a:spcAft>
              <a:buFont typeface="Wingdings" pitchFamily="2" charset="2"/>
              <a:buAutoNum type="arabicParenR"/>
              <a:tabLst>
                <a:tab pos="266700" algn="l"/>
              </a:tabLst>
              <a:defRPr/>
            </a:pPr>
            <a:r>
              <a:rPr lang="el-GR" sz="2400" dirty="0">
                <a:latin typeface="Arial" charset="0"/>
              </a:rPr>
              <a:t>Σε διαφορές που αναφύονται </a:t>
            </a:r>
            <a:r>
              <a:rPr lang="el-GR" sz="2400" b="1" dirty="0" smtClean="0">
                <a:solidFill>
                  <a:srgbClr val="FFC000"/>
                </a:solidFill>
                <a:latin typeface="Arial" charset="0"/>
              </a:rPr>
              <a:t>κατά </a:t>
            </a:r>
            <a:r>
              <a:rPr lang="el-GR" sz="2400" b="1" dirty="0">
                <a:solidFill>
                  <a:srgbClr val="FFC000"/>
                </a:solidFill>
                <a:latin typeface="Arial" charset="0"/>
              </a:rPr>
              <a:t>την διαδικασία ανάθεσης</a:t>
            </a:r>
            <a:r>
              <a:rPr lang="el-GR" sz="2400" b="1" dirty="0">
                <a:latin typeface="Arial" charset="0"/>
              </a:rPr>
              <a:t> &amp; </a:t>
            </a:r>
            <a:r>
              <a:rPr lang="el-GR" sz="2400" b="1" dirty="0">
                <a:solidFill>
                  <a:srgbClr val="FF0000"/>
                </a:solidFill>
                <a:latin typeface="Arial" charset="0"/>
              </a:rPr>
              <a:t>τροποποίησης συμβάσεων</a:t>
            </a:r>
            <a:r>
              <a:rPr lang="el-GR" sz="2400" b="1" dirty="0">
                <a:latin typeface="Arial" charset="0"/>
              </a:rPr>
              <a:t>, συμφωνιών - πλαίσιο, συμβάσεων παραχώρησης &amp; δυναμικών συστημάτων αγορών </a:t>
            </a:r>
            <a:endParaRPr lang="el-GR" sz="2400" b="1" dirty="0" smtClean="0">
              <a:latin typeface="Arial" charset="0"/>
            </a:endParaRPr>
          </a:p>
          <a:p>
            <a:pPr marL="381000" indent="-22225" algn="ctr" eaLnBrk="1" fontAlgn="auto" hangingPunct="1">
              <a:lnSpc>
                <a:spcPct val="150000"/>
              </a:lnSpc>
              <a:spcBef>
                <a:spcPct val="0"/>
              </a:spcBef>
              <a:spcAft>
                <a:spcPts val="0"/>
              </a:spcAft>
              <a:buFont typeface="Wingdings" pitchFamily="2" charset="2"/>
              <a:buChar char="ü"/>
              <a:tabLst>
                <a:tab pos="266700" algn="l"/>
              </a:tabLst>
              <a:defRPr/>
            </a:pPr>
            <a:r>
              <a:rPr lang="el-GR" sz="2400" b="1" dirty="0" smtClean="0">
                <a:solidFill>
                  <a:srgbClr val="FFFF00"/>
                </a:solidFill>
                <a:latin typeface="Arial" charset="0"/>
              </a:rPr>
              <a:t>με </a:t>
            </a:r>
            <a:r>
              <a:rPr lang="el-GR" sz="2400" b="1" dirty="0">
                <a:solidFill>
                  <a:srgbClr val="FFFF00"/>
                </a:solidFill>
                <a:latin typeface="Arial" charset="0"/>
              </a:rPr>
              <a:t>εκτιμώμενη αξία άνω των 60.000,00 € πλέον </a:t>
            </a:r>
            <a:r>
              <a:rPr lang="el-GR" sz="2400" b="1" dirty="0" smtClean="0">
                <a:solidFill>
                  <a:srgbClr val="FFFF00"/>
                </a:solidFill>
                <a:latin typeface="Arial" charset="0"/>
              </a:rPr>
              <a:t>ΦΠΑ &amp;</a:t>
            </a:r>
          </a:p>
          <a:p>
            <a:pPr marL="381000" indent="-22225" algn="just" eaLnBrk="1" fontAlgn="auto" hangingPunct="1">
              <a:lnSpc>
                <a:spcPct val="150000"/>
              </a:lnSpc>
              <a:spcBef>
                <a:spcPct val="0"/>
              </a:spcBef>
              <a:spcAft>
                <a:spcPts val="0"/>
              </a:spcAft>
              <a:buFont typeface="Wingdings" pitchFamily="2" charset="2"/>
              <a:buChar char="ü"/>
              <a:tabLst>
                <a:tab pos="266700" algn="l"/>
              </a:tabLst>
              <a:defRPr/>
            </a:pPr>
            <a:r>
              <a:rPr lang="el-GR" sz="2400" b="1" dirty="0" smtClean="0">
                <a:solidFill>
                  <a:srgbClr val="FFFF00"/>
                </a:solidFill>
                <a:latin typeface="Arial" charset="0"/>
              </a:rPr>
              <a:t>ανεξάρτητα από τη φύση τους.</a:t>
            </a:r>
            <a:endParaRPr lang="el-GR" sz="2400" b="1" dirty="0">
              <a:solidFill>
                <a:srgbClr val="FFFF00"/>
              </a:solidFill>
              <a:latin typeface="Arial" charset="0"/>
            </a:endParaRPr>
          </a:p>
          <a:p>
            <a:pPr marL="381000" indent="-381000" algn="just" eaLnBrk="1" fontAlgn="auto" hangingPunct="1">
              <a:lnSpc>
                <a:spcPct val="150000"/>
              </a:lnSpc>
              <a:spcBef>
                <a:spcPct val="0"/>
              </a:spcBef>
              <a:spcAft>
                <a:spcPts val="0"/>
              </a:spcAft>
              <a:buFont typeface="Wingdings" pitchFamily="2" charset="2"/>
              <a:buAutoNum type="arabicParenR"/>
              <a:tabLst>
                <a:tab pos="266700" algn="l"/>
              </a:tabLst>
              <a:defRPr/>
            </a:pPr>
            <a:r>
              <a:rPr lang="el-GR" sz="2400" dirty="0" smtClean="0">
                <a:latin typeface="Arial" charset="0"/>
              </a:rPr>
              <a:t>Αναθέτουσες Αρχές </a:t>
            </a:r>
            <a:r>
              <a:rPr lang="el-GR" sz="2400" dirty="0">
                <a:latin typeface="Arial" charset="0"/>
              </a:rPr>
              <a:t>= </a:t>
            </a:r>
            <a:r>
              <a:rPr lang="el-GR" sz="2400" dirty="0" smtClean="0">
                <a:latin typeface="Arial" charset="0"/>
              </a:rPr>
              <a:t>Αναθέτουσες Αρχές </a:t>
            </a:r>
            <a:r>
              <a:rPr lang="el-GR" sz="2400" dirty="0">
                <a:latin typeface="Arial" charset="0"/>
              </a:rPr>
              <a:t>+ </a:t>
            </a:r>
            <a:r>
              <a:rPr lang="el-GR" sz="2400" dirty="0" smtClean="0">
                <a:latin typeface="Arial" charset="0"/>
              </a:rPr>
              <a:t>Αναθέτοντες Φορείς</a:t>
            </a:r>
            <a:endParaRPr lang="en-US" sz="2400" dirty="0" smtClean="0">
              <a:latin typeface="Arial" charset="0"/>
            </a:endParaRPr>
          </a:p>
          <a:p>
            <a:pPr marL="381000" indent="-381000" algn="just" eaLnBrk="1" fontAlgn="auto" hangingPunct="1">
              <a:lnSpc>
                <a:spcPct val="150000"/>
              </a:lnSpc>
              <a:spcBef>
                <a:spcPct val="0"/>
              </a:spcBef>
              <a:spcAft>
                <a:spcPts val="0"/>
              </a:spcAft>
              <a:buFont typeface="Wingdings" pitchFamily="2" charset="2"/>
              <a:buAutoNum type="arabicParenR"/>
              <a:tabLst>
                <a:tab pos="266700" algn="l"/>
              </a:tabLst>
              <a:defRPr/>
            </a:pPr>
            <a:endParaRPr lang="el-GR" sz="2400" dirty="0">
              <a:latin typeface="Arial" charset="0"/>
            </a:endParaRPr>
          </a:p>
          <a:p>
            <a:pPr marL="381000" indent="-381000" algn="just" eaLnBrk="1" fontAlgn="auto" hangingPunct="1">
              <a:lnSpc>
                <a:spcPct val="150000"/>
              </a:lnSpc>
              <a:spcBef>
                <a:spcPct val="0"/>
              </a:spcBef>
              <a:spcAft>
                <a:spcPts val="0"/>
              </a:spcAft>
              <a:buFont typeface="Wingdings 2"/>
              <a:buNone/>
              <a:tabLst>
                <a:tab pos="266700" algn="l"/>
              </a:tabLst>
              <a:defRPr/>
            </a:pPr>
            <a:endParaRPr lang="el-GR" sz="2400" dirty="0">
              <a:latin typeface="Aria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ctrTitle"/>
          </p:nvPr>
        </p:nvSpPr>
        <p:spPr>
          <a:xfrm>
            <a:off x="323850" y="188913"/>
            <a:ext cx="8569325" cy="431800"/>
          </a:xfrm>
        </p:spPr>
        <p:txBody>
          <a:bodyPr>
            <a:normAutofit fontScale="90000"/>
          </a:bodyPr>
          <a:lstStyle/>
          <a:p>
            <a:pPr marL="484632" indent="0" algn="ctr" eaLnBrk="1" fontAlgn="auto" hangingPunct="1">
              <a:spcAft>
                <a:spcPts val="0"/>
              </a:spcAft>
              <a:defRPr/>
            </a:pP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2400" b="1">
                <a:solidFill>
                  <a:schemeClr val="accent1">
                    <a:tint val="83000"/>
                    <a:satMod val="150000"/>
                  </a:schemeClr>
                </a:solidFill>
                <a:latin typeface="Arial" charset="0"/>
              </a:rPr>
              <a:t/>
            </a:r>
            <a:br>
              <a:rPr lang="el-GR" sz="2400" b="1">
                <a:solidFill>
                  <a:schemeClr val="accent1">
                    <a:tint val="83000"/>
                    <a:satMod val="150000"/>
                  </a:schemeClr>
                </a:solidFill>
                <a:latin typeface="Arial" charset="0"/>
              </a:rPr>
            </a:br>
            <a:r>
              <a:rPr lang="el-GR" sz="2000" b="1">
                <a:solidFill>
                  <a:schemeClr val="accent1">
                    <a:tint val="83000"/>
                    <a:satMod val="150000"/>
                  </a:schemeClr>
                </a:solidFill>
                <a:latin typeface="Arial" charset="0"/>
              </a:rPr>
              <a:t>Ν. 4412/16, Βιβλίο </a:t>
            </a:r>
            <a:r>
              <a:rPr lang="en-GB" sz="2000" b="1">
                <a:solidFill>
                  <a:schemeClr val="accent1">
                    <a:tint val="83000"/>
                    <a:satMod val="150000"/>
                  </a:schemeClr>
                </a:solidFill>
                <a:latin typeface="Arial" charset="0"/>
              </a:rPr>
              <a:t>IV, </a:t>
            </a:r>
            <a:r>
              <a:rPr lang="el-GR" sz="2000" b="1">
                <a:solidFill>
                  <a:schemeClr val="accent1">
                    <a:tint val="83000"/>
                    <a:satMod val="150000"/>
                  </a:schemeClr>
                </a:solidFill>
                <a:latin typeface="Arial" charset="0"/>
              </a:rPr>
              <a:t>άρθρο 346 «Προστασία κατά την ανάθεση ΔΣ»</a:t>
            </a:r>
          </a:p>
        </p:txBody>
      </p:sp>
      <p:sp>
        <p:nvSpPr>
          <p:cNvPr id="69635" name="Rectangle 3"/>
          <p:cNvSpPr>
            <a:spLocks noGrp="1" noChangeArrowheads="1"/>
          </p:cNvSpPr>
          <p:nvPr>
            <p:ph type="subTitle" idx="1"/>
          </p:nvPr>
        </p:nvSpPr>
        <p:spPr>
          <a:xfrm>
            <a:off x="323850" y="1124744"/>
            <a:ext cx="8424863" cy="5112544"/>
          </a:xfrm>
        </p:spPr>
        <p:txBody>
          <a:bodyPr>
            <a:normAutofit/>
          </a:bodyPr>
          <a:lstStyle/>
          <a:p>
            <a:pPr marL="533400" indent="-533400" algn="just" eaLnBrk="1" fontAlgn="auto" hangingPunct="1">
              <a:lnSpc>
                <a:spcPct val="150000"/>
              </a:lnSpc>
              <a:spcBef>
                <a:spcPct val="0"/>
              </a:spcBef>
              <a:spcAft>
                <a:spcPts val="0"/>
              </a:spcAft>
              <a:buFont typeface="Wingdings" pitchFamily="2" charset="2"/>
              <a:buAutoNum type="arabicParenR"/>
              <a:tabLst>
                <a:tab pos="266700" algn="l"/>
              </a:tabLst>
              <a:defRPr/>
            </a:pPr>
            <a:r>
              <a:rPr lang="el-GR" sz="2400" b="1" dirty="0">
                <a:solidFill>
                  <a:srgbClr val="FFC000"/>
                </a:solidFill>
                <a:latin typeface="Arial" charset="0"/>
              </a:rPr>
              <a:t>ΔΙΚΑΙΩΜΑ ΠΡΟΣΦΥΓΗΣ</a:t>
            </a:r>
            <a:r>
              <a:rPr lang="el-GR" sz="2400" dirty="0">
                <a:latin typeface="Arial" charset="0"/>
              </a:rPr>
              <a:t>: </a:t>
            </a:r>
            <a:r>
              <a:rPr lang="el-GR" sz="2400" b="1" dirty="0" smtClean="0">
                <a:latin typeface="Arial" charset="0"/>
              </a:rPr>
              <a:t>κάθε </a:t>
            </a:r>
            <a:r>
              <a:rPr lang="el-GR" sz="2400" b="1" dirty="0">
                <a:latin typeface="Arial" charset="0"/>
              </a:rPr>
              <a:t>ενδιαφερόμενος, ο οποίος </a:t>
            </a:r>
            <a:r>
              <a:rPr lang="el-GR" sz="2400" b="1" dirty="0">
                <a:solidFill>
                  <a:schemeClr val="accent2"/>
                </a:solidFill>
                <a:latin typeface="Arial" charset="0"/>
              </a:rPr>
              <a:t>έχει </a:t>
            </a:r>
            <a:r>
              <a:rPr lang="el-GR" sz="2400" b="1" u="sng" dirty="0">
                <a:solidFill>
                  <a:srgbClr val="FFFF00"/>
                </a:solidFill>
                <a:latin typeface="Arial" charset="0"/>
              </a:rPr>
              <a:t>ή είχε</a:t>
            </a:r>
            <a:r>
              <a:rPr lang="el-GR" sz="2400" b="1" dirty="0">
                <a:solidFill>
                  <a:schemeClr val="accent2"/>
                </a:solidFill>
                <a:latin typeface="Arial" charset="0"/>
              </a:rPr>
              <a:t> συμφέρον</a:t>
            </a:r>
            <a:r>
              <a:rPr lang="el-GR" sz="2400" b="1" dirty="0">
                <a:latin typeface="Arial" charset="0"/>
              </a:rPr>
              <a:t> να του ανατεθεί σύμβαση </a:t>
            </a:r>
            <a:r>
              <a:rPr lang="el-GR" sz="2400" b="1" dirty="0" smtClean="0">
                <a:latin typeface="Arial" charset="0"/>
              </a:rPr>
              <a:t>εμπίπτουσα στο πεδίο εφαρμογής των διατάξεων των Βιβλίων </a:t>
            </a:r>
            <a:r>
              <a:rPr lang="en-US" sz="2400" b="1" dirty="0" smtClean="0">
                <a:latin typeface="Arial" charset="0"/>
              </a:rPr>
              <a:t>I</a:t>
            </a:r>
            <a:r>
              <a:rPr lang="el-GR" sz="2400" b="1" dirty="0" smtClean="0">
                <a:latin typeface="Arial" charset="0"/>
              </a:rPr>
              <a:t> &amp; </a:t>
            </a:r>
            <a:r>
              <a:rPr lang="en-US" sz="2400" b="1" dirty="0" smtClean="0">
                <a:latin typeface="Arial" charset="0"/>
              </a:rPr>
              <a:t>II</a:t>
            </a:r>
            <a:r>
              <a:rPr lang="el-GR" sz="2400" b="1" dirty="0" smtClean="0">
                <a:latin typeface="Arial" charset="0"/>
              </a:rPr>
              <a:t> που </a:t>
            </a:r>
            <a:r>
              <a:rPr lang="el-GR" sz="2400" b="1" dirty="0">
                <a:solidFill>
                  <a:schemeClr val="accent2"/>
                </a:solidFill>
                <a:latin typeface="Arial" charset="0"/>
              </a:rPr>
              <a:t>έχει υποστεί </a:t>
            </a:r>
            <a:r>
              <a:rPr lang="el-GR" sz="2400" b="1" u="sng" dirty="0">
                <a:solidFill>
                  <a:srgbClr val="FFFF00"/>
                </a:solidFill>
                <a:latin typeface="Arial" charset="0"/>
              </a:rPr>
              <a:t>ή ενδέχεται</a:t>
            </a:r>
            <a:r>
              <a:rPr lang="el-GR" sz="2400" b="1" dirty="0">
                <a:solidFill>
                  <a:schemeClr val="accent2"/>
                </a:solidFill>
                <a:latin typeface="Arial" charset="0"/>
              </a:rPr>
              <a:t> να υποστεί ζημία</a:t>
            </a:r>
            <a:r>
              <a:rPr lang="el-GR" sz="2400" b="1" dirty="0">
                <a:latin typeface="Arial" charset="0"/>
              </a:rPr>
              <a:t> </a:t>
            </a:r>
            <a:r>
              <a:rPr lang="el-GR" sz="2400" b="1" dirty="0" smtClean="0">
                <a:latin typeface="Arial" charset="0"/>
              </a:rPr>
              <a:t>από:</a:t>
            </a:r>
          </a:p>
          <a:p>
            <a:pPr marL="361950" indent="-361950" algn="just" eaLnBrk="1" fontAlgn="auto" hangingPunct="1">
              <a:lnSpc>
                <a:spcPct val="150000"/>
              </a:lnSpc>
              <a:spcBef>
                <a:spcPct val="0"/>
              </a:spcBef>
              <a:spcAft>
                <a:spcPts val="0"/>
              </a:spcAft>
              <a:buFont typeface="Wingdings" pitchFamily="2" charset="2"/>
              <a:buChar char="ü"/>
              <a:tabLst>
                <a:tab pos="361950" algn="l"/>
              </a:tabLst>
              <a:defRPr/>
            </a:pPr>
            <a:r>
              <a:rPr lang="el-GR" sz="2400" b="1" dirty="0" smtClean="0">
                <a:solidFill>
                  <a:schemeClr val="accent2"/>
                </a:solidFill>
                <a:latin typeface="Arial" charset="0"/>
              </a:rPr>
              <a:t>εκτελεστή </a:t>
            </a:r>
            <a:r>
              <a:rPr lang="el-GR" sz="2400" b="1" dirty="0">
                <a:solidFill>
                  <a:schemeClr val="accent2"/>
                </a:solidFill>
                <a:latin typeface="Arial" charset="0"/>
              </a:rPr>
              <a:t>πράξη</a:t>
            </a:r>
            <a:r>
              <a:rPr lang="el-GR" sz="2400" b="1" dirty="0">
                <a:latin typeface="Arial" charset="0"/>
              </a:rPr>
              <a:t> </a:t>
            </a:r>
            <a:r>
              <a:rPr lang="el-GR" sz="2400" b="1" dirty="0">
                <a:solidFill>
                  <a:srgbClr val="FFC000"/>
                </a:solidFill>
                <a:latin typeface="Arial" charset="0"/>
              </a:rPr>
              <a:t>ή </a:t>
            </a:r>
            <a:endParaRPr lang="el-GR" sz="2400" b="1" dirty="0" smtClean="0">
              <a:solidFill>
                <a:srgbClr val="FFC000"/>
              </a:solidFill>
              <a:latin typeface="Arial" charset="0"/>
            </a:endParaRPr>
          </a:p>
          <a:p>
            <a:pPr marL="361950" indent="-361950" algn="just" eaLnBrk="1" fontAlgn="auto" hangingPunct="1">
              <a:lnSpc>
                <a:spcPct val="150000"/>
              </a:lnSpc>
              <a:spcBef>
                <a:spcPct val="0"/>
              </a:spcBef>
              <a:spcAft>
                <a:spcPts val="0"/>
              </a:spcAft>
              <a:buFont typeface="Wingdings" pitchFamily="2" charset="2"/>
              <a:buChar char="ü"/>
              <a:tabLst>
                <a:tab pos="361950" algn="l"/>
              </a:tabLst>
              <a:defRPr/>
            </a:pPr>
            <a:r>
              <a:rPr lang="el-GR" sz="2400" b="1" dirty="0" smtClean="0">
                <a:solidFill>
                  <a:schemeClr val="accent2"/>
                </a:solidFill>
                <a:latin typeface="Arial" charset="0"/>
              </a:rPr>
              <a:t>παράλειψη</a:t>
            </a:r>
            <a:r>
              <a:rPr lang="el-GR" sz="2400" b="1" dirty="0" smtClean="0">
                <a:latin typeface="Arial" charset="0"/>
              </a:rPr>
              <a:t> </a:t>
            </a:r>
            <a:r>
              <a:rPr lang="el-GR" sz="2400" b="1" dirty="0">
                <a:latin typeface="Arial" charset="0"/>
              </a:rPr>
              <a:t>της ΑΑ </a:t>
            </a:r>
            <a:endParaRPr lang="el-GR" sz="2400" b="1" dirty="0" smtClean="0">
              <a:latin typeface="Arial" charset="0"/>
            </a:endParaRPr>
          </a:p>
          <a:p>
            <a:pPr marL="361950" indent="-361950" algn="just" eaLnBrk="1" fontAlgn="auto" hangingPunct="1">
              <a:lnSpc>
                <a:spcPct val="150000"/>
              </a:lnSpc>
              <a:spcBef>
                <a:spcPct val="0"/>
              </a:spcBef>
              <a:spcAft>
                <a:spcPts val="0"/>
              </a:spcAft>
              <a:tabLst>
                <a:tab pos="361950" algn="l"/>
              </a:tabLst>
              <a:defRPr/>
            </a:pPr>
            <a:r>
              <a:rPr lang="el-GR" sz="2400" b="1" dirty="0" smtClean="0">
                <a:latin typeface="Arial" charset="0"/>
              </a:rPr>
              <a:t>	κατά </a:t>
            </a:r>
            <a:r>
              <a:rPr lang="el-GR" sz="2400" b="1" dirty="0">
                <a:latin typeface="Arial" charset="0"/>
              </a:rPr>
              <a:t>παράβαση της ευρωπαϊκής ή εσωτερικής </a:t>
            </a:r>
            <a:r>
              <a:rPr lang="el-GR" sz="2400" b="1" dirty="0" smtClean="0">
                <a:latin typeface="Arial" charset="0"/>
              </a:rPr>
              <a:t>νομοθεσίας. </a:t>
            </a:r>
            <a:endParaRPr lang="el-GR" sz="2400" dirty="0">
              <a:latin typeface="Arial"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Ζωντάνια">
  <a:themeElements>
    <a:clrScheme name="Ζωντάνι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Ζωντάνι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Ζωντάνι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3787</TotalTime>
  <Words>2604</Words>
  <Application>Microsoft Office PowerPoint</Application>
  <PresentationFormat>Προβολή στην οθόνη (4:3)</PresentationFormat>
  <Paragraphs>343</Paragraphs>
  <Slides>52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52</vt:i4>
      </vt:variant>
    </vt:vector>
  </HeadingPairs>
  <TitlesOfParts>
    <vt:vector size="53" baseType="lpstr">
      <vt:lpstr>Ζωντάνια</vt:lpstr>
      <vt:lpstr>  ΕΘΝΙΚΗ ΣΧΟΛΗ ΔΗΜΟΣΙΑΣ ΔΙΟΙΚΗΣΗΣ &amp; ΑΥΤΟΔΙΟΙΚΗΣΗΣ ΚΣΤ ‘ ΣΕΙΡΑ </vt:lpstr>
      <vt:lpstr>   Ν. 4412/2016 </vt:lpstr>
      <vt:lpstr>   ΠΗΓΕΣ: </vt:lpstr>
      <vt:lpstr>   Ν. 4412/16, Βιβλίο IV, άρθρα 345 - 374 «Έννομη προστασία κατά την σύναψη Δημοσίων Συμβάσεων»</vt:lpstr>
      <vt:lpstr>   Ν. 4412/16, Βιβλίο IV, άρθρα 347- 359:σύσταση, οργάνωση &amp; λειτουργία Αρχής Εξέτασης Προδικαστικών Προσφυγών</vt:lpstr>
      <vt:lpstr>   Ν. 4412/16, Βιβλίο IV _ΕΝΑΡΞΗ ΙΣΧΥΟΣ </vt:lpstr>
      <vt:lpstr>   Ν. 4412/16, Βιβλίο IV _ΕΝΑΡΞΗ ΙΣΧΥΟΣ </vt:lpstr>
      <vt:lpstr>   Ν. 4412/16, Βιβλίο IV, άρθρο 345 «Πεδίο εφαρμογής άρθρων 345-374»</vt:lpstr>
      <vt:lpstr>   Ν. 4412/16, Βιβλίο IV, άρθρο 346 «Προστασία κατά την ανάθεση ΔΣ»</vt:lpstr>
      <vt:lpstr>   Ν. 4412/16, Βιβλίο IV, άρθρο 346 «Προστασία κατά την ανάθεση ΔΣ»</vt:lpstr>
      <vt:lpstr>   Ν. 4412/16, Βιβλίο IV, άρθρο 346 «Προστασία κατά την ανάθεση ΔΣ»</vt:lpstr>
      <vt:lpstr>   Ν. 4412/16, Βιβλίο IV, άρθρο 346 «Προστασία κατά την ανάθεση ΔΣ»</vt:lpstr>
      <vt:lpstr>   Ν. 4412/16, Βιβλίο IV, άρθρα 347- 359:σύσταση, οργάνωση &amp; λειτουργία της Αρχής Εξέτασης Προδικαστικών Προσφυγών</vt:lpstr>
      <vt:lpstr>   Ν. 4412/16, Βιβλίο IV, άρθρα 347 - 359: σύσταση, οργάνωση &amp; λειτουργία της Αρχής Εξέτασης Προδικαστικών Προσφυγών</vt:lpstr>
      <vt:lpstr>   Ν. 4412/16, Βιβλίο IV, άρθρα 347 - 359: σύσταση, οργάνωση &amp; λειτουργία της Αρχής Εξέτασης Προδικαστικών Προσφυγών</vt:lpstr>
      <vt:lpstr>   Ν. 4412/16, Βιβλίο IV, Τμ. ΙΙ, άρθρα 360 - 373 «Διαδικασία προσφυγής ενώπιον της ΑΕΠΠ»_ Μέρος Α΄</vt:lpstr>
      <vt:lpstr>  Άρθρο 360 Δικαίωμα άσκησης προσφυγής: </vt:lpstr>
      <vt:lpstr>  Άρθρο 360 Δικαίωμα άσκησης προσφυγής: </vt:lpstr>
      <vt:lpstr>   Άρθρο 361 Προθεσμία για την άσκηση της προδικαστικής προσφυγής </vt:lpstr>
      <vt:lpstr>         Ν. 4412/16, Βιβλίο IV, Τμ. ΙΙ, Άρθρο 362 Άσκηση προσφυγής - άσκηση παρέμβασης  </vt:lpstr>
      <vt:lpstr>         Ν. 4412/16, Βιβλίο IV, Τμ. ΙΙ, Άρθρο 362 Άσκηση προσφυγής - Άσκηση παρέμβασης  </vt:lpstr>
      <vt:lpstr>   Ν. 4412/16, Βιβλίο IV, Τμ. ΙΙ, Άρθρο 363 Παράβολο </vt:lpstr>
      <vt:lpstr>   Ν. 4412/16, Βιβλίο IV, Τμ. ΙΙ, Άρθρο 364 Ανασταλτικό αποτέλεσμα </vt:lpstr>
      <vt:lpstr>   Ν. 4412/16, Βιβλίο IV, Τμ. ΙΙ, Άρθρο 364 Ανασταλτικό αποτέλεσμα </vt:lpstr>
      <vt:lpstr>   Ν. 4412/16, Βιβλίο IV, Άρθρο 365 Διαδικασία εξέτασης της προσφυγής </vt:lpstr>
      <vt:lpstr>   Ν. 4412/16, Βιβλίο IV, Άρθρο 365 Διαδικασία εξέτασης της προσφυγής </vt:lpstr>
      <vt:lpstr>   Ν. 4412/16, Βιβλίο IV, Τμ. ΙΙ, Άρθρο 365 Διαδικασία εξέτασης της προσφυγής (συνέχεια)</vt:lpstr>
      <vt:lpstr>     Ν. 4412/16, Βιβλίο IV, Τμ. ΙΙ, Άρθρο 365 Διαδικασία εξέτασης της προσφυγής (συνέχεια)</vt:lpstr>
      <vt:lpstr>   Ν. 4412/16, Βιβλίο IV, Άρθρο 366 Προσωρινά μέτρα</vt:lpstr>
      <vt:lpstr>   Ν. 4412/16, Βιβλίο IV, Τμ. ΙΙ, άρθρα 360 - 373 «Διαδικασία προσφυγής ενώπιον της ΑΕΠΠ» Άρθρο 366 Προσωρινά μέτρα (συν.)</vt:lpstr>
      <vt:lpstr>   Ν. 4412/16, Βιβλίο IV, Άρθρο 366 Προσωρινά μέτρα (συν.)</vt:lpstr>
      <vt:lpstr>   Ν. 4412/16, Βιβλίο IV, Τμ. ΙΙ, άρθρα 360 - 373 «Διαδικασία προσφυγής ενώπιον της ΑΕΠΠ» Άρθρο 367 Διαδικασία λήψης απόφασης - συνέπειες</vt:lpstr>
      <vt:lpstr>   Ν. 4412/16, Βιβλίο IV, Τμ. ΙΙ, άρθρα 360 - 373 «Διαδικασία προσφυγής ενώπιον της ΑΕΠΠ» Άρθρο 367 Διαδικασία λήψης απόφασης - συνέπειες</vt:lpstr>
      <vt:lpstr>   Ν. 4412/16, Βιβλίο IV, Τμ. ΙΙ, άρθρα 360 - 373 «Διαδικασία προσφυγής ενώπιον της ΑΕΠΠ» Άρθρο 367 Διαδικασία λήψης απόφασης - συνέπειες</vt:lpstr>
      <vt:lpstr>   Ν. 4412/16, Βιβλίο IV, Τμ. ΙΙ, άρθρα 360 - 373 «Διαδικασία προσφυγής ενώπιον της ΑΕΠΠ» Άρθρο 367 Διαδικασία λήψης απόφασης - συνέπειες</vt:lpstr>
      <vt:lpstr> Ν. 4412/16, Βιβλίο IV, Μέρος Β΄ Προδικαστική προσφυγή για την κήρυξη ακυρότητας της σύμβασης (άρθρα 368 -371)</vt:lpstr>
      <vt:lpstr> Ν. 4412/16, Βιβλίο IV, Μέρος Β΄ Προδικαστική προσφυγή για την κήρυξη ακυρότητας της σύμβασης (άρθρα 368 -371)</vt:lpstr>
      <vt:lpstr> Ν. 4412/16, Βιβλίο IV, Άρθρο 368 Κήρυξη ακυρότητας της σύμβασης [συνέχεια] </vt:lpstr>
      <vt:lpstr>   Ν. 4412/16, Βιβλίο IV, άρθρα 345 - 374 «έννομη προστασία κατά την σύναψη Δημοσίων Συμβάσεων»</vt:lpstr>
      <vt:lpstr>   Ν. 4412/16, Βιβλίο IV, Άρθρο 369 Κήρυξη ακυρότητας - Διαδικασία </vt:lpstr>
      <vt:lpstr>   </vt:lpstr>
      <vt:lpstr>   </vt:lpstr>
      <vt:lpstr>   </vt:lpstr>
      <vt:lpstr>   </vt:lpstr>
      <vt:lpstr>   </vt:lpstr>
      <vt:lpstr>   </vt:lpstr>
      <vt:lpstr>   </vt:lpstr>
      <vt:lpstr>   </vt:lpstr>
      <vt:lpstr>   </vt:lpstr>
      <vt:lpstr>   </vt:lpstr>
      <vt:lpstr>   </vt:lpstr>
      <vt:lpstr>   </vt:lpstr>
    </vt:vector>
  </TitlesOfParts>
  <Company>Soula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Soula</dc:creator>
  <cp:lastModifiedBy>SOULA</cp:lastModifiedBy>
  <cp:revision>143</cp:revision>
  <dcterms:created xsi:type="dcterms:W3CDTF">2016-09-14T04:49:37Z</dcterms:created>
  <dcterms:modified xsi:type="dcterms:W3CDTF">2020-05-07T23:19:42Z</dcterms:modified>
</cp:coreProperties>
</file>