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8" r:id="rId10"/>
    <p:sldId id="269" r:id="rId11"/>
    <p:sldId id="270" r:id="rId12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61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886AA-CBCB-4BA8-B017-33E9A98C07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B3F962-BC3E-4561-9566-6564402400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D96EE0-2405-4F8C-8041-28D752400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DFC6C-480C-4A47-B882-8BCF961E91F1}" type="datetimeFigureOut">
              <a:rPr lang="el-GR" smtClean="0"/>
              <a:t>17/5/2020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0A475F-6D7E-4045-8F6D-033A1007B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FFD189-3690-4401-8554-141FA43D2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42FFA-1049-4454-AFE0-078075C21ED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58053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F4C0C-2A8D-4851-97E9-F15DC4F19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BA02A5-9A2B-453F-A70E-24330491E4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D047EC-A5B6-47CA-A042-F1DD5DCC6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DFC6C-480C-4A47-B882-8BCF961E91F1}" type="datetimeFigureOut">
              <a:rPr lang="el-GR" smtClean="0"/>
              <a:t>17/5/2020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1ECB79-9B21-428A-93A0-D389F7B25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0201B4-C0B2-4F4D-B9BA-A69036441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42FFA-1049-4454-AFE0-078075C21ED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21611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9732B-51AF-480F-BF92-A6B2DA1F7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E5E78A-C015-4625-A1E2-70AAB828C4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5467F9-ED8D-4212-87AE-F9A58A94A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DFC6C-480C-4A47-B882-8BCF961E91F1}" type="datetimeFigureOut">
              <a:rPr lang="el-GR" smtClean="0"/>
              <a:t>17/5/2020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CCABAB-D419-415B-B903-B5D7C9F23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C58919-2066-4720-AC91-6E4DA27C3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42FFA-1049-4454-AFE0-078075C21ED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55870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59D31-54FD-408A-BEB2-73175C91E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BC794B-4B30-4AA4-BA71-2650610C36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C1A165-0AB4-4A1C-937A-EA615D0FD9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B325FC-32B8-4CCE-830D-6AFBECC4C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DFC6C-480C-4A47-B882-8BCF961E91F1}" type="datetimeFigureOut">
              <a:rPr lang="el-GR" smtClean="0"/>
              <a:t>17/5/2020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52DEF2-DD28-436B-90F4-7E5B7F397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7BF6CD-811B-4689-A81C-16DA892FD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42FFA-1049-4454-AFE0-078075C21ED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12432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C5897-7427-4D4D-98E3-B38CBC52F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F94497-B8B9-4C06-AEF2-CF5B4D0678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704044-1567-42B3-9DB7-AD066467F3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CF4210-C09E-41D7-9D0C-B6A74BE071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D1FE77-0555-4EDE-A1D1-330760A031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74D8FF-E318-45D8-83CC-3E9B61797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DFC6C-480C-4A47-B882-8BCF961E91F1}" type="datetimeFigureOut">
              <a:rPr lang="el-GR" smtClean="0"/>
              <a:t>17/5/2020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B697DC-418F-446F-B531-22F3AB137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E5E20D-7D85-4176-A8DF-A4960F8E0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42FFA-1049-4454-AFE0-078075C21ED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97820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7DF62-4B10-4825-9609-BA65E476D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4945C4-9A26-47DA-B269-D8A1D4317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DFC6C-480C-4A47-B882-8BCF961E91F1}" type="datetimeFigureOut">
              <a:rPr lang="el-GR" smtClean="0"/>
              <a:t>17/5/2020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B79FBB-E88D-4DFC-BD23-B55F0F1C0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3A0020-7C08-4FBB-A5AA-0AB592A0C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42FFA-1049-4454-AFE0-078075C21ED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1312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062443-131D-4093-BC86-3BC97BC51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DFC6C-480C-4A47-B882-8BCF961E91F1}" type="datetimeFigureOut">
              <a:rPr lang="el-GR" smtClean="0"/>
              <a:t>17/5/2020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46F1BE-003B-4E68-B753-66BD92475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1F4E4C-922B-4B82-854F-5E5DBD0EE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42FFA-1049-4454-AFE0-078075C21ED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82027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586AF-D179-4E4C-B4CA-3CD555776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1DC2C2-E4F4-43F4-8120-67431192F3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03D6B8-818D-4D51-8007-B776E2DD10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5048E7-36F1-46AD-B273-05351B011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DFC6C-480C-4A47-B882-8BCF961E91F1}" type="datetimeFigureOut">
              <a:rPr lang="el-GR" smtClean="0"/>
              <a:t>17/5/2020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984529-4F18-4733-8E34-3516DCF96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0CF5B8-CDD1-40B6-8132-4F4D00C82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42FFA-1049-4454-AFE0-078075C21ED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55018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A9097-A2E9-4673-B335-CAA72EE3D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FD1002-6BB2-47CB-AEA8-343F004E16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658AEC-108B-495E-A79A-4617EA92A8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961BE4-6D69-4547-9E9E-74EC100BB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DFC6C-480C-4A47-B882-8BCF961E91F1}" type="datetimeFigureOut">
              <a:rPr lang="el-GR" smtClean="0"/>
              <a:t>17/5/2020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1E8474-030A-464D-BA44-08B79B16E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84C43F-794D-4B82-A4D2-D9F27771F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42FFA-1049-4454-AFE0-078075C21ED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14754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0814F-366E-4C30-9A1D-B2B488B81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636A35-746F-4DFF-B62E-D843BFF89B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C0D713-6D9B-409F-B12D-8D3A7F92E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DFC6C-480C-4A47-B882-8BCF961E91F1}" type="datetimeFigureOut">
              <a:rPr lang="el-GR" smtClean="0"/>
              <a:t>17/5/2020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145349-7C26-4BD2-8ECC-16280C7B1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720DE8-7661-48CA-B4C6-CB93598A3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42FFA-1049-4454-AFE0-078075C21ED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99786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B74CCE-636A-40D1-B306-116199A3BA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492255-76B9-4DD1-8FE2-C275F36015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D0F9D6-F30C-454A-AF94-2C5CB71C4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DFC6C-480C-4A47-B882-8BCF961E91F1}" type="datetimeFigureOut">
              <a:rPr lang="el-GR" smtClean="0"/>
              <a:t>17/5/2020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BC7E1A-239E-463E-8ED4-73B690B1B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DDC4DD-771F-4495-86DD-3642B30A5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42FFA-1049-4454-AFE0-078075C21ED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76376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E78DE11-D241-4862-A30B-30F2C31B1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7F8A20-6699-4BCC-BABA-2869AF615A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2EEC63-63F4-4D94-80E7-8B6790329D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2DFC6C-480C-4A47-B882-8BCF961E91F1}" type="datetimeFigureOut">
              <a:rPr lang="el-GR" smtClean="0"/>
              <a:t>17/5/2020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412F46-2963-4AE0-9A95-A4389BAE38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7BD70-A3A3-42BA-8B1A-58D89B422F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42FFA-1049-4454-AFE0-078075C21ED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57101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0"/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D846687-6A82-41D5-A673-DDD7C9C2A40E}"/>
              </a:ext>
            </a:extLst>
          </p:cNvPr>
          <p:cNvSpPr/>
          <p:nvPr/>
        </p:nvSpPr>
        <p:spPr>
          <a:xfrm>
            <a:off x="3737823" y="4317834"/>
            <a:ext cx="47163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l-GR" sz="5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Ο ΟΡΓΑΝΙΣΜΟΣ</a:t>
            </a:r>
            <a:endParaRPr lang="en-US" sz="54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rgbClr val="FFFF00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11358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arge white building&#10;&#10;Description automatically generated">
            <a:extLst>
              <a:ext uri="{FF2B5EF4-FFF2-40B4-BE49-F238E27FC236}">
                <a16:creationId xmlns:a16="http://schemas.microsoft.com/office/drawing/2014/main" id="{5C56C059-5A48-4563-AFC8-62D500BD0E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81"/>
          <a:stretch/>
        </p:blipFill>
        <p:spPr>
          <a:xfrm>
            <a:off x="5419264" y="3265080"/>
            <a:ext cx="6129269" cy="3592925"/>
          </a:xfrm>
          <a:prstGeom prst="rect">
            <a:avLst/>
          </a:prstGeom>
        </p:spPr>
      </p:pic>
      <p:pic>
        <p:nvPicPr>
          <p:cNvPr id="6" name="Picture 5" descr="A statue in front of a building&#10;&#10;Description automatically generated">
            <a:extLst>
              <a:ext uri="{FF2B5EF4-FFF2-40B4-BE49-F238E27FC236}">
                <a16:creationId xmlns:a16="http://schemas.microsoft.com/office/drawing/2014/main" id="{C118E167-7858-43EF-93D6-25088E4A9E7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3454"/>
          <a:stretch/>
        </p:blipFill>
        <p:spPr>
          <a:xfrm>
            <a:off x="643467" y="-5"/>
            <a:ext cx="6082711" cy="3920044"/>
          </a:xfrm>
          <a:custGeom>
            <a:avLst/>
            <a:gdLst/>
            <a:ahLst/>
            <a:cxnLst/>
            <a:rect l="l" t="t" r="r" b="b"/>
            <a:pathLst>
              <a:path w="6082711" h="3920044">
                <a:moveTo>
                  <a:pt x="0" y="0"/>
                </a:moveTo>
                <a:lnTo>
                  <a:pt x="6082711" y="0"/>
                </a:lnTo>
                <a:lnTo>
                  <a:pt x="6082711" y="3103225"/>
                </a:lnTo>
                <a:lnTo>
                  <a:pt x="4614930" y="3103225"/>
                </a:lnTo>
                <a:lnTo>
                  <a:pt x="4614930" y="3920044"/>
                </a:lnTo>
                <a:lnTo>
                  <a:pt x="0" y="3920044"/>
                </a:lnTo>
                <a:close/>
              </a:path>
            </a:pathLst>
          </a:cu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97C36FC-DEAA-4DCA-B0AB-7F9357FA4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7045" y="643467"/>
            <a:ext cx="4661488" cy="2460741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78C38CD-A630-49FF-8417-6792A2B13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8" y="4080063"/>
            <a:ext cx="4614930" cy="2156145"/>
          </a:xfrm>
          <a:prstGeom prst="rect">
            <a:avLst/>
          </a:prstGeom>
          <a:solidFill>
            <a:schemeClr val="tx1">
              <a:lumMod val="50000"/>
              <a:lumOff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C3A5508-40BF-411A-8426-5C94A3B62E1E}"/>
              </a:ext>
            </a:extLst>
          </p:cNvPr>
          <p:cNvSpPr/>
          <p:nvPr/>
        </p:nvSpPr>
        <p:spPr>
          <a:xfrm>
            <a:off x="1868851" y="2938252"/>
            <a:ext cx="3291840" cy="313709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l-GR" sz="30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Γραφεία ΟΕΥ</a:t>
            </a:r>
            <a:endParaRPr lang="el-GR" sz="3000" b="1">
              <a:solidFill>
                <a:srgbClr val="FFFF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600"/>
              </a:spcAft>
            </a:pPr>
            <a:r>
              <a:rPr lang="el-GR" sz="3000" b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Ν. 3566/2007</a:t>
            </a:r>
            <a:endParaRPr lang="el-GR" sz="30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015CABD-0945-4F2D-BBB6-2EE1F4729A4D}"/>
              </a:ext>
            </a:extLst>
          </p:cNvPr>
          <p:cNvSpPr/>
          <p:nvPr/>
        </p:nvSpPr>
        <p:spPr>
          <a:xfrm>
            <a:off x="7280442" y="968399"/>
            <a:ext cx="2350426" cy="232151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l-GR" sz="2800" b="1" dirty="0">
                <a:solidFill>
                  <a:srgbClr val="FFFF00"/>
                </a:solidFill>
              </a:rPr>
              <a:t>ΣΑ΄- ΣΒ΄</a:t>
            </a:r>
            <a:endParaRPr lang="el-GR" sz="2800" b="1">
              <a:solidFill>
                <a:srgbClr val="FFFF00"/>
              </a:solidFill>
            </a:endParaRPr>
          </a:p>
          <a:p>
            <a:pPr algn="ctr">
              <a:spcAft>
                <a:spcPts val="600"/>
              </a:spcAft>
            </a:pPr>
            <a:r>
              <a:rPr lang="el-GR" sz="2800" b="1" dirty="0">
                <a:solidFill>
                  <a:srgbClr val="FFFF00"/>
                </a:solidFill>
              </a:rPr>
              <a:t>70</a:t>
            </a:r>
            <a:endParaRPr lang="el-GR" sz="2800" b="1">
              <a:solidFill>
                <a:srgbClr val="FFFF00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E73951D-396D-4137-B949-A57DC6029ED9}"/>
              </a:ext>
            </a:extLst>
          </p:cNvPr>
          <p:cNvSpPr/>
          <p:nvPr/>
        </p:nvSpPr>
        <p:spPr>
          <a:xfrm>
            <a:off x="9630868" y="128717"/>
            <a:ext cx="2350426" cy="232151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l-GR" sz="2800" b="1" dirty="0">
                <a:solidFill>
                  <a:srgbClr val="FFFF00"/>
                </a:solidFill>
              </a:rPr>
              <a:t>ΓΣΑ΄- ΓΣΒ΄</a:t>
            </a:r>
            <a:endParaRPr lang="el-GR" sz="2800" b="1">
              <a:solidFill>
                <a:srgbClr val="FFFF00"/>
              </a:solidFill>
            </a:endParaRPr>
          </a:p>
          <a:p>
            <a:pPr algn="ctr">
              <a:spcAft>
                <a:spcPts val="600"/>
              </a:spcAft>
            </a:pPr>
            <a:r>
              <a:rPr lang="el-GR" sz="2800" b="1" dirty="0">
                <a:solidFill>
                  <a:srgbClr val="FFFF00"/>
                </a:solidFill>
              </a:rPr>
              <a:t>15</a:t>
            </a:r>
            <a:endParaRPr lang="el-GR" sz="2800" b="1">
              <a:solidFill>
                <a:srgbClr val="FFFF00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27B0361-FD5C-4C0C-86C8-5A82562BC539}"/>
              </a:ext>
            </a:extLst>
          </p:cNvPr>
          <p:cNvSpPr/>
          <p:nvPr/>
        </p:nvSpPr>
        <p:spPr>
          <a:xfrm>
            <a:off x="5056996" y="2025259"/>
            <a:ext cx="2350426" cy="232151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l-GR" sz="2600" b="1" dirty="0">
                <a:solidFill>
                  <a:srgbClr val="FFFF00"/>
                </a:solidFill>
              </a:rPr>
              <a:t>ΓΑ΄-ΓΒ΄-ΓΓ΄</a:t>
            </a:r>
            <a:endParaRPr lang="el-GR" sz="2600" b="1">
              <a:solidFill>
                <a:srgbClr val="FFFF00"/>
              </a:solidFill>
            </a:endParaRPr>
          </a:p>
          <a:p>
            <a:pPr algn="ctr">
              <a:spcAft>
                <a:spcPts val="600"/>
              </a:spcAft>
            </a:pPr>
            <a:r>
              <a:rPr lang="el-GR" sz="2600" b="1" dirty="0">
                <a:solidFill>
                  <a:srgbClr val="FFFF00"/>
                </a:solidFill>
              </a:rPr>
              <a:t>104</a:t>
            </a:r>
            <a:endParaRPr lang="el-GR" sz="2600" b="1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863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Η NSA παρακολουθεί την ελληνική πρεσβεία στην Ουάσιγκτον, τη ...">
            <a:extLst>
              <a:ext uri="{FF2B5EF4-FFF2-40B4-BE49-F238E27FC236}">
                <a16:creationId xmlns:a16="http://schemas.microsoft.com/office/drawing/2014/main" id="{7EAA23E4-BC71-440C-94F5-90F1146FA5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09" r="5992" b="1"/>
          <a:stretch/>
        </p:blipFill>
        <p:spPr bwMode="auto">
          <a:xfrm>
            <a:off x="1527258" y="324584"/>
            <a:ext cx="2849586" cy="2849586"/>
          </a:xfrm>
          <a:custGeom>
            <a:avLst/>
            <a:gdLst/>
            <a:ahLst/>
            <a:cxnLst/>
            <a:rect l="l" t="t" r="r" b="b"/>
            <a:pathLst>
              <a:path w="2849586" h="2849586">
                <a:moveTo>
                  <a:pt x="1424793" y="0"/>
                </a:moveTo>
                <a:cubicBezTo>
                  <a:pt x="2211684" y="0"/>
                  <a:pt x="2849586" y="637902"/>
                  <a:pt x="2849586" y="1424793"/>
                </a:cubicBezTo>
                <a:cubicBezTo>
                  <a:pt x="2849586" y="2211684"/>
                  <a:pt x="2211684" y="2849586"/>
                  <a:pt x="1424793" y="2849586"/>
                </a:cubicBezTo>
                <a:cubicBezTo>
                  <a:pt x="637902" y="2849586"/>
                  <a:pt x="0" y="2211684"/>
                  <a:pt x="0" y="1424793"/>
                </a:cubicBezTo>
                <a:cubicBezTo>
                  <a:pt x="0" y="637902"/>
                  <a:pt x="637902" y="0"/>
                  <a:pt x="1424793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Ελληνική πρεσβεία στη Βιέννη, Αυστρία Εκδοτική Στοκ Εικόνα ...">
            <a:extLst>
              <a:ext uri="{FF2B5EF4-FFF2-40B4-BE49-F238E27FC236}">
                <a16:creationId xmlns:a16="http://schemas.microsoft.com/office/drawing/2014/main" id="{1ECB4670-6D67-4D5A-BC90-1236590004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19" r="5678" b="-5"/>
          <a:stretch/>
        </p:blipFill>
        <p:spPr bwMode="auto">
          <a:xfrm>
            <a:off x="4671207" y="324584"/>
            <a:ext cx="2849586" cy="2849586"/>
          </a:xfrm>
          <a:custGeom>
            <a:avLst/>
            <a:gdLst/>
            <a:ahLst/>
            <a:cxnLst/>
            <a:rect l="l" t="t" r="r" b="b"/>
            <a:pathLst>
              <a:path w="2849586" h="2849586">
                <a:moveTo>
                  <a:pt x="1424793" y="0"/>
                </a:moveTo>
                <a:cubicBezTo>
                  <a:pt x="2211684" y="0"/>
                  <a:pt x="2849586" y="637902"/>
                  <a:pt x="2849586" y="1424793"/>
                </a:cubicBezTo>
                <a:cubicBezTo>
                  <a:pt x="2849586" y="2211684"/>
                  <a:pt x="2211684" y="2849586"/>
                  <a:pt x="1424793" y="2849586"/>
                </a:cubicBezTo>
                <a:cubicBezTo>
                  <a:pt x="637902" y="2849586"/>
                  <a:pt x="0" y="2211684"/>
                  <a:pt x="0" y="1424793"/>
                </a:cubicBezTo>
                <a:cubicBezTo>
                  <a:pt x="0" y="637902"/>
                  <a:pt x="637902" y="0"/>
                  <a:pt x="1424793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Κορονοϊός: Η ανακοίνωση της Πρεσβείας του Λονδίνου για τους ...">
            <a:extLst>
              <a:ext uri="{FF2B5EF4-FFF2-40B4-BE49-F238E27FC236}">
                <a16:creationId xmlns:a16="http://schemas.microsoft.com/office/drawing/2014/main" id="{FC6CA067-14FE-4519-9639-8DC2EC4507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5" r="33116" b="1"/>
          <a:stretch/>
        </p:blipFill>
        <p:spPr bwMode="auto">
          <a:xfrm>
            <a:off x="7815156" y="324584"/>
            <a:ext cx="2849586" cy="2849586"/>
          </a:xfrm>
          <a:custGeom>
            <a:avLst/>
            <a:gdLst/>
            <a:ahLst/>
            <a:cxnLst/>
            <a:rect l="l" t="t" r="r" b="b"/>
            <a:pathLst>
              <a:path w="2849586" h="2849586">
                <a:moveTo>
                  <a:pt x="1424793" y="0"/>
                </a:moveTo>
                <a:cubicBezTo>
                  <a:pt x="2211684" y="0"/>
                  <a:pt x="2849586" y="637902"/>
                  <a:pt x="2849586" y="1424793"/>
                </a:cubicBezTo>
                <a:cubicBezTo>
                  <a:pt x="2849586" y="2211684"/>
                  <a:pt x="2211684" y="2849586"/>
                  <a:pt x="1424793" y="2849586"/>
                </a:cubicBezTo>
                <a:cubicBezTo>
                  <a:pt x="637902" y="2849586"/>
                  <a:pt x="0" y="2211684"/>
                  <a:pt x="0" y="1424793"/>
                </a:cubicBezTo>
                <a:cubicBezTo>
                  <a:pt x="0" y="637902"/>
                  <a:pt x="637902" y="0"/>
                  <a:pt x="1424793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7572039-F036-41C5-BF58-08C836F73909}"/>
              </a:ext>
            </a:extLst>
          </p:cNvPr>
          <p:cNvSpPr/>
          <p:nvPr/>
        </p:nvSpPr>
        <p:spPr>
          <a:xfrm>
            <a:off x="1270782" y="3429000"/>
            <a:ext cx="1071958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2800" b="1" cap="small" dirty="0"/>
              <a:t>Ειδικα προσοντα διορισμου-μονιμοποιηση </a:t>
            </a:r>
          </a:p>
          <a:p>
            <a:r>
              <a:rPr lang="el-GR" sz="2800" dirty="0"/>
              <a:t>Ποιοί διορίζονται ΟΕΥ;</a:t>
            </a:r>
          </a:p>
          <a:p>
            <a:r>
              <a:rPr lang="el-GR" sz="2800" dirty="0"/>
              <a:t>Πόσο διάστημα παραμένουν στην ΚΥ οι νεοδιορισθέντες ΟΕΥ;</a:t>
            </a:r>
          </a:p>
          <a:p>
            <a:r>
              <a:rPr lang="el-GR" sz="2800" dirty="0"/>
              <a:t>Ποιοι τοποθετούνται προϊστάμενοι Γραφείων ΟΕΥ;</a:t>
            </a:r>
          </a:p>
          <a:p>
            <a:r>
              <a:rPr lang="el-GR" sz="2800" dirty="0"/>
              <a:t>Οι ΟΕΥ, όταν υπηρετούν στο εξωτερικό, έχουν ΔΙΠΛΩΜΑΤΙΚΗ ΙΔΙΟΤΗΤΑ;</a:t>
            </a:r>
          </a:p>
          <a:p>
            <a:r>
              <a:rPr lang="el-GR" sz="2800" dirty="0"/>
              <a:t>Πού υπηρετούν οι ΟΕΥ στην ΚΥ;</a:t>
            </a:r>
          </a:p>
        </p:txBody>
      </p:sp>
    </p:spTree>
    <p:extLst>
      <p:ext uri="{BB962C8B-B14F-4D97-AF65-F5344CB8AC3E}">
        <p14:creationId xmlns:p14="http://schemas.microsoft.com/office/powerpoint/2010/main" val="3824365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Γενικό Προξενείο της Ελλάδας στην Κωνσταντινούπολη | Redblueguide.com">
            <a:extLst>
              <a:ext uri="{FF2B5EF4-FFF2-40B4-BE49-F238E27FC236}">
                <a16:creationId xmlns:a16="http://schemas.microsoft.com/office/drawing/2014/main" id="{AACB6369-167C-4F57-9BBF-CA487C3FC0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51" r="14700" b="1"/>
          <a:stretch/>
        </p:blipFill>
        <p:spPr bwMode="auto">
          <a:xfrm>
            <a:off x="1657132" y="171777"/>
            <a:ext cx="2849586" cy="2849586"/>
          </a:xfrm>
          <a:custGeom>
            <a:avLst/>
            <a:gdLst/>
            <a:ahLst/>
            <a:cxnLst/>
            <a:rect l="l" t="t" r="r" b="b"/>
            <a:pathLst>
              <a:path w="2849586" h="2849586">
                <a:moveTo>
                  <a:pt x="1424793" y="0"/>
                </a:moveTo>
                <a:cubicBezTo>
                  <a:pt x="2211684" y="0"/>
                  <a:pt x="2849586" y="637902"/>
                  <a:pt x="2849586" y="1424793"/>
                </a:cubicBezTo>
                <a:cubicBezTo>
                  <a:pt x="2849586" y="2211684"/>
                  <a:pt x="2211684" y="2849586"/>
                  <a:pt x="1424793" y="2849586"/>
                </a:cubicBezTo>
                <a:cubicBezTo>
                  <a:pt x="637902" y="2849586"/>
                  <a:pt x="0" y="2211684"/>
                  <a:pt x="0" y="1424793"/>
                </a:cubicBezTo>
                <a:cubicBezTo>
                  <a:pt x="0" y="637902"/>
                  <a:pt x="637902" y="0"/>
                  <a:pt x="1424793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Εκδηλώσεις στην Πρεσβεία της Ελλάδας στην Ουάσιγκτον για την ...">
            <a:extLst>
              <a:ext uri="{FF2B5EF4-FFF2-40B4-BE49-F238E27FC236}">
                <a16:creationId xmlns:a16="http://schemas.microsoft.com/office/drawing/2014/main" id="{0F3A00D7-6CD6-472E-BBBE-74F16B1E7C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56" r="3447" b="4"/>
          <a:stretch/>
        </p:blipFill>
        <p:spPr bwMode="auto">
          <a:xfrm>
            <a:off x="4801081" y="171777"/>
            <a:ext cx="2849586" cy="2849586"/>
          </a:xfrm>
          <a:custGeom>
            <a:avLst/>
            <a:gdLst/>
            <a:ahLst/>
            <a:cxnLst/>
            <a:rect l="l" t="t" r="r" b="b"/>
            <a:pathLst>
              <a:path w="2849586" h="2849586">
                <a:moveTo>
                  <a:pt x="1424793" y="0"/>
                </a:moveTo>
                <a:cubicBezTo>
                  <a:pt x="2211684" y="0"/>
                  <a:pt x="2849586" y="637902"/>
                  <a:pt x="2849586" y="1424793"/>
                </a:cubicBezTo>
                <a:cubicBezTo>
                  <a:pt x="2849586" y="2211684"/>
                  <a:pt x="2211684" y="2849586"/>
                  <a:pt x="1424793" y="2849586"/>
                </a:cubicBezTo>
                <a:cubicBezTo>
                  <a:pt x="637902" y="2849586"/>
                  <a:pt x="0" y="2211684"/>
                  <a:pt x="0" y="1424793"/>
                </a:cubicBezTo>
                <a:cubicBezTo>
                  <a:pt x="0" y="637902"/>
                  <a:pt x="637902" y="0"/>
                  <a:pt x="1424793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Τι γίνεται με την πρεσβεία;">
            <a:extLst>
              <a:ext uri="{FF2B5EF4-FFF2-40B4-BE49-F238E27FC236}">
                <a16:creationId xmlns:a16="http://schemas.microsoft.com/office/drawing/2014/main" id="{47D6A416-99E0-4EF2-9D7D-3103017469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75" r="12527" b="3"/>
          <a:stretch/>
        </p:blipFill>
        <p:spPr bwMode="auto">
          <a:xfrm>
            <a:off x="7945030" y="171777"/>
            <a:ext cx="2849586" cy="2849586"/>
          </a:xfrm>
          <a:custGeom>
            <a:avLst/>
            <a:gdLst/>
            <a:ahLst/>
            <a:cxnLst/>
            <a:rect l="l" t="t" r="r" b="b"/>
            <a:pathLst>
              <a:path w="2849586" h="2849586">
                <a:moveTo>
                  <a:pt x="1424793" y="0"/>
                </a:moveTo>
                <a:cubicBezTo>
                  <a:pt x="2211684" y="0"/>
                  <a:pt x="2849586" y="637902"/>
                  <a:pt x="2849586" y="1424793"/>
                </a:cubicBezTo>
                <a:cubicBezTo>
                  <a:pt x="2849586" y="2211684"/>
                  <a:pt x="2211684" y="2849586"/>
                  <a:pt x="1424793" y="2849586"/>
                </a:cubicBezTo>
                <a:cubicBezTo>
                  <a:pt x="637902" y="2849586"/>
                  <a:pt x="0" y="2211684"/>
                  <a:pt x="0" y="1424793"/>
                </a:cubicBezTo>
                <a:cubicBezTo>
                  <a:pt x="0" y="637902"/>
                  <a:pt x="637902" y="0"/>
                  <a:pt x="1424793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0E80A52-A760-42BB-82B7-CD12E65E01A2}"/>
              </a:ext>
            </a:extLst>
          </p:cNvPr>
          <p:cNvSpPr/>
          <p:nvPr/>
        </p:nvSpPr>
        <p:spPr>
          <a:xfrm>
            <a:off x="1039174" y="3021363"/>
            <a:ext cx="10721417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2800" b="1" cap="small" dirty="0"/>
              <a:t>Τυπικα προσοντα προαγωγης = 2 + 3Χ5</a:t>
            </a:r>
          </a:p>
          <a:p>
            <a:r>
              <a:rPr lang="el-GR" sz="2600" dirty="0"/>
              <a:t>Για ποιόν βαθμό, η υπηρεσία σε χώρα ειδικών συνθηκών είναι απαραίτητη;</a:t>
            </a:r>
          </a:p>
          <a:p>
            <a:r>
              <a:rPr lang="el-GR" sz="2600" dirty="0"/>
              <a:t>Για ποιόν βαθμό, απαιτείται διεύθυνση Γραφείου ΟΕΥ για δυο χρόνια;</a:t>
            </a:r>
          </a:p>
          <a:p>
            <a:r>
              <a:rPr lang="el-GR" sz="2600" dirty="0"/>
              <a:t>Πότε γίνονται οι κρίσεις;</a:t>
            </a:r>
          </a:p>
          <a:p>
            <a:r>
              <a:rPr lang="el-GR" sz="2600" dirty="0"/>
              <a:t>Πόσο μπορούν να παραμείνουν στην ίδια θέση στο εξωτερικό;</a:t>
            </a:r>
          </a:p>
          <a:p>
            <a:r>
              <a:rPr lang="el-GR" sz="2600" dirty="0"/>
              <a:t>Πόσο διάστημα μπορούν να υπηρετήσουν σε χώρα ειδικών συνθηκών;</a:t>
            </a:r>
          </a:p>
          <a:p>
            <a:r>
              <a:rPr lang="el-GR" sz="2600" dirty="0"/>
              <a:t>Πόσο διάστημα μπορούν να υπηρετήσουν στο εξωτερικό;</a:t>
            </a:r>
          </a:p>
          <a:p>
            <a:r>
              <a:rPr lang="el-GR" sz="2600" dirty="0"/>
              <a:t>Υπάρχει εξαίρεση;</a:t>
            </a:r>
          </a:p>
          <a:p>
            <a:r>
              <a:rPr lang="el-GR" sz="2600" dirty="0"/>
              <a:t>Μπορούν να υπηρετήσουν στην ίδια πόλη στο εξωτερικό;</a:t>
            </a:r>
          </a:p>
        </p:txBody>
      </p:sp>
    </p:spTree>
    <p:extLst>
      <p:ext uri="{BB962C8B-B14F-4D97-AF65-F5344CB8AC3E}">
        <p14:creationId xmlns:p14="http://schemas.microsoft.com/office/powerpoint/2010/main" val="2863933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id="{56827C3C-D52F-46CE-A441-3CD6A1A6A0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37" y="0"/>
            <a:ext cx="12192000" cy="6858000"/>
          </a:xfrm>
          <a:prstGeom prst="rect">
            <a:avLst/>
          </a:prstGeom>
          <a:solidFill>
            <a:schemeClr val="bg1">
              <a:lumMod val="8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F52A8B51-0A89-497B-B882-6658E029A3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6"/>
            <a:ext cx="3522548" cy="5571067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8" name="Picture 6" descr="Ελληνική Πρεσβεία Βερολίνο - Mavvidis + Partners">
            <a:extLst>
              <a:ext uri="{FF2B5EF4-FFF2-40B4-BE49-F238E27FC236}">
                <a16:creationId xmlns:a16="http://schemas.microsoft.com/office/drawing/2014/main" id="{BF03E1C3-569C-4961-816D-A1564AA7FF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5200" y="1509611"/>
            <a:ext cx="2879083" cy="3838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Rectangle 78">
            <a:extLst>
              <a:ext uri="{FF2B5EF4-FFF2-40B4-BE49-F238E27FC236}">
                <a16:creationId xmlns:a16="http://schemas.microsoft.com/office/drawing/2014/main" id="{EB1CEFBF-6F09-4052-862B-E219DA157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26882" y="643466"/>
            <a:ext cx="3522548" cy="5571067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6" name="Picture 4" descr="Η Ελλάδα στην Τσεχία - Ελληνική Δημοκρατία - Η Ελλάδα στον Κόσμο">
            <a:extLst>
              <a:ext uri="{FF2B5EF4-FFF2-40B4-BE49-F238E27FC236}">
                <a16:creationId xmlns:a16="http://schemas.microsoft.com/office/drawing/2014/main" id="{A0F63895-A057-43E2-83A7-D51072D6281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92745" y="1599182"/>
            <a:ext cx="2880360" cy="2160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Rectangle 80">
            <a:extLst>
              <a:ext uri="{FF2B5EF4-FFF2-40B4-BE49-F238E27FC236}">
                <a16:creationId xmlns:a16="http://schemas.microsoft.com/office/drawing/2014/main" id="{BCB5D417-2A71-445D-B4C7-9E814D633D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22847" y="643466"/>
            <a:ext cx="3522548" cy="5571067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Η Ελλάδα στη Ρουμανία">
            <a:extLst>
              <a:ext uri="{FF2B5EF4-FFF2-40B4-BE49-F238E27FC236}">
                <a16:creationId xmlns:a16="http://schemas.microsoft.com/office/drawing/2014/main" id="{22EC5E99-F1AD-457D-A4DE-D5636683DA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43941" y="1599182"/>
            <a:ext cx="2880360" cy="1980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329E923-4907-4086-B297-98FE11D08892}"/>
              </a:ext>
            </a:extLst>
          </p:cNvPr>
          <p:cNvSpPr/>
          <p:nvPr/>
        </p:nvSpPr>
        <p:spPr>
          <a:xfrm>
            <a:off x="5217666" y="4140607"/>
            <a:ext cx="5971022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600" dirty="0"/>
              <a:t>Πόσα Γραφεία ΟΕΥ λειτουργούν; </a:t>
            </a:r>
          </a:p>
          <a:p>
            <a:r>
              <a:rPr lang="el-GR" sz="2600" dirty="0"/>
              <a:t>Υπάρχουν και εντός Ελλάδος;</a:t>
            </a:r>
          </a:p>
          <a:p>
            <a:r>
              <a:rPr lang="el-GR" sz="2600" dirty="0"/>
              <a:t>Ποιοί είναι οι στόχοι και οι αρμοδιότητες;</a:t>
            </a:r>
          </a:p>
          <a:p>
            <a:r>
              <a:rPr lang="el-GR" sz="2600" dirty="0"/>
              <a:t>Με ποιούς φορείς συνεργάζονται;</a:t>
            </a:r>
          </a:p>
        </p:txBody>
      </p:sp>
    </p:spTree>
    <p:extLst>
      <p:ext uri="{BB962C8B-B14F-4D97-AF65-F5344CB8AC3E}">
        <p14:creationId xmlns:p14="http://schemas.microsoft.com/office/powerpoint/2010/main" val="3244762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0"/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EEA883EC-77A0-45A2-9C15-160C7ACB2749}"/>
              </a:ext>
            </a:extLst>
          </p:cNvPr>
          <p:cNvSpPr/>
          <p:nvPr/>
        </p:nvSpPr>
        <p:spPr>
          <a:xfrm>
            <a:off x="4260038" y="1851772"/>
            <a:ext cx="1405546" cy="1327117"/>
          </a:xfrm>
          <a:prstGeom prst="ellipse">
            <a:avLst/>
          </a:prstGeom>
          <a:solidFill>
            <a:schemeClr val="accent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l-GR" sz="2800" b="1" dirty="0">
                <a:solidFill>
                  <a:srgbClr val="FFFF00"/>
                </a:solidFill>
              </a:rPr>
              <a:t>Β1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7DF872A-46F1-41BA-95E8-A511DB2390DB}"/>
              </a:ext>
            </a:extLst>
          </p:cNvPr>
          <p:cNvSpPr/>
          <p:nvPr/>
        </p:nvSpPr>
        <p:spPr>
          <a:xfrm>
            <a:off x="5856182" y="635524"/>
            <a:ext cx="1405546" cy="1327117"/>
          </a:xfrm>
          <a:prstGeom prst="ellipse">
            <a:avLst/>
          </a:prstGeom>
          <a:solidFill>
            <a:schemeClr val="accent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l-GR" sz="2800" b="1" dirty="0">
                <a:solidFill>
                  <a:srgbClr val="FFFF00"/>
                </a:solidFill>
              </a:rPr>
              <a:t>Β</a:t>
            </a:r>
            <a:r>
              <a:rPr lang="en-US" sz="2800" b="1" dirty="0">
                <a:solidFill>
                  <a:srgbClr val="FFFF00"/>
                </a:solidFill>
              </a:rPr>
              <a:t>2</a:t>
            </a:r>
            <a:endParaRPr lang="el-GR" sz="2800" b="1" dirty="0">
              <a:solidFill>
                <a:srgbClr val="FFFF00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878F0C4-3601-424C-9196-F39FB01FCFF7}"/>
              </a:ext>
            </a:extLst>
          </p:cNvPr>
          <p:cNvSpPr/>
          <p:nvPr/>
        </p:nvSpPr>
        <p:spPr>
          <a:xfrm>
            <a:off x="6270137" y="2149346"/>
            <a:ext cx="1405546" cy="1327117"/>
          </a:xfrm>
          <a:prstGeom prst="ellipse">
            <a:avLst/>
          </a:prstGeom>
          <a:solidFill>
            <a:schemeClr val="accent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l-GR" sz="2800" b="1" dirty="0">
                <a:solidFill>
                  <a:srgbClr val="FFFF00"/>
                </a:solidFill>
              </a:rPr>
              <a:t>Β</a:t>
            </a:r>
            <a:r>
              <a:rPr lang="en-US" sz="2800" b="1" dirty="0">
                <a:solidFill>
                  <a:srgbClr val="FFFF00"/>
                </a:solidFill>
              </a:rPr>
              <a:t>3</a:t>
            </a:r>
            <a:endParaRPr lang="el-GR" sz="2800" b="1" dirty="0">
              <a:solidFill>
                <a:srgbClr val="FFFF00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9DA157B-A8B6-4168-A8A3-46492470442E}"/>
              </a:ext>
            </a:extLst>
          </p:cNvPr>
          <p:cNvSpPr/>
          <p:nvPr/>
        </p:nvSpPr>
        <p:spPr>
          <a:xfrm>
            <a:off x="5393227" y="3568243"/>
            <a:ext cx="1405546" cy="1327117"/>
          </a:xfrm>
          <a:prstGeom prst="ellipse">
            <a:avLst/>
          </a:prstGeom>
          <a:solidFill>
            <a:schemeClr val="accent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l-GR" sz="2800" b="1" dirty="0">
                <a:solidFill>
                  <a:srgbClr val="FFFF00"/>
                </a:solidFill>
              </a:rPr>
              <a:t>Β</a:t>
            </a:r>
            <a:r>
              <a:rPr lang="en-US" sz="2800" b="1" dirty="0">
                <a:solidFill>
                  <a:srgbClr val="FFFF00"/>
                </a:solidFill>
              </a:rPr>
              <a:t>4</a:t>
            </a:r>
            <a:endParaRPr lang="el-GR" sz="2800" b="1" dirty="0">
              <a:solidFill>
                <a:srgbClr val="FFFF00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86CC58F-CA03-420F-B5CE-6216F4BB7EFE}"/>
              </a:ext>
            </a:extLst>
          </p:cNvPr>
          <p:cNvSpPr/>
          <p:nvPr/>
        </p:nvSpPr>
        <p:spPr>
          <a:xfrm>
            <a:off x="3474720" y="3657601"/>
            <a:ext cx="1498018" cy="1334398"/>
          </a:xfrm>
          <a:prstGeom prst="ellipse">
            <a:avLst/>
          </a:prstGeom>
          <a:solidFill>
            <a:schemeClr val="accent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l-GR" sz="2800" b="1" dirty="0">
                <a:solidFill>
                  <a:srgbClr val="FFFF00"/>
                </a:solidFill>
              </a:rPr>
              <a:t>Β</a:t>
            </a:r>
            <a:r>
              <a:rPr lang="en-US" sz="2800" b="1" dirty="0">
                <a:solidFill>
                  <a:srgbClr val="FFFF00"/>
                </a:solidFill>
              </a:rPr>
              <a:t>5</a:t>
            </a:r>
            <a:endParaRPr lang="el-GR" sz="2800" b="1" dirty="0">
              <a:solidFill>
                <a:srgbClr val="FFFF00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9ADA1CF-C76B-40E2-97D8-35E740FA5039}"/>
              </a:ext>
            </a:extLst>
          </p:cNvPr>
          <p:cNvSpPr/>
          <p:nvPr/>
        </p:nvSpPr>
        <p:spPr>
          <a:xfrm>
            <a:off x="2386343" y="2345045"/>
            <a:ext cx="1405546" cy="1327117"/>
          </a:xfrm>
          <a:prstGeom prst="ellipse">
            <a:avLst/>
          </a:prstGeom>
          <a:solidFill>
            <a:schemeClr val="accent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l-GR" sz="2800" b="1" dirty="0">
                <a:solidFill>
                  <a:srgbClr val="FFFF00"/>
                </a:solidFill>
              </a:rPr>
              <a:t>Β</a:t>
            </a:r>
            <a:r>
              <a:rPr lang="en-US" sz="2800" b="1" dirty="0">
                <a:solidFill>
                  <a:srgbClr val="FFFF00"/>
                </a:solidFill>
              </a:rPr>
              <a:t>6</a:t>
            </a:r>
            <a:endParaRPr lang="el-GR" sz="2800" b="1" dirty="0">
              <a:solidFill>
                <a:srgbClr val="FFFF00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4C8F696-D734-4931-B8D0-BC2EDF033196}"/>
              </a:ext>
            </a:extLst>
          </p:cNvPr>
          <p:cNvSpPr/>
          <p:nvPr/>
        </p:nvSpPr>
        <p:spPr>
          <a:xfrm>
            <a:off x="2673821" y="703759"/>
            <a:ext cx="1405546" cy="1327117"/>
          </a:xfrm>
          <a:prstGeom prst="ellipse">
            <a:avLst/>
          </a:prstGeom>
          <a:solidFill>
            <a:schemeClr val="accent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l-GR" sz="2800" b="1" dirty="0">
                <a:solidFill>
                  <a:srgbClr val="FFFF00"/>
                </a:solidFill>
              </a:rPr>
              <a:t>Β</a:t>
            </a:r>
            <a:r>
              <a:rPr lang="en-US" sz="2800" b="1" dirty="0">
                <a:solidFill>
                  <a:srgbClr val="FFFF00"/>
                </a:solidFill>
              </a:rPr>
              <a:t>7</a:t>
            </a:r>
            <a:endParaRPr lang="el-GR" sz="2800" b="1" dirty="0">
              <a:solidFill>
                <a:srgbClr val="FFFF00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7DD1472-C0C3-429F-9CA6-BE9A753B8D3D}"/>
              </a:ext>
            </a:extLst>
          </p:cNvPr>
          <p:cNvSpPr/>
          <p:nvPr/>
        </p:nvSpPr>
        <p:spPr>
          <a:xfrm>
            <a:off x="4269965" y="284329"/>
            <a:ext cx="1405546" cy="1327117"/>
          </a:xfrm>
          <a:prstGeom prst="ellipse">
            <a:avLst/>
          </a:prstGeom>
          <a:solidFill>
            <a:schemeClr val="accent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l-GR" sz="2800" b="1" dirty="0">
                <a:solidFill>
                  <a:srgbClr val="FFFF00"/>
                </a:solidFill>
              </a:rPr>
              <a:t>Β</a:t>
            </a:r>
            <a:r>
              <a:rPr lang="en-US" sz="2800" b="1" dirty="0">
                <a:solidFill>
                  <a:srgbClr val="FFFF00"/>
                </a:solidFill>
              </a:rPr>
              <a:t>8</a:t>
            </a:r>
            <a:endParaRPr lang="el-GR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0956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4BF16C1-3E5B-4974-B877-9891BE9A23B9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441227" y="3923080"/>
            <a:ext cx="1659988" cy="174307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FF15BC1-3766-49AA-9EEA-4F9F1968E304}"/>
              </a:ext>
            </a:extLst>
          </p:cNvPr>
          <p:cNvSpPr/>
          <p:nvPr/>
        </p:nvSpPr>
        <p:spPr>
          <a:xfrm>
            <a:off x="1871002" y="5666155"/>
            <a:ext cx="988958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FFFF00"/>
                </a:solidFill>
              </a:rPr>
              <a:t>2013, Direction des entreprises et de l’économie internationale</a:t>
            </a:r>
          </a:p>
          <a:p>
            <a:r>
              <a:rPr lang="fr-FR" sz="2800" b="1" dirty="0">
                <a:solidFill>
                  <a:srgbClr val="FFFF00"/>
                </a:solidFill>
              </a:rPr>
              <a:t>2019, Direction de la Diplomatie économique</a:t>
            </a:r>
          </a:p>
        </p:txBody>
      </p:sp>
      <p:pic>
        <p:nvPicPr>
          <p:cNvPr id="4098" name="Picture 2" descr="French Flag Stock Pictures, Royalty-free Photos &amp; Images - Getty ...">
            <a:extLst>
              <a:ext uri="{FF2B5EF4-FFF2-40B4-BE49-F238E27FC236}">
                <a16:creationId xmlns:a16="http://schemas.microsoft.com/office/drawing/2014/main" id="{44A7BDDA-F27C-4EE0-8F27-03F68C6B8D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550" y="237738"/>
            <a:ext cx="2628900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58D807C1-1564-4AD1-902C-2B1A1DAAE647}"/>
              </a:ext>
            </a:extLst>
          </p:cNvPr>
          <p:cNvSpPr/>
          <p:nvPr/>
        </p:nvSpPr>
        <p:spPr>
          <a:xfrm>
            <a:off x="3263705" y="4178105"/>
            <a:ext cx="1659988" cy="14880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BUSINESS</a:t>
            </a:r>
          </a:p>
          <a:p>
            <a:pPr algn="ctr"/>
            <a:r>
              <a:rPr lang="en-US" dirty="0"/>
              <a:t>FRANCE</a:t>
            </a:r>
            <a:endParaRPr lang="el-GR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45E8D65-613F-471D-99A7-7A17F9AA1DDF}"/>
              </a:ext>
            </a:extLst>
          </p:cNvPr>
          <p:cNvSpPr/>
          <p:nvPr/>
        </p:nvSpPr>
        <p:spPr>
          <a:xfrm>
            <a:off x="7512147" y="4178105"/>
            <a:ext cx="1659988" cy="14880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ATOUT</a:t>
            </a:r>
          </a:p>
          <a:p>
            <a:pPr algn="ctr"/>
            <a:r>
              <a:rPr lang="en-US" dirty="0"/>
              <a:t>FRANCE</a:t>
            </a:r>
            <a:endParaRPr lang="el-GR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C1E839D-F85B-42F0-88EA-991C1E5612B1}"/>
              </a:ext>
            </a:extLst>
          </p:cNvPr>
          <p:cNvSpPr/>
          <p:nvPr/>
        </p:nvSpPr>
        <p:spPr>
          <a:xfrm>
            <a:off x="1441227" y="4050593"/>
            <a:ext cx="1659988" cy="1488050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COOP</a:t>
            </a:r>
          </a:p>
          <a:p>
            <a:pPr algn="ctr"/>
            <a:r>
              <a:rPr lang="en-US" b="1" dirty="0"/>
              <a:t>CULTURE</a:t>
            </a:r>
          </a:p>
          <a:p>
            <a:pPr algn="ctr"/>
            <a:r>
              <a:rPr lang="en-US" b="1" dirty="0"/>
              <a:t>SCIENTIF</a:t>
            </a: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2706363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rench Flag Stock Pictures, Royalty-free Photos &amp; Images - Getty ...">
            <a:extLst>
              <a:ext uri="{FF2B5EF4-FFF2-40B4-BE49-F238E27FC236}">
                <a16:creationId xmlns:a16="http://schemas.microsoft.com/office/drawing/2014/main" id="{FA844474-5D7F-41F5-9FC4-7B334307D6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9550" y="161539"/>
            <a:ext cx="1828800" cy="1212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057FFF3-2C0D-45EA-8FC3-4788E33D3E71}"/>
              </a:ext>
            </a:extLst>
          </p:cNvPr>
          <p:cNvSpPr/>
          <p:nvPr/>
        </p:nvSpPr>
        <p:spPr>
          <a:xfrm>
            <a:off x="1209822" y="2964155"/>
            <a:ext cx="10522633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600" dirty="0">
                <a:highlight>
                  <a:srgbClr val="00FFFF"/>
                </a:highlight>
              </a:rPr>
              <a:t>Soutenir nos entreprises à exporter sur les marchés extérieurs</a:t>
            </a:r>
          </a:p>
          <a:p>
            <a:endParaRPr lang="fr-FR" sz="2600" dirty="0">
              <a:highlight>
                <a:srgbClr val="00FFFF"/>
              </a:highlight>
            </a:endParaRPr>
          </a:p>
          <a:p>
            <a:r>
              <a:rPr lang="fr-FR" sz="2600" dirty="0">
                <a:highlight>
                  <a:srgbClr val="00FFFF"/>
                </a:highlight>
              </a:rPr>
              <a:t>Attirer vers notre pays des investissements étrangers créateurs d’emplois </a:t>
            </a:r>
          </a:p>
          <a:p>
            <a:endParaRPr lang="fr-FR" sz="2600" dirty="0">
              <a:highlight>
                <a:srgbClr val="00FFFF"/>
              </a:highlight>
            </a:endParaRPr>
          </a:p>
          <a:p>
            <a:r>
              <a:rPr lang="fr-FR" sz="2600" dirty="0">
                <a:highlight>
                  <a:srgbClr val="00FFFF"/>
                </a:highlight>
              </a:rPr>
              <a:t>Adapter le cadre de régulation européen et international à nos intérêts économiques défensifs et offensifs </a:t>
            </a:r>
          </a:p>
          <a:p>
            <a:endParaRPr lang="fr-FR" sz="2600" dirty="0">
              <a:highlight>
                <a:srgbClr val="00FFFF"/>
              </a:highlight>
            </a:endParaRPr>
          </a:p>
          <a:p>
            <a:r>
              <a:rPr lang="fr-FR" sz="2600" dirty="0">
                <a:highlight>
                  <a:srgbClr val="00FFFF"/>
                </a:highlight>
              </a:rPr>
              <a:t>Faire connaitre le dynamisme de nos entreprises et notamment nos startups</a:t>
            </a:r>
            <a:r>
              <a:rPr lang="fr-FR" sz="2600" dirty="0">
                <a:solidFill>
                  <a:srgbClr val="FFFF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63534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EBF1CEC-6EE5-4F50-A5C7-96EE5513CD85}"/>
              </a:ext>
            </a:extLst>
          </p:cNvPr>
          <p:cNvSpPr/>
          <p:nvPr/>
        </p:nvSpPr>
        <p:spPr>
          <a:xfrm>
            <a:off x="743243" y="1868583"/>
            <a:ext cx="10705514" cy="3913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fr-FR" sz="2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MISSIONS</a:t>
            </a:r>
            <a:endParaRPr lang="el-GR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fr-FR" sz="2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 1.Aider au développement international des entreprises et de leurs exportations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fr-FR" sz="2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2.Informer et accompagner les investisseurs étrangers en France</a:t>
            </a:r>
            <a:endParaRPr lang="el-GR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fr-FR" sz="2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3.Promouvoir l'attractivité et l'image économique de la France, de ses entreprises et de ses territoire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fr-FR" sz="2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4.Gérer et développer le Volontariat International en Entreprises (V.I.E)</a:t>
            </a:r>
            <a:endParaRPr lang="el-GR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fr-FR" sz="2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5.Coopération Internationale</a:t>
            </a:r>
            <a:endParaRPr lang="el-GR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Business France - Home | Facebook">
            <a:extLst>
              <a:ext uri="{FF2B5EF4-FFF2-40B4-BE49-F238E27FC236}">
                <a16:creationId xmlns:a16="http://schemas.microsoft.com/office/drawing/2014/main" id="{5493019A-5EE2-408D-8CB5-A558EEAAD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5843" y="107705"/>
            <a:ext cx="1735162" cy="1777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French Flag Stock Pictures, Royalty-free Photos &amp; Images - Getty ...">
            <a:extLst>
              <a:ext uri="{FF2B5EF4-FFF2-40B4-BE49-F238E27FC236}">
                <a16:creationId xmlns:a16="http://schemas.microsoft.com/office/drawing/2014/main" id="{6310D399-FB88-4FC3-AC7B-F01F8CE520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145" y="407819"/>
            <a:ext cx="1750490" cy="116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92552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7481726-AFB1-4972-828B-B88F5684B590}"/>
              </a:ext>
            </a:extLst>
          </p:cNvPr>
          <p:cNvSpPr/>
          <p:nvPr/>
        </p:nvSpPr>
        <p:spPr>
          <a:xfrm>
            <a:off x="633045" y="236026"/>
            <a:ext cx="1126822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800" dirty="0">
                <a:solidFill>
                  <a:srgbClr val="FFFF00"/>
                </a:solidFill>
              </a:rPr>
              <a:t>BMEIA (</a:t>
            </a:r>
            <a:r>
              <a:rPr lang="fr-FR" sz="2800" b="1" dirty="0" err="1">
                <a:solidFill>
                  <a:srgbClr val="FFFF00"/>
                </a:solidFill>
              </a:rPr>
              <a:t>Außenministerium</a:t>
            </a:r>
            <a:r>
              <a:rPr lang="fr-FR" sz="2800" b="1" dirty="0">
                <a:solidFill>
                  <a:srgbClr val="FFFF00"/>
                </a:solidFill>
              </a:rPr>
              <a:t>)</a:t>
            </a:r>
            <a:endParaRPr lang="de-DE" sz="2800" b="1" dirty="0">
              <a:solidFill>
                <a:srgbClr val="FFFF00"/>
              </a:solidFill>
            </a:endParaRPr>
          </a:p>
          <a:p>
            <a:pPr algn="ctr"/>
            <a:r>
              <a:rPr lang="de-DE" sz="2800" dirty="0">
                <a:solidFill>
                  <a:srgbClr val="FFFF00"/>
                </a:solidFill>
              </a:rPr>
              <a:t>Bundesministerium für europäische und internationale Angelegenheiten</a:t>
            </a:r>
            <a:endParaRPr lang="el-GR" sz="2800" dirty="0">
              <a:solidFill>
                <a:srgbClr val="FFFF00"/>
              </a:solidFill>
            </a:endParaRPr>
          </a:p>
        </p:txBody>
      </p:sp>
      <p:pic>
        <p:nvPicPr>
          <p:cNvPr id="7170" name="Picture 2" descr="Austrian flag | Alway handy to have a flag of Austria on fil ...">
            <a:extLst>
              <a:ext uri="{FF2B5EF4-FFF2-40B4-BE49-F238E27FC236}">
                <a16:creationId xmlns:a16="http://schemas.microsoft.com/office/drawing/2014/main" id="{69E83650-6F3B-4EBF-846A-6593301347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1316" y="3073398"/>
            <a:ext cx="4731434" cy="3548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86047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0000"/>
            <a:lum/>
          </a:blip>
          <a:srcRect/>
          <a:stretch>
            <a:fillRect t="-86000" b="-8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MDW_Logo_freigestellt_englisch">
            <a:extLst>
              <a:ext uri="{FF2B5EF4-FFF2-40B4-BE49-F238E27FC236}">
                <a16:creationId xmlns:a16="http://schemas.microsoft.com/office/drawing/2014/main" id="{8FD12A81-86C2-452B-B3B2-ADB9CE0C40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50" y="720674"/>
            <a:ext cx="4729968" cy="2221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575229C-DEEC-4C4D-AC43-C5D15C8471B1}"/>
              </a:ext>
            </a:extLst>
          </p:cNvPr>
          <p:cNvSpPr/>
          <p:nvPr/>
        </p:nvSpPr>
        <p:spPr>
          <a:xfrm>
            <a:off x="6124043" y="742069"/>
            <a:ext cx="5990678" cy="584775"/>
          </a:xfrm>
          <a:prstGeom prst="rect">
            <a:avLst/>
          </a:prstGeom>
          <a:solidFill>
            <a:srgbClr val="FFC00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highlight>
                  <a:srgbClr val="FFFF00"/>
                </a:highlight>
              </a:rPr>
              <a:t>AUSTRIAN ECONOMIC CHAMBERS</a:t>
            </a:r>
            <a:endParaRPr lang="en-US" sz="32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  <a:highlight>
                <a:srgbClr val="FFFF00"/>
              </a:highlight>
            </a:endParaRPr>
          </a:p>
        </p:txBody>
      </p:sp>
      <p:pic>
        <p:nvPicPr>
          <p:cNvPr id="1028" name="Picture 4" descr="Startseite Go-International">
            <a:extLst>
              <a:ext uri="{FF2B5EF4-FFF2-40B4-BE49-F238E27FC236}">
                <a16:creationId xmlns:a16="http://schemas.microsoft.com/office/drawing/2014/main" id="{45131F60-3644-4B08-AE03-71BB10819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4997" y="3371850"/>
            <a:ext cx="7002916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rrow: Down 4">
            <a:extLst>
              <a:ext uri="{FF2B5EF4-FFF2-40B4-BE49-F238E27FC236}">
                <a16:creationId xmlns:a16="http://schemas.microsoft.com/office/drawing/2014/main" id="{F55C63B6-9B06-400A-9DB5-58B63244BD16}"/>
              </a:ext>
            </a:extLst>
          </p:cNvPr>
          <p:cNvSpPr/>
          <p:nvPr/>
        </p:nvSpPr>
        <p:spPr>
          <a:xfrm rot="19820232">
            <a:off x="5314950" y="2781300"/>
            <a:ext cx="457200" cy="838200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7D42A76C-8330-4AE6-9FE1-76E25F70A17A}"/>
              </a:ext>
            </a:extLst>
          </p:cNvPr>
          <p:cNvSpPr/>
          <p:nvPr/>
        </p:nvSpPr>
        <p:spPr>
          <a:xfrm rot="1418519">
            <a:off x="7925154" y="2766275"/>
            <a:ext cx="393895" cy="852918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C6F1D4F-FF41-464A-A401-160906BA93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7720" y="1453997"/>
            <a:ext cx="2381250" cy="89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0281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266</Words>
  <Application>Microsoft Office PowerPoint</Application>
  <PresentationFormat>Widescreen</PresentationFormat>
  <Paragraphs>61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ΑΝΔΡΕΑΣ ΠΑΠΑΣΤΑΜΟΥ</dc:creator>
  <cp:lastModifiedBy>ΑΝΔΡΕΑΣ ΠΑΠΑΣΤΑΜΟΥ</cp:lastModifiedBy>
  <cp:revision>14</cp:revision>
  <dcterms:created xsi:type="dcterms:W3CDTF">2020-05-15T20:10:19Z</dcterms:created>
  <dcterms:modified xsi:type="dcterms:W3CDTF">2020-05-17T20:17:11Z</dcterms:modified>
</cp:coreProperties>
</file>