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65" r:id="rId4"/>
    <p:sldId id="267" r:id="rId5"/>
    <p:sldId id="257" r:id="rId6"/>
    <p:sldId id="259" r:id="rId7"/>
    <p:sldId id="262" r:id="rId8"/>
    <p:sldId id="266" r:id="rId9"/>
    <p:sldId id="268" r:id="rId10"/>
    <p:sldId id="269" r:id="rId11"/>
    <p:sldId id="270" r:id="rId12"/>
    <p:sldId id="260" r:id="rId13"/>
    <p:sldId id="272" r:id="rId14"/>
    <p:sldId id="271" r:id="rId15"/>
    <p:sldId id="256" r:id="rId16"/>
    <p:sldId id="273" r:id="rId17"/>
    <p:sldId id="274" r:id="rId18"/>
    <p:sldId id="275" r:id="rId19"/>
    <p:sldId id="276" r:id="rId20"/>
    <p:sldId id="277" r:id="rId21"/>
    <p:sldId id="278" r:id="rId22"/>
    <p:sldId id="283" r:id="rId23"/>
    <p:sldId id="284" r:id="rId24"/>
    <p:sldId id="289" r:id="rId25"/>
    <p:sldId id="280" r:id="rId26"/>
    <p:sldId id="286" r:id="rId27"/>
    <p:sldId id="282" r:id="rId28"/>
    <p:sldId id="288" r:id="rId29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D9AA25-D4C1-4B88-A9DB-A71396212D1E}" v="30" dt="2021-07-22T17:19:23.1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B7BB31-0106-460C-B077-A6EC7CFE93EA}" type="doc">
      <dgm:prSet loTypeId="urn:microsoft.com/office/officeart/2005/8/layout/vList2" loCatId="list" qsTypeId="urn:microsoft.com/office/officeart/2005/8/quickstyle/simple5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E8A5CDB8-D38C-4CAF-BBFC-E39973622067}">
      <dgm:prSet/>
      <dgm:spPr/>
      <dgm:t>
        <a:bodyPr/>
        <a:lstStyle/>
        <a:p>
          <a:r>
            <a:rPr lang="en-US"/>
            <a:t>Σύμβαση του ΣτΕ κατά της εμπορίας ανθρώπινων οργάνων</a:t>
          </a:r>
        </a:p>
      </dgm:t>
    </dgm:pt>
    <dgm:pt modelId="{D5E1BF79-1B47-45F9-8C6A-015A8C386BC3}" type="parTrans" cxnId="{1BABF0DE-EF99-4347-8125-EAC44A291235}">
      <dgm:prSet/>
      <dgm:spPr/>
      <dgm:t>
        <a:bodyPr/>
        <a:lstStyle/>
        <a:p>
          <a:endParaRPr lang="en-US"/>
        </a:p>
      </dgm:t>
    </dgm:pt>
    <dgm:pt modelId="{EB6A515C-F410-447A-AFE7-9001AE5C7720}" type="sibTrans" cxnId="{1BABF0DE-EF99-4347-8125-EAC44A291235}">
      <dgm:prSet/>
      <dgm:spPr/>
      <dgm:t>
        <a:bodyPr/>
        <a:lstStyle/>
        <a:p>
          <a:endParaRPr lang="en-US"/>
        </a:p>
      </dgm:t>
    </dgm:pt>
    <dgm:pt modelId="{2727DFD0-40E5-437D-8AF9-1A28D39B137A}">
      <dgm:prSet/>
      <dgm:spPr/>
      <dgm:t>
        <a:bodyPr/>
        <a:lstStyle/>
        <a:p>
          <a:r>
            <a:rPr lang="en-US"/>
            <a:t>Υπ' αριθ. 6 Πρωτόκολλο της Ευρωπαϊκής Σύμβασης Ανθρωπίνων Δικαιωμάτων με το οποίο καταργήθηκε η θανατική ποινή</a:t>
          </a:r>
        </a:p>
      </dgm:t>
    </dgm:pt>
    <dgm:pt modelId="{1060527E-71E1-444E-A141-DFF2353C104C}" type="parTrans" cxnId="{B7656C86-6AAA-4103-A959-4C608AAC5C0D}">
      <dgm:prSet/>
      <dgm:spPr/>
      <dgm:t>
        <a:bodyPr/>
        <a:lstStyle/>
        <a:p>
          <a:endParaRPr lang="en-US"/>
        </a:p>
      </dgm:t>
    </dgm:pt>
    <dgm:pt modelId="{30038F27-56A2-49E1-A060-703E82FC819D}" type="sibTrans" cxnId="{B7656C86-6AAA-4103-A959-4C608AAC5C0D}">
      <dgm:prSet/>
      <dgm:spPr/>
      <dgm:t>
        <a:bodyPr/>
        <a:lstStyle/>
        <a:p>
          <a:endParaRPr lang="en-US"/>
        </a:p>
      </dgm:t>
    </dgm:pt>
    <dgm:pt modelId="{24F194FB-59CB-4390-94CA-A5999AFD8B84}">
      <dgm:prSet/>
      <dgm:spPr/>
      <dgm:t>
        <a:bodyPr/>
        <a:lstStyle/>
        <a:p>
          <a:r>
            <a:rPr lang="en-US"/>
            <a:t>Σύμβαση του ΣτΕ για την πρόληψη και την καταπολέμηση της βίας κατά των γυναικών και της ενδοοικογενειακής βίας</a:t>
          </a:r>
        </a:p>
      </dgm:t>
    </dgm:pt>
    <dgm:pt modelId="{C88F5D5F-C043-47AE-800B-D3F3F6650033}" type="parTrans" cxnId="{98D5ACF9-94CF-41D7-8611-9EB7191DCEDE}">
      <dgm:prSet/>
      <dgm:spPr/>
      <dgm:t>
        <a:bodyPr/>
        <a:lstStyle/>
        <a:p>
          <a:endParaRPr lang="en-US"/>
        </a:p>
      </dgm:t>
    </dgm:pt>
    <dgm:pt modelId="{F2C074E8-3A97-4EF0-87A0-A49216CF04BB}" type="sibTrans" cxnId="{98D5ACF9-94CF-41D7-8611-9EB7191DCEDE}">
      <dgm:prSet/>
      <dgm:spPr/>
      <dgm:t>
        <a:bodyPr/>
        <a:lstStyle/>
        <a:p>
          <a:endParaRPr lang="en-US"/>
        </a:p>
      </dgm:t>
    </dgm:pt>
    <dgm:pt modelId="{47CD5EC6-3B9C-427E-BB5E-8117C6F76591}">
      <dgm:prSet/>
      <dgm:spPr/>
      <dgm:t>
        <a:bodyPr/>
        <a:lstStyle/>
        <a:p>
          <a:r>
            <a:rPr lang="en-US"/>
            <a:t>Χάρτης του Συμβουλίου της Ευρώπης για την Παιδεία της Δημοκρατίας και την Εκπαίδευση στα Ανθρώπινα Δικαιώματα μας δείχνει πώς τίθενται σε εφαρμογή αυτές τις αξίες</a:t>
          </a:r>
        </a:p>
      </dgm:t>
    </dgm:pt>
    <dgm:pt modelId="{EE77F1B5-27F1-4D35-BC94-3FFCA73A6A05}" type="parTrans" cxnId="{3E42D901-DFED-4BAD-81EC-9AB31795738F}">
      <dgm:prSet/>
      <dgm:spPr/>
      <dgm:t>
        <a:bodyPr/>
        <a:lstStyle/>
        <a:p>
          <a:endParaRPr lang="en-US"/>
        </a:p>
      </dgm:t>
    </dgm:pt>
    <dgm:pt modelId="{7D256316-EDDD-44CD-9DDA-65703361A138}" type="sibTrans" cxnId="{3E42D901-DFED-4BAD-81EC-9AB31795738F}">
      <dgm:prSet/>
      <dgm:spPr/>
      <dgm:t>
        <a:bodyPr/>
        <a:lstStyle/>
        <a:p>
          <a:endParaRPr lang="en-US"/>
        </a:p>
      </dgm:t>
    </dgm:pt>
    <dgm:pt modelId="{FC8E561B-6A56-4DED-A113-DEC8444462EA}">
      <dgm:prSet/>
      <dgm:spPr/>
      <dgm:t>
        <a:bodyPr/>
        <a:lstStyle/>
        <a:p>
          <a:r>
            <a:rPr lang="en-US"/>
            <a:t>Σύμβαση του Συμβουλίου της Ευρώπης για την προστασία των παιδιών κατά της γενετήσιας </a:t>
          </a:r>
          <a:br>
            <a:rPr lang="en-US"/>
          </a:br>
          <a:r>
            <a:rPr lang="en-US"/>
            <a:t>εκμετάλλευσης και κακοποίησης </a:t>
          </a:r>
        </a:p>
      </dgm:t>
    </dgm:pt>
    <dgm:pt modelId="{CB0C6BE7-7D49-4AF0-84C2-05EFE1293800}" type="parTrans" cxnId="{9059602F-6ABC-46C5-B7E1-78324E7D1FD4}">
      <dgm:prSet/>
      <dgm:spPr/>
      <dgm:t>
        <a:bodyPr/>
        <a:lstStyle/>
        <a:p>
          <a:endParaRPr lang="en-US"/>
        </a:p>
      </dgm:t>
    </dgm:pt>
    <dgm:pt modelId="{DF325A15-9365-49DB-8959-F4E87F22A0D5}" type="sibTrans" cxnId="{9059602F-6ABC-46C5-B7E1-78324E7D1FD4}">
      <dgm:prSet/>
      <dgm:spPr/>
      <dgm:t>
        <a:bodyPr/>
        <a:lstStyle/>
        <a:p>
          <a:endParaRPr lang="en-US"/>
        </a:p>
      </dgm:t>
    </dgm:pt>
    <dgm:pt modelId="{F0266FED-B4DE-42C8-90CC-2FEB7561B4FF}" type="pres">
      <dgm:prSet presAssocID="{1AB7BB31-0106-460C-B077-A6EC7CFE93EA}" presName="linear" presStyleCnt="0">
        <dgm:presLayoutVars>
          <dgm:animLvl val="lvl"/>
          <dgm:resizeHandles val="exact"/>
        </dgm:presLayoutVars>
      </dgm:prSet>
      <dgm:spPr/>
    </dgm:pt>
    <dgm:pt modelId="{2F10807D-5F00-451A-827B-7804A7AD1638}" type="pres">
      <dgm:prSet presAssocID="{E8A5CDB8-D38C-4CAF-BBFC-E39973622067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459D56E5-5A2E-4AA8-83E3-B0193F711BFE}" type="pres">
      <dgm:prSet presAssocID="{EB6A515C-F410-447A-AFE7-9001AE5C7720}" presName="spacer" presStyleCnt="0"/>
      <dgm:spPr/>
    </dgm:pt>
    <dgm:pt modelId="{A07329FC-3D23-4A26-AAD2-978685E1D313}" type="pres">
      <dgm:prSet presAssocID="{2727DFD0-40E5-437D-8AF9-1A28D39B137A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7E29F5A-A978-4F66-B304-3369B5C72F09}" type="pres">
      <dgm:prSet presAssocID="{30038F27-56A2-49E1-A060-703E82FC819D}" presName="spacer" presStyleCnt="0"/>
      <dgm:spPr/>
    </dgm:pt>
    <dgm:pt modelId="{615AA956-7EC2-40E4-ADCA-B9877D89AF9B}" type="pres">
      <dgm:prSet presAssocID="{24F194FB-59CB-4390-94CA-A5999AFD8B84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A56412AB-B1AF-4C81-84B9-C4EEC8E224D7}" type="pres">
      <dgm:prSet presAssocID="{F2C074E8-3A97-4EF0-87A0-A49216CF04BB}" presName="spacer" presStyleCnt="0"/>
      <dgm:spPr/>
    </dgm:pt>
    <dgm:pt modelId="{1054757A-3DA8-4D87-958D-DFF202B76733}" type="pres">
      <dgm:prSet presAssocID="{47CD5EC6-3B9C-427E-BB5E-8117C6F76591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84758831-CA1C-430E-A4FC-578B992091EF}" type="pres">
      <dgm:prSet presAssocID="{7D256316-EDDD-44CD-9DDA-65703361A138}" presName="spacer" presStyleCnt="0"/>
      <dgm:spPr/>
    </dgm:pt>
    <dgm:pt modelId="{3289D66D-64C3-4B01-8AA9-328B23427625}" type="pres">
      <dgm:prSet presAssocID="{FC8E561B-6A56-4DED-A113-DEC8444462EA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3E42D901-DFED-4BAD-81EC-9AB31795738F}" srcId="{1AB7BB31-0106-460C-B077-A6EC7CFE93EA}" destId="{47CD5EC6-3B9C-427E-BB5E-8117C6F76591}" srcOrd="3" destOrd="0" parTransId="{EE77F1B5-27F1-4D35-BC94-3FFCA73A6A05}" sibTransId="{7D256316-EDDD-44CD-9DDA-65703361A138}"/>
    <dgm:cxn modelId="{09461A26-B026-4CFA-91C5-B9E3CA710260}" type="presOf" srcId="{47CD5EC6-3B9C-427E-BB5E-8117C6F76591}" destId="{1054757A-3DA8-4D87-958D-DFF202B76733}" srcOrd="0" destOrd="0" presId="urn:microsoft.com/office/officeart/2005/8/layout/vList2"/>
    <dgm:cxn modelId="{9059602F-6ABC-46C5-B7E1-78324E7D1FD4}" srcId="{1AB7BB31-0106-460C-B077-A6EC7CFE93EA}" destId="{FC8E561B-6A56-4DED-A113-DEC8444462EA}" srcOrd="4" destOrd="0" parTransId="{CB0C6BE7-7D49-4AF0-84C2-05EFE1293800}" sibTransId="{DF325A15-9365-49DB-8959-F4E87F22A0D5}"/>
    <dgm:cxn modelId="{D70AD532-7264-40B9-BD44-92A3C5E949FB}" type="presOf" srcId="{FC8E561B-6A56-4DED-A113-DEC8444462EA}" destId="{3289D66D-64C3-4B01-8AA9-328B23427625}" srcOrd="0" destOrd="0" presId="urn:microsoft.com/office/officeart/2005/8/layout/vList2"/>
    <dgm:cxn modelId="{B7656C86-6AAA-4103-A959-4C608AAC5C0D}" srcId="{1AB7BB31-0106-460C-B077-A6EC7CFE93EA}" destId="{2727DFD0-40E5-437D-8AF9-1A28D39B137A}" srcOrd="1" destOrd="0" parTransId="{1060527E-71E1-444E-A141-DFF2353C104C}" sibTransId="{30038F27-56A2-49E1-A060-703E82FC819D}"/>
    <dgm:cxn modelId="{318AE393-273F-40BB-9CA7-0397EAED424A}" type="presOf" srcId="{1AB7BB31-0106-460C-B077-A6EC7CFE93EA}" destId="{F0266FED-B4DE-42C8-90CC-2FEB7561B4FF}" srcOrd="0" destOrd="0" presId="urn:microsoft.com/office/officeart/2005/8/layout/vList2"/>
    <dgm:cxn modelId="{AE211EAA-40EB-4FDA-B357-07903DA26939}" type="presOf" srcId="{2727DFD0-40E5-437D-8AF9-1A28D39B137A}" destId="{A07329FC-3D23-4A26-AAD2-978685E1D313}" srcOrd="0" destOrd="0" presId="urn:microsoft.com/office/officeart/2005/8/layout/vList2"/>
    <dgm:cxn modelId="{FF21DEC3-667F-4EEA-9E11-E245115F86AD}" type="presOf" srcId="{E8A5CDB8-D38C-4CAF-BBFC-E39973622067}" destId="{2F10807D-5F00-451A-827B-7804A7AD1638}" srcOrd="0" destOrd="0" presId="urn:microsoft.com/office/officeart/2005/8/layout/vList2"/>
    <dgm:cxn modelId="{9EEBC1DC-93E4-4311-AB59-5429A9975466}" type="presOf" srcId="{24F194FB-59CB-4390-94CA-A5999AFD8B84}" destId="{615AA956-7EC2-40E4-ADCA-B9877D89AF9B}" srcOrd="0" destOrd="0" presId="urn:microsoft.com/office/officeart/2005/8/layout/vList2"/>
    <dgm:cxn modelId="{1BABF0DE-EF99-4347-8125-EAC44A291235}" srcId="{1AB7BB31-0106-460C-B077-A6EC7CFE93EA}" destId="{E8A5CDB8-D38C-4CAF-BBFC-E39973622067}" srcOrd="0" destOrd="0" parTransId="{D5E1BF79-1B47-45F9-8C6A-015A8C386BC3}" sibTransId="{EB6A515C-F410-447A-AFE7-9001AE5C7720}"/>
    <dgm:cxn modelId="{98D5ACF9-94CF-41D7-8611-9EB7191DCEDE}" srcId="{1AB7BB31-0106-460C-B077-A6EC7CFE93EA}" destId="{24F194FB-59CB-4390-94CA-A5999AFD8B84}" srcOrd="2" destOrd="0" parTransId="{C88F5D5F-C043-47AE-800B-D3F3F6650033}" sibTransId="{F2C074E8-3A97-4EF0-87A0-A49216CF04BB}"/>
    <dgm:cxn modelId="{99DC4E40-CD25-4803-BDF7-60E6FBB7FC7C}" type="presParOf" srcId="{F0266FED-B4DE-42C8-90CC-2FEB7561B4FF}" destId="{2F10807D-5F00-451A-827B-7804A7AD1638}" srcOrd="0" destOrd="0" presId="urn:microsoft.com/office/officeart/2005/8/layout/vList2"/>
    <dgm:cxn modelId="{C188A6ED-C26B-4A82-A1D4-435A600EF164}" type="presParOf" srcId="{F0266FED-B4DE-42C8-90CC-2FEB7561B4FF}" destId="{459D56E5-5A2E-4AA8-83E3-B0193F711BFE}" srcOrd="1" destOrd="0" presId="urn:microsoft.com/office/officeart/2005/8/layout/vList2"/>
    <dgm:cxn modelId="{609EF056-6BB9-40D5-BE48-F3466C36D646}" type="presParOf" srcId="{F0266FED-B4DE-42C8-90CC-2FEB7561B4FF}" destId="{A07329FC-3D23-4A26-AAD2-978685E1D313}" srcOrd="2" destOrd="0" presId="urn:microsoft.com/office/officeart/2005/8/layout/vList2"/>
    <dgm:cxn modelId="{7D5F69FB-5D56-43F0-9F9E-45FB747A3FB7}" type="presParOf" srcId="{F0266FED-B4DE-42C8-90CC-2FEB7561B4FF}" destId="{57E29F5A-A978-4F66-B304-3369B5C72F09}" srcOrd="3" destOrd="0" presId="urn:microsoft.com/office/officeart/2005/8/layout/vList2"/>
    <dgm:cxn modelId="{452D6E5D-3BDE-47F2-9A25-DD46E33BBC4A}" type="presParOf" srcId="{F0266FED-B4DE-42C8-90CC-2FEB7561B4FF}" destId="{615AA956-7EC2-40E4-ADCA-B9877D89AF9B}" srcOrd="4" destOrd="0" presId="urn:microsoft.com/office/officeart/2005/8/layout/vList2"/>
    <dgm:cxn modelId="{9A95450C-28D6-4349-B77C-69B2C3AA6B87}" type="presParOf" srcId="{F0266FED-B4DE-42C8-90CC-2FEB7561B4FF}" destId="{A56412AB-B1AF-4C81-84B9-C4EEC8E224D7}" srcOrd="5" destOrd="0" presId="urn:microsoft.com/office/officeart/2005/8/layout/vList2"/>
    <dgm:cxn modelId="{99D0472F-CE45-4D0C-BAB3-FD23087824AB}" type="presParOf" srcId="{F0266FED-B4DE-42C8-90CC-2FEB7561B4FF}" destId="{1054757A-3DA8-4D87-958D-DFF202B76733}" srcOrd="6" destOrd="0" presId="urn:microsoft.com/office/officeart/2005/8/layout/vList2"/>
    <dgm:cxn modelId="{F6DF31F6-C2C7-4143-B18F-0CEFCE16DC8F}" type="presParOf" srcId="{F0266FED-B4DE-42C8-90CC-2FEB7561B4FF}" destId="{84758831-CA1C-430E-A4FC-578B992091EF}" srcOrd="7" destOrd="0" presId="urn:microsoft.com/office/officeart/2005/8/layout/vList2"/>
    <dgm:cxn modelId="{B0B0BCA4-A3C2-448F-A109-1B1E1AB4FB05}" type="presParOf" srcId="{F0266FED-B4DE-42C8-90CC-2FEB7561B4FF}" destId="{3289D66D-64C3-4B01-8AA9-328B23427625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AC554F-4A5D-4683-A5AF-DCA36B4C5BC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D84FFDB-A44A-4A24-B677-0E096E0C394C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l-GR" dirty="0"/>
            <a:t>Μάϊος – Νοέμβριος 2020</a:t>
          </a:r>
          <a:endParaRPr lang="en-US" dirty="0"/>
        </a:p>
      </dgm:t>
    </dgm:pt>
    <dgm:pt modelId="{D2FAAA8A-9F3E-4D64-97C3-C921677E22DF}" type="parTrans" cxnId="{08A9F2FD-AD13-4286-8BD8-18324E5A4590}">
      <dgm:prSet/>
      <dgm:spPr/>
      <dgm:t>
        <a:bodyPr/>
        <a:lstStyle/>
        <a:p>
          <a:endParaRPr lang="en-US"/>
        </a:p>
      </dgm:t>
    </dgm:pt>
    <dgm:pt modelId="{1909037F-E5FA-4680-BE45-1B0728ADA059}" type="sibTrans" cxnId="{08A9F2FD-AD13-4286-8BD8-18324E5A4590}">
      <dgm:prSet/>
      <dgm:spPr/>
      <dgm:t>
        <a:bodyPr/>
        <a:lstStyle/>
        <a:p>
          <a:endParaRPr lang="en-US"/>
        </a:p>
      </dgm:t>
    </dgm:pt>
    <dgm:pt modelId="{27F17AB1-BD59-4C32-BC55-EEF9EAB5F065}">
      <dgm:prSet/>
      <dgm:spPr/>
      <dgm:t>
        <a:bodyPr/>
        <a:lstStyle/>
        <a:p>
          <a:r>
            <a:rPr lang="el-GR" dirty="0"/>
            <a:t>Προστασία της ανθρώπινης ζωής και δημόσιας υγείας σε συνθήκες πανδημίας</a:t>
          </a:r>
          <a:endParaRPr lang="en-US" dirty="0"/>
        </a:p>
      </dgm:t>
    </dgm:pt>
    <dgm:pt modelId="{2017492D-9580-43CA-96F3-94BDFCC6516C}" type="parTrans" cxnId="{B37C7F7D-329E-41F4-9EB3-8050B346B5B0}">
      <dgm:prSet/>
      <dgm:spPr/>
      <dgm:t>
        <a:bodyPr/>
        <a:lstStyle/>
        <a:p>
          <a:endParaRPr lang="en-US"/>
        </a:p>
      </dgm:t>
    </dgm:pt>
    <dgm:pt modelId="{841E8C63-DBD1-4F23-9FCA-F7C36E561FE7}" type="sibTrans" cxnId="{B37C7F7D-329E-41F4-9EB3-8050B346B5B0}">
      <dgm:prSet/>
      <dgm:spPr/>
      <dgm:t>
        <a:bodyPr/>
        <a:lstStyle/>
        <a:p>
          <a:endParaRPr lang="en-US"/>
        </a:p>
      </dgm:t>
    </dgm:pt>
    <dgm:pt modelId="{0A59BC7F-1723-4946-AA6F-49393123E28F}">
      <dgm:prSet/>
      <dgm:spPr/>
      <dgm:t>
        <a:bodyPr/>
        <a:lstStyle/>
        <a:p>
          <a:r>
            <a:rPr lang="el-GR" dirty="0"/>
            <a:t>E–</a:t>
          </a:r>
          <a:r>
            <a:rPr lang="el-GR" dirty="0" err="1"/>
            <a:t>Chairmanship</a:t>
          </a:r>
          <a:endParaRPr lang="en-US" dirty="0"/>
        </a:p>
      </dgm:t>
    </dgm:pt>
    <dgm:pt modelId="{151FAD55-9DDF-4FC4-A3B0-535F921CAA47}" type="parTrans" cxnId="{A6390CE5-0A5D-47E4-8EDA-9E154A708A50}">
      <dgm:prSet/>
      <dgm:spPr/>
      <dgm:t>
        <a:bodyPr/>
        <a:lstStyle/>
        <a:p>
          <a:endParaRPr lang="en-US"/>
        </a:p>
      </dgm:t>
    </dgm:pt>
    <dgm:pt modelId="{A4B13AAB-4174-45CF-8A91-A662CF705C8C}" type="sibTrans" cxnId="{A6390CE5-0A5D-47E4-8EDA-9E154A708A50}">
      <dgm:prSet/>
      <dgm:spPr/>
      <dgm:t>
        <a:bodyPr/>
        <a:lstStyle/>
        <a:p>
          <a:endParaRPr lang="en-US"/>
        </a:p>
      </dgm:t>
    </dgm:pt>
    <dgm:pt modelId="{070B4794-E1DC-4AE2-A9B2-9A445BA358F7}">
      <dgm:prSet/>
      <dgm:spPr/>
      <dgm:t>
        <a:bodyPr/>
        <a:lstStyle/>
        <a:p>
          <a:r>
            <a:rPr lang="el-GR" dirty="0"/>
            <a:t>Επέτειος συμπλήρωσης 70 ετών από την υπογραφή της Ευρωπαϊκής Σύμβασης Δικαιωμάτων του Ανθρώπου</a:t>
          </a:r>
          <a:endParaRPr lang="en-US" dirty="0"/>
        </a:p>
      </dgm:t>
    </dgm:pt>
    <dgm:pt modelId="{7C7B62E6-4CE2-4F0C-A1CA-474EFC0CC774}" type="parTrans" cxnId="{A12422BF-0F3D-4464-BE98-88F6D64D59A0}">
      <dgm:prSet/>
      <dgm:spPr/>
      <dgm:t>
        <a:bodyPr/>
        <a:lstStyle/>
        <a:p>
          <a:endParaRPr lang="en-US"/>
        </a:p>
      </dgm:t>
    </dgm:pt>
    <dgm:pt modelId="{95072868-9AE1-49A9-8028-8F3DB7DB2B95}" type="sibTrans" cxnId="{A12422BF-0F3D-4464-BE98-88F6D64D59A0}">
      <dgm:prSet/>
      <dgm:spPr/>
      <dgm:t>
        <a:bodyPr/>
        <a:lstStyle/>
        <a:p>
          <a:endParaRPr lang="en-US"/>
        </a:p>
      </dgm:t>
    </dgm:pt>
    <dgm:pt modelId="{B5CB2017-7E7C-4DF0-8EA7-D082E828634C}">
      <dgm:prSet/>
      <dgm:spPr/>
      <dgm:t>
        <a:bodyPr/>
        <a:lstStyle/>
        <a:p>
          <a:r>
            <a:rPr lang="el-GR" dirty="0"/>
            <a:t>Ελληνοτουρκικές ισορροπίες</a:t>
          </a:r>
          <a:endParaRPr lang="en-US" dirty="0"/>
        </a:p>
      </dgm:t>
    </dgm:pt>
    <dgm:pt modelId="{1FD20EB7-1F3A-4700-9E9B-B3F09DE2DA21}" type="parTrans" cxnId="{B2F514D6-3C05-4DF7-9455-A8E426005F07}">
      <dgm:prSet/>
      <dgm:spPr/>
      <dgm:t>
        <a:bodyPr/>
        <a:lstStyle/>
        <a:p>
          <a:endParaRPr lang="en-US"/>
        </a:p>
      </dgm:t>
    </dgm:pt>
    <dgm:pt modelId="{206BBD20-A2F3-4732-A999-2E6FD79F2986}" type="sibTrans" cxnId="{B2F514D6-3C05-4DF7-9455-A8E426005F07}">
      <dgm:prSet/>
      <dgm:spPr/>
      <dgm:t>
        <a:bodyPr/>
        <a:lstStyle/>
        <a:p>
          <a:endParaRPr lang="en-US"/>
        </a:p>
      </dgm:t>
    </dgm:pt>
    <dgm:pt modelId="{2F2FC6C3-7470-4925-AF96-FF93B1B6C4FF}">
      <dgm:prSet/>
      <dgm:spPr/>
      <dgm:t>
        <a:bodyPr/>
        <a:lstStyle/>
        <a:p>
          <a:r>
            <a:rPr lang="el-GR" dirty="0"/>
            <a:t>Διακήρυξη των Αθηνών</a:t>
          </a:r>
          <a:endParaRPr lang="en-US" dirty="0"/>
        </a:p>
      </dgm:t>
    </dgm:pt>
    <dgm:pt modelId="{AD101C18-2282-4CD2-A487-5AD58077DCCB}" type="parTrans" cxnId="{F11010DB-8E80-4C74-B2E0-E539D70AEBB0}">
      <dgm:prSet/>
      <dgm:spPr/>
      <dgm:t>
        <a:bodyPr/>
        <a:lstStyle/>
        <a:p>
          <a:endParaRPr lang="en-US"/>
        </a:p>
      </dgm:t>
    </dgm:pt>
    <dgm:pt modelId="{80EDB08E-3285-4740-A698-C0D11F2848FE}" type="sibTrans" cxnId="{F11010DB-8E80-4C74-B2E0-E539D70AEBB0}">
      <dgm:prSet/>
      <dgm:spPr/>
      <dgm:t>
        <a:bodyPr/>
        <a:lstStyle/>
        <a:p>
          <a:endParaRPr lang="en-US"/>
        </a:p>
      </dgm:t>
    </dgm:pt>
    <dgm:pt modelId="{87C9C595-DCDC-45B1-AF31-973AA13D8C3B}">
      <dgm:prSet/>
      <dgm:spPr/>
      <dgm:t>
        <a:bodyPr/>
        <a:lstStyle/>
        <a:p>
          <a:r>
            <a:rPr lang="el-GR" dirty="0"/>
            <a:t>Παρατηρητήριο για τη Μελέτη της Ιστορίας</a:t>
          </a:r>
          <a:endParaRPr lang="en-US" dirty="0"/>
        </a:p>
      </dgm:t>
    </dgm:pt>
    <dgm:pt modelId="{76245693-9435-4B69-B04B-4E98182CE44B}" type="parTrans" cxnId="{AACADAF0-EB13-4386-8486-58E25F59593F}">
      <dgm:prSet/>
      <dgm:spPr/>
      <dgm:t>
        <a:bodyPr/>
        <a:lstStyle/>
        <a:p>
          <a:endParaRPr lang="en-US"/>
        </a:p>
      </dgm:t>
    </dgm:pt>
    <dgm:pt modelId="{DBE16153-42DD-452C-A1D9-AA1DFEF66696}" type="sibTrans" cxnId="{AACADAF0-EB13-4386-8486-58E25F59593F}">
      <dgm:prSet/>
      <dgm:spPr/>
      <dgm:t>
        <a:bodyPr/>
        <a:lstStyle/>
        <a:p>
          <a:endParaRPr lang="en-US"/>
        </a:p>
      </dgm:t>
    </dgm:pt>
    <dgm:pt modelId="{4F5DD92F-2509-41FB-80DF-53BE332C0A81}" type="pres">
      <dgm:prSet presAssocID="{B9AC554F-4A5D-4683-A5AF-DCA36B4C5BC6}" presName="linear" presStyleCnt="0">
        <dgm:presLayoutVars>
          <dgm:animLvl val="lvl"/>
          <dgm:resizeHandles val="exact"/>
        </dgm:presLayoutVars>
      </dgm:prSet>
      <dgm:spPr/>
    </dgm:pt>
    <dgm:pt modelId="{FAA94F4C-D292-4015-A365-92FE95968A35}" type="pres">
      <dgm:prSet presAssocID="{FD84FFDB-A44A-4A24-B677-0E096E0C394C}" presName="parentText" presStyleLbl="node1" presStyleIdx="0" presStyleCnt="1">
        <dgm:presLayoutVars>
          <dgm:chMax val="0"/>
          <dgm:bulletEnabled val="1"/>
        </dgm:presLayoutVars>
      </dgm:prSet>
      <dgm:spPr>
        <a:prstGeom prst="doubleWave">
          <a:avLst/>
        </a:prstGeom>
      </dgm:spPr>
    </dgm:pt>
    <dgm:pt modelId="{38DE3BD2-3FEF-41A7-8CEA-F54F43F5FA1A}" type="pres">
      <dgm:prSet presAssocID="{FD84FFDB-A44A-4A24-B677-0E096E0C394C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2DC9FF0F-5684-4E3E-A493-03A1DCF99EF1}" type="presOf" srcId="{070B4794-E1DC-4AE2-A9B2-9A445BA358F7}" destId="{38DE3BD2-3FEF-41A7-8CEA-F54F43F5FA1A}" srcOrd="0" destOrd="2" presId="urn:microsoft.com/office/officeart/2005/8/layout/vList2"/>
    <dgm:cxn modelId="{0C32C433-3343-4A18-B771-915BD3BBEAC4}" type="presOf" srcId="{0A59BC7F-1723-4946-AA6F-49393123E28F}" destId="{38DE3BD2-3FEF-41A7-8CEA-F54F43F5FA1A}" srcOrd="0" destOrd="1" presId="urn:microsoft.com/office/officeart/2005/8/layout/vList2"/>
    <dgm:cxn modelId="{CFB62251-528A-4CCA-9598-9083C0F6C14C}" type="presOf" srcId="{B9AC554F-4A5D-4683-A5AF-DCA36B4C5BC6}" destId="{4F5DD92F-2509-41FB-80DF-53BE332C0A81}" srcOrd="0" destOrd="0" presId="urn:microsoft.com/office/officeart/2005/8/layout/vList2"/>
    <dgm:cxn modelId="{B37C7F7D-329E-41F4-9EB3-8050B346B5B0}" srcId="{FD84FFDB-A44A-4A24-B677-0E096E0C394C}" destId="{27F17AB1-BD59-4C32-BC55-EEF9EAB5F065}" srcOrd="0" destOrd="0" parTransId="{2017492D-9580-43CA-96F3-94BDFCC6516C}" sibTransId="{841E8C63-DBD1-4F23-9FCA-F7C36E561FE7}"/>
    <dgm:cxn modelId="{E26CE88A-7768-4CE8-9030-852C741E1A1F}" type="presOf" srcId="{FD84FFDB-A44A-4A24-B677-0E096E0C394C}" destId="{FAA94F4C-D292-4015-A365-92FE95968A35}" srcOrd="0" destOrd="0" presId="urn:microsoft.com/office/officeart/2005/8/layout/vList2"/>
    <dgm:cxn modelId="{2077388D-B504-4CF6-992D-9AE75320537A}" type="presOf" srcId="{2F2FC6C3-7470-4925-AF96-FF93B1B6C4FF}" destId="{38DE3BD2-3FEF-41A7-8CEA-F54F43F5FA1A}" srcOrd="0" destOrd="4" presId="urn:microsoft.com/office/officeart/2005/8/layout/vList2"/>
    <dgm:cxn modelId="{8F31C0AE-1A2E-4852-941B-95501601FF7C}" type="presOf" srcId="{87C9C595-DCDC-45B1-AF31-973AA13D8C3B}" destId="{38DE3BD2-3FEF-41A7-8CEA-F54F43F5FA1A}" srcOrd="0" destOrd="5" presId="urn:microsoft.com/office/officeart/2005/8/layout/vList2"/>
    <dgm:cxn modelId="{A12422BF-0F3D-4464-BE98-88F6D64D59A0}" srcId="{FD84FFDB-A44A-4A24-B677-0E096E0C394C}" destId="{070B4794-E1DC-4AE2-A9B2-9A445BA358F7}" srcOrd="2" destOrd="0" parTransId="{7C7B62E6-4CE2-4F0C-A1CA-474EFC0CC774}" sibTransId="{95072868-9AE1-49A9-8028-8F3DB7DB2B95}"/>
    <dgm:cxn modelId="{B2F514D6-3C05-4DF7-9455-A8E426005F07}" srcId="{FD84FFDB-A44A-4A24-B677-0E096E0C394C}" destId="{B5CB2017-7E7C-4DF0-8EA7-D082E828634C}" srcOrd="3" destOrd="0" parTransId="{1FD20EB7-1F3A-4700-9E9B-B3F09DE2DA21}" sibTransId="{206BBD20-A2F3-4732-A999-2E6FD79F2986}"/>
    <dgm:cxn modelId="{F11010DB-8E80-4C74-B2E0-E539D70AEBB0}" srcId="{FD84FFDB-A44A-4A24-B677-0E096E0C394C}" destId="{2F2FC6C3-7470-4925-AF96-FF93B1B6C4FF}" srcOrd="4" destOrd="0" parTransId="{AD101C18-2282-4CD2-A487-5AD58077DCCB}" sibTransId="{80EDB08E-3285-4740-A698-C0D11F2848FE}"/>
    <dgm:cxn modelId="{A6390CE5-0A5D-47E4-8EDA-9E154A708A50}" srcId="{FD84FFDB-A44A-4A24-B677-0E096E0C394C}" destId="{0A59BC7F-1723-4946-AA6F-49393123E28F}" srcOrd="1" destOrd="0" parTransId="{151FAD55-9DDF-4FC4-A3B0-535F921CAA47}" sibTransId="{A4B13AAB-4174-45CF-8A91-A662CF705C8C}"/>
    <dgm:cxn modelId="{2D968CF0-FF90-4146-A650-C0DB9472E5F8}" type="presOf" srcId="{B5CB2017-7E7C-4DF0-8EA7-D082E828634C}" destId="{38DE3BD2-3FEF-41A7-8CEA-F54F43F5FA1A}" srcOrd="0" destOrd="3" presId="urn:microsoft.com/office/officeart/2005/8/layout/vList2"/>
    <dgm:cxn modelId="{AACADAF0-EB13-4386-8486-58E25F59593F}" srcId="{FD84FFDB-A44A-4A24-B677-0E096E0C394C}" destId="{87C9C595-DCDC-45B1-AF31-973AA13D8C3B}" srcOrd="5" destOrd="0" parTransId="{76245693-9435-4B69-B04B-4E98182CE44B}" sibTransId="{DBE16153-42DD-452C-A1D9-AA1DFEF66696}"/>
    <dgm:cxn modelId="{B34FA0F4-8403-4DF8-B500-5F1DDB6A833F}" type="presOf" srcId="{27F17AB1-BD59-4C32-BC55-EEF9EAB5F065}" destId="{38DE3BD2-3FEF-41A7-8CEA-F54F43F5FA1A}" srcOrd="0" destOrd="0" presId="urn:microsoft.com/office/officeart/2005/8/layout/vList2"/>
    <dgm:cxn modelId="{08A9F2FD-AD13-4286-8BD8-18324E5A4590}" srcId="{B9AC554F-4A5D-4683-A5AF-DCA36B4C5BC6}" destId="{FD84FFDB-A44A-4A24-B677-0E096E0C394C}" srcOrd="0" destOrd="0" parTransId="{D2FAAA8A-9F3E-4D64-97C3-C921677E22DF}" sibTransId="{1909037F-E5FA-4680-BE45-1B0728ADA059}"/>
    <dgm:cxn modelId="{D84CBB1F-FE49-4F2E-A8CC-A4A8D86DF2F7}" type="presParOf" srcId="{4F5DD92F-2509-41FB-80DF-53BE332C0A81}" destId="{FAA94F4C-D292-4015-A365-92FE95968A35}" srcOrd="0" destOrd="0" presId="urn:microsoft.com/office/officeart/2005/8/layout/vList2"/>
    <dgm:cxn modelId="{A5343071-D70E-45ED-889E-AAD92E1128C6}" type="presParOf" srcId="{4F5DD92F-2509-41FB-80DF-53BE332C0A81}" destId="{38DE3BD2-3FEF-41A7-8CEA-F54F43F5FA1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10807D-5F00-451A-827B-7804A7AD1638}">
      <dsp:nvSpPr>
        <dsp:cNvPr id="0" name=""/>
        <dsp:cNvSpPr/>
      </dsp:nvSpPr>
      <dsp:spPr>
        <a:xfrm>
          <a:off x="0" y="95533"/>
          <a:ext cx="10905066" cy="794503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Σύμβαση του ΣτΕ κατά της εμπορίας ανθρώπινων οργάνων</a:t>
          </a:r>
        </a:p>
      </dsp:txBody>
      <dsp:txXfrm>
        <a:off x="38784" y="134317"/>
        <a:ext cx="10827498" cy="716935"/>
      </dsp:txXfrm>
    </dsp:sp>
    <dsp:sp modelId="{A07329FC-3D23-4A26-AAD2-978685E1D313}">
      <dsp:nvSpPr>
        <dsp:cNvPr id="0" name=""/>
        <dsp:cNvSpPr/>
      </dsp:nvSpPr>
      <dsp:spPr>
        <a:xfrm>
          <a:off x="0" y="947636"/>
          <a:ext cx="10905066" cy="794503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Υπ' αριθ. 6 Πρωτόκολλο της Ευρωπαϊκής Σύμβασης Ανθρωπίνων Δικαιωμάτων με το οποίο καταργήθηκε η θανατική ποινή</a:t>
          </a:r>
        </a:p>
      </dsp:txBody>
      <dsp:txXfrm>
        <a:off x="38784" y="986420"/>
        <a:ext cx="10827498" cy="716935"/>
      </dsp:txXfrm>
    </dsp:sp>
    <dsp:sp modelId="{615AA956-7EC2-40E4-ADCA-B9877D89AF9B}">
      <dsp:nvSpPr>
        <dsp:cNvPr id="0" name=""/>
        <dsp:cNvSpPr/>
      </dsp:nvSpPr>
      <dsp:spPr>
        <a:xfrm>
          <a:off x="0" y="1799739"/>
          <a:ext cx="10905066" cy="794503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Σύμβαση του ΣτΕ για την πρόληψη και την καταπολέμηση της βίας κατά των γυναικών και της ενδοοικογενειακής βίας</a:t>
          </a:r>
        </a:p>
      </dsp:txBody>
      <dsp:txXfrm>
        <a:off x="38784" y="1838523"/>
        <a:ext cx="10827498" cy="716935"/>
      </dsp:txXfrm>
    </dsp:sp>
    <dsp:sp modelId="{1054757A-3DA8-4D87-958D-DFF202B76733}">
      <dsp:nvSpPr>
        <dsp:cNvPr id="0" name=""/>
        <dsp:cNvSpPr/>
      </dsp:nvSpPr>
      <dsp:spPr>
        <a:xfrm>
          <a:off x="0" y="2651842"/>
          <a:ext cx="10905066" cy="794503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Χάρτης του Συμβουλίου της Ευρώπης για την Παιδεία της Δημοκρατίας και την Εκπαίδευση στα Ανθρώπινα Δικαιώματα μας δείχνει πώς τίθενται σε εφαρμογή αυτές τις αξίες</a:t>
          </a:r>
        </a:p>
      </dsp:txBody>
      <dsp:txXfrm>
        <a:off x="38784" y="2690626"/>
        <a:ext cx="10827498" cy="716935"/>
      </dsp:txXfrm>
    </dsp:sp>
    <dsp:sp modelId="{3289D66D-64C3-4B01-8AA9-328B23427625}">
      <dsp:nvSpPr>
        <dsp:cNvPr id="0" name=""/>
        <dsp:cNvSpPr/>
      </dsp:nvSpPr>
      <dsp:spPr>
        <a:xfrm>
          <a:off x="0" y="3503945"/>
          <a:ext cx="10905066" cy="794503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Σύμβαση του Συμβουλίου της Ευρώπης για την προστασία των παιδιών κατά της γενετήσιας </a:t>
          </a:r>
          <a:br>
            <a:rPr lang="en-US" sz="2000" kern="1200"/>
          </a:br>
          <a:r>
            <a:rPr lang="en-US" sz="2000" kern="1200"/>
            <a:t>εκμετάλλευσης και κακοποίησης </a:t>
          </a:r>
        </a:p>
      </dsp:txBody>
      <dsp:txXfrm>
        <a:off x="38784" y="3542729"/>
        <a:ext cx="10827498" cy="7169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A94F4C-D292-4015-A365-92FE95968A35}">
      <dsp:nvSpPr>
        <dsp:cNvPr id="0" name=""/>
        <dsp:cNvSpPr/>
      </dsp:nvSpPr>
      <dsp:spPr>
        <a:xfrm>
          <a:off x="0" y="222373"/>
          <a:ext cx="10822308" cy="906750"/>
        </a:xfrm>
        <a:prstGeom prst="doubleWave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100" kern="1200" dirty="0"/>
            <a:t>Μάϊος – Νοέμβριος 2020</a:t>
          </a:r>
          <a:endParaRPr lang="en-US" sz="3100" kern="1200" dirty="0"/>
        </a:p>
      </dsp:txBody>
      <dsp:txXfrm>
        <a:off x="0" y="335717"/>
        <a:ext cx="10822308" cy="680062"/>
      </dsp:txXfrm>
    </dsp:sp>
    <dsp:sp modelId="{38DE3BD2-3FEF-41A7-8CEA-F54F43F5FA1A}">
      <dsp:nvSpPr>
        <dsp:cNvPr id="0" name=""/>
        <dsp:cNvSpPr/>
      </dsp:nvSpPr>
      <dsp:spPr>
        <a:xfrm>
          <a:off x="0" y="1129123"/>
          <a:ext cx="10822308" cy="2823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3608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l-GR" sz="2400" kern="1200" dirty="0"/>
            <a:t>Προστασία της ανθρώπινης ζωής και δημόσιας υγείας σε συνθήκες πανδημίας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l-GR" sz="2400" kern="1200" dirty="0"/>
            <a:t>E–</a:t>
          </a:r>
          <a:r>
            <a:rPr lang="el-GR" sz="2400" kern="1200" dirty="0" err="1"/>
            <a:t>Chairmanship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l-GR" sz="2400" kern="1200" dirty="0"/>
            <a:t>Επέτειος συμπλήρωσης 70 ετών από την υπογραφή της Ευρωπαϊκής Σύμβασης Δικαιωμάτων του Ανθρώπου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l-GR" sz="2400" kern="1200" dirty="0"/>
            <a:t>Ελληνοτουρκικές ισορροπίες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l-GR" sz="2400" kern="1200" dirty="0"/>
            <a:t>Διακήρυξη των Αθηνών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l-GR" sz="2400" kern="1200" dirty="0"/>
            <a:t>Παρατηρητήριο για τη Μελέτη της Ιστορίας</a:t>
          </a:r>
          <a:endParaRPr lang="en-US" sz="2400" kern="1200" dirty="0"/>
        </a:p>
      </dsp:txBody>
      <dsp:txXfrm>
        <a:off x="0" y="1129123"/>
        <a:ext cx="10822308" cy="28234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2BB03E2-9D56-4350-92AB-1574575361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693E888D-3FFD-43C1-913A-48FD9565C9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B577707-AC8A-4FFA-B839-1667FEAA4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EAB4E-C5D4-448C-9E4F-4D1EBD774A2F}" type="datetimeFigureOut">
              <a:rPr lang="el-GR" smtClean="0"/>
              <a:t>23/7/2021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6C7E956-35AB-41A8-BD51-0B3D0CF7F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D7A34A8-784A-42EB-9975-FC6385B58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F8E63-E06F-4D2E-A53B-0A9A2F5EDB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08371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BDE7A15-D896-462F-B690-7F3F40B1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559D126-BEFB-49A8-B872-299F2F7A5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638627D-AE77-4227-ACC6-E559AC616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EAB4E-C5D4-448C-9E4F-4D1EBD774A2F}" type="datetimeFigureOut">
              <a:rPr lang="el-GR" smtClean="0"/>
              <a:t>23/7/2021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8498C3C-319A-4A25-9B07-EDD6D9DA0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E24404E-B140-47EE-A348-476452844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F8E63-E06F-4D2E-A53B-0A9A2F5EDB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98799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891ED1B-B4DC-4FA9-B07B-6ABADA58A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0AD6555-1BD5-4B44-BAA0-D9CB6635EC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86FB24B-4B74-4ECF-BDA7-EEF21EED1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EAB4E-C5D4-448C-9E4F-4D1EBD774A2F}" type="datetimeFigureOut">
              <a:rPr lang="el-GR" smtClean="0"/>
              <a:t>23/7/2021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160BFFC-5733-456C-87F5-1D1E82E8F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9BEFD68-F764-46EA-9B01-480BE1CF4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F8E63-E06F-4D2E-A53B-0A9A2F5EDB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64651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07F9279-88C7-4696-B3EC-3901C26F5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E9E3991-5857-4AC1-9E76-D099CFD596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E4696952-CC66-457E-B3AA-94912911F0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D37B572-C09C-465E-8E12-52EA32811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EAB4E-C5D4-448C-9E4F-4D1EBD774A2F}" type="datetimeFigureOut">
              <a:rPr lang="el-GR" smtClean="0"/>
              <a:t>23/7/2021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3EB1E711-A9B2-4034-8F6C-381B49C49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DC829D7F-7F7E-4479-BCAB-BC500DAC6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F8E63-E06F-4D2E-A53B-0A9A2F5EDB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40116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3B146BE-D735-476C-A928-36C1C7D4B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807F6BF-28CB-44D5-84D4-236084F85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3C8F6F21-BA39-4F95-9D21-017B51EAE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02DBC7FC-E528-466B-9C20-6FB143DA64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0C6C89DF-FA77-4574-9C45-C310305964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2E9B55CD-D76C-417A-81BB-67666A967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EAB4E-C5D4-448C-9E4F-4D1EBD774A2F}" type="datetimeFigureOut">
              <a:rPr lang="el-GR" smtClean="0"/>
              <a:t>23/7/2021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C353E1BE-9FFA-4B4A-B0B1-EF4E45EE5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E0508324-8CAB-4B10-AA90-585BE3F04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F8E63-E06F-4D2E-A53B-0A9A2F5EDB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55535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2ABCA3F-6A6B-4931-B9C1-83E3075B0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2B274158-4E89-4533-A076-04ED405F9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EAB4E-C5D4-448C-9E4F-4D1EBD774A2F}" type="datetimeFigureOut">
              <a:rPr lang="el-GR" smtClean="0"/>
              <a:t>23/7/2021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00FA5735-4C7A-4326-A992-A6733C393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AFFF9325-A8C9-4AF7-83A3-AFCCF1A6D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F8E63-E06F-4D2E-A53B-0A9A2F5EDB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3854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C37093E1-52E1-4E23-8311-6C47EA579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EAB4E-C5D4-448C-9E4F-4D1EBD774A2F}" type="datetimeFigureOut">
              <a:rPr lang="el-GR" smtClean="0"/>
              <a:t>23/7/2021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E1451224-E373-46D4-ACFA-C436308B6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6B6F710-D231-4D17-BEF3-A860C0230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F8E63-E06F-4D2E-A53B-0A9A2F5EDB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1275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7AA8102-07FA-4419-9FC0-E07653803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868E448-D68B-481F-AA7C-B54455424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152D2BBE-5A89-4837-92B9-2A1B8FD80F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476D80D0-51C6-44AA-A9E8-3487B17F7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EAB4E-C5D4-448C-9E4F-4D1EBD774A2F}" type="datetimeFigureOut">
              <a:rPr lang="el-GR" smtClean="0"/>
              <a:t>23/7/2021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ED3C6E19-47BF-4E69-B5A8-DD8BDA338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0F8C4081-85F6-4DC0-A55E-9CDB7D85C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F8E63-E06F-4D2E-A53B-0A9A2F5EDB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79607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6828129-3918-48CA-B9F9-7AF015103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4BB0832C-220B-45FE-81A2-47704D7B76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06D46EA0-C4AA-467F-901E-F5DC39D3F1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41F4762-0B74-4160-B9B0-DB82A0BFC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EAB4E-C5D4-448C-9E4F-4D1EBD774A2F}" type="datetimeFigureOut">
              <a:rPr lang="el-GR" smtClean="0"/>
              <a:t>23/7/2021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0CC56130-7C0B-41D0-BE53-E0BF8C884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B3140561-3DEE-499A-9299-1CB8E5D1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F8E63-E06F-4D2E-A53B-0A9A2F5EDB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931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730FDC5-C29E-4F40-8B5C-38F107021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4EF21BE9-8E48-4F90-9C09-556B4BF079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0D90E05-5175-4357-B762-813B4E685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EAB4E-C5D4-448C-9E4F-4D1EBD774A2F}" type="datetimeFigureOut">
              <a:rPr lang="el-GR" smtClean="0"/>
              <a:t>23/7/2021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F1895A8-7EF3-4F79-BA9D-3D74DB7E2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35295AF-563D-4B81-88D7-1A6639671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F8E63-E06F-4D2E-A53B-0A9A2F5EDB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9277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AC68AE9F-863B-41D6-8EAB-7ADF9B62D9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EB189576-8BE0-453F-8C81-EF1248337F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17A7B16-C034-4FAC-AEE2-837A71A3C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EAB4E-C5D4-448C-9E4F-4D1EBD774A2F}" type="datetimeFigureOut">
              <a:rPr lang="el-GR" smtClean="0"/>
              <a:t>23/7/2021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FD5FBB3-1D3D-4339-A7BE-70BB4D1FE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6BFA639-DA36-490B-BB9B-E357F2315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F8E63-E06F-4D2E-A53B-0A9A2F5EDB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15845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747FB882-B30D-46EC-B74E-84C5497AB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CAD29CE-057A-4BBB-B5FB-7DCC72441D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ECBB2C1-EF36-49D2-AA0C-5B21584096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EAB4E-C5D4-448C-9E4F-4D1EBD774A2F}" type="datetimeFigureOut">
              <a:rPr lang="el-GR" smtClean="0"/>
              <a:t>23/7/2021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D5DC135-9877-49C1-BBDF-15A3A51253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C15E242-1CE6-426C-9F15-B27109DA9F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F8E63-E06F-4D2E-A53B-0A9A2F5EDB2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95904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Layout" Target="../diagrams/layout2.xml"/><Relationship Id="rId7" Type="http://schemas.openxmlformats.org/officeDocument/2006/relationships/hyperlink" Target="https://www.youtube.com/watch?v=i9o5wY-sY90" TargetMode="Externa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tm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mp"/><Relationship Id="rId2" Type="http://schemas.openxmlformats.org/officeDocument/2006/relationships/image" Target="../media/image35.tmp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mp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9AB89439-2E21-4CF5-848A-9146364792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64933"/>
            <a:ext cx="1703387" cy="1364067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5CDA0CF2-99B8-4A6F-AFE2-D7BC87AD9742}"/>
              </a:ext>
            </a:extLst>
          </p:cNvPr>
          <p:cNvSpPr/>
          <p:nvPr/>
        </p:nvSpPr>
        <p:spPr>
          <a:xfrm>
            <a:off x="6733070" y="2285301"/>
            <a:ext cx="545893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l-GR" sz="24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Αναστασία Γκότση – Ελεάνα Κυπριωτάκη</a:t>
            </a:r>
          </a:p>
          <a:p>
            <a:pPr algn="ctr"/>
            <a:r>
              <a:rPr lang="el-GR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Διεθνείς Σχέσεις &amp; Διεθνείς Θεσμοί</a:t>
            </a:r>
          </a:p>
          <a:p>
            <a:pPr algn="ctr"/>
            <a:r>
              <a:rPr lang="el-GR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Αθήνα 2021</a:t>
            </a:r>
          </a:p>
        </p:txBody>
      </p:sp>
    </p:spTree>
    <p:extLst>
      <p:ext uri="{BB962C8B-B14F-4D97-AF65-F5344CB8AC3E}">
        <p14:creationId xmlns:p14="http://schemas.microsoft.com/office/powerpoint/2010/main" val="2479202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B0792D4F-247E-46FE-85FC-881DEFA41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64C95250-51AD-437C-8D26-010DBD785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6931" y="962007"/>
            <a:ext cx="2866133" cy="91062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Ίδρυση</a:t>
            </a: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Εικόνα 3" descr="Εικόνα που περιέχει άτομο, όρθιος, κουστούμι, πόζα&#10;&#10;Περιγραφή που δημιουργήθηκε αυτόματα">
            <a:extLst>
              <a:ext uri="{FF2B5EF4-FFF2-40B4-BE49-F238E27FC236}">
                <a16:creationId xmlns:a16="http://schemas.microsoft.com/office/drawing/2014/main" id="{F624B2B0-2169-49ED-996E-F0BFF42D1C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18" y="1093113"/>
            <a:ext cx="5025525" cy="4680917"/>
          </a:xfrm>
          <a:prstGeom prst="rect">
            <a:avLst/>
          </a:prstGeom>
        </p:spPr>
      </p:pic>
      <p:cxnSp>
        <p:nvCxnSpPr>
          <p:cNvPr id="15" name="Straight Connector 11">
            <a:extLst>
              <a:ext uri="{FF2B5EF4-FFF2-40B4-BE49-F238E27FC236}">
                <a16:creationId xmlns:a16="http://schemas.microsoft.com/office/drawing/2014/main" id="{7AD0F4D2-80E7-4A78-82EE-BEAEE4945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1417320"/>
            <a:ext cx="0" cy="402336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E4D191E6-3DCE-451C-B53E-82EF240E3C24}"/>
              </a:ext>
            </a:extLst>
          </p:cNvPr>
          <p:cNvSpPr txBox="1"/>
          <p:nvPr/>
        </p:nvSpPr>
        <p:spPr>
          <a:xfrm>
            <a:off x="6393978" y="2231136"/>
            <a:ext cx="4892040" cy="32095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5 Μα</a:t>
            </a:r>
            <a:r>
              <a:rPr lang="en-US" sz="2000" dirty="0" err="1"/>
              <a:t>ΐου</a:t>
            </a:r>
            <a:r>
              <a:rPr lang="en-US" sz="2000" dirty="0"/>
              <a:t> 1949 (</a:t>
            </a:r>
            <a:r>
              <a:rPr lang="en-US" sz="2000" dirty="0" err="1"/>
              <a:t>Συνθήκη</a:t>
            </a:r>
            <a:r>
              <a:rPr lang="en-US" sz="2000" dirty="0"/>
              <a:t> </a:t>
            </a:r>
            <a:r>
              <a:rPr lang="en-US" sz="2000" dirty="0" err="1"/>
              <a:t>του</a:t>
            </a:r>
            <a:r>
              <a:rPr lang="en-US" sz="2000" dirty="0"/>
              <a:t> </a:t>
            </a:r>
            <a:r>
              <a:rPr lang="en-US" sz="2000" dirty="0" err="1"/>
              <a:t>Λονδίνου</a:t>
            </a:r>
            <a:r>
              <a:rPr lang="en-US" sz="2000" dirty="0"/>
              <a:t>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 err="1">
                <a:effectLst/>
              </a:rPr>
              <a:t>Σκο</a:t>
            </a:r>
            <a:r>
              <a:rPr lang="en-US" sz="2000" dirty="0">
                <a:effectLst/>
              </a:rPr>
              <a:t>πός: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Η επ</a:t>
            </a:r>
            <a:r>
              <a:rPr lang="en-US" sz="2000" dirty="0" err="1"/>
              <a:t>ίτευξη</a:t>
            </a:r>
            <a:r>
              <a:rPr lang="en-US" sz="2000" dirty="0"/>
              <a:t> </a:t>
            </a:r>
            <a:r>
              <a:rPr lang="en-US" sz="2000" dirty="0" err="1"/>
              <a:t>στενότερης</a:t>
            </a:r>
            <a:r>
              <a:rPr lang="en-US" sz="2000" dirty="0"/>
              <a:t> </a:t>
            </a:r>
            <a:r>
              <a:rPr lang="en-US" sz="2000" dirty="0" err="1"/>
              <a:t>ενότητ</a:t>
            </a:r>
            <a:r>
              <a:rPr lang="en-US" sz="2000" dirty="0"/>
              <a:t>ας μεταξύ των μελών του, ώστε να διαφυλαχθούν και να προωθηθούν τα κοινά ιδεώδη και οι αρχές και να ευνοηθεί η οικονομική πρόοδός τους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690655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746E2A38-ACC8-44E6-85E2-A79CBAF151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4086003"/>
            <a:ext cx="11100816" cy="22586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8EC2B0FF-E078-4A6A-BDA5-CD151AC05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272030"/>
            <a:ext cx="3515591" cy="188155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dirty="0">
                <a:solidFill>
                  <a:srgbClr val="FFFFFE"/>
                </a:solidFill>
              </a:rPr>
              <a:t>Η </a:t>
            </a:r>
            <a:r>
              <a:rPr lang="en-US" sz="3200" dirty="0" err="1">
                <a:solidFill>
                  <a:srgbClr val="FFFFFE"/>
                </a:solidFill>
              </a:rPr>
              <a:t>έδρ</a:t>
            </a:r>
            <a:r>
              <a:rPr lang="en-US" sz="3200" dirty="0">
                <a:solidFill>
                  <a:srgbClr val="FFFFFE"/>
                </a:solidFill>
              </a:rPr>
              <a:t>α στο Στρασβούργο</a:t>
            </a:r>
          </a:p>
        </p:txBody>
      </p:sp>
      <p:pic>
        <p:nvPicPr>
          <p:cNvPr id="12" name="Θέση περιεχομένου 11">
            <a:extLst>
              <a:ext uri="{FF2B5EF4-FFF2-40B4-BE49-F238E27FC236}">
                <a16:creationId xmlns:a16="http://schemas.microsoft.com/office/drawing/2014/main" id="{E2EC25E1-5CB8-439A-9CBD-BBF3114EAB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09" y="367808"/>
            <a:ext cx="4932357" cy="3464981"/>
          </a:xfrm>
          <a:prstGeom prst="rect">
            <a:avLst/>
          </a:prstGeom>
        </p:spPr>
      </p:pic>
      <p:pic>
        <p:nvPicPr>
          <p:cNvPr id="8" name="Εικόνα 7" descr="Εικόνα που περιέχει χάρτης&#10;&#10;Περιγραφή που δημιουργήθηκε αυτόματα">
            <a:extLst>
              <a:ext uri="{FF2B5EF4-FFF2-40B4-BE49-F238E27FC236}">
                <a16:creationId xmlns:a16="http://schemas.microsoft.com/office/drawing/2014/main" id="{578A8323-FA49-4C55-A718-430E430C1E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409" y="367808"/>
            <a:ext cx="3671608" cy="34649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C7CC35-3EA9-4929-9182-45EFCF1DC397}"/>
              </a:ext>
            </a:extLst>
          </p:cNvPr>
          <p:cNvSpPr txBox="1"/>
          <p:nvPr/>
        </p:nvSpPr>
        <p:spPr>
          <a:xfrm>
            <a:off x="4763069" y="4272030"/>
            <a:ext cx="6590732" cy="18815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dirty="0" err="1">
                <a:solidFill>
                  <a:srgbClr val="FFFFFE"/>
                </a:solidFill>
              </a:rPr>
              <a:t>Μι</a:t>
            </a:r>
            <a:r>
              <a:rPr lang="en-US" sz="2000" dirty="0">
                <a:solidFill>
                  <a:srgbClr val="FFFFFE"/>
                </a:solidFill>
              </a:rPr>
              <a:t>α Πόλη-</a:t>
            </a:r>
            <a:r>
              <a:rPr lang="en-US" sz="2000" dirty="0">
                <a:solidFill>
                  <a:srgbClr val="FFFFFE"/>
                </a:solidFill>
                <a:effectLst/>
              </a:rPr>
              <a:t>Σύμβολο της Γαλλογερμανικής συμφιλίωσης</a:t>
            </a:r>
            <a:endParaRPr lang="en-US" sz="2000" dirty="0">
              <a:solidFill>
                <a:srgbClr val="FFFFF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652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61B10879-B1C1-412F-B880-5A2598801A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4" r="5442" b="-2"/>
          <a:stretch/>
        </p:blipFill>
        <p:spPr>
          <a:xfrm>
            <a:off x="6887045" y="10"/>
            <a:ext cx="4661488" cy="3104198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2B2E787A-4633-4F5F-80AC-C5E3FA7745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" r="3601" b="-1"/>
          <a:stretch/>
        </p:blipFill>
        <p:spPr>
          <a:xfrm>
            <a:off x="5419264" y="3265080"/>
            <a:ext cx="6129269" cy="3592925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B0266610-A866-4127-AE1B-8C70F19D654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7" r="4836" b="2"/>
          <a:stretch/>
        </p:blipFill>
        <p:spPr>
          <a:xfrm>
            <a:off x="643467" y="-5"/>
            <a:ext cx="6082711" cy="3920044"/>
          </a:xfrm>
          <a:custGeom>
            <a:avLst/>
            <a:gdLst/>
            <a:ahLst/>
            <a:cxnLst/>
            <a:rect l="l" t="t" r="r" b="b"/>
            <a:pathLst>
              <a:path w="6082711" h="3920044">
                <a:moveTo>
                  <a:pt x="0" y="0"/>
                </a:moveTo>
                <a:lnTo>
                  <a:pt x="6082711" y="0"/>
                </a:lnTo>
                <a:lnTo>
                  <a:pt x="6082711" y="3103225"/>
                </a:lnTo>
                <a:lnTo>
                  <a:pt x="4614930" y="3103225"/>
                </a:lnTo>
                <a:lnTo>
                  <a:pt x="4614930" y="3920044"/>
                </a:lnTo>
                <a:lnTo>
                  <a:pt x="0" y="3920044"/>
                </a:lnTo>
                <a:close/>
              </a:path>
            </a:pathLst>
          </a:cu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749FA6A2-2239-4EF2-9EB3-B1DC295FE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8" y="4080063"/>
            <a:ext cx="4614930" cy="2156145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768F7C-B4B9-4DB0-B4DB-E4706E4BC331}"/>
              </a:ext>
            </a:extLst>
          </p:cNvPr>
          <p:cNvSpPr txBox="1"/>
          <p:nvPr/>
        </p:nvSpPr>
        <p:spPr>
          <a:xfrm>
            <a:off x="643468" y="3528035"/>
            <a:ext cx="1691770" cy="392004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fr-FR" sz="1300">
                <a:solidFill>
                  <a:srgbClr val="FFFFFF"/>
                </a:solidFill>
              </a:rPr>
              <a:t>To Palais de l'Europe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A52E2E-1C90-4559-86E7-5F38E987E0F6}"/>
              </a:ext>
            </a:extLst>
          </p:cNvPr>
          <p:cNvSpPr txBox="1"/>
          <p:nvPr/>
        </p:nvSpPr>
        <p:spPr>
          <a:xfrm>
            <a:off x="6887045" y="2793789"/>
            <a:ext cx="4661488" cy="310419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l-GR" sz="1300">
                <a:solidFill>
                  <a:srgbClr val="FFFFFF"/>
                </a:solidFill>
              </a:rPr>
              <a:t>Το κτίριο </a:t>
            </a:r>
            <a:r>
              <a:rPr lang="fr-FR" sz="1300">
                <a:solidFill>
                  <a:srgbClr val="FFFFFF"/>
                </a:solidFill>
              </a:rPr>
              <a:t>Agora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BB1605-B26E-43B3-BE03-7CA1BD9C90E3}"/>
              </a:ext>
            </a:extLst>
          </p:cNvPr>
          <p:cNvSpPr txBox="1"/>
          <p:nvPr/>
        </p:nvSpPr>
        <p:spPr>
          <a:xfrm>
            <a:off x="5419264" y="6498713"/>
            <a:ext cx="6129269" cy="359292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l-GR" sz="1300">
                <a:solidFill>
                  <a:srgbClr val="FFFFFF"/>
                </a:solidFill>
              </a:rPr>
              <a:t>Το Κτίριο Ανθρωπίνων Δικαιωμάτων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ED0353-B6CB-4915-80E9-B2F0543BC888}"/>
              </a:ext>
            </a:extLst>
          </p:cNvPr>
          <p:cNvSpPr txBox="1"/>
          <p:nvPr/>
        </p:nvSpPr>
        <p:spPr>
          <a:xfrm>
            <a:off x="957943" y="4601029"/>
            <a:ext cx="386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Διαθέτει εξωτερικά γραφεία και γραφεία συνεργασίας με άλλους διεθνείς οργανισμούς</a:t>
            </a:r>
          </a:p>
        </p:txBody>
      </p:sp>
    </p:spTree>
    <p:extLst>
      <p:ext uri="{BB962C8B-B14F-4D97-AF65-F5344CB8AC3E}">
        <p14:creationId xmlns:p14="http://schemas.microsoft.com/office/powerpoint/2010/main" val="2821191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9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601" y="0"/>
            <a:ext cx="11480494" cy="2753936"/>
          </a:xfrm>
          <a:prstGeom prst="rect">
            <a:avLst/>
          </a:prstGeom>
          <a:gradFill>
            <a:gsLst>
              <a:gs pos="0">
                <a:schemeClr val="accent5"/>
              </a:gs>
              <a:gs pos="25000">
                <a:schemeClr val="accent5"/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1">
            <a:extLst>
              <a:ext uri="{FF2B5EF4-FFF2-40B4-BE49-F238E27FC236}">
                <a16:creationId xmlns:a16="http://schemas.microsoft.com/office/drawing/2014/main" id="{02DD2BC0-6F29-4B4F-8D61-2DCF6D2E8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Εικόνα 3" descr="Εικόνα που περιέχει τοίχος, εσωτερικό, κρεβάτι, μπλε&#10;&#10;Περιγραφή που δημιουργήθηκε αυτόματα">
            <a:extLst>
              <a:ext uri="{FF2B5EF4-FFF2-40B4-BE49-F238E27FC236}">
                <a16:creationId xmlns:a16="http://schemas.microsoft.com/office/drawing/2014/main" id="{967F6825-B647-4673-8EA6-762C91A1AA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813" y="2898775"/>
            <a:ext cx="5611813" cy="3130550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8B8EB3CB-EB4A-4734-A6C2-98C8393302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713" y="2898775"/>
            <a:ext cx="3924300" cy="3130550"/>
          </a:xfrm>
          <a:prstGeom prst="rect">
            <a:avLst/>
          </a:prstGeom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9771DE81-E22D-415A-9ACA-8844FECBA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226" y="826680"/>
            <a:ext cx="983354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Η Ευρωπαϊκή Σημαία</a:t>
            </a:r>
            <a:endParaRPr lang="en-US" sz="40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55660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66BB01BC-64BD-4FBB-9C0F-0769335CF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062" y="1167618"/>
            <a:ext cx="2858466" cy="388393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l-GR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47</a:t>
            </a:r>
            <a:br>
              <a:rPr lang="el-GR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Κράτη-Μέλη</a:t>
            </a:r>
            <a:br>
              <a:rPr lang="el-GR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FCB499D4-2727-473E-A85D-CB25AD0A63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158" y="121016"/>
            <a:ext cx="7190801" cy="6615537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D58C6BDF-D196-4DC8-8173-1BF3B29BB6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215" y="2735759"/>
            <a:ext cx="1731377" cy="1386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719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1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2FA84B7A-8FA3-4772-B965-69BFF62E8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Κράτη-Μέλη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081165FB-62D9-4007-91C4-593C85B6D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48" y="2876948"/>
            <a:ext cx="5131088" cy="2606592"/>
          </a:xfrm>
          <a:prstGeom prst="rect">
            <a:avLst/>
          </a:prstGeom>
        </p:spPr>
      </p:pic>
      <p:pic>
        <p:nvPicPr>
          <p:cNvPr id="5" name="Θέση περιεχομένου 4" descr="Εικόνα που περιέχει πίνακας&#10;&#10;Περιγραφή που δημιουργήθηκε αυτόματα">
            <a:extLst>
              <a:ext uri="{FF2B5EF4-FFF2-40B4-BE49-F238E27FC236}">
                <a16:creationId xmlns:a16="http://schemas.microsoft.com/office/drawing/2014/main" id="{C5922EF5-2F88-4D95-B247-CDD2A01D62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165" y="2738146"/>
            <a:ext cx="5131087" cy="295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53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id="{9716D72B-0D25-43A5-8554-C535E5118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Θέση περιεχομένου 4" descr="Εικόνα που περιέχει κείμενο, άτομο, υπαίθριος&#10;&#10;Περιγραφή που δημιουργήθηκε αυτόματα">
            <a:extLst>
              <a:ext uri="{FF2B5EF4-FFF2-40B4-BE49-F238E27FC236}">
                <a16:creationId xmlns:a16="http://schemas.microsoft.com/office/drawing/2014/main" id="{862A349B-26B0-4E2A-9173-43B6BA4D2F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2" r="12873" b="2"/>
          <a:stretch/>
        </p:blipFill>
        <p:spPr>
          <a:xfrm>
            <a:off x="-7" y="10"/>
            <a:ext cx="3919476" cy="4143497"/>
          </a:xfrm>
          <a:custGeom>
            <a:avLst/>
            <a:gdLst/>
            <a:ahLst/>
            <a:cxnLst/>
            <a:rect l="l" t="t" r="r" b="b"/>
            <a:pathLst>
              <a:path w="3919476" h="4143507">
                <a:moveTo>
                  <a:pt x="0" y="0"/>
                </a:moveTo>
                <a:lnTo>
                  <a:pt x="3903116" y="0"/>
                </a:lnTo>
                <a:lnTo>
                  <a:pt x="3899307" y="150213"/>
                </a:lnTo>
                <a:cubicBezTo>
                  <a:pt x="3899870" y="322276"/>
                  <a:pt x="3912280" y="494071"/>
                  <a:pt x="3910163" y="665222"/>
                </a:cubicBezTo>
                <a:cubicBezTo>
                  <a:pt x="3909034" y="760465"/>
                  <a:pt x="3887866" y="855454"/>
                  <a:pt x="3891817" y="950951"/>
                </a:cubicBezTo>
                <a:cubicBezTo>
                  <a:pt x="3903389" y="1240363"/>
                  <a:pt x="3899579" y="1529902"/>
                  <a:pt x="3914679" y="1819187"/>
                </a:cubicBezTo>
                <a:cubicBezTo>
                  <a:pt x="3924446" y="1960184"/>
                  <a:pt x="3919293" y="2101691"/>
                  <a:pt x="3899297" y="2241812"/>
                </a:cubicBezTo>
                <a:cubicBezTo>
                  <a:pt x="3882644" y="2346833"/>
                  <a:pt x="3892946" y="2452744"/>
                  <a:pt x="3900002" y="2558273"/>
                </a:cubicBezTo>
                <a:cubicBezTo>
                  <a:pt x="3908611" y="2686026"/>
                  <a:pt x="3913268" y="2813652"/>
                  <a:pt x="3899155" y="2941659"/>
                </a:cubicBezTo>
                <a:cubicBezTo>
                  <a:pt x="3888995" y="3032710"/>
                  <a:pt x="3898449" y="3124270"/>
                  <a:pt x="3904095" y="3215577"/>
                </a:cubicBezTo>
                <a:cubicBezTo>
                  <a:pt x="3911433" y="3310871"/>
                  <a:pt x="3911433" y="3406520"/>
                  <a:pt x="3904095" y="3501814"/>
                </a:cubicBezTo>
                <a:cubicBezTo>
                  <a:pt x="3896728" y="3588930"/>
                  <a:pt x="3898478" y="3676464"/>
                  <a:pt x="3909317" y="3763288"/>
                </a:cubicBezTo>
                <a:cubicBezTo>
                  <a:pt x="3921171" y="3864881"/>
                  <a:pt x="3911998" y="3966473"/>
                  <a:pt x="3903389" y="4068066"/>
                </a:cubicBezTo>
                <a:lnTo>
                  <a:pt x="3899890" y="4129496"/>
                </a:lnTo>
                <a:lnTo>
                  <a:pt x="3856837" y="4131079"/>
                </a:lnTo>
                <a:cubicBezTo>
                  <a:pt x="3690565" y="4131562"/>
                  <a:pt x="3524292" y="4118803"/>
                  <a:pt x="3358020" y="4125635"/>
                </a:cubicBezTo>
                <a:cubicBezTo>
                  <a:pt x="3138339" y="4134610"/>
                  <a:pt x="2918661" y="4144924"/>
                  <a:pt x="2699106" y="4130457"/>
                </a:cubicBezTo>
                <a:cubicBezTo>
                  <a:pt x="2548620" y="4120546"/>
                  <a:pt x="2397378" y="4107552"/>
                  <a:pt x="2246135" y="4111571"/>
                </a:cubicBezTo>
                <a:cubicBezTo>
                  <a:pt x="2090859" y="4115857"/>
                  <a:pt x="1936213" y="4129921"/>
                  <a:pt x="1781316" y="4140235"/>
                </a:cubicBezTo>
                <a:cubicBezTo>
                  <a:pt x="1667682" y="4147695"/>
                  <a:pt x="1553608" y="4142392"/>
                  <a:pt x="1441020" y="4124430"/>
                </a:cubicBezTo>
                <a:cubicBezTo>
                  <a:pt x="1360735" y="4111704"/>
                  <a:pt x="1279946" y="4117196"/>
                  <a:pt x="1199535" y="4121751"/>
                </a:cubicBezTo>
                <a:cubicBezTo>
                  <a:pt x="1054343" y="4130324"/>
                  <a:pt x="909653" y="4143718"/>
                  <a:pt x="764462" y="4130324"/>
                </a:cubicBezTo>
                <a:cubicBezTo>
                  <a:pt x="634770" y="4118267"/>
                  <a:pt x="503820" y="4108490"/>
                  <a:pt x="375137" y="4118267"/>
                </a:cubicBezTo>
                <a:cubicBezTo>
                  <a:pt x="278626" y="4125601"/>
                  <a:pt x="182043" y="4132935"/>
                  <a:pt x="85336" y="4130493"/>
                </a:cubicBezTo>
                <a:lnTo>
                  <a:pt x="0" y="4125145"/>
                </a:lnTo>
                <a:close/>
              </a:path>
            </a:pathLst>
          </a:custGeom>
        </p:spPr>
      </p:pic>
      <p:pic>
        <p:nvPicPr>
          <p:cNvPr id="8" name="Εικόνα 7" descr="Εικόνα που περιέχει άτομο, άνδρας, τοίχος, εσωτερικό&#10;&#10;Περιγραφή που δημιουργήθηκε αυτόματα">
            <a:extLst>
              <a:ext uri="{FF2B5EF4-FFF2-40B4-BE49-F238E27FC236}">
                <a16:creationId xmlns:a16="http://schemas.microsoft.com/office/drawing/2014/main" id="{B80F9A37-2002-4C92-A8BD-B6B4A018D2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1" r="16306" b="2"/>
          <a:stretch/>
        </p:blipFill>
        <p:spPr>
          <a:xfrm>
            <a:off x="4115400" y="10"/>
            <a:ext cx="3058323" cy="3597029"/>
          </a:xfrm>
          <a:custGeom>
            <a:avLst/>
            <a:gdLst/>
            <a:ahLst/>
            <a:cxnLst/>
            <a:rect l="l" t="t" r="r" b="b"/>
            <a:pathLst>
              <a:path w="3058323" h="3597039">
                <a:moveTo>
                  <a:pt x="15411" y="0"/>
                </a:moveTo>
                <a:lnTo>
                  <a:pt x="3031762" y="0"/>
                </a:lnTo>
                <a:lnTo>
                  <a:pt x="3046461" y="132146"/>
                </a:lnTo>
                <a:cubicBezTo>
                  <a:pt x="3048338" y="180004"/>
                  <a:pt x="3046791" y="227996"/>
                  <a:pt x="3041802" y="275754"/>
                </a:cubicBezTo>
                <a:cubicBezTo>
                  <a:pt x="3027897" y="401800"/>
                  <a:pt x="3049074" y="530780"/>
                  <a:pt x="3008505" y="654529"/>
                </a:cubicBezTo>
                <a:cubicBezTo>
                  <a:pt x="3005571" y="667491"/>
                  <a:pt x="3004614" y="680823"/>
                  <a:pt x="3005698" y="694078"/>
                </a:cubicBezTo>
                <a:cubicBezTo>
                  <a:pt x="3005188" y="761821"/>
                  <a:pt x="3019349" y="827651"/>
                  <a:pt x="3033127" y="893608"/>
                </a:cubicBezTo>
                <a:cubicBezTo>
                  <a:pt x="3048309" y="966327"/>
                  <a:pt x="3067190" y="1038663"/>
                  <a:pt x="3044226" y="1113933"/>
                </a:cubicBezTo>
                <a:cubicBezTo>
                  <a:pt x="3037911" y="1137802"/>
                  <a:pt x="3037911" y="1162909"/>
                  <a:pt x="3044226" y="1186779"/>
                </a:cubicBezTo>
                <a:cubicBezTo>
                  <a:pt x="3050414" y="1219872"/>
                  <a:pt x="3050414" y="1253833"/>
                  <a:pt x="3044226" y="1286927"/>
                </a:cubicBezTo>
                <a:cubicBezTo>
                  <a:pt x="3034913" y="1357732"/>
                  <a:pt x="3025345" y="1428920"/>
                  <a:pt x="3030448" y="1500363"/>
                </a:cubicBezTo>
                <a:cubicBezTo>
                  <a:pt x="3038001" y="1625694"/>
                  <a:pt x="3036164" y="1751408"/>
                  <a:pt x="3024962" y="1876459"/>
                </a:cubicBezTo>
                <a:cubicBezTo>
                  <a:pt x="3020242" y="1937185"/>
                  <a:pt x="3013991" y="1998805"/>
                  <a:pt x="3036572" y="2058128"/>
                </a:cubicBezTo>
                <a:cubicBezTo>
                  <a:pt x="3039761" y="2065719"/>
                  <a:pt x="3039761" y="2074267"/>
                  <a:pt x="3036572" y="2081857"/>
                </a:cubicBezTo>
                <a:cubicBezTo>
                  <a:pt x="2993834" y="2180984"/>
                  <a:pt x="3005826" y="2282153"/>
                  <a:pt x="3027897" y="2382556"/>
                </a:cubicBezTo>
                <a:cubicBezTo>
                  <a:pt x="3059523" y="2516907"/>
                  <a:pt x="3066565" y="2655863"/>
                  <a:pt x="3048691" y="2792715"/>
                </a:cubicBezTo>
                <a:cubicBezTo>
                  <a:pt x="3037337" y="2873471"/>
                  <a:pt x="3023687" y="2954354"/>
                  <a:pt x="3031596" y="3036386"/>
                </a:cubicBezTo>
                <a:cubicBezTo>
                  <a:pt x="3037490" y="3100417"/>
                  <a:pt x="3039736" y="3164741"/>
                  <a:pt x="3038358" y="3229027"/>
                </a:cubicBezTo>
                <a:cubicBezTo>
                  <a:pt x="3036891" y="3311633"/>
                  <a:pt x="3031788" y="3394080"/>
                  <a:pt x="3028535" y="3476606"/>
                </a:cubicBezTo>
                <a:lnTo>
                  <a:pt x="3026145" y="3582089"/>
                </a:lnTo>
                <a:lnTo>
                  <a:pt x="2837742" y="3576169"/>
                </a:lnTo>
                <a:cubicBezTo>
                  <a:pt x="2749601" y="3575123"/>
                  <a:pt x="2661428" y="3575842"/>
                  <a:pt x="2573255" y="3578457"/>
                </a:cubicBezTo>
                <a:cubicBezTo>
                  <a:pt x="2415279" y="3583558"/>
                  <a:pt x="2257302" y="3585390"/>
                  <a:pt x="2099327" y="3578457"/>
                </a:cubicBezTo>
                <a:cubicBezTo>
                  <a:pt x="1926907" y="3570479"/>
                  <a:pt x="1754870" y="3579504"/>
                  <a:pt x="1582958" y="3591536"/>
                </a:cubicBezTo>
                <a:cubicBezTo>
                  <a:pt x="1416747" y="3603177"/>
                  <a:pt x="1250917" y="3594544"/>
                  <a:pt x="1084959" y="3582381"/>
                </a:cubicBezTo>
                <a:cubicBezTo>
                  <a:pt x="910095" y="3569328"/>
                  <a:pt x="734510" y="3570585"/>
                  <a:pt x="559849" y="3586174"/>
                </a:cubicBezTo>
                <a:cubicBezTo>
                  <a:pt x="445325" y="3596376"/>
                  <a:pt x="330549" y="3581074"/>
                  <a:pt x="216532" y="3582119"/>
                </a:cubicBezTo>
                <a:lnTo>
                  <a:pt x="3784" y="3583799"/>
                </a:lnTo>
                <a:lnTo>
                  <a:pt x="23102" y="3304343"/>
                </a:lnTo>
                <a:cubicBezTo>
                  <a:pt x="27378" y="3232352"/>
                  <a:pt x="25445" y="3160183"/>
                  <a:pt x="17316" y="3088458"/>
                </a:cubicBezTo>
                <a:cubicBezTo>
                  <a:pt x="9187" y="3007476"/>
                  <a:pt x="12024" y="2925898"/>
                  <a:pt x="25783" y="2845525"/>
                </a:cubicBezTo>
                <a:cubicBezTo>
                  <a:pt x="43141" y="2750282"/>
                  <a:pt x="35379" y="2655039"/>
                  <a:pt x="29029" y="2559796"/>
                </a:cubicBezTo>
                <a:cubicBezTo>
                  <a:pt x="11671" y="2298322"/>
                  <a:pt x="-9498" y="2036848"/>
                  <a:pt x="4615" y="1774485"/>
                </a:cubicBezTo>
                <a:cubicBezTo>
                  <a:pt x="7578" y="1718482"/>
                  <a:pt x="20561" y="1663876"/>
                  <a:pt x="25925" y="1608255"/>
                </a:cubicBezTo>
                <a:cubicBezTo>
                  <a:pt x="41590" y="1446595"/>
                  <a:pt x="23242" y="1285571"/>
                  <a:pt x="15763" y="1124293"/>
                </a:cubicBezTo>
                <a:cubicBezTo>
                  <a:pt x="5010" y="945807"/>
                  <a:pt x="7183" y="766877"/>
                  <a:pt x="22255" y="588646"/>
                </a:cubicBezTo>
                <a:cubicBezTo>
                  <a:pt x="41165" y="395112"/>
                  <a:pt x="35097" y="201070"/>
                  <a:pt x="19010" y="7282"/>
                </a:cubicBezTo>
                <a:close/>
              </a:path>
            </a:pathLst>
          </a:custGeom>
        </p:spPr>
      </p:pic>
      <p:sp>
        <p:nvSpPr>
          <p:cNvPr id="57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6484" y="2424319"/>
            <a:ext cx="3851563" cy="18288"/>
          </a:xfrm>
          <a:custGeom>
            <a:avLst/>
            <a:gdLst>
              <a:gd name="connsiteX0" fmla="*/ 0 w 3851563"/>
              <a:gd name="connsiteY0" fmla="*/ 0 h 18288"/>
              <a:gd name="connsiteX1" fmla="*/ 718958 w 3851563"/>
              <a:gd name="connsiteY1" fmla="*/ 0 h 18288"/>
              <a:gd name="connsiteX2" fmla="*/ 1437917 w 3851563"/>
              <a:gd name="connsiteY2" fmla="*/ 0 h 18288"/>
              <a:gd name="connsiteX3" fmla="*/ 1964297 w 3851563"/>
              <a:gd name="connsiteY3" fmla="*/ 0 h 18288"/>
              <a:gd name="connsiteX4" fmla="*/ 2606224 w 3851563"/>
              <a:gd name="connsiteY4" fmla="*/ 0 h 18288"/>
              <a:gd name="connsiteX5" fmla="*/ 3171120 w 3851563"/>
              <a:gd name="connsiteY5" fmla="*/ 0 h 18288"/>
              <a:gd name="connsiteX6" fmla="*/ 3851563 w 3851563"/>
              <a:gd name="connsiteY6" fmla="*/ 0 h 18288"/>
              <a:gd name="connsiteX7" fmla="*/ 3851563 w 3851563"/>
              <a:gd name="connsiteY7" fmla="*/ 18288 h 18288"/>
              <a:gd name="connsiteX8" fmla="*/ 3209636 w 3851563"/>
              <a:gd name="connsiteY8" fmla="*/ 18288 h 18288"/>
              <a:gd name="connsiteX9" fmla="*/ 2644740 w 3851563"/>
              <a:gd name="connsiteY9" fmla="*/ 18288 h 18288"/>
              <a:gd name="connsiteX10" fmla="*/ 2002813 w 3851563"/>
              <a:gd name="connsiteY10" fmla="*/ 18288 h 18288"/>
              <a:gd name="connsiteX11" fmla="*/ 1399401 w 3851563"/>
              <a:gd name="connsiteY11" fmla="*/ 18288 h 18288"/>
              <a:gd name="connsiteX12" fmla="*/ 834505 w 3851563"/>
              <a:gd name="connsiteY12" fmla="*/ 18288 h 18288"/>
              <a:gd name="connsiteX13" fmla="*/ 0 w 3851563"/>
              <a:gd name="connsiteY13" fmla="*/ 18288 h 18288"/>
              <a:gd name="connsiteX14" fmla="*/ 0 w 3851563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51563" h="18288" fill="none" extrusionOk="0">
                <a:moveTo>
                  <a:pt x="0" y="0"/>
                </a:moveTo>
                <a:cubicBezTo>
                  <a:pt x="195934" y="10403"/>
                  <a:pt x="550513" y="-3379"/>
                  <a:pt x="718958" y="0"/>
                </a:cubicBezTo>
                <a:cubicBezTo>
                  <a:pt x="887403" y="3379"/>
                  <a:pt x="1238155" y="34184"/>
                  <a:pt x="1437917" y="0"/>
                </a:cubicBezTo>
                <a:cubicBezTo>
                  <a:pt x="1637679" y="-34184"/>
                  <a:pt x="1735575" y="21633"/>
                  <a:pt x="1964297" y="0"/>
                </a:cubicBezTo>
                <a:cubicBezTo>
                  <a:pt x="2193019" y="-21633"/>
                  <a:pt x="2398398" y="-18127"/>
                  <a:pt x="2606224" y="0"/>
                </a:cubicBezTo>
                <a:cubicBezTo>
                  <a:pt x="2814050" y="18127"/>
                  <a:pt x="3010763" y="-3923"/>
                  <a:pt x="3171120" y="0"/>
                </a:cubicBezTo>
                <a:cubicBezTo>
                  <a:pt x="3331477" y="3923"/>
                  <a:pt x="3662318" y="22618"/>
                  <a:pt x="3851563" y="0"/>
                </a:cubicBezTo>
                <a:cubicBezTo>
                  <a:pt x="3851602" y="7328"/>
                  <a:pt x="3852182" y="9982"/>
                  <a:pt x="3851563" y="18288"/>
                </a:cubicBezTo>
                <a:cubicBezTo>
                  <a:pt x="3539697" y="8623"/>
                  <a:pt x="3360357" y="-7186"/>
                  <a:pt x="3209636" y="18288"/>
                </a:cubicBezTo>
                <a:cubicBezTo>
                  <a:pt x="3058915" y="43762"/>
                  <a:pt x="2810322" y="8087"/>
                  <a:pt x="2644740" y="18288"/>
                </a:cubicBezTo>
                <a:cubicBezTo>
                  <a:pt x="2479158" y="28489"/>
                  <a:pt x="2131941" y="44882"/>
                  <a:pt x="2002813" y="18288"/>
                </a:cubicBezTo>
                <a:cubicBezTo>
                  <a:pt x="1873685" y="-8306"/>
                  <a:pt x="1675560" y="30966"/>
                  <a:pt x="1399401" y="18288"/>
                </a:cubicBezTo>
                <a:cubicBezTo>
                  <a:pt x="1123242" y="5610"/>
                  <a:pt x="1065368" y="33824"/>
                  <a:pt x="834505" y="18288"/>
                </a:cubicBezTo>
                <a:cubicBezTo>
                  <a:pt x="603642" y="2752"/>
                  <a:pt x="191505" y="58863"/>
                  <a:pt x="0" y="18288"/>
                </a:cubicBezTo>
                <a:cubicBezTo>
                  <a:pt x="-593" y="9736"/>
                  <a:pt x="244" y="6610"/>
                  <a:pt x="0" y="0"/>
                </a:cubicBezTo>
                <a:close/>
              </a:path>
              <a:path w="3851563" h="18288" stroke="0" extrusionOk="0">
                <a:moveTo>
                  <a:pt x="0" y="0"/>
                </a:moveTo>
                <a:cubicBezTo>
                  <a:pt x="289752" y="13020"/>
                  <a:pt x="480313" y="17689"/>
                  <a:pt x="641927" y="0"/>
                </a:cubicBezTo>
                <a:cubicBezTo>
                  <a:pt x="803541" y="-17689"/>
                  <a:pt x="1025789" y="14289"/>
                  <a:pt x="1322370" y="0"/>
                </a:cubicBezTo>
                <a:cubicBezTo>
                  <a:pt x="1618951" y="-14289"/>
                  <a:pt x="1675364" y="4422"/>
                  <a:pt x="1925782" y="0"/>
                </a:cubicBezTo>
                <a:cubicBezTo>
                  <a:pt x="2176200" y="-4422"/>
                  <a:pt x="2354648" y="21578"/>
                  <a:pt x="2644740" y="0"/>
                </a:cubicBezTo>
                <a:cubicBezTo>
                  <a:pt x="2934832" y="-21578"/>
                  <a:pt x="2992732" y="-4264"/>
                  <a:pt x="3286667" y="0"/>
                </a:cubicBezTo>
                <a:cubicBezTo>
                  <a:pt x="3580602" y="4264"/>
                  <a:pt x="3638704" y="20914"/>
                  <a:pt x="3851563" y="0"/>
                </a:cubicBezTo>
                <a:cubicBezTo>
                  <a:pt x="3851890" y="8595"/>
                  <a:pt x="3851491" y="13110"/>
                  <a:pt x="3851563" y="18288"/>
                </a:cubicBezTo>
                <a:cubicBezTo>
                  <a:pt x="3681588" y="-9641"/>
                  <a:pt x="3414286" y="12858"/>
                  <a:pt x="3209636" y="18288"/>
                </a:cubicBezTo>
                <a:cubicBezTo>
                  <a:pt x="3004986" y="23718"/>
                  <a:pt x="2777102" y="31540"/>
                  <a:pt x="2490677" y="18288"/>
                </a:cubicBezTo>
                <a:cubicBezTo>
                  <a:pt x="2204252" y="5036"/>
                  <a:pt x="2142029" y="45834"/>
                  <a:pt x="1810235" y="18288"/>
                </a:cubicBezTo>
                <a:cubicBezTo>
                  <a:pt x="1478441" y="-9258"/>
                  <a:pt x="1432135" y="21272"/>
                  <a:pt x="1245339" y="18288"/>
                </a:cubicBezTo>
                <a:cubicBezTo>
                  <a:pt x="1058543" y="15304"/>
                  <a:pt x="886298" y="9998"/>
                  <a:pt x="718958" y="18288"/>
                </a:cubicBezTo>
                <a:cubicBezTo>
                  <a:pt x="551618" y="26578"/>
                  <a:pt x="308263" y="-12886"/>
                  <a:pt x="0" y="18288"/>
                </a:cubicBezTo>
                <a:cubicBezTo>
                  <a:pt x="822" y="10564"/>
                  <a:pt x="-23" y="457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4489765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Εικόνα 10" descr="Εικόνα που περιέχει κείμενο, εσωτερικό&#10;&#10;Περιγραφή που δημιουργήθηκε αυτόματα">
            <a:extLst>
              <a:ext uri="{FF2B5EF4-FFF2-40B4-BE49-F238E27FC236}">
                <a16:creationId xmlns:a16="http://schemas.microsoft.com/office/drawing/2014/main" id="{BA2F6B9D-C55A-4ED9-B101-F84D92A899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97" r="25650" b="-2"/>
          <a:stretch/>
        </p:blipFill>
        <p:spPr>
          <a:xfrm>
            <a:off x="4" y="4328340"/>
            <a:ext cx="3912953" cy="2529660"/>
          </a:xfrm>
          <a:custGeom>
            <a:avLst/>
            <a:gdLst/>
            <a:ahLst/>
            <a:cxnLst/>
            <a:rect l="l" t="t" r="r" b="b"/>
            <a:pathLst>
              <a:path w="3912953" h="2529660">
                <a:moveTo>
                  <a:pt x="936025" y="662"/>
                </a:moveTo>
                <a:cubicBezTo>
                  <a:pt x="1035236" y="-744"/>
                  <a:pt x="1134457" y="93"/>
                  <a:pt x="1233691" y="3173"/>
                </a:cubicBezTo>
                <a:cubicBezTo>
                  <a:pt x="1304145" y="5316"/>
                  <a:pt x="1373087" y="24605"/>
                  <a:pt x="1443792" y="29025"/>
                </a:cubicBezTo>
                <a:cubicBezTo>
                  <a:pt x="1628434" y="40276"/>
                  <a:pt x="1812824" y="30901"/>
                  <a:pt x="1996836" y="18310"/>
                </a:cubicBezTo>
                <a:cubicBezTo>
                  <a:pt x="2245239" y="628"/>
                  <a:pt x="2494513" y="2101"/>
                  <a:pt x="2742715" y="22730"/>
                </a:cubicBezTo>
                <a:cubicBezTo>
                  <a:pt x="2962786" y="43947"/>
                  <a:pt x="3184369" y="39942"/>
                  <a:pt x="3403645" y="10808"/>
                </a:cubicBezTo>
                <a:cubicBezTo>
                  <a:pt x="3527916" y="-7007"/>
                  <a:pt x="3653321" y="9067"/>
                  <a:pt x="3778223" y="10808"/>
                </a:cubicBezTo>
                <a:lnTo>
                  <a:pt x="3895044" y="13590"/>
                </a:lnTo>
                <a:lnTo>
                  <a:pt x="3906212" y="275626"/>
                </a:lnTo>
                <a:cubicBezTo>
                  <a:pt x="3913438" y="398465"/>
                  <a:pt x="3909471" y="521632"/>
                  <a:pt x="3894358" y="643899"/>
                </a:cubicBezTo>
                <a:cubicBezTo>
                  <a:pt x="3888995" y="692536"/>
                  <a:pt x="3889982" y="741301"/>
                  <a:pt x="3888995" y="790066"/>
                </a:cubicBezTo>
                <a:cubicBezTo>
                  <a:pt x="3888712" y="799463"/>
                  <a:pt x="3895063" y="810383"/>
                  <a:pt x="3883632" y="818257"/>
                </a:cubicBezTo>
                <a:lnTo>
                  <a:pt x="3883632" y="830956"/>
                </a:lnTo>
                <a:cubicBezTo>
                  <a:pt x="3896192" y="837941"/>
                  <a:pt x="3889701" y="849370"/>
                  <a:pt x="3890688" y="858514"/>
                </a:cubicBezTo>
                <a:cubicBezTo>
                  <a:pt x="3907355" y="1033621"/>
                  <a:pt x="3909867" y="1209579"/>
                  <a:pt x="3898168" y="1385017"/>
                </a:cubicBezTo>
                <a:cubicBezTo>
                  <a:pt x="3889559" y="1546549"/>
                  <a:pt x="3898449" y="1707827"/>
                  <a:pt x="3908893" y="1869233"/>
                </a:cubicBezTo>
                <a:cubicBezTo>
                  <a:pt x="3921312" y="2061116"/>
                  <a:pt x="3901555" y="2252872"/>
                  <a:pt x="3898591" y="2444754"/>
                </a:cubicBezTo>
                <a:cubicBezTo>
                  <a:pt x="3898309" y="2461962"/>
                  <a:pt x="3899367" y="2479201"/>
                  <a:pt x="3900673" y="2496440"/>
                </a:cubicBezTo>
                <a:lnTo>
                  <a:pt x="3902963" y="2529660"/>
                </a:lnTo>
                <a:lnTo>
                  <a:pt x="0" y="2529660"/>
                </a:lnTo>
                <a:lnTo>
                  <a:pt x="0" y="15736"/>
                </a:lnTo>
                <a:lnTo>
                  <a:pt x="938" y="16032"/>
                </a:lnTo>
                <a:cubicBezTo>
                  <a:pt x="213686" y="39741"/>
                  <a:pt x="426055" y="24338"/>
                  <a:pt x="638426" y="11612"/>
                </a:cubicBezTo>
                <a:cubicBezTo>
                  <a:pt x="737616" y="5719"/>
                  <a:pt x="836815" y="2069"/>
                  <a:pt x="936025" y="662"/>
                </a:cubicBezTo>
                <a:close/>
              </a:path>
            </a:pathLst>
          </a:custGeom>
        </p:spPr>
      </p:pic>
      <p:pic>
        <p:nvPicPr>
          <p:cNvPr id="13" name="Εικόνα 12" descr="Εικόνα που περιέχει κείμενο, πορτοκαλί&#10;&#10;Περιγραφή που δημιουργήθηκε αυτόματα">
            <a:extLst>
              <a:ext uri="{FF2B5EF4-FFF2-40B4-BE49-F238E27FC236}">
                <a16:creationId xmlns:a16="http://schemas.microsoft.com/office/drawing/2014/main" id="{C3BBD6B2-8CF4-4E11-8AF1-9B366513C1F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0" r="12029" b="2"/>
          <a:stretch/>
        </p:blipFill>
        <p:spPr>
          <a:xfrm>
            <a:off x="4110923" y="3791169"/>
            <a:ext cx="3058821" cy="3066831"/>
          </a:xfrm>
          <a:custGeom>
            <a:avLst/>
            <a:gdLst/>
            <a:ahLst/>
            <a:cxnLst/>
            <a:rect l="l" t="t" r="r" b="b"/>
            <a:pathLst>
              <a:path w="3058821" h="3066831">
                <a:moveTo>
                  <a:pt x="2787020" y="1261"/>
                </a:moveTo>
                <a:cubicBezTo>
                  <a:pt x="2839709" y="-518"/>
                  <a:pt x="2892422" y="-414"/>
                  <a:pt x="2945069" y="1571"/>
                </a:cubicBezTo>
                <a:lnTo>
                  <a:pt x="3038769" y="8460"/>
                </a:lnTo>
                <a:lnTo>
                  <a:pt x="3040494" y="37341"/>
                </a:lnTo>
                <a:cubicBezTo>
                  <a:pt x="3041244" y="71882"/>
                  <a:pt x="3039776" y="106360"/>
                  <a:pt x="3033397" y="140806"/>
                </a:cubicBezTo>
                <a:cubicBezTo>
                  <a:pt x="3014006" y="247842"/>
                  <a:pt x="3013240" y="353093"/>
                  <a:pt x="3049089" y="457834"/>
                </a:cubicBezTo>
                <a:cubicBezTo>
                  <a:pt x="3061974" y="495214"/>
                  <a:pt x="3059933" y="536166"/>
                  <a:pt x="3055085" y="576225"/>
                </a:cubicBezTo>
                <a:cubicBezTo>
                  <a:pt x="3043731" y="670377"/>
                  <a:pt x="3028167" y="764784"/>
                  <a:pt x="3035311" y="859828"/>
                </a:cubicBezTo>
                <a:cubicBezTo>
                  <a:pt x="3053554" y="1099545"/>
                  <a:pt x="3026891" y="1339261"/>
                  <a:pt x="3038883" y="1578850"/>
                </a:cubicBezTo>
                <a:cubicBezTo>
                  <a:pt x="3039113" y="1594185"/>
                  <a:pt x="3038526" y="1609507"/>
                  <a:pt x="3037097" y="1624778"/>
                </a:cubicBezTo>
                <a:cubicBezTo>
                  <a:pt x="3032504" y="1713061"/>
                  <a:pt x="3017960" y="1801599"/>
                  <a:pt x="3043476" y="1889499"/>
                </a:cubicBezTo>
                <a:cubicBezTo>
                  <a:pt x="3046015" y="1904618"/>
                  <a:pt x="3045632" y="1920080"/>
                  <a:pt x="3042328" y="1935044"/>
                </a:cubicBezTo>
                <a:cubicBezTo>
                  <a:pt x="3031394" y="2011884"/>
                  <a:pt x="3028524" y="2089667"/>
                  <a:pt x="3033780" y="2167106"/>
                </a:cubicBezTo>
                <a:cubicBezTo>
                  <a:pt x="3048962" y="2335903"/>
                  <a:pt x="3051130" y="2505606"/>
                  <a:pt x="3040286" y="2674734"/>
                </a:cubicBezTo>
                <a:cubicBezTo>
                  <a:pt x="3036459" y="2750260"/>
                  <a:pt x="3031611" y="2825530"/>
                  <a:pt x="3028294" y="2900035"/>
                </a:cubicBezTo>
                <a:cubicBezTo>
                  <a:pt x="3027210" y="2934608"/>
                  <a:pt x="3025392" y="2969245"/>
                  <a:pt x="3026078" y="3003803"/>
                </a:cubicBezTo>
                <a:lnTo>
                  <a:pt x="3033892" y="3066831"/>
                </a:lnTo>
                <a:lnTo>
                  <a:pt x="23851" y="3066831"/>
                </a:lnTo>
                <a:lnTo>
                  <a:pt x="42401" y="2704831"/>
                </a:lnTo>
                <a:cubicBezTo>
                  <a:pt x="45364" y="2461136"/>
                  <a:pt x="53409" y="2216933"/>
                  <a:pt x="28288" y="1974000"/>
                </a:cubicBezTo>
                <a:cubicBezTo>
                  <a:pt x="11213" y="1809420"/>
                  <a:pt x="17986" y="1645602"/>
                  <a:pt x="21091" y="1481150"/>
                </a:cubicBezTo>
                <a:cubicBezTo>
                  <a:pt x="24619" y="1296377"/>
                  <a:pt x="22926" y="1111480"/>
                  <a:pt x="22926" y="926707"/>
                </a:cubicBezTo>
                <a:cubicBezTo>
                  <a:pt x="22643" y="846322"/>
                  <a:pt x="27442" y="766445"/>
                  <a:pt x="35627" y="686441"/>
                </a:cubicBezTo>
                <a:cubicBezTo>
                  <a:pt x="47340" y="570372"/>
                  <a:pt x="33228" y="454937"/>
                  <a:pt x="14458" y="340646"/>
                </a:cubicBezTo>
                <a:cubicBezTo>
                  <a:pt x="3337" y="261010"/>
                  <a:pt x="-1375" y="180751"/>
                  <a:pt x="346" y="100506"/>
                </a:cubicBezTo>
                <a:lnTo>
                  <a:pt x="2424" y="12627"/>
                </a:lnTo>
                <a:lnTo>
                  <a:pt x="3495" y="12901"/>
                </a:lnTo>
                <a:cubicBezTo>
                  <a:pt x="343898" y="-3971"/>
                  <a:pt x="684174" y="17086"/>
                  <a:pt x="1024451" y="18263"/>
                </a:cubicBezTo>
                <a:cubicBezTo>
                  <a:pt x="1134033" y="18655"/>
                  <a:pt x="1243235" y="13685"/>
                  <a:pt x="1352564" y="9238"/>
                </a:cubicBezTo>
                <a:cubicBezTo>
                  <a:pt x="1493565" y="3614"/>
                  <a:pt x="1634312" y="14731"/>
                  <a:pt x="1775060" y="12508"/>
                </a:cubicBezTo>
                <a:cubicBezTo>
                  <a:pt x="2008160" y="8846"/>
                  <a:pt x="2241134" y="19571"/>
                  <a:pt x="2474235" y="12508"/>
                </a:cubicBezTo>
                <a:cubicBezTo>
                  <a:pt x="2578497" y="9238"/>
                  <a:pt x="2682758" y="4268"/>
                  <a:pt x="2787020" y="1261"/>
                </a:cubicBez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34BFCA-EDA4-449F-A766-C607EA0FF7C1}"/>
              </a:ext>
            </a:extLst>
          </p:cNvPr>
          <p:cNvSpPr txBox="1"/>
          <p:nvPr/>
        </p:nvSpPr>
        <p:spPr>
          <a:xfrm>
            <a:off x="7543618" y="2704407"/>
            <a:ext cx="3997805" cy="3489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000" dirty="0"/>
              <a:t>Μαρία </a:t>
            </a:r>
            <a:r>
              <a:rPr lang="el-GR" sz="2000" dirty="0" err="1"/>
              <a:t>Πεϊτσίνοβιτς</a:t>
            </a:r>
            <a:r>
              <a:rPr lang="el-GR" sz="2000" dirty="0"/>
              <a:t> </a:t>
            </a:r>
            <a:r>
              <a:rPr lang="el-GR" sz="2000" dirty="0" err="1"/>
              <a:t>Μπούριτς</a:t>
            </a:r>
            <a:r>
              <a:rPr lang="en-US" sz="2000" dirty="0"/>
              <a:t>, 14</a:t>
            </a:r>
            <a:r>
              <a:rPr lang="en-US" sz="2000" baseline="30000" dirty="0"/>
              <a:t>η</a:t>
            </a:r>
            <a:r>
              <a:rPr lang="en-US" sz="2000" dirty="0"/>
              <a:t> </a:t>
            </a:r>
            <a:r>
              <a:rPr lang="en-US" sz="2000" dirty="0" err="1"/>
              <a:t>Γενική</a:t>
            </a:r>
            <a:r>
              <a:rPr lang="en-US" sz="2000" dirty="0"/>
              <a:t> </a:t>
            </a:r>
            <a:r>
              <a:rPr lang="en-US" sz="2000" dirty="0" err="1"/>
              <a:t>Γρ</a:t>
            </a:r>
            <a:r>
              <a:rPr lang="en-US" sz="2000" dirty="0"/>
              <a:t>αμματέας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000" dirty="0" err="1"/>
              <a:t>Μπγιόρν</a:t>
            </a:r>
            <a:r>
              <a:rPr lang="el-GR" sz="2000" dirty="0"/>
              <a:t> </a:t>
            </a:r>
            <a:r>
              <a:rPr lang="el-GR" sz="2000" dirty="0" err="1"/>
              <a:t>Μπέργκε</a:t>
            </a:r>
            <a:r>
              <a:rPr lang="el-GR" sz="2000" dirty="0"/>
              <a:t>,</a:t>
            </a:r>
            <a:r>
              <a:rPr lang="en-US" sz="2000" dirty="0"/>
              <a:t> </a:t>
            </a:r>
            <a:r>
              <a:rPr lang="el-GR" sz="2000" dirty="0"/>
              <a:t>Αναπληρωτής Γενικός Γραμματέας </a:t>
            </a: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000" dirty="0"/>
              <a:t>Η Επιτροπή Υπουργών </a:t>
            </a: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l-GR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000" dirty="0"/>
              <a:t>Η Κοινοβουλευτική Συνέλευση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l-GR" sz="22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AA61D5-BF50-4037-AFCB-550D91A7D4C7}"/>
              </a:ext>
            </a:extLst>
          </p:cNvPr>
          <p:cNvSpPr txBox="1"/>
          <p:nvPr/>
        </p:nvSpPr>
        <p:spPr>
          <a:xfrm>
            <a:off x="7543618" y="689317"/>
            <a:ext cx="399780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400" dirty="0"/>
              <a:t>Η Δομή του Συμβουλίου</a:t>
            </a:r>
          </a:p>
        </p:txBody>
      </p:sp>
    </p:spTree>
    <p:extLst>
      <p:ext uri="{BB962C8B-B14F-4D97-AF65-F5344CB8AC3E}">
        <p14:creationId xmlns:p14="http://schemas.microsoft.com/office/powerpoint/2010/main" val="1792229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3E2E74C6-8660-4FFD-B678-6C1BCB1F7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11" y="321734"/>
            <a:ext cx="5164746" cy="2905170"/>
          </a:xfrm>
          <a:prstGeom prst="rect">
            <a:avLst/>
          </a:prstGeom>
        </p:spPr>
      </p:pic>
      <p:pic>
        <p:nvPicPr>
          <p:cNvPr id="7" name="Εικόνα 6" descr="Εικόνα που περιέχει πίνακας&#10;&#10;Περιγραφή που δημιουργήθηκε αυτόματα">
            <a:extLst>
              <a:ext uri="{FF2B5EF4-FFF2-40B4-BE49-F238E27FC236}">
                <a16:creationId xmlns:a16="http://schemas.microsoft.com/office/drawing/2014/main" id="{870D20F2-D449-4988-8EA0-79170D5737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4158199"/>
            <a:ext cx="5426764" cy="1706353"/>
          </a:xfrm>
          <a:prstGeom prst="rect">
            <a:avLst/>
          </a:prstGeom>
        </p:spPr>
      </p:pic>
      <p:sp>
        <p:nvSpPr>
          <p:cNvPr id="25" name="Rectangle 15">
            <a:extLst>
              <a:ext uri="{FF2B5EF4-FFF2-40B4-BE49-F238E27FC236}">
                <a16:creationId xmlns:a16="http://schemas.microsoft.com/office/drawing/2014/main" id="{799448F2-0E5B-42DA-B2D1-11A14E947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4E8A7552-20E1-4F34-ADAB-C1DB6634D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Εικόνα 3" descr="Εικόνα που περιέχει άτομο, πολύχρωμος&#10;&#10;Περιγραφή που δημιουργήθηκε αυτόματα">
            <a:extLst>
              <a:ext uri="{FF2B5EF4-FFF2-40B4-BE49-F238E27FC236}">
                <a16:creationId xmlns:a16="http://schemas.microsoft.com/office/drawing/2014/main" id="{FD8F0D54-63EA-45DD-9158-65839410EC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034" y="1185989"/>
            <a:ext cx="5426764" cy="43414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CF7985-348E-444E-B50F-7DD97F8F1965}"/>
              </a:ext>
            </a:extLst>
          </p:cNvPr>
          <p:cNvSpPr txBox="1"/>
          <p:nvPr/>
        </p:nvSpPr>
        <p:spPr>
          <a:xfrm>
            <a:off x="6097485" y="5604404"/>
            <a:ext cx="6148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l-G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Ντούνια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Μιγιάτοβιτς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Επίτροπος για τα Ανθρώπινα Δικαιώματα</a:t>
            </a:r>
            <a:endParaRPr lang="el-G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2E7D0B-00C7-48BC-9B15-6D1915BE1435}"/>
              </a:ext>
            </a:extLst>
          </p:cNvPr>
          <p:cNvSpPr txBox="1"/>
          <p:nvPr/>
        </p:nvSpPr>
        <p:spPr>
          <a:xfrm>
            <a:off x="179677" y="5852322"/>
            <a:ext cx="5690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l-G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 Διάσκεψη των Διεθνών Μη Κυβερνητικών Οργανώσεων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92770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34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Freeform: Shape 36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38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0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42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Isosceles Triangle 46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3D1C15B1-106F-4BCF-8B62-DBB354B02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5390" y="473242"/>
            <a:ext cx="8181219" cy="109459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 err="1"/>
              <a:t>Συμ</a:t>
            </a:r>
            <a:r>
              <a:rPr lang="en-US" sz="3600" dirty="0"/>
              <a:t>βάσεις – νομικές κατοχυρώσεις</a:t>
            </a:r>
          </a:p>
        </p:txBody>
      </p:sp>
      <p:graphicFrame>
        <p:nvGraphicFramePr>
          <p:cNvPr id="12" name="TextBox 2">
            <a:extLst>
              <a:ext uri="{FF2B5EF4-FFF2-40B4-BE49-F238E27FC236}">
                <a16:creationId xmlns:a16="http://schemas.microsoft.com/office/drawing/2014/main" id="{32E11544-3A7C-4345-AD92-9F9B094C1E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9336298"/>
              </p:ext>
            </p:extLst>
          </p:nvPr>
        </p:nvGraphicFramePr>
        <p:xfrm>
          <a:off x="643467" y="1782981"/>
          <a:ext cx="10905066" cy="4393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5915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F701746-0657-4467-BBD3-24051A715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Εικόνα 4" descr="Εικόνα που περιέχει άτομο, πλήθος, άτομα, ομάδα&#10;&#10;Περιγραφή που δημιουργήθηκε αυτόματα">
            <a:extLst>
              <a:ext uri="{FF2B5EF4-FFF2-40B4-BE49-F238E27FC236}">
                <a16:creationId xmlns:a16="http://schemas.microsoft.com/office/drawing/2014/main" id="{AF657FDC-0506-434E-8679-FEAE068CC1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25" r="26276"/>
          <a:stretch/>
        </p:blipFill>
        <p:spPr>
          <a:xfrm>
            <a:off x="4559968" y="10"/>
            <a:ext cx="7632032" cy="6857990"/>
          </a:xfrm>
          <a:prstGeom prst="rect">
            <a:avLst/>
          </a:prstGeom>
        </p:spPr>
      </p:pic>
      <p:sp useBgFill="1">
        <p:nvSpPr>
          <p:cNvPr id="19" name="Freeform: Shape 18">
            <a:extLst>
              <a:ext uri="{FF2B5EF4-FFF2-40B4-BE49-F238E27FC236}">
                <a16:creationId xmlns:a16="http://schemas.microsoft.com/office/drawing/2014/main" id="{117BEB00-3E3D-4F08-AF56-DB0D22FB5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 rot="10800000">
            <a:off x="1" y="0"/>
            <a:ext cx="4802188" cy="6858000"/>
          </a:xfrm>
          <a:custGeom>
            <a:avLst/>
            <a:gdLst>
              <a:gd name="connsiteX0" fmla="*/ 0 w 4802188"/>
              <a:gd name="connsiteY0" fmla="*/ 0 h 6858000"/>
              <a:gd name="connsiteX1" fmla="*/ 4802188 w 4802188"/>
              <a:gd name="connsiteY1" fmla="*/ 0 h 6858000"/>
              <a:gd name="connsiteX2" fmla="*/ 4802188 w 4802188"/>
              <a:gd name="connsiteY2" fmla="*/ 6858000 h 6858000"/>
              <a:gd name="connsiteX3" fmla="*/ 0 w 4802188"/>
              <a:gd name="connsiteY3" fmla="*/ 6858000 h 6858000"/>
              <a:gd name="connsiteX4" fmla="*/ 4763 w 4802188"/>
              <a:gd name="connsiteY4" fmla="*/ 6791325 h 6858000"/>
              <a:gd name="connsiteX5" fmla="*/ 12700 w 4802188"/>
              <a:gd name="connsiteY5" fmla="*/ 6735762 h 6858000"/>
              <a:gd name="connsiteX6" fmla="*/ 22225 w 4802188"/>
              <a:gd name="connsiteY6" fmla="*/ 6683375 h 6858000"/>
              <a:gd name="connsiteX7" fmla="*/ 38100 w 4802188"/>
              <a:gd name="connsiteY7" fmla="*/ 6640512 h 6858000"/>
              <a:gd name="connsiteX8" fmla="*/ 53975 w 4802188"/>
              <a:gd name="connsiteY8" fmla="*/ 6597650 h 6858000"/>
              <a:gd name="connsiteX9" fmla="*/ 73025 w 4802188"/>
              <a:gd name="connsiteY9" fmla="*/ 6561137 h 6858000"/>
              <a:gd name="connsiteX10" fmla="*/ 92075 w 4802188"/>
              <a:gd name="connsiteY10" fmla="*/ 6523037 h 6858000"/>
              <a:gd name="connsiteX11" fmla="*/ 109538 w 4802188"/>
              <a:gd name="connsiteY11" fmla="*/ 6488112 h 6858000"/>
              <a:gd name="connsiteX12" fmla="*/ 127000 w 4802188"/>
              <a:gd name="connsiteY12" fmla="*/ 6448425 h 6858000"/>
              <a:gd name="connsiteX13" fmla="*/ 142875 w 4802188"/>
              <a:gd name="connsiteY13" fmla="*/ 6407150 h 6858000"/>
              <a:gd name="connsiteX14" fmla="*/ 157163 w 4802188"/>
              <a:gd name="connsiteY14" fmla="*/ 6361112 h 6858000"/>
              <a:gd name="connsiteX15" fmla="*/ 168275 w 4802188"/>
              <a:gd name="connsiteY15" fmla="*/ 6311900 h 6858000"/>
              <a:gd name="connsiteX16" fmla="*/ 176213 w 4802188"/>
              <a:gd name="connsiteY16" fmla="*/ 6251575 h 6858000"/>
              <a:gd name="connsiteX17" fmla="*/ 179388 w 4802188"/>
              <a:gd name="connsiteY17" fmla="*/ 6183312 h 6858000"/>
              <a:gd name="connsiteX18" fmla="*/ 176213 w 4802188"/>
              <a:gd name="connsiteY18" fmla="*/ 6113462 h 6858000"/>
              <a:gd name="connsiteX19" fmla="*/ 168275 w 4802188"/>
              <a:gd name="connsiteY19" fmla="*/ 6056312 h 6858000"/>
              <a:gd name="connsiteX20" fmla="*/ 157163 w 4802188"/>
              <a:gd name="connsiteY20" fmla="*/ 6003925 h 6858000"/>
              <a:gd name="connsiteX21" fmla="*/ 142875 w 4802188"/>
              <a:gd name="connsiteY21" fmla="*/ 5956300 h 6858000"/>
              <a:gd name="connsiteX22" fmla="*/ 127000 w 4802188"/>
              <a:gd name="connsiteY22" fmla="*/ 5915025 h 6858000"/>
              <a:gd name="connsiteX23" fmla="*/ 107950 w 4802188"/>
              <a:gd name="connsiteY23" fmla="*/ 5876925 h 6858000"/>
              <a:gd name="connsiteX24" fmla="*/ 88900 w 4802188"/>
              <a:gd name="connsiteY24" fmla="*/ 5840412 h 6858000"/>
              <a:gd name="connsiteX25" fmla="*/ 69850 w 4802188"/>
              <a:gd name="connsiteY25" fmla="*/ 5802312 h 6858000"/>
              <a:gd name="connsiteX26" fmla="*/ 52388 w 4802188"/>
              <a:gd name="connsiteY26" fmla="*/ 5762625 h 6858000"/>
              <a:gd name="connsiteX27" fmla="*/ 34925 w 4802188"/>
              <a:gd name="connsiteY27" fmla="*/ 5721350 h 6858000"/>
              <a:gd name="connsiteX28" fmla="*/ 20638 w 4802188"/>
              <a:gd name="connsiteY28" fmla="*/ 5675312 h 6858000"/>
              <a:gd name="connsiteX29" fmla="*/ 11113 w 4802188"/>
              <a:gd name="connsiteY29" fmla="*/ 5622925 h 6858000"/>
              <a:gd name="connsiteX30" fmla="*/ 1588 w 4802188"/>
              <a:gd name="connsiteY30" fmla="*/ 5562600 h 6858000"/>
              <a:gd name="connsiteX31" fmla="*/ 0 w 4802188"/>
              <a:gd name="connsiteY31" fmla="*/ 5494337 h 6858000"/>
              <a:gd name="connsiteX32" fmla="*/ 1588 w 4802188"/>
              <a:gd name="connsiteY32" fmla="*/ 5426075 h 6858000"/>
              <a:gd name="connsiteX33" fmla="*/ 11113 w 4802188"/>
              <a:gd name="connsiteY33" fmla="*/ 5365750 h 6858000"/>
              <a:gd name="connsiteX34" fmla="*/ 20638 w 4802188"/>
              <a:gd name="connsiteY34" fmla="*/ 5313362 h 6858000"/>
              <a:gd name="connsiteX35" fmla="*/ 34925 w 4802188"/>
              <a:gd name="connsiteY35" fmla="*/ 5268912 h 6858000"/>
              <a:gd name="connsiteX36" fmla="*/ 52388 w 4802188"/>
              <a:gd name="connsiteY36" fmla="*/ 5226050 h 6858000"/>
              <a:gd name="connsiteX37" fmla="*/ 69850 w 4802188"/>
              <a:gd name="connsiteY37" fmla="*/ 5186362 h 6858000"/>
              <a:gd name="connsiteX38" fmla="*/ 88900 w 4802188"/>
              <a:gd name="connsiteY38" fmla="*/ 5149850 h 6858000"/>
              <a:gd name="connsiteX39" fmla="*/ 107950 w 4802188"/>
              <a:gd name="connsiteY39" fmla="*/ 5114925 h 6858000"/>
              <a:gd name="connsiteX40" fmla="*/ 127000 w 4802188"/>
              <a:gd name="connsiteY40" fmla="*/ 5075237 h 6858000"/>
              <a:gd name="connsiteX41" fmla="*/ 142875 w 4802188"/>
              <a:gd name="connsiteY41" fmla="*/ 5033962 h 6858000"/>
              <a:gd name="connsiteX42" fmla="*/ 157163 w 4802188"/>
              <a:gd name="connsiteY42" fmla="*/ 4987925 h 6858000"/>
              <a:gd name="connsiteX43" fmla="*/ 168275 w 4802188"/>
              <a:gd name="connsiteY43" fmla="*/ 4935537 h 6858000"/>
              <a:gd name="connsiteX44" fmla="*/ 176213 w 4802188"/>
              <a:gd name="connsiteY44" fmla="*/ 4875212 h 6858000"/>
              <a:gd name="connsiteX45" fmla="*/ 179388 w 4802188"/>
              <a:gd name="connsiteY45" fmla="*/ 4806950 h 6858000"/>
              <a:gd name="connsiteX46" fmla="*/ 176213 w 4802188"/>
              <a:gd name="connsiteY46" fmla="*/ 4738687 h 6858000"/>
              <a:gd name="connsiteX47" fmla="*/ 168275 w 4802188"/>
              <a:gd name="connsiteY47" fmla="*/ 4678362 h 6858000"/>
              <a:gd name="connsiteX48" fmla="*/ 157163 w 4802188"/>
              <a:gd name="connsiteY48" fmla="*/ 4625975 h 6858000"/>
              <a:gd name="connsiteX49" fmla="*/ 142875 w 4802188"/>
              <a:gd name="connsiteY49" fmla="*/ 4579937 h 6858000"/>
              <a:gd name="connsiteX50" fmla="*/ 127000 w 4802188"/>
              <a:gd name="connsiteY50" fmla="*/ 4537075 h 6858000"/>
              <a:gd name="connsiteX51" fmla="*/ 107950 w 4802188"/>
              <a:gd name="connsiteY51" fmla="*/ 4498975 h 6858000"/>
              <a:gd name="connsiteX52" fmla="*/ 69850 w 4802188"/>
              <a:gd name="connsiteY52" fmla="*/ 4424362 h 6858000"/>
              <a:gd name="connsiteX53" fmla="*/ 52388 w 4802188"/>
              <a:gd name="connsiteY53" fmla="*/ 4386262 h 6858000"/>
              <a:gd name="connsiteX54" fmla="*/ 34925 w 4802188"/>
              <a:gd name="connsiteY54" fmla="*/ 4343400 h 6858000"/>
              <a:gd name="connsiteX55" fmla="*/ 20638 w 4802188"/>
              <a:gd name="connsiteY55" fmla="*/ 4297362 h 6858000"/>
              <a:gd name="connsiteX56" fmla="*/ 11113 w 4802188"/>
              <a:gd name="connsiteY56" fmla="*/ 4244975 h 6858000"/>
              <a:gd name="connsiteX57" fmla="*/ 1588 w 4802188"/>
              <a:gd name="connsiteY57" fmla="*/ 4186237 h 6858000"/>
              <a:gd name="connsiteX58" fmla="*/ 0 w 4802188"/>
              <a:gd name="connsiteY58" fmla="*/ 4116387 h 6858000"/>
              <a:gd name="connsiteX59" fmla="*/ 1588 w 4802188"/>
              <a:gd name="connsiteY59" fmla="*/ 4048125 h 6858000"/>
              <a:gd name="connsiteX60" fmla="*/ 11113 w 4802188"/>
              <a:gd name="connsiteY60" fmla="*/ 3987800 h 6858000"/>
              <a:gd name="connsiteX61" fmla="*/ 20638 w 4802188"/>
              <a:gd name="connsiteY61" fmla="*/ 3935412 h 6858000"/>
              <a:gd name="connsiteX62" fmla="*/ 34925 w 4802188"/>
              <a:gd name="connsiteY62" fmla="*/ 3890962 h 6858000"/>
              <a:gd name="connsiteX63" fmla="*/ 52388 w 4802188"/>
              <a:gd name="connsiteY63" fmla="*/ 3848100 h 6858000"/>
              <a:gd name="connsiteX64" fmla="*/ 69850 w 4802188"/>
              <a:gd name="connsiteY64" fmla="*/ 3811587 h 6858000"/>
              <a:gd name="connsiteX65" fmla="*/ 107950 w 4802188"/>
              <a:gd name="connsiteY65" fmla="*/ 3736975 h 6858000"/>
              <a:gd name="connsiteX66" fmla="*/ 127000 w 4802188"/>
              <a:gd name="connsiteY66" fmla="*/ 3697287 h 6858000"/>
              <a:gd name="connsiteX67" fmla="*/ 142875 w 4802188"/>
              <a:gd name="connsiteY67" fmla="*/ 3656012 h 6858000"/>
              <a:gd name="connsiteX68" fmla="*/ 157163 w 4802188"/>
              <a:gd name="connsiteY68" fmla="*/ 3609975 h 6858000"/>
              <a:gd name="connsiteX69" fmla="*/ 168275 w 4802188"/>
              <a:gd name="connsiteY69" fmla="*/ 3557587 h 6858000"/>
              <a:gd name="connsiteX70" fmla="*/ 176213 w 4802188"/>
              <a:gd name="connsiteY70" fmla="*/ 3497262 h 6858000"/>
              <a:gd name="connsiteX71" fmla="*/ 179388 w 4802188"/>
              <a:gd name="connsiteY71" fmla="*/ 3427412 h 6858000"/>
              <a:gd name="connsiteX72" fmla="*/ 176213 w 4802188"/>
              <a:gd name="connsiteY72" fmla="*/ 3360737 h 6858000"/>
              <a:gd name="connsiteX73" fmla="*/ 168275 w 4802188"/>
              <a:gd name="connsiteY73" fmla="*/ 3300412 h 6858000"/>
              <a:gd name="connsiteX74" fmla="*/ 157163 w 4802188"/>
              <a:gd name="connsiteY74" fmla="*/ 3248025 h 6858000"/>
              <a:gd name="connsiteX75" fmla="*/ 142875 w 4802188"/>
              <a:gd name="connsiteY75" fmla="*/ 3201987 h 6858000"/>
              <a:gd name="connsiteX76" fmla="*/ 127000 w 4802188"/>
              <a:gd name="connsiteY76" fmla="*/ 3160712 h 6858000"/>
              <a:gd name="connsiteX77" fmla="*/ 107950 w 4802188"/>
              <a:gd name="connsiteY77" fmla="*/ 3121025 h 6858000"/>
              <a:gd name="connsiteX78" fmla="*/ 88900 w 4802188"/>
              <a:gd name="connsiteY78" fmla="*/ 3084512 h 6858000"/>
              <a:gd name="connsiteX79" fmla="*/ 69850 w 4802188"/>
              <a:gd name="connsiteY79" fmla="*/ 3046412 h 6858000"/>
              <a:gd name="connsiteX80" fmla="*/ 52388 w 4802188"/>
              <a:gd name="connsiteY80" fmla="*/ 3009900 h 6858000"/>
              <a:gd name="connsiteX81" fmla="*/ 34925 w 4802188"/>
              <a:gd name="connsiteY81" fmla="*/ 2967037 h 6858000"/>
              <a:gd name="connsiteX82" fmla="*/ 20638 w 4802188"/>
              <a:gd name="connsiteY82" fmla="*/ 2922587 h 6858000"/>
              <a:gd name="connsiteX83" fmla="*/ 11113 w 4802188"/>
              <a:gd name="connsiteY83" fmla="*/ 2868612 h 6858000"/>
              <a:gd name="connsiteX84" fmla="*/ 1588 w 4802188"/>
              <a:gd name="connsiteY84" fmla="*/ 2809875 h 6858000"/>
              <a:gd name="connsiteX85" fmla="*/ 0 w 4802188"/>
              <a:gd name="connsiteY85" fmla="*/ 2741612 h 6858000"/>
              <a:gd name="connsiteX86" fmla="*/ 1588 w 4802188"/>
              <a:gd name="connsiteY86" fmla="*/ 2671762 h 6858000"/>
              <a:gd name="connsiteX87" fmla="*/ 11113 w 4802188"/>
              <a:gd name="connsiteY87" fmla="*/ 2613025 h 6858000"/>
              <a:gd name="connsiteX88" fmla="*/ 20638 w 4802188"/>
              <a:gd name="connsiteY88" fmla="*/ 2560637 h 6858000"/>
              <a:gd name="connsiteX89" fmla="*/ 34925 w 4802188"/>
              <a:gd name="connsiteY89" fmla="*/ 2513012 h 6858000"/>
              <a:gd name="connsiteX90" fmla="*/ 52388 w 4802188"/>
              <a:gd name="connsiteY90" fmla="*/ 2471737 h 6858000"/>
              <a:gd name="connsiteX91" fmla="*/ 69850 w 4802188"/>
              <a:gd name="connsiteY91" fmla="*/ 2433637 h 6858000"/>
              <a:gd name="connsiteX92" fmla="*/ 88900 w 4802188"/>
              <a:gd name="connsiteY92" fmla="*/ 2395537 h 6858000"/>
              <a:gd name="connsiteX93" fmla="*/ 107950 w 4802188"/>
              <a:gd name="connsiteY93" fmla="*/ 2359025 h 6858000"/>
              <a:gd name="connsiteX94" fmla="*/ 127000 w 4802188"/>
              <a:gd name="connsiteY94" fmla="*/ 2319337 h 6858000"/>
              <a:gd name="connsiteX95" fmla="*/ 142875 w 4802188"/>
              <a:gd name="connsiteY95" fmla="*/ 2278062 h 6858000"/>
              <a:gd name="connsiteX96" fmla="*/ 157163 w 4802188"/>
              <a:gd name="connsiteY96" fmla="*/ 2232025 h 6858000"/>
              <a:gd name="connsiteX97" fmla="*/ 168275 w 4802188"/>
              <a:gd name="connsiteY97" fmla="*/ 2179637 h 6858000"/>
              <a:gd name="connsiteX98" fmla="*/ 176213 w 4802188"/>
              <a:gd name="connsiteY98" fmla="*/ 2119312 h 6858000"/>
              <a:gd name="connsiteX99" fmla="*/ 179388 w 4802188"/>
              <a:gd name="connsiteY99" fmla="*/ 2051050 h 6858000"/>
              <a:gd name="connsiteX100" fmla="*/ 176213 w 4802188"/>
              <a:gd name="connsiteY100" fmla="*/ 1982787 h 6858000"/>
              <a:gd name="connsiteX101" fmla="*/ 168275 w 4802188"/>
              <a:gd name="connsiteY101" fmla="*/ 1922462 h 6858000"/>
              <a:gd name="connsiteX102" fmla="*/ 157163 w 4802188"/>
              <a:gd name="connsiteY102" fmla="*/ 1870075 h 6858000"/>
              <a:gd name="connsiteX103" fmla="*/ 142875 w 4802188"/>
              <a:gd name="connsiteY103" fmla="*/ 1824037 h 6858000"/>
              <a:gd name="connsiteX104" fmla="*/ 127000 w 4802188"/>
              <a:gd name="connsiteY104" fmla="*/ 1782762 h 6858000"/>
              <a:gd name="connsiteX105" fmla="*/ 107950 w 4802188"/>
              <a:gd name="connsiteY105" fmla="*/ 1743075 h 6858000"/>
              <a:gd name="connsiteX106" fmla="*/ 88900 w 4802188"/>
              <a:gd name="connsiteY106" fmla="*/ 1708150 h 6858000"/>
              <a:gd name="connsiteX107" fmla="*/ 69850 w 4802188"/>
              <a:gd name="connsiteY107" fmla="*/ 1671637 h 6858000"/>
              <a:gd name="connsiteX108" fmla="*/ 52388 w 4802188"/>
              <a:gd name="connsiteY108" fmla="*/ 1631950 h 6858000"/>
              <a:gd name="connsiteX109" fmla="*/ 34925 w 4802188"/>
              <a:gd name="connsiteY109" fmla="*/ 1589087 h 6858000"/>
              <a:gd name="connsiteX110" fmla="*/ 20638 w 4802188"/>
              <a:gd name="connsiteY110" fmla="*/ 1544637 h 6858000"/>
              <a:gd name="connsiteX111" fmla="*/ 11113 w 4802188"/>
              <a:gd name="connsiteY111" fmla="*/ 1492250 h 6858000"/>
              <a:gd name="connsiteX112" fmla="*/ 1588 w 4802188"/>
              <a:gd name="connsiteY112" fmla="*/ 1431925 h 6858000"/>
              <a:gd name="connsiteX113" fmla="*/ 0 w 4802188"/>
              <a:gd name="connsiteY113" fmla="*/ 1363662 h 6858000"/>
              <a:gd name="connsiteX114" fmla="*/ 1588 w 4802188"/>
              <a:gd name="connsiteY114" fmla="*/ 1295400 h 6858000"/>
              <a:gd name="connsiteX115" fmla="*/ 11113 w 4802188"/>
              <a:gd name="connsiteY115" fmla="*/ 1235075 h 6858000"/>
              <a:gd name="connsiteX116" fmla="*/ 20638 w 4802188"/>
              <a:gd name="connsiteY116" fmla="*/ 1182687 h 6858000"/>
              <a:gd name="connsiteX117" fmla="*/ 34925 w 4802188"/>
              <a:gd name="connsiteY117" fmla="*/ 1136650 h 6858000"/>
              <a:gd name="connsiteX118" fmla="*/ 52388 w 4802188"/>
              <a:gd name="connsiteY118" fmla="*/ 1095375 h 6858000"/>
              <a:gd name="connsiteX119" fmla="*/ 69850 w 4802188"/>
              <a:gd name="connsiteY119" fmla="*/ 1055687 h 6858000"/>
              <a:gd name="connsiteX120" fmla="*/ 88900 w 4802188"/>
              <a:gd name="connsiteY120" fmla="*/ 1017587 h 6858000"/>
              <a:gd name="connsiteX121" fmla="*/ 107950 w 4802188"/>
              <a:gd name="connsiteY121" fmla="*/ 981075 h 6858000"/>
              <a:gd name="connsiteX122" fmla="*/ 127000 w 4802188"/>
              <a:gd name="connsiteY122" fmla="*/ 942975 h 6858000"/>
              <a:gd name="connsiteX123" fmla="*/ 142875 w 4802188"/>
              <a:gd name="connsiteY123" fmla="*/ 901700 h 6858000"/>
              <a:gd name="connsiteX124" fmla="*/ 157163 w 4802188"/>
              <a:gd name="connsiteY124" fmla="*/ 854075 h 6858000"/>
              <a:gd name="connsiteX125" fmla="*/ 168275 w 4802188"/>
              <a:gd name="connsiteY125" fmla="*/ 801687 h 6858000"/>
              <a:gd name="connsiteX126" fmla="*/ 176213 w 4802188"/>
              <a:gd name="connsiteY126" fmla="*/ 744537 h 6858000"/>
              <a:gd name="connsiteX127" fmla="*/ 179388 w 4802188"/>
              <a:gd name="connsiteY127" fmla="*/ 673100 h 6858000"/>
              <a:gd name="connsiteX128" fmla="*/ 176213 w 4802188"/>
              <a:gd name="connsiteY128" fmla="*/ 606425 h 6858000"/>
              <a:gd name="connsiteX129" fmla="*/ 168275 w 4802188"/>
              <a:gd name="connsiteY129" fmla="*/ 546100 h 6858000"/>
              <a:gd name="connsiteX130" fmla="*/ 157163 w 4802188"/>
              <a:gd name="connsiteY130" fmla="*/ 496887 h 6858000"/>
              <a:gd name="connsiteX131" fmla="*/ 142875 w 4802188"/>
              <a:gd name="connsiteY131" fmla="*/ 450850 h 6858000"/>
              <a:gd name="connsiteX132" fmla="*/ 127000 w 4802188"/>
              <a:gd name="connsiteY132" fmla="*/ 409575 h 6858000"/>
              <a:gd name="connsiteX133" fmla="*/ 109538 w 4802188"/>
              <a:gd name="connsiteY133" fmla="*/ 369887 h 6858000"/>
              <a:gd name="connsiteX134" fmla="*/ 92075 w 4802188"/>
              <a:gd name="connsiteY134" fmla="*/ 334962 h 6858000"/>
              <a:gd name="connsiteX135" fmla="*/ 73025 w 4802188"/>
              <a:gd name="connsiteY135" fmla="*/ 296862 h 6858000"/>
              <a:gd name="connsiteX136" fmla="*/ 53975 w 4802188"/>
              <a:gd name="connsiteY136" fmla="*/ 260350 h 6858000"/>
              <a:gd name="connsiteX137" fmla="*/ 38100 w 4802188"/>
              <a:gd name="connsiteY137" fmla="*/ 217487 h 6858000"/>
              <a:gd name="connsiteX138" fmla="*/ 22225 w 4802188"/>
              <a:gd name="connsiteY138" fmla="*/ 174625 h 6858000"/>
              <a:gd name="connsiteX139" fmla="*/ 12700 w 4802188"/>
              <a:gd name="connsiteY139" fmla="*/ 122237 h 6858000"/>
              <a:gd name="connsiteX140" fmla="*/ 4763 w 4802188"/>
              <a:gd name="connsiteY140" fmla="*/ 6667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4802188" h="6858000">
                <a:moveTo>
                  <a:pt x="0" y="0"/>
                </a:moveTo>
                <a:lnTo>
                  <a:pt x="4802188" y="0"/>
                </a:lnTo>
                <a:lnTo>
                  <a:pt x="4802188" y="6858000"/>
                </a:lnTo>
                <a:lnTo>
                  <a:pt x="0" y="6858000"/>
                </a:lnTo>
                <a:lnTo>
                  <a:pt x="4763" y="6791325"/>
                </a:lnTo>
                <a:lnTo>
                  <a:pt x="12700" y="6735762"/>
                </a:lnTo>
                <a:lnTo>
                  <a:pt x="22225" y="6683375"/>
                </a:lnTo>
                <a:lnTo>
                  <a:pt x="38100" y="6640512"/>
                </a:lnTo>
                <a:lnTo>
                  <a:pt x="53975" y="6597650"/>
                </a:lnTo>
                <a:lnTo>
                  <a:pt x="73025" y="6561137"/>
                </a:lnTo>
                <a:lnTo>
                  <a:pt x="92075" y="6523037"/>
                </a:lnTo>
                <a:lnTo>
                  <a:pt x="109538" y="6488112"/>
                </a:lnTo>
                <a:lnTo>
                  <a:pt x="127000" y="6448425"/>
                </a:lnTo>
                <a:lnTo>
                  <a:pt x="142875" y="6407150"/>
                </a:lnTo>
                <a:lnTo>
                  <a:pt x="157163" y="6361112"/>
                </a:lnTo>
                <a:lnTo>
                  <a:pt x="168275" y="6311900"/>
                </a:lnTo>
                <a:lnTo>
                  <a:pt x="176213" y="6251575"/>
                </a:lnTo>
                <a:lnTo>
                  <a:pt x="179388" y="6183312"/>
                </a:lnTo>
                <a:lnTo>
                  <a:pt x="176213" y="6113462"/>
                </a:lnTo>
                <a:lnTo>
                  <a:pt x="168275" y="6056312"/>
                </a:lnTo>
                <a:lnTo>
                  <a:pt x="157163" y="6003925"/>
                </a:lnTo>
                <a:lnTo>
                  <a:pt x="142875" y="5956300"/>
                </a:lnTo>
                <a:lnTo>
                  <a:pt x="127000" y="5915025"/>
                </a:lnTo>
                <a:lnTo>
                  <a:pt x="107950" y="5876925"/>
                </a:lnTo>
                <a:lnTo>
                  <a:pt x="88900" y="5840412"/>
                </a:lnTo>
                <a:lnTo>
                  <a:pt x="69850" y="5802312"/>
                </a:lnTo>
                <a:lnTo>
                  <a:pt x="52388" y="5762625"/>
                </a:lnTo>
                <a:lnTo>
                  <a:pt x="34925" y="5721350"/>
                </a:lnTo>
                <a:lnTo>
                  <a:pt x="20638" y="5675312"/>
                </a:lnTo>
                <a:lnTo>
                  <a:pt x="11113" y="5622925"/>
                </a:lnTo>
                <a:lnTo>
                  <a:pt x="1588" y="5562600"/>
                </a:lnTo>
                <a:lnTo>
                  <a:pt x="0" y="5494337"/>
                </a:lnTo>
                <a:lnTo>
                  <a:pt x="1588" y="5426075"/>
                </a:lnTo>
                <a:lnTo>
                  <a:pt x="11113" y="5365750"/>
                </a:lnTo>
                <a:lnTo>
                  <a:pt x="20638" y="5313362"/>
                </a:lnTo>
                <a:lnTo>
                  <a:pt x="34925" y="5268912"/>
                </a:lnTo>
                <a:lnTo>
                  <a:pt x="52388" y="5226050"/>
                </a:lnTo>
                <a:lnTo>
                  <a:pt x="69850" y="5186362"/>
                </a:lnTo>
                <a:lnTo>
                  <a:pt x="88900" y="5149850"/>
                </a:lnTo>
                <a:lnTo>
                  <a:pt x="107950" y="5114925"/>
                </a:lnTo>
                <a:lnTo>
                  <a:pt x="127000" y="5075237"/>
                </a:lnTo>
                <a:lnTo>
                  <a:pt x="142875" y="5033962"/>
                </a:lnTo>
                <a:lnTo>
                  <a:pt x="157163" y="4987925"/>
                </a:lnTo>
                <a:lnTo>
                  <a:pt x="168275" y="4935537"/>
                </a:lnTo>
                <a:lnTo>
                  <a:pt x="176213" y="4875212"/>
                </a:lnTo>
                <a:lnTo>
                  <a:pt x="179388" y="4806950"/>
                </a:lnTo>
                <a:lnTo>
                  <a:pt x="176213" y="4738687"/>
                </a:lnTo>
                <a:lnTo>
                  <a:pt x="168275" y="4678362"/>
                </a:lnTo>
                <a:lnTo>
                  <a:pt x="157163" y="4625975"/>
                </a:lnTo>
                <a:lnTo>
                  <a:pt x="142875" y="4579937"/>
                </a:lnTo>
                <a:lnTo>
                  <a:pt x="127000" y="4537075"/>
                </a:lnTo>
                <a:lnTo>
                  <a:pt x="107950" y="4498975"/>
                </a:lnTo>
                <a:lnTo>
                  <a:pt x="69850" y="4424362"/>
                </a:lnTo>
                <a:lnTo>
                  <a:pt x="52388" y="4386262"/>
                </a:lnTo>
                <a:lnTo>
                  <a:pt x="34925" y="4343400"/>
                </a:lnTo>
                <a:lnTo>
                  <a:pt x="20638" y="4297362"/>
                </a:lnTo>
                <a:lnTo>
                  <a:pt x="11113" y="4244975"/>
                </a:lnTo>
                <a:lnTo>
                  <a:pt x="1588" y="4186237"/>
                </a:lnTo>
                <a:lnTo>
                  <a:pt x="0" y="4116387"/>
                </a:lnTo>
                <a:lnTo>
                  <a:pt x="1588" y="4048125"/>
                </a:lnTo>
                <a:lnTo>
                  <a:pt x="11113" y="3987800"/>
                </a:lnTo>
                <a:lnTo>
                  <a:pt x="20638" y="3935412"/>
                </a:lnTo>
                <a:lnTo>
                  <a:pt x="34925" y="3890962"/>
                </a:lnTo>
                <a:lnTo>
                  <a:pt x="52388" y="3848100"/>
                </a:lnTo>
                <a:lnTo>
                  <a:pt x="69850" y="3811587"/>
                </a:lnTo>
                <a:lnTo>
                  <a:pt x="107950" y="3736975"/>
                </a:lnTo>
                <a:lnTo>
                  <a:pt x="127000" y="3697287"/>
                </a:lnTo>
                <a:lnTo>
                  <a:pt x="142875" y="3656012"/>
                </a:lnTo>
                <a:lnTo>
                  <a:pt x="157163" y="3609975"/>
                </a:lnTo>
                <a:lnTo>
                  <a:pt x="168275" y="3557587"/>
                </a:lnTo>
                <a:lnTo>
                  <a:pt x="176213" y="3497262"/>
                </a:lnTo>
                <a:lnTo>
                  <a:pt x="179388" y="3427412"/>
                </a:lnTo>
                <a:lnTo>
                  <a:pt x="176213" y="3360737"/>
                </a:lnTo>
                <a:lnTo>
                  <a:pt x="168275" y="3300412"/>
                </a:lnTo>
                <a:lnTo>
                  <a:pt x="157163" y="3248025"/>
                </a:lnTo>
                <a:lnTo>
                  <a:pt x="142875" y="3201987"/>
                </a:lnTo>
                <a:lnTo>
                  <a:pt x="127000" y="3160712"/>
                </a:lnTo>
                <a:lnTo>
                  <a:pt x="107950" y="3121025"/>
                </a:lnTo>
                <a:lnTo>
                  <a:pt x="88900" y="3084512"/>
                </a:lnTo>
                <a:lnTo>
                  <a:pt x="69850" y="3046412"/>
                </a:lnTo>
                <a:lnTo>
                  <a:pt x="52388" y="3009900"/>
                </a:lnTo>
                <a:lnTo>
                  <a:pt x="34925" y="2967037"/>
                </a:lnTo>
                <a:lnTo>
                  <a:pt x="20638" y="2922587"/>
                </a:lnTo>
                <a:lnTo>
                  <a:pt x="11113" y="2868612"/>
                </a:lnTo>
                <a:lnTo>
                  <a:pt x="1588" y="2809875"/>
                </a:lnTo>
                <a:lnTo>
                  <a:pt x="0" y="2741612"/>
                </a:lnTo>
                <a:lnTo>
                  <a:pt x="1588" y="2671762"/>
                </a:lnTo>
                <a:lnTo>
                  <a:pt x="11113" y="2613025"/>
                </a:lnTo>
                <a:lnTo>
                  <a:pt x="20638" y="2560637"/>
                </a:lnTo>
                <a:lnTo>
                  <a:pt x="34925" y="2513012"/>
                </a:lnTo>
                <a:lnTo>
                  <a:pt x="52388" y="2471737"/>
                </a:lnTo>
                <a:lnTo>
                  <a:pt x="69850" y="2433637"/>
                </a:lnTo>
                <a:lnTo>
                  <a:pt x="88900" y="2395537"/>
                </a:lnTo>
                <a:lnTo>
                  <a:pt x="107950" y="2359025"/>
                </a:lnTo>
                <a:lnTo>
                  <a:pt x="127000" y="2319337"/>
                </a:lnTo>
                <a:lnTo>
                  <a:pt x="142875" y="2278062"/>
                </a:lnTo>
                <a:lnTo>
                  <a:pt x="157163" y="2232025"/>
                </a:lnTo>
                <a:lnTo>
                  <a:pt x="168275" y="2179637"/>
                </a:lnTo>
                <a:lnTo>
                  <a:pt x="176213" y="2119312"/>
                </a:lnTo>
                <a:lnTo>
                  <a:pt x="179388" y="2051050"/>
                </a:lnTo>
                <a:lnTo>
                  <a:pt x="176213" y="1982787"/>
                </a:lnTo>
                <a:lnTo>
                  <a:pt x="168275" y="1922462"/>
                </a:lnTo>
                <a:lnTo>
                  <a:pt x="157163" y="1870075"/>
                </a:lnTo>
                <a:lnTo>
                  <a:pt x="142875" y="1824037"/>
                </a:lnTo>
                <a:lnTo>
                  <a:pt x="127000" y="1782762"/>
                </a:lnTo>
                <a:lnTo>
                  <a:pt x="107950" y="1743075"/>
                </a:lnTo>
                <a:lnTo>
                  <a:pt x="88900" y="1708150"/>
                </a:lnTo>
                <a:lnTo>
                  <a:pt x="69850" y="1671637"/>
                </a:lnTo>
                <a:lnTo>
                  <a:pt x="52388" y="1631950"/>
                </a:lnTo>
                <a:lnTo>
                  <a:pt x="34925" y="1589087"/>
                </a:lnTo>
                <a:lnTo>
                  <a:pt x="20638" y="1544637"/>
                </a:lnTo>
                <a:lnTo>
                  <a:pt x="11113" y="1492250"/>
                </a:lnTo>
                <a:lnTo>
                  <a:pt x="1588" y="1431925"/>
                </a:lnTo>
                <a:lnTo>
                  <a:pt x="0" y="1363662"/>
                </a:lnTo>
                <a:lnTo>
                  <a:pt x="1588" y="1295400"/>
                </a:lnTo>
                <a:lnTo>
                  <a:pt x="11113" y="1235075"/>
                </a:lnTo>
                <a:lnTo>
                  <a:pt x="20638" y="1182687"/>
                </a:lnTo>
                <a:lnTo>
                  <a:pt x="34925" y="1136650"/>
                </a:lnTo>
                <a:lnTo>
                  <a:pt x="52388" y="1095375"/>
                </a:lnTo>
                <a:lnTo>
                  <a:pt x="69850" y="1055687"/>
                </a:lnTo>
                <a:lnTo>
                  <a:pt x="88900" y="1017587"/>
                </a:lnTo>
                <a:lnTo>
                  <a:pt x="107950" y="981075"/>
                </a:lnTo>
                <a:lnTo>
                  <a:pt x="127000" y="942975"/>
                </a:lnTo>
                <a:lnTo>
                  <a:pt x="142875" y="901700"/>
                </a:lnTo>
                <a:lnTo>
                  <a:pt x="157163" y="854075"/>
                </a:lnTo>
                <a:lnTo>
                  <a:pt x="168275" y="801687"/>
                </a:lnTo>
                <a:lnTo>
                  <a:pt x="176213" y="744537"/>
                </a:lnTo>
                <a:lnTo>
                  <a:pt x="179388" y="673100"/>
                </a:lnTo>
                <a:lnTo>
                  <a:pt x="176213" y="606425"/>
                </a:lnTo>
                <a:lnTo>
                  <a:pt x="168275" y="546100"/>
                </a:lnTo>
                <a:lnTo>
                  <a:pt x="157163" y="496887"/>
                </a:lnTo>
                <a:lnTo>
                  <a:pt x="142875" y="450850"/>
                </a:lnTo>
                <a:lnTo>
                  <a:pt x="127000" y="409575"/>
                </a:lnTo>
                <a:lnTo>
                  <a:pt x="109538" y="369887"/>
                </a:lnTo>
                <a:lnTo>
                  <a:pt x="92075" y="334962"/>
                </a:lnTo>
                <a:lnTo>
                  <a:pt x="73025" y="296862"/>
                </a:lnTo>
                <a:lnTo>
                  <a:pt x="53975" y="260350"/>
                </a:lnTo>
                <a:lnTo>
                  <a:pt x="38100" y="217487"/>
                </a:lnTo>
                <a:lnTo>
                  <a:pt x="22225" y="174625"/>
                </a:lnTo>
                <a:lnTo>
                  <a:pt x="12700" y="122237"/>
                </a:lnTo>
                <a:lnTo>
                  <a:pt x="4763" y="66675"/>
                </a:lnTo>
                <a:close/>
              </a:path>
            </a:pathLst>
          </a:custGeom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A4E429F1-5649-4775-998E-B6AF3C155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051" y="662400"/>
            <a:ext cx="3409200" cy="14921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 dirty="0"/>
              <a:t>Επ</a:t>
            </a:r>
            <a:r>
              <a:rPr lang="en-US" sz="3400" dirty="0" err="1"/>
              <a:t>ιτρο</a:t>
            </a:r>
            <a:r>
              <a:rPr lang="en-US" sz="3400" dirty="0"/>
              <a:t>πές – Ομάδες εργασίας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FB30EF-ECFC-4333-9EE8-29222AE82632}"/>
              </a:ext>
            </a:extLst>
          </p:cNvPr>
          <p:cNvSpPr txBox="1"/>
          <p:nvPr/>
        </p:nvSpPr>
        <p:spPr>
          <a:xfrm>
            <a:off x="765051" y="2286000"/>
            <a:ext cx="3409200" cy="38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>
                    <a:alpha val="88000"/>
                  </a:schemeClr>
                </a:solidFill>
              </a:rPr>
              <a:t>Επ</a:t>
            </a:r>
            <a:r>
              <a:rPr lang="en-US" sz="1900" dirty="0" err="1">
                <a:solidFill>
                  <a:schemeClr val="tx1">
                    <a:alpha val="88000"/>
                  </a:schemeClr>
                </a:solidFill>
              </a:rPr>
              <a:t>ιτρο</a:t>
            </a:r>
            <a:r>
              <a:rPr lang="en-US" sz="1900" dirty="0">
                <a:solidFill>
                  <a:schemeClr val="tx1">
                    <a:alpha val="88000"/>
                  </a:schemeClr>
                </a:solidFill>
              </a:rPr>
              <a:t>πή του Συμβουλίου της Ευρώπης για την Πρόληψη των Βασανιστηρίων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 err="1">
                <a:solidFill>
                  <a:schemeClr val="tx1">
                    <a:alpha val="88000"/>
                  </a:schemeClr>
                </a:solidFill>
              </a:rPr>
              <a:t>Ευρω</a:t>
            </a:r>
            <a:r>
              <a:rPr lang="en-US" sz="1900" dirty="0">
                <a:solidFill>
                  <a:schemeClr val="tx1">
                    <a:alpha val="88000"/>
                  </a:schemeClr>
                </a:solidFill>
              </a:rPr>
              <a:t>παϊκή Επιτροπή Κοινωνικών Δικαιωμάτων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 err="1">
                <a:solidFill>
                  <a:schemeClr val="tx1">
                    <a:alpha val="88000"/>
                  </a:schemeClr>
                </a:solidFill>
              </a:rPr>
              <a:t>Ομάδ</a:t>
            </a:r>
            <a:r>
              <a:rPr lang="en-US" sz="1900" dirty="0">
                <a:solidFill>
                  <a:schemeClr val="tx1">
                    <a:alpha val="88000"/>
                  </a:schemeClr>
                </a:solidFill>
              </a:rPr>
              <a:t>α Κρατών κατά της Διαφθοράς (Greco)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 err="1">
                <a:solidFill>
                  <a:schemeClr val="tx1">
                    <a:alpha val="88000"/>
                  </a:schemeClr>
                </a:solidFill>
              </a:rPr>
              <a:t>Ευρω</a:t>
            </a:r>
            <a:r>
              <a:rPr lang="en-US" sz="1900" dirty="0">
                <a:solidFill>
                  <a:schemeClr val="tx1">
                    <a:alpha val="88000"/>
                  </a:schemeClr>
                </a:solidFill>
              </a:rPr>
              <a:t>παϊκή Συμμαχία των Πόλεων και των Περιφερειών για την ένταξη των Ρομά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dirty="0" err="1">
                <a:solidFill>
                  <a:schemeClr val="tx1">
                    <a:alpha val="88000"/>
                  </a:schemeClr>
                </a:solidFill>
              </a:rPr>
              <a:t>Ευρω</a:t>
            </a:r>
            <a:r>
              <a:rPr lang="en-US" sz="1900" dirty="0">
                <a:solidFill>
                  <a:schemeClr val="tx1">
                    <a:alpha val="88000"/>
                  </a:schemeClr>
                </a:solidFill>
              </a:rPr>
              <a:t>παϊκή Επιτροπή κατά του Ρατσισμού και της Μισαλλοδοξίας</a:t>
            </a:r>
          </a:p>
        </p:txBody>
      </p:sp>
    </p:spTree>
    <p:extLst>
      <p:ext uri="{BB962C8B-B14F-4D97-AF65-F5344CB8AC3E}">
        <p14:creationId xmlns:p14="http://schemas.microsoft.com/office/powerpoint/2010/main" val="3628646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09821A95-4AEC-48B6-A584-7555C90566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E4CA7D64-2912-4CF2-BAE2-9FA4AFDFC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662399"/>
            <a:ext cx="10153650" cy="527772"/>
          </a:xfrm>
        </p:spPr>
        <p:txBody>
          <a:bodyPr anchor="t">
            <a:normAutofit fontScale="90000"/>
          </a:bodyPr>
          <a:lstStyle/>
          <a:p>
            <a:r>
              <a:rPr lang="el-GR" dirty="0"/>
              <a:t>Η Ελλάδα στο Συμβούλιο της Ευρώπης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9996FAB-012A-4B0F-A158-D21B9D459F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885825" cy="6858000"/>
            <a:chOff x="0" y="0"/>
            <a:chExt cx="885825" cy="6858000"/>
          </a:xfrm>
        </p:grpSpPr>
        <p:sp>
          <p:nvSpPr>
            <p:cNvPr id="52" name="Freeform 6">
              <a:extLst>
                <a:ext uri="{FF2B5EF4-FFF2-40B4-BE49-F238E27FC236}">
                  <a16:creationId xmlns:a16="http://schemas.microsoft.com/office/drawing/2014/main" id="{E1CDEC00-6E40-4AC1-B45A-15954C78D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0"/>
              <a:ext cx="885825" cy="6858000"/>
            </a:xfrm>
            <a:custGeom>
              <a:avLst/>
              <a:gdLst/>
              <a:ahLst/>
              <a:cxnLst/>
              <a:rect l="0" t="0" r="r" b="b"/>
              <a:pathLst>
                <a:path w="558" h="432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8BF78D31-BD66-4296-ABEF-9492C4222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0"/>
              <a:ext cx="885825" cy="6858000"/>
            </a:xfrm>
            <a:custGeom>
              <a:avLst/>
              <a:gdLst/>
              <a:ahLst/>
              <a:cxnLst/>
              <a:rect l="0" t="0" r="r" b="b"/>
              <a:pathLst>
                <a:path w="558" h="432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8C0E450-8C36-44CE-91AB-DCC96E811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1588" y="1524000"/>
            <a:ext cx="7292594" cy="46716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έλος του Συμβουλίου της Ευρώπης στις 9.8.1949</a:t>
            </a:r>
          </a:p>
          <a:p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Ελληνική Αντιπροσωπεία στην Κοινοβουλευτική Συνέλευση: επικεφαλής Ντόρα Μπακογιάννη</a:t>
            </a:r>
          </a:p>
          <a:p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ντιπρόεδρος της Κοινοβουλευτικής Συνέλευσης: Ντόρα Μπακογιάννη</a:t>
            </a:r>
          </a:p>
          <a:p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Κογκρέσο Τοπικών και Περιφερειακών Αρχών: 7 εκπρόσωποι και ισάριθμοι αναπληρωματικοί</a:t>
            </a:r>
          </a:p>
          <a:p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Ευρωπαϊκή Επιτροπή για τη Δημοκρατία μέσω του Δικαίου </a:t>
            </a:r>
            <a:r>
              <a:rPr lang="el-G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εκπροσώπηση 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Ν. </a:t>
            </a:r>
            <a:r>
              <a:rPr lang="el-G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Αλιβιζάτος</a:t>
            </a:r>
            <a:endParaRPr lang="el-G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Ομάδας Εμπειρογνωμόνων για την πρόληψη και καταπολέμηση της βίας κατά των γυναικών και της ενδοοικογενειακής βίας : Μαρία-</a:t>
            </a:r>
            <a:r>
              <a:rPr lang="el-G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Αδριανή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Κωστοπούλου</a:t>
            </a:r>
          </a:p>
          <a:p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Ευρωπαϊκή Επιτροπή κατά του Ρατσισμού και της Μισαλλοδοξίας: Μαρία-</a:t>
            </a:r>
            <a:r>
              <a:rPr lang="el-GR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Ντανιέλα</a:t>
            </a:r>
            <a:r>
              <a:rPr lang="el-G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Μαρούδα</a:t>
            </a:r>
          </a:p>
          <a:p>
            <a:endParaRPr lang="el-GR" sz="1300" dirty="0">
              <a:solidFill>
                <a:schemeClr val="tx1">
                  <a:alpha val="6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l-GR" sz="1300" dirty="0">
              <a:solidFill>
                <a:schemeClr val="tx1">
                  <a:alpha val="6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l-GR" sz="1300" dirty="0">
              <a:solidFill>
                <a:schemeClr val="tx1">
                  <a:alpha val="60000"/>
                </a:schemeClr>
              </a:solidFill>
            </a:endParaRPr>
          </a:p>
        </p:txBody>
      </p:sp>
      <p:pic>
        <p:nvPicPr>
          <p:cNvPr id="7" name="Εικόνα 6" descr="Εικόνα που περιέχει κείμενο, φύση&#10;&#10;Περιγραφή που δημιουργήθηκε αυτόματα">
            <a:extLst>
              <a:ext uri="{FF2B5EF4-FFF2-40B4-BE49-F238E27FC236}">
                <a16:creationId xmlns:a16="http://schemas.microsoft.com/office/drawing/2014/main" id="{1E843EE5-CF8F-49C0-A38E-1130E35795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6" r="29750"/>
          <a:stretch/>
        </p:blipFill>
        <p:spPr>
          <a:xfrm>
            <a:off x="8564182" y="1524000"/>
            <a:ext cx="3446075" cy="3441895"/>
          </a:xfrm>
          <a:custGeom>
            <a:avLst/>
            <a:gdLst/>
            <a:ahLst/>
            <a:cxnLst/>
            <a:rect l="l" t="t" r="r" b="b"/>
            <a:pathLst>
              <a:path w="3860171" h="3855489">
                <a:moveTo>
                  <a:pt x="1930086" y="0"/>
                </a:moveTo>
                <a:lnTo>
                  <a:pt x="1967540" y="3511"/>
                </a:lnTo>
                <a:lnTo>
                  <a:pt x="2003824" y="12875"/>
                </a:lnTo>
                <a:lnTo>
                  <a:pt x="2038938" y="26920"/>
                </a:lnTo>
                <a:lnTo>
                  <a:pt x="2075222" y="44477"/>
                </a:lnTo>
                <a:lnTo>
                  <a:pt x="2109166" y="64375"/>
                </a:lnTo>
                <a:lnTo>
                  <a:pt x="2144279" y="85443"/>
                </a:lnTo>
                <a:lnTo>
                  <a:pt x="2179393" y="104171"/>
                </a:lnTo>
                <a:lnTo>
                  <a:pt x="2214507" y="122898"/>
                </a:lnTo>
                <a:lnTo>
                  <a:pt x="2248450" y="136943"/>
                </a:lnTo>
                <a:lnTo>
                  <a:pt x="2285905" y="146307"/>
                </a:lnTo>
                <a:lnTo>
                  <a:pt x="2322189" y="150989"/>
                </a:lnTo>
                <a:lnTo>
                  <a:pt x="2360814" y="150989"/>
                </a:lnTo>
                <a:lnTo>
                  <a:pt x="2400610" y="148648"/>
                </a:lnTo>
                <a:lnTo>
                  <a:pt x="2440405" y="143966"/>
                </a:lnTo>
                <a:lnTo>
                  <a:pt x="2480201" y="138114"/>
                </a:lnTo>
                <a:lnTo>
                  <a:pt x="2519996" y="133432"/>
                </a:lnTo>
                <a:lnTo>
                  <a:pt x="2559792" y="129921"/>
                </a:lnTo>
                <a:lnTo>
                  <a:pt x="2597247" y="131091"/>
                </a:lnTo>
                <a:lnTo>
                  <a:pt x="2633531" y="135773"/>
                </a:lnTo>
                <a:lnTo>
                  <a:pt x="2668644" y="146307"/>
                </a:lnTo>
                <a:lnTo>
                  <a:pt x="2697906" y="161523"/>
                </a:lnTo>
                <a:lnTo>
                  <a:pt x="2725997" y="181421"/>
                </a:lnTo>
                <a:lnTo>
                  <a:pt x="2750577" y="204830"/>
                </a:lnTo>
                <a:lnTo>
                  <a:pt x="2775156" y="231750"/>
                </a:lnTo>
                <a:lnTo>
                  <a:pt x="2797395" y="259841"/>
                </a:lnTo>
                <a:lnTo>
                  <a:pt x="2819634" y="289103"/>
                </a:lnTo>
                <a:lnTo>
                  <a:pt x="2841872" y="318364"/>
                </a:lnTo>
                <a:lnTo>
                  <a:pt x="2864111" y="346455"/>
                </a:lnTo>
                <a:lnTo>
                  <a:pt x="2887520" y="373376"/>
                </a:lnTo>
                <a:lnTo>
                  <a:pt x="2914441" y="396785"/>
                </a:lnTo>
                <a:lnTo>
                  <a:pt x="2940191" y="417853"/>
                </a:lnTo>
                <a:lnTo>
                  <a:pt x="2969452" y="434240"/>
                </a:lnTo>
                <a:lnTo>
                  <a:pt x="3001055" y="448285"/>
                </a:lnTo>
                <a:lnTo>
                  <a:pt x="3034998" y="459990"/>
                </a:lnTo>
                <a:lnTo>
                  <a:pt x="3070112" y="470524"/>
                </a:lnTo>
                <a:lnTo>
                  <a:pt x="3105226" y="479888"/>
                </a:lnTo>
                <a:lnTo>
                  <a:pt x="3141510" y="489251"/>
                </a:lnTo>
                <a:lnTo>
                  <a:pt x="3175453" y="499785"/>
                </a:lnTo>
                <a:lnTo>
                  <a:pt x="3209396" y="511490"/>
                </a:lnTo>
                <a:lnTo>
                  <a:pt x="3240999" y="525535"/>
                </a:lnTo>
                <a:lnTo>
                  <a:pt x="3269090" y="543092"/>
                </a:lnTo>
                <a:lnTo>
                  <a:pt x="3294840" y="564161"/>
                </a:lnTo>
                <a:lnTo>
                  <a:pt x="3315908" y="589911"/>
                </a:lnTo>
                <a:lnTo>
                  <a:pt x="3333465" y="618002"/>
                </a:lnTo>
                <a:lnTo>
                  <a:pt x="3347510" y="649604"/>
                </a:lnTo>
                <a:lnTo>
                  <a:pt x="3359215" y="683547"/>
                </a:lnTo>
                <a:lnTo>
                  <a:pt x="3369749" y="717491"/>
                </a:lnTo>
                <a:lnTo>
                  <a:pt x="3379113" y="753775"/>
                </a:lnTo>
                <a:lnTo>
                  <a:pt x="3388476" y="788889"/>
                </a:lnTo>
                <a:lnTo>
                  <a:pt x="3399010" y="824002"/>
                </a:lnTo>
                <a:lnTo>
                  <a:pt x="3410715" y="857946"/>
                </a:lnTo>
                <a:lnTo>
                  <a:pt x="3424760" y="889548"/>
                </a:lnTo>
                <a:lnTo>
                  <a:pt x="3441147" y="918809"/>
                </a:lnTo>
                <a:lnTo>
                  <a:pt x="3462215" y="944560"/>
                </a:lnTo>
                <a:lnTo>
                  <a:pt x="3485624" y="971480"/>
                </a:lnTo>
                <a:lnTo>
                  <a:pt x="3512545" y="994889"/>
                </a:lnTo>
                <a:lnTo>
                  <a:pt x="3540636" y="1017128"/>
                </a:lnTo>
                <a:lnTo>
                  <a:pt x="3571068" y="1039367"/>
                </a:lnTo>
                <a:lnTo>
                  <a:pt x="3600329" y="1061605"/>
                </a:lnTo>
                <a:lnTo>
                  <a:pt x="3628420" y="1083844"/>
                </a:lnTo>
                <a:lnTo>
                  <a:pt x="3655341" y="1108424"/>
                </a:lnTo>
                <a:lnTo>
                  <a:pt x="3678750" y="1133003"/>
                </a:lnTo>
                <a:lnTo>
                  <a:pt x="3698648" y="1161094"/>
                </a:lnTo>
                <a:lnTo>
                  <a:pt x="3713864" y="1190356"/>
                </a:lnTo>
                <a:lnTo>
                  <a:pt x="3724398" y="1225469"/>
                </a:lnTo>
                <a:lnTo>
                  <a:pt x="3729080" y="1261754"/>
                </a:lnTo>
                <a:lnTo>
                  <a:pt x="3730250" y="1299208"/>
                </a:lnTo>
                <a:lnTo>
                  <a:pt x="3726739" y="1339004"/>
                </a:lnTo>
                <a:lnTo>
                  <a:pt x="3722057" y="1378799"/>
                </a:lnTo>
                <a:lnTo>
                  <a:pt x="3716205" y="1418595"/>
                </a:lnTo>
                <a:lnTo>
                  <a:pt x="3711523" y="1458391"/>
                </a:lnTo>
                <a:lnTo>
                  <a:pt x="3709182" y="1498186"/>
                </a:lnTo>
                <a:lnTo>
                  <a:pt x="3709182" y="1536811"/>
                </a:lnTo>
                <a:lnTo>
                  <a:pt x="3713864" y="1573096"/>
                </a:lnTo>
                <a:lnTo>
                  <a:pt x="3723228" y="1609380"/>
                </a:lnTo>
                <a:lnTo>
                  <a:pt x="3737273" y="1643323"/>
                </a:lnTo>
                <a:lnTo>
                  <a:pt x="3756000" y="1678437"/>
                </a:lnTo>
                <a:lnTo>
                  <a:pt x="3774728" y="1713550"/>
                </a:lnTo>
                <a:lnTo>
                  <a:pt x="3795796" y="1748664"/>
                </a:lnTo>
                <a:lnTo>
                  <a:pt x="3815694" y="1782608"/>
                </a:lnTo>
                <a:lnTo>
                  <a:pt x="3833250" y="1818892"/>
                </a:lnTo>
                <a:lnTo>
                  <a:pt x="3847296" y="1854005"/>
                </a:lnTo>
                <a:lnTo>
                  <a:pt x="3856660" y="1890290"/>
                </a:lnTo>
                <a:lnTo>
                  <a:pt x="3860171" y="1927744"/>
                </a:lnTo>
                <a:lnTo>
                  <a:pt x="3856660" y="1965199"/>
                </a:lnTo>
                <a:lnTo>
                  <a:pt x="3847296" y="2001483"/>
                </a:lnTo>
                <a:lnTo>
                  <a:pt x="3833250" y="2036597"/>
                </a:lnTo>
                <a:lnTo>
                  <a:pt x="3815694" y="2072881"/>
                </a:lnTo>
                <a:lnTo>
                  <a:pt x="3795796" y="2106824"/>
                </a:lnTo>
                <a:lnTo>
                  <a:pt x="3774728" y="2141938"/>
                </a:lnTo>
                <a:lnTo>
                  <a:pt x="3756000" y="2177052"/>
                </a:lnTo>
                <a:lnTo>
                  <a:pt x="3737273" y="2212166"/>
                </a:lnTo>
                <a:lnTo>
                  <a:pt x="3723228" y="2246109"/>
                </a:lnTo>
                <a:lnTo>
                  <a:pt x="3713864" y="2282393"/>
                </a:lnTo>
                <a:lnTo>
                  <a:pt x="3709182" y="2318677"/>
                </a:lnTo>
                <a:lnTo>
                  <a:pt x="3709182" y="2357302"/>
                </a:lnTo>
                <a:lnTo>
                  <a:pt x="3711523" y="2397098"/>
                </a:lnTo>
                <a:lnTo>
                  <a:pt x="3716205" y="2436894"/>
                </a:lnTo>
                <a:lnTo>
                  <a:pt x="3722057" y="2476689"/>
                </a:lnTo>
                <a:lnTo>
                  <a:pt x="3726739" y="2516485"/>
                </a:lnTo>
                <a:lnTo>
                  <a:pt x="3730250" y="2556280"/>
                </a:lnTo>
                <a:lnTo>
                  <a:pt x="3729080" y="2593735"/>
                </a:lnTo>
                <a:lnTo>
                  <a:pt x="3724398" y="2630019"/>
                </a:lnTo>
                <a:lnTo>
                  <a:pt x="3713864" y="2665133"/>
                </a:lnTo>
                <a:lnTo>
                  <a:pt x="3698648" y="2694394"/>
                </a:lnTo>
                <a:lnTo>
                  <a:pt x="3678750" y="2722485"/>
                </a:lnTo>
                <a:lnTo>
                  <a:pt x="3655341" y="2747065"/>
                </a:lnTo>
                <a:lnTo>
                  <a:pt x="3628420" y="2771645"/>
                </a:lnTo>
                <a:lnTo>
                  <a:pt x="3600329" y="2793883"/>
                </a:lnTo>
                <a:lnTo>
                  <a:pt x="3571068" y="2816122"/>
                </a:lnTo>
                <a:lnTo>
                  <a:pt x="3540636" y="2838361"/>
                </a:lnTo>
                <a:lnTo>
                  <a:pt x="3512545" y="2860599"/>
                </a:lnTo>
                <a:lnTo>
                  <a:pt x="3485624" y="2884009"/>
                </a:lnTo>
                <a:lnTo>
                  <a:pt x="3462215" y="2910929"/>
                </a:lnTo>
                <a:lnTo>
                  <a:pt x="3441147" y="2936679"/>
                </a:lnTo>
                <a:lnTo>
                  <a:pt x="3424760" y="2965941"/>
                </a:lnTo>
                <a:lnTo>
                  <a:pt x="3410715" y="2997543"/>
                </a:lnTo>
                <a:lnTo>
                  <a:pt x="3399010" y="3031486"/>
                </a:lnTo>
                <a:lnTo>
                  <a:pt x="3388476" y="3066600"/>
                </a:lnTo>
                <a:lnTo>
                  <a:pt x="3379113" y="3101714"/>
                </a:lnTo>
                <a:lnTo>
                  <a:pt x="3369749" y="3137998"/>
                </a:lnTo>
                <a:lnTo>
                  <a:pt x="3359215" y="3171941"/>
                </a:lnTo>
                <a:lnTo>
                  <a:pt x="3347510" y="3205885"/>
                </a:lnTo>
                <a:lnTo>
                  <a:pt x="3333465" y="3237487"/>
                </a:lnTo>
                <a:lnTo>
                  <a:pt x="3315908" y="3265578"/>
                </a:lnTo>
                <a:lnTo>
                  <a:pt x="3294840" y="3291328"/>
                </a:lnTo>
                <a:lnTo>
                  <a:pt x="3269090" y="3312396"/>
                </a:lnTo>
                <a:lnTo>
                  <a:pt x="3240999" y="3329953"/>
                </a:lnTo>
                <a:lnTo>
                  <a:pt x="3209396" y="3343999"/>
                </a:lnTo>
                <a:lnTo>
                  <a:pt x="3175453" y="3355703"/>
                </a:lnTo>
                <a:lnTo>
                  <a:pt x="3141510" y="3366237"/>
                </a:lnTo>
                <a:lnTo>
                  <a:pt x="3105226" y="3375601"/>
                </a:lnTo>
                <a:lnTo>
                  <a:pt x="3070112" y="3384965"/>
                </a:lnTo>
                <a:lnTo>
                  <a:pt x="3034998" y="3395499"/>
                </a:lnTo>
                <a:lnTo>
                  <a:pt x="3001055" y="3407203"/>
                </a:lnTo>
                <a:lnTo>
                  <a:pt x="2969452" y="3421249"/>
                </a:lnTo>
                <a:lnTo>
                  <a:pt x="2940191" y="3437635"/>
                </a:lnTo>
                <a:lnTo>
                  <a:pt x="2914441" y="3458704"/>
                </a:lnTo>
                <a:lnTo>
                  <a:pt x="2887520" y="3482113"/>
                </a:lnTo>
                <a:lnTo>
                  <a:pt x="2864111" y="3509033"/>
                </a:lnTo>
                <a:lnTo>
                  <a:pt x="2841872" y="3537124"/>
                </a:lnTo>
                <a:lnTo>
                  <a:pt x="2819634" y="3566386"/>
                </a:lnTo>
                <a:lnTo>
                  <a:pt x="2797395" y="3595647"/>
                </a:lnTo>
                <a:lnTo>
                  <a:pt x="2775156" y="3623738"/>
                </a:lnTo>
                <a:lnTo>
                  <a:pt x="2750577" y="3650659"/>
                </a:lnTo>
                <a:lnTo>
                  <a:pt x="2725997" y="3674068"/>
                </a:lnTo>
                <a:lnTo>
                  <a:pt x="2697906" y="3693966"/>
                </a:lnTo>
                <a:lnTo>
                  <a:pt x="2668644" y="3709182"/>
                </a:lnTo>
                <a:lnTo>
                  <a:pt x="2633531" y="3719716"/>
                </a:lnTo>
                <a:lnTo>
                  <a:pt x="2597247" y="3724398"/>
                </a:lnTo>
                <a:lnTo>
                  <a:pt x="2559792" y="3725568"/>
                </a:lnTo>
                <a:lnTo>
                  <a:pt x="2519996" y="3722057"/>
                </a:lnTo>
                <a:lnTo>
                  <a:pt x="2480201" y="3717375"/>
                </a:lnTo>
                <a:lnTo>
                  <a:pt x="2440405" y="3711523"/>
                </a:lnTo>
                <a:lnTo>
                  <a:pt x="2400610" y="3706841"/>
                </a:lnTo>
                <a:lnTo>
                  <a:pt x="2360814" y="3704500"/>
                </a:lnTo>
                <a:lnTo>
                  <a:pt x="2322189" y="3704500"/>
                </a:lnTo>
                <a:lnTo>
                  <a:pt x="2285905" y="3709182"/>
                </a:lnTo>
                <a:lnTo>
                  <a:pt x="2248450" y="3718545"/>
                </a:lnTo>
                <a:lnTo>
                  <a:pt x="2214507" y="3732591"/>
                </a:lnTo>
                <a:lnTo>
                  <a:pt x="2179393" y="3751318"/>
                </a:lnTo>
                <a:lnTo>
                  <a:pt x="2144279" y="3770045"/>
                </a:lnTo>
                <a:lnTo>
                  <a:pt x="2109166" y="3791114"/>
                </a:lnTo>
                <a:lnTo>
                  <a:pt x="2075222" y="3811011"/>
                </a:lnTo>
                <a:lnTo>
                  <a:pt x="2038938" y="3828568"/>
                </a:lnTo>
                <a:lnTo>
                  <a:pt x="2003824" y="3842614"/>
                </a:lnTo>
                <a:lnTo>
                  <a:pt x="1967540" y="3851978"/>
                </a:lnTo>
                <a:lnTo>
                  <a:pt x="1930086" y="3855489"/>
                </a:lnTo>
                <a:lnTo>
                  <a:pt x="1892631" y="3851978"/>
                </a:lnTo>
                <a:lnTo>
                  <a:pt x="1856347" y="3842614"/>
                </a:lnTo>
                <a:lnTo>
                  <a:pt x="1821233" y="3828568"/>
                </a:lnTo>
                <a:lnTo>
                  <a:pt x="1784949" y="3811011"/>
                </a:lnTo>
                <a:lnTo>
                  <a:pt x="1751005" y="3791114"/>
                </a:lnTo>
                <a:lnTo>
                  <a:pt x="1715892" y="3770045"/>
                </a:lnTo>
                <a:lnTo>
                  <a:pt x="1680778" y="3751318"/>
                </a:lnTo>
                <a:lnTo>
                  <a:pt x="1645664" y="3732591"/>
                </a:lnTo>
                <a:lnTo>
                  <a:pt x="1610550" y="3718545"/>
                </a:lnTo>
                <a:lnTo>
                  <a:pt x="1574266" y="3709182"/>
                </a:lnTo>
                <a:lnTo>
                  <a:pt x="1537982" y="3704500"/>
                </a:lnTo>
                <a:lnTo>
                  <a:pt x="1499357" y="3704500"/>
                </a:lnTo>
                <a:lnTo>
                  <a:pt x="1459561" y="3706841"/>
                </a:lnTo>
                <a:lnTo>
                  <a:pt x="1419766" y="3711523"/>
                </a:lnTo>
                <a:lnTo>
                  <a:pt x="1379970" y="3717375"/>
                </a:lnTo>
                <a:lnTo>
                  <a:pt x="1340175" y="3722057"/>
                </a:lnTo>
                <a:lnTo>
                  <a:pt x="1300379" y="3725568"/>
                </a:lnTo>
                <a:lnTo>
                  <a:pt x="1262924" y="3724398"/>
                </a:lnTo>
                <a:lnTo>
                  <a:pt x="1226640" y="3719716"/>
                </a:lnTo>
                <a:lnTo>
                  <a:pt x="1191526" y="3709182"/>
                </a:lnTo>
                <a:lnTo>
                  <a:pt x="1162265" y="3693966"/>
                </a:lnTo>
                <a:lnTo>
                  <a:pt x="1134174" y="3674068"/>
                </a:lnTo>
                <a:lnTo>
                  <a:pt x="1109594" y="3650659"/>
                </a:lnTo>
                <a:lnTo>
                  <a:pt x="1085015" y="3623738"/>
                </a:lnTo>
                <a:lnTo>
                  <a:pt x="1062776" y="3595647"/>
                </a:lnTo>
                <a:lnTo>
                  <a:pt x="1040537" y="3566386"/>
                </a:lnTo>
                <a:lnTo>
                  <a:pt x="1018299" y="3537124"/>
                </a:lnTo>
                <a:lnTo>
                  <a:pt x="996060" y="3509033"/>
                </a:lnTo>
                <a:lnTo>
                  <a:pt x="972651" y="3482113"/>
                </a:lnTo>
                <a:lnTo>
                  <a:pt x="945730" y="3458704"/>
                </a:lnTo>
                <a:lnTo>
                  <a:pt x="919980" y="3437635"/>
                </a:lnTo>
                <a:lnTo>
                  <a:pt x="890719" y="3421249"/>
                </a:lnTo>
                <a:lnTo>
                  <a:pt x="859116" y="3407203"/>
                </a:lnTo>
                <a:lnTo>
                  <a:pt x="825173" y="3395499"/>
                </a:lnTo>
                <a:lnTo>
                  <a:pt x="790059" y="3384965"/>
                </a:lnTo>
                <a:lnTo>
                  <a:pt x="754946" y="3375601"/>
                </a:lnTo>
                <a:lnTo>
                  <a:pt x="718662" y="3366237"/>
                </a:lnTo>
                <a:lnTo>
                  <a:pt x="684718" y="3355703"/>
                </a:lnTo>
                <a:lnTo>
                  <a:pt x="650775" y="3343999"/>
                </a:lnTo>
                <a:lnTo>
                  <a:pt x="619173" y="3329953"/>
                </a:lnTo>
                <a:lnTo>
                  <a:pt x="591082" y="3312396"/>
                </a:lnTo>
                <a:lnTo>
                  <a:pt x="565332" y="3291328"/>
                </a:lnTo>
                <a:lnTo>
                  <a:pt x="544263" y="3265578"/>
                </a:lnTo>
                <a:lnTo>
                  <a:pt x="526706" y="3237487"/>
                </a:lnTo>
                <a:lnTo>
                  <a:pt x="512661" y="3205885"/>
                </a:lnTo>
                <a:lnTo>
                  <a:pt x="500956" y="3171941"/>
                </a:lnTo>
                <a:lnTo>
                  <a:pt x="490422" y="3137998"/>
                </a:lnTo>
                <a:lnTo>
                  <a:pt x="481059" y="3101714"/>
                </a:lnTo>
                <a:lnTo>
                  <a:pt x="471695" y="3066600"/>
                </a:lnTo>
                <a:lnTo>
                  <a:pt x="461161" y="3031486"/>
                </a:lnTo>
                <a:lnTo>
                  <a:pt x="449456" y="2997543"/>
                </a:lnTo>
                <a:lnTo>
                  <a:pt x="435411" y="2965941"/>
                </a:lnTo>
                <a:lnTo>
                  <a:pt x="419024" y="2936679"/>
                </a:lnTo>
                <a:lnTo>
                  <a:pt x="397956" y="2910929"/>
                </a:lnTo>
                <a:lnTo>
                  <a:pt x="374547" y="2884009"/>
                </a:lnTo>
                <a:lnTo>
                  <a:pt x="347626" y="2860599"/>
                </a:lnTo>
                <a:lnTo>
                  <a:pt x="318365" y="2838361"/>
                </a:lnTo>
                <a:lnTo>
                  <a:pt x="289103" y="2816122"/>
                </a:lnTo>
                <a:lnTo>
                  <a:pt x="259842" y="2793883"/>
                </a:lnTo>
                <a:lnTo>
                  <a:pt x="231751" y="2771645"/>
                </a:lnTo>
                <a:lnTo>
                  <a:pt x="204830" y="2747065"/>
                </a:lnTo>
                <a:lnTo>
                  <a:pt x="181421" y="2722485"/>
                </a:lnTo>
                <a:lnTo>
                  <a:pt x="161523" y="2694394"/>
                </a:lnTo>
                <a:lnTo>
                  <a:pt x="146308" y="2665133"/>
                </a:lnTo>
                <a:lnTo>
                  <a:pt x="135773" y="2630019"/>
                </a:lnTo>
                <a:lnTo>
                  <a:pt x="131092" y="2593735"/>
                </a:lnTo>
                <a:lnTo>
                  <a:pt x="129921" y="2556280"/>
                </a:lnTo>
                <a:lnTo>
                  <a:pt x="133432" y="2516485"/>
                </a:lnTo>
                <a:lnTo>
                  <a:pt x="138114" y="2476689"/>
                </a:lnTo>
                <a:lnTo>
                  <a:pt x="143967" y="2436894"/>
                </a:lnTo>
                <a:lnTo>
                  <a:pt x="148648" y="2397098"/>
                </a:lnTo>
                <a:lnTo>
                  <a:pt x="150989" y="2357302"/>
                </a:lnTo>
                <a:lnTo>
                  <a:pt x="150989" y="2318677"/>
                </a:lnTo>
                <a:lnTo>
                  <a:pt x="146308" y="2282393"/>
                </a:lnTo>
                <a:lnTo>
                  <a:pt x="136944" y="2246109"/>
                </a:lnTo>
                <a:lnTo>
                  <a:pt x="122898" y="2212166"/>
                </a:lnTo>
                <a:lnTo>
                  <a:pt x="105341" y="2177052"/>
                </a:lnTo>
                <a:lnTo>
                  <a:pt x="85444" y="2141938"/>
                </a:lnTo>
                <a:lnTo>
                  <a:pt x="64375" y="2106824"/>
                </a:lnTo>
                <a:lnTo>
                  <a:pt x="44478" y="2072881"/>
                </a:lnTo>
                <a:lnTo>
                  <a:pt x="26921" y="2036597"/>
                </a:lnTo>
                <a:lnTo>
                  <a:pt x="12875" y="2001483"/>
                </a:lnTo>
                <a:lnTo>
                  <a:pt x="3512" y="1965199"/>
                </a:lnTo>
                <a:lnTo>
                  <a:pt x="0" y="1927744"/>
                </a:lnTo>
                <a:lnTo>
                  <a:pt x="3512" y="1890290"/>
                </a:lnTo>
                <a:lnTo>
                  <a:pt x="12875" y="1854005"/>
                </a:lnTo>
                <a:lnTo>
                  <a:pt x="26921" y="1818892"/>
                </a:lnTo>
                <a:lnTo>
                  <a:pt x="44478" y="1782608"/>
                </a:lnTo>
                <a:lnTo>
                  <a:pt x="64375" y="1748664"/>
                </a:lnTo>
                <a:lnTo>
                  <a:pt x="85444" y="1713550"/>
                </a:lnTo>
                <a:lnTo>
                  <a:pt x="105341" y="1678437"/>
                </a:lnTo>
                <a:lnTo>
                  <a:pt x="122898" y="1643323"/>
                </a:lnTo>
                <a:lnTo>
                  <a:pt x="136944" y="1609380"/>
                </a:lnTo>
                <a:lnTo>
                  <a:pt x="146308" y="1573096"/>
                </a:lnTo>
                <a:lnTo>
                  <a:pt x="150989" y="1536811"/>
                </a:lnTo>
                <a:lnTo>
                  <a:pt x="150989" y="1498186"/>
                </a:lnTo>
                <a:lnTo>
                  <a:pt x="148648" y="1458391"/>
                </a:lnTo>
                <a:lnTo>
                  <a:pt x="143967" y="1418595"/>
                </a:lnTo>
                <a:lnTo>
                  <a:pt x="138114" y="1378799"/>
                </a:lnTo>
                <a:lnTo>
                  <a:pt x="133432" y="1339004"/>
                </a:lnTo>
                <a:lnTo>
                  <a:pt x="129921" y="1299208"/>
                </a:lnTo>
                <a:lnTo>
                  <a:pt x="131092" y="1261754"/>
                </a:lnTo>
                <a:lnTo>
                  <a:pt x="135773" y="1225469"/>
                </a:lnTo>
                <a:lnTo>
                  <a:pt x="146308" y="1190356"/>
                </a:lnTo>
                <a:lnTo>
                  <a:pt x="161523" y="1161094"/>
                </a:lnTo>
                <a:lnTo>
                  <a:pt x="181421" y="1133003"/>
                </a:lnTo>
                <a:lnTo>
                  <a:pt x="204830" y="1108424"/>
                </a:lnTo>
                <a:lnTo>
                  <a:pt x="231751" y="1083844"/>
                </a:lnTo>
                <a:lnTo>
                  <a:pt x="259842" y="1061605"/>
                </a:lnTo>
                <a:lnTo>
                  <a:pt x="289103" y="1039367"/>
                </a:lnTo>
                <a:lnTo>
                  <a:pt x="318365" y="1017128"/>
                </a:lnTo>
                <a:lnTo>
                  <a:pt x="347626" y="994889"/>
                </a:lnTo>
                <a:lnTo>
                  <a:pt x="374547" y="971480"/>
                </a:lnTo>
                <a:lnTo>
                  <a:pt x="397956" y="944560"/>
                </a:lnTo>
                <a:lnTo>
                  <a:pt x="419024" y="918809"/>
                </a:lnTo>
                <a:lnTo>
                  <a:pt x="435411" y="889548"/>
                </a:lnTo>
                <a:lnTo>
                  <a:pt x="449456" y="857946"/>
                </a:lnTo>
                <a:lnTo>
                  <a:pt x="461161" y="824002"/>
                </a:lnTo>
                <a:lnTo>
                  <a:pt x="471695" y="788889"/>
                </a:lnTo>
                <a:lnTo>
                  <a:pt x="481059" y="753775"/>
                </a:lnTo>
                <a:lnTo>
                  <a:pt x="490422" y="717491"/>
                </a:lnTo>
                <a:lnTo>
                  <a:pt x="500956" y="683547"/>
                </a:lnTo>
                <a:lnTo>
                  <a:pt x="512661" y="649604"/>
                </a:lnTo>
                <a:lnTo>
                  <a:pt x="526706" y="618002"/>
                </a:lnTo>
                <a:lnTo>
                  <a:pt x="544263" y="589911"/>
                </a:lnTo>
                <a:lnTo>
                  <a:pt x="565332" y="564161"/>
                </a:lnTo>
                <a:lnTo>
                  <a:pt x="591082" y="543092"/>
                </a:lnTo>
                <a:lnTo>
                  <a:pt x="619173" y="525535"/>
                </a:lnTo>
                <a:lnTo>
                  <a:pt x="650775" y="511490"/>
                </a:lnTo>
                <a:lnTo>
                  <a:pt x="684718" y="499785"/>
                </a:lnTo>
                <a:lnTo>
                  <a:pt x="718662" y="489251"/>
                </a:lnTo>
                <a:lnTo>
                  <a:pt x="754946" y="479888"/>
                </a:lnTo>
                <a:lnTo>
                  <a:pt x="790059" y="470524"/>
                </a:lnTo>
                <a:lnTo>
                  <a:pt x="825173" y="459990"/>
                </a:lnTo>
                <a:lnTo>
                  <a:pt x="859116" y="448285"/>
                </a:lnTo>
                <a:lnTo>
                  <a:pt x="890719" y="434240"/>
                </a:lnTo>
                <a:lnTo>
                  <a:pt x="919980" y="417853"/>
                </a:lnTo>
                <a:lnTo>
                  <a:pt x="945730" y="396785"/>
                </a:lnTo>
                <a:lnTo>
                  <a:pt x="972651" y="373376"/>
                </a:lnTo>
                <a:lnTo>
                  <a:pt x="996060" y="346455"/>
                </a:lnTo>
                <a:lnTo>
                  <a:pt x="1018299" y="318364"/>
                </a:lnTo>
                <a:lnTo>
                  <a:pt x="1040537" y="289103"/>
                </a:lnTo>
                <a:lnTo>
                  <a:pt x="1062776" y="259841"/>
                </a:lnTo>
                <a:lnTo>
                  <a:pt x="1085015" y="231750"/>
                </a:lnTo>
                <a:lnTo>
                  <a:pt x="1109594" y="204830"/>
                </a:lnTo>
                <a:lnTo>
                  <a:pt x="1134174" y="181421"/>
                </a:lnTo>
                <a:lnTo>
                  <a:pt x="1162265" y="161523"/>
                </a:lnTo>
                <a:lnTo>
                  <a:pt x="1191526" y="146307"/>
                </a:lnTo>
                <a:lnTo>
                  <a:pt x="1226640" y="135773"/>
                </a:lnTo>
                <a:lnTo>
                  <a:pt x="1262924" y="131091"/>
                </a:lnTo>
                <a:lnTo>
                  <a:pt x="1300379" y="129921"/>
                </a:lnTo>
                <a:lnTo>
                  <a:pt x="1340175" y="133432"/>
                </a:lnTo>
                <a:lnTo>
                  <a:pt x="1379970" y="138114"/>
                </a:lnTo>
                <a:lnTo>
                  <a:pt x="1419766" y="143966"/>
                </a:lnTo>
                <a:lnTo>
                  <a:pt x="1459561" y="148648"/>
                </a:lnTo>
                <a:lnTo>
                  <a:pt x="1499357" y="150989"/>
                </a:lnTo>
                <a:lnTo>
                  <a:pt x="1537982" y="150989"/>
                </a:lnTo>
                <a:lnTo>
                  <a:pt x="1574266" y="146307"/>
                </a:lnTo>
                <a:lnTo>
                  <a:pt x="1610550" y="136943"/>
                </a:lnTo>
                <a:lnTo>
                  <a:pt x="1645664" y="122898"/>
                </a:lnTo>
                <a:lnTo>
                  <a:pt x="1680778" y="104171"/>
                </a:lnTo>
                <a:lnTo>
                  <a:pt x="1715892" y="85443"/>
                </a:lnTo>
                <a:lnTo>
                  <a:pt x="1751005" y="64375"/>
                </a:lnTo>
                <a:lnTo>
                  <a:pt x="1784949" y="44477"/>
                </a:lnTo>
                <a:lnTo>
                  <a:pt x="1821233" y="26920"/>
                </a:lnTo>
                <a:lnTo>
                  <a:pt x="1856347" y="12875"/>
                </a:lnTo>
                <a:lnTo>
                  <a:pt x="1892631" y="351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37233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9821A95-4AEC-48B6-A584-7555C90566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8491A089-8F66-42CB-A6A3-5FD655569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662399"/>
            <a:ext cx="10153650" cy="14940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Η περίοδος της στρατιωτικής δικτατορίας</a:t>
            </a:r>
          </a:p>
        </p:txBody>
      </p:sp>
      <p:grpSp>
        <p:nvGrpSpPr>
          <p:cNvPr id="8" name="Group 12">
            <a:extLst>
              <a:ext uri="{FF2B5EF4-FFF2-40B4-BE49-F238E27FC236}">
                <a16:creationId xmlns:a16="http://schemas.microsoft.com/office/drawing/2014/main" id="{69996FAB-012A-4B0F-A158-D21B9D459F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885825" cy="6858000"/>
            <a:chOff x="0" y="0"/>
            <a:chExt cx="885825" cy="6858000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E1CDEC00-6E40-4AC1-B45A-15954C78D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0"/>
              <a:ext cx="885825" cy="6858000"/>
            </a:xfrm>
            <a:custGeom>
              <a:avLst/>
              <a:gdLst/>
              <a:ahLst/>
              <a:cxnLst/>
              <a:rect l="0" t="0" r="r" b="b"/>
              <a:pathLst>
                <a:path w="558" h="432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8BF78D31-BD66-4296-ABEF-9492C4222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0"/>
              <a:ext cx="885825" cy="6858000"/>
            </a:xfrm>
            <a:custGeom>
              <a:avLst/>
              <a:gdLst/>
              <a:ahLst/>
              <a:cxnLst/>
              <a:rect l="0" t="0" r="r" b="b"/>
              <a:pathLst>
                <a:path w="558" h="4320">
                  <a:moveTo>
                    <a:pt x="0" y="0"/>
                  </a:moveTo>
                  <a:lnTo>
                    <a:pt x="447" y="0"/>
                  </a:lnTo>
                  <a:lnTo>
                    <a:pt x="448" y="43"/>
                  </a:lnTo>
                  <a:lnTo>
                    <a:pt x="453" y="81"/>
                  </a:lnTo>
                  <a:lnTo>
                    <a:pt x="460" y="114"/>
                  </a:lnTo>
                  <a:lnTo>
                    <a:pt x="469" y="143"/>
                  </a:lnTo>
                  <a:lnTo>
                    <a:pt x="479" y="169"/>
                  </a:lnTo>
                  <a:lnTo>
                    <a:pt x="491" y="192"/>
                  </a:lnTo>
                  <a:lnTo>
                    <a:pt x="503" y="216"/>
                  </a:lnTo>
                  <a:lnTo>
                    <a:pt x="515" y="240"/>
                  </a:lnTo>
                  <a:lnTo>
                    <a:pt x="525" y="263"/>
                  </a:lnTo>
                  <a:lnTo>
                    <a:pt x="535" y="289"/>
                  </a:lnTo>
                  <a:lnTo>
                    <a:pt x="545" y="318"/>
                  </a:lnTo>
                  <a:lnTo>
                    <a:pt x="552" y="351"/>
                  </a:lnTo>
                  <a:lnTo>
                    <a:pt x="556" y="389"/>
                  </a:lnTo>
                  <a:lnTo>
                    <a:pt x="558" y="432"/>
                  </a:lnTo>
                  <a:lnTo>
                    <a:pt x="556" y="475"/>
                  </a:lnTo>
                  <a:lnTo>
                    <a:pt x="552" y="513"/>
                  </a:lnTo>
                  <a:lnTo>
                    <a:pt x="545" y="546"/>
                  </a:lnTo>
                  <a:lnTo>
                    <a:pt x="535" y="575"/>
                  </a:lnTo>
                  <a:lnTo>
                    <a:pt x="525" y="601"/>
                  </a:lnTo>
                  <a:lnTo>
                    <a:pt x="515" y="624"/>
                  </a:lnTo>
                  <a:lnTo>
                    <a:pt x="503" y="648"/>
                  </a:lnTo>
                  <a:lnTo>
                    <a:pt x="491" y="672"/>
                  </a:lnTo>
                  <a:lnTo>
                    <a:pt x="479" y="695"/>
                  </a:lnTo>
                  <a:lnTo>
                    <a:pt x="469" y="721"/>
                  </a:lnTo>
                  <a:lnTo>
                    <a:pt x="460" y="750"/>
                  </a:lnTo>
                  <a:lnTo>
                    <a:pt x="453" y="783"/>
                  </a:lnTo>
                  <a:lnTo>
                    <a:pt x="448" y="821"/>
                  </a:lnTo>
                  <a:lnTo>
                    <a:pt x="447" y="864"/>
                  </a:lnTo>
                  <a:lnTo>
                    <a:pt x="448" y="907"/>
                  </a:lnTo>
                  <a:lnTo>
                    <a:pt x="453" y="945"/>
                  </a:lnTo>
                  <a:lnTo>
                    <a:pt x="460" y="978"/>
                  </a:lnTo>
                  <a:lnTo>
                    <a:pt x="469" y="1007"/>
                  </a:lnTo>
                  <a:lnTo>
                    <a:pt x="479" y="1033"/>
                  </a:lnTo>
                  <a:lnTo>
                    <a:pt x="491" y="1056"/>
                  </a:lnTo>
                  <a:lnTo>
                    <a:pt x="503" y="1080"/>
                  </a:lnTo>
                  <a:lnTo>
                    <a:pt x="515" y="1104"/>
                  </a:lnTo>
                  <a:lnTo>
                    <a:pt x="525" y="1127"/>
                  </a:lnTo>
                  <a:lnTo>
                    <a:pt x="535" y="1153"/>
                  </a:lnTo>
                  <a:lnTo>
                    <a:pt x="545" y="1182"/>
                  </a:lnTo>
                  <a:lnTo>
                    <a:pt x="552" y="1215"/>
                  </a:lnTo>
                  <a:lnTo>
                    <a:pt x="556" y="1253"/>
                  </a:lnTo>
                  <a:lnTo>
                    <a:pt x="558" y="1296"/>
                  </a:lnTo>
                  <a:lnTo>
                    <a:pt x="556" y="1339"/>
                  </a:lnTo>
                  <a:lnTo>
                    <a:pt x="552" y="1377"/>
                  </a:lnTo>
                  <a:lnTo>
                    <a:pt x="545" y="1410"/>
                  </a:lnTo>
                  <a:lnTo>
                    <a:pt x="535" y="1439"/>
                  </a:lnTo>
                  <a:lnTo>
                    <a:pt x="525" y="1465"/>
                  </a:lnTo>
                  <a:lnTo>
                    <a:pt x="515" y="1488"/>
                  </a:lnTo>
                  <a:lnTo>
                    <a:pt x="503" y="1512"/>
                  </a:lnTo>
                  <a:lnTo>
                    <a:pt x="491" y="1536"/>
                  </a:lnTo>
                  <a:lnTo>
                    <a:pt x="479" y="1559"/>
                  </a:lnTo>
                  <a:lnTo>
                    <a:pt x="469" y="1585"/>
                  </a:lnTo>
                  <a:lnTo>
                    <a:pt x="460" y="1614"/>
                  </a:lnTo>
                  <a:lnTo>
                    <a:pt x="453" y="1647"/>
                  </a:lnTo>
                  <a:lnTo>
                    <a:pt x="448" y="1685"/>
                  </a:lnTo>
                  <a:lnTo>
                    <a:pt x="447" y="1728"/>
                  </a:lnTo>
                  <a:lnTo>
                    <a:pt x="448" y="1771"/>
                  </a:lnTo>
                  <a:lnTo>
                    <a:pt x="453" y="1809"/>
                  </a:lnTo>
                  <a:lnTo>
                    <a:pt x="460" y="1842"/>
                  </a:lnTo>
                  <a:lnTo>
                    <a:pt x="469" y="1871"/>
                  </a:lnTo>
                  <a:lnTo>
                    <a:pt x="479" y="1897"/>
                  </a:lnTo>
                  <a:lnTo>
                    <a:pt x="491" y="1920"/>
                  </a:lnTo>
                  <a:lnTo>
                    <a:pt x="503" y="1944"/>
                  </a:lnTo>
                  <a:lnTo>
                    <a:pt x="515" y="1968"/>
                  </a:lnTo>
                  <a:lnTo>
                    <a:pt x="525" y="1991"/>
                  </a:lnTo>
                  <a:lnTo>
                    <a:pt x="535" y="2017"/>
                  </a:lnTo>
                  <a:lnTo>
                    <a:pt x="545" y="2046"/>
                  </a:lnTo>
                  <a:lnTo>
                    <a:pt x="552" y="2079"/>
                  </a:lnTo>
                  <a:lnTo>
                    <a:pt x="556" y="2117"/>
                  </a:lnTo>
                  <a:lnTo>
                    <a:pt x="558" y="2159"/>
                  </a:lnTo>
                  <a:lnTo>
                    <a:pt x="556" y="2203"/>
                  </a:lnTo>
                  <a:lnTo>
                    <a:pt x="552" y="2241"/>
                  </a:lnTo>
                  <a:lnTo>
                    <a:pt x="545" y="2274"/>
                  </a:lnTo>
                  <a:lnTo>
                    <a:pt x="535" y="2303"/>
                  </a:lnTo>
                  <a:lnTo>
                    <a:pt x="525" y="2329"/>
                  </a:lnTo>
                  <a:lnTo>
                    <a:pt x="515" y="2352"/>
                  </a:lnTo>
                  <a:lnTo>
                    <a:pt x="503" y="2376"/>
                  </a:lnTo>
                  <a:lnTo>
                    <a:pt x="491" y="2400"/>
                  </a:lnTo>
                  <a:lnTo>
                    <a:pt x="479" y="2423"/>
                  </a:lnTo>
                  <a:lnTo>
                    <a:pt x="469" y="2449"/>
                  </a:lnTo>
                  <a:lnTo>
                    <a:pt x="460" y="2478"/>
                  </a:lnTo>
                  <a:lnTo>
                    <a:pt x="453" y="2511"/>
                  </a:lnTo>
                  <a:lnTo>
                    <a:pt x="448" y="2549"/>
                  </a:lnTo>
                  <a:lnTo>
                    <a:pt x="447" y="2592"/>
                  </a:lnTo>
                  <a:lnTo>
                    <a:pt x="448" y="2635"/>
                  </a:lnTo>
                  <a:lnTo>
                    <a:pt x="453" y="2673"/>
                  </a:lnTo>
                  <a:lnTo>
                    <a:pt x="460" y="2706"/>
                  </a:lnTo>
                  <a:lnTo>
                    <a:pt x="469" y="2735"/>
                  </a:lnTo>
                  <a:lnTo>
                    <a:pt x="479" y="2761"/>
                  </a:lnTo>
                  <a:lnTo>
                    <a:pt x="491" y="2784"/>
                  </a:lnTo>
                  <a:lnTo>
                    <a:pt x="515" y="2832"/>
                  </a:lnTo>
                  <a:lnTo>
                    <a:pt x="525" y="2855"/>
                  </a:lnTo>
                  <a:lnTo>
                    <a:pt x="535" y="2881"/>
                  </a:lnTo>
                  <a:lnTo>
                    <a:pt x="545" y="2910"/>
                  </a:lnTo>
                  <a:lnTo>
                    <a:pt x="552" y="2943"/>
                  </a:lnTo>
                  <a:lnTo>
                    <a:pt x="556" y="2981"/>
                  </a:lnTo>
                  <a:lnTo>
                    <a:pt x="558" y="3024"/>
                  </a:lnTo>
                  <a:lnTo>
                    <a:pt x="556" y="3067"/>
                  </a:lnTo>
                  <a:lnTo>
                    <a:pt x="552" y="3105"/>
                  </a:lnTo>
                  <a:lnTo>
                    <a:pt x="545" y="3138"/>
                  </a:lnTo>
                  <a:lnTo>
                    <a:pt x="535" y="3167"/>
                  </a:lnTo>
                  <a:lnTo>
                    <a:pt x="525" y="3193"/>
                  </a:lnTo>
                  <a:lnTo>
                    <a:pt x="515" y="3216"/>
                  </a:lnTo>
                  <a:lnTo>
                    <a:pt x="503" y="3240"/>
                  </a:lnTo>
                  <a:lnTo>
                    <a:pt x="491" y="3264"/>
                  </a:lnTo>
                  <a:lnTo>
                    <a:pt x="479" y="3287"/>
                  </a:lnTo>
                  <a:lnTo>
                    <a:pt x="469" y="3313"/>
                  </a:lnTo>
                  <a:lnTo>
                    <a:pt x="460" y="3342"/>
                  </a:lnTo>
                  <a:lnTo>
                    <a:pt x="453" y="3375"/>
                  </a:lnTo>
                  <a:lnTo>
                    <a:pt x="448" y="3413"/>
                  </a:lnTo>
                  <a:lnTo>
                    <a:pt x="447" y="3456"/>
                  </a:lnTo>
                  <a:lnTo>
                    <a:pt x="448" y="3499"/>
                  </a:lnTo>
                  <a:lnTo>
                    <a:pt x="453" y="3537"/>
                  </a:lnTo>
                  <a:lnTo>
                    <a:pt x="460" y="3570"/>
                  </a:lnTo>
                  <a:lnTo>
                    <a:pt x="469" y="3599"/>
                  </a:lnTo>
                  <a:lnTo>
                    <a:pt x="479" y="3625"/>
                  </a:lnTo>
                  <a:lnTo>
                    <a:pt x="491" y="3648"/>
                  </a:lnTo>
                  <a:lnTo>
                    <a:pt x="503" y="3672"/>
                  </a:lnTo>
                  <a:lnTo>
                    <a:pt x="515" y="3696"/>
                  </a:lnTo>
                  <a:lnTo>
                    <a:pt x="525" y="3719"/>
                  </a:lnTo>
                  <a:lnTo>
                    <a:pt x="535" y="3745"/>
                  </a:lnTo>
                  <a:lnTo>
                    <a:pt x="545" y="3774"/>
                  </a:lnTo>
                  <a:lnTo>
                    <a:pt x="552" y="3807"/>
                  </a:lnTo>
                  <a:lnTo>
                    <a:pt x="556" y="3845"/>
                  </a:lnTo>
                  <a:lnTo>
                    <a:pt x="558" y="3888"/>
                  </a:lnTo>
                  <a:lnTo>
                    <a:pt x="556" y="3931"/>
                  </a:lnTo>
                  <a:lnTo>
                    <a:pt x="552" y="3969"/>
                  </a:lnTo>
                  <a:lnTo>
                    <a:pt x="545" y="4002"/>
                  </a:lnTo>
                  <a:lnTo>
                    <a:pt x="535" y="4031"/>
                  </a:lnTo>
                  <a:lnTo>
                    <a:pt x="525" y="4057"/>
                  </a:lnTo>
                  <a:lnTo>
                    <a:pt x="515" y="4080"/>
                  </a:lnTo>
                  <a:lnTo>
                    <a:pt x="503" y="4104"/>
                  </a:lnTo>
                  <a:lnTo>
                    <a:pt x="491" y="4128"/>
                  </a:lnTo>
                  <a:lnTo>
                    <a:pt x="479" y="4151"/>
                  </a:lnTo>
                  <a:lnTo>
                    <a:pt x="469" y="4177"/>
                  </a:lnTo>
                  <a:lnTo>
                    <a:pt x="460" y="4206"/>
                  </a:lnTo>
                  <a:lnTo>
                    <a:pt x="453" y="4239"/>
                  </a:lnTo>
                  <a:lnTo>
                    <a:pt x="448" y="4277"/>
                  </a:lnTo>
                  <a:lnTo>
                    <a:pt x="447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7E7A5BF-89E0-460B-A73D-3BFA34133D42}"/>
              </a:ext>
            </a:extLst>
          </p:cNvPr>
          <p:cNvSpPr txBox="1"/>
          <p:nvPr/>
        </p:nvSpPr>
        <p:spPr>
          <a:xfrm>
            <a:off x="1206043" y="1735927"/>
            <a:ext cx="6015897" cy="384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alpha val="88000"/>
                  </a:schemeClr>
                </a:solidFill>
                <a:effectLst/>
              </a:rPr>
              <a:t>25 Απ</a:t>
            </a:r>
            <a:r>
              <a:rPr lang="en-US" sz="2000" dirty="0" err="1">
                <a:solidFill>
                  <a:schemeClr val="tx1">
                    <a:alpha val="88000"/>
                  </a:schemeClr>
                </a:solidFill>
                <a:effectLst/>
              </a:rPr>
              <a:t>ριλίου</a:t>
            </a:r>
            <a:r>
              <a:rPr lang="en-US" sz="2000" dirty="0">
                <a:solidFill>
                  <a:schemeClr val="tx1">
                    <a:alpha val="88000"/>
                  </a:schemeClr>
                </a:solidFill>
                <a:effectLst/>
              </a:rPr>
              <a:t> 1967: </a:t>
            </a:r>
            <a:r>
              <a:rPr lang="en-US" sz="2000" dirty="0" err="1">
                <a:solidFill>
                  <a:schemeClr val="tx1">
                    <a:alpha val="88000"/>
                  </a:schemeClr>
                </a:solidFill>
                <a:effectLst/>
              </a:rPr>
              <a:t>το</a:t>
            </a:r>
            <a:r>
              <a:rPr lang="en-US" sz="2000" dirty="0">
                <a:solidFill>
                  <a:schemeClr val="tx1">
                    <a:alpha val="88000"/>
                  </a:schemeClr>
                </a:solidFill>
                <a:effectLst/>
              </a:rPr>
              <a:t> </a:t>
            </a:r>
            <a:r>
              <a:rPr lang="en-US" sz="2000" dirty="0" err="1">
                <a:solidFill>
                  <a:schemeClr val="tx1">
                    <a:alpha val="88000"/>
                  </a:schemeClr>
                </a:solidFill>
                <a:effectLst/>
              </a:rPr>
              <a:t>ελληνικό</a:t>
            </a:r>
            <a:r>
              <a:rPr lang="en-US" sz="2000" dirty="0">
                <a:solidFill>
                  <a:schemeClr val="tx1">
                    <a:alpha val="88000"/>
                  </a:schemeClr>
                </a:solidFill>
                <a:effectLst/>
              </a:rPr>
              <a:t> </a:t>
            </a:r>
            <a:r>
              <a:rPr lang="en-US" sz="2000" dirty="0" err="1">
                <a:solidFill>
                  <a:schemeClr val="tx1">
                    <a:alpha val="88000"/>
                  </a:schemeClr>
                </a:solidFill>
                <a:effectLst/>
              </a:rPr>
              <a:t>ζήτημ</a:t>
            </a:r>
            <a:r>
              <a:rPr lang="en-US" sz="2000" dirty="0">
                <a:solidFill>
                  <a:schemeClr val="tx1">
                    <a:alpha val="88000"/>
                  </a:schemeClr>
                </a:solidFill>
                <a:effectLst/>
              </a:rPr>
              <a:t>α έρχεται στη Συνέλευση του Συμβουλίου της Ευρώπης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alpha val="88000"/>
                  </a:schemeClr>
                </a:solidFill>
                <a:effectLst/>
              </a:rPr>
              <a:t>31 Ια</a:t>
            </a:r>
            <a:r>
              <a:rPr lang="en-US" sz="2000" dirty="0" err="1">
                <a:solidFill>
                  <a:schemeClr val="tx1">
                    <a:alpha val="88000"/>
                  </a:schemeClr>
                </a:solidFill>
                <a:effectLst/>
              </a:rPr>
              <a:t>νου</a:t>
            </a:r>
            <a:r>
              <a:rPr lang="en-US" sz="2000" dirty="0">
                <a:solidFill>
                  <a:schemeClr val="tx1">
                    <a:alpha val="88000"/>
                  </a:schemeClr>
                </a:solidFill>
                <a:effectLst/>
              </a:rPr>
              <a:t>αρίου 1968</a:t>
            </a:r>
            <a:r>
              <a:rPr lang="en-US" sz="2000" dirty="0">
                <a:solidFill>
                  <a:schemeClr val="tx1">
                    <a:alpha val="88000"/>
                  </a:schemeClr>
                </a:solidFill>
              </a:rPr>
              <a:t>: χωρίς αποκατάσταση της </a:t>
            </a:r>
            <a:r>
              <a:rPr lang="en-US" sz="2000" dirty="0">
                <a:solidFill>
                  <a:schemeClr val="tx1">
                    <a:alpha val="88000"/>
                  </a:schemeClr>
                </a:solidFill>
                <a:effectLst/>
              </a:rPr>
              <a:t>δημοκρατίας, η χώρα θα αποπεμπόταν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alpha val="88000"/>
                  </a:schemeClr>
                </a:solidFill>
                <a:effectLst/>
              </a:rPr>
              <a:t>26 </a:t>
            </a:r>
            <a:r>
              <a:rPr lang="en-US" sz="2000" dirty="0" err="1">
                <a:solidFill>
                  <a:schemeClr val="tx1">
                    <a:alpha val="88000"/>
                  </a:schemeClr>
                </a:solidFill>
                <a:effectLst/>
              </a:rPr>
              <a:t>Σε</a:t>
            </a:r>
            <a:r>
              <a:rPr lang="en-US" sz="2000" dirty="0">
                <a:solidFill>
                  <a:schemeClr val="tx1">
                    <a:alpha val="88000"/>
                  </a:schemeClr>
                </a:solidFill>
                <a:effectLst/>
              </a:rPr>
              <a:t>πτεμβρίου 1968</a:t>
            </a:r>
            <a:r>
              <a:rPr lang="en-US" sz="2000" dirty="0">
                <a:solidFill>
                  <a:schemeClr val="tx1">
                    <a:alpha val="88000"/>
                  </a:schemeClr>
                </a:solidFill>
              </a:rPr>
              <a:t>: απαίτηση για ελεύθερες εκλογές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alpha val="88000"/>
                  </a:schemeClr>
                </a:solidFill>
                <a:effectLst/>
              </a:rPr>
              <a:t>28 Ια</a:t>
            </a:r>
            <a:r>
              <a:rPr lang="en-US" sz="2000" dirty="0" err="1">
                <a:solidFill>
                  <a:schemeClr val="tx1">
                    <a:alpha val="88000"/>
                  </a:schemeClr>
                </a:solidFill>
                <a:effectLst/>
              </a:rPr>
              <a:t>νου</a:t>
            </a:r>
            <a:r>
              <a:rPr lang="en-US" sz="2000" dirty="0">
                <a:solidFill>
                  <a:schemeClr val="tx1">
                    <a:alpha val="88000"/>
                  </a:schemeClr>
                </a:solidFill>
                <a:effectLst/>
              </a:rPr>
              <a:t>αρίου 1969: συνέλευση ζητά την αποβολή της Ελλάδας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alpha val="88000"/>
                  </a:schemeClr>
                </a:solidFill>
                <a:effectLst/>
              </a:rPr>
              <a:t>12 </a:t>
            </a:r>
            <a:r>
              <a:rPr lang="en-US" sz="2000" dirty="0" err="1">
                <a:solidFill>
                  <a:schemeClr val="tx1">
                    <a:alpha val="88000"/>
                  </a:schemeClr>
                </a:solidFill>
                <a:effectLst/>
              </a:rPr>
              <a:t>Δεκεμ</a:t>
            </a:r>
            <a:r>
              <a:rPr lang="en-US" sz="2000" dirty="0">
                <a:solidFill>
                  <a:schemeClr val="tx1">
                    <a:alpha val="88000"/>
                  </a:schemeClr>
                </a:solidFill>
                <a:effectLst/>
              </a:rPr>
              <a:t>βρίου 1969: Πιπινέλης ανακοινώνει την ελληνική αποχώρηση</a:t>
            </a:r>
          </a:p>
        </p:txBody>
      </p:sp>
      <p:pic>
        <p:nvPicPr>
          <p:cNvPr id="5" name="Εικόνα 4" descr="Εικόνα που περιέχει κείμενο, ντύσιμο, άτομο, άνδρας&#10;&#10;Περιγραφή που δημιουργήθηκε αυτόματα">
            <a:extLst>
              <a:ext uri="{FF2B5EF4-FFF2-40B4-BE49-F238E27FC236}">
                <a16:creationId xmlns:a16="http://schemas.microsoft.com/office/drawing/2014/main" id="{C7DE539D-D730-4933-A8E1-271E45775B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5" r="19206" b="1"/>
          <a:stretch/>
        </p:blipFill>
        <p:spPr>
          <a:xfrm>
            <a:off x="8939821" y="3658327"/>
            <a:ext cx="2955006" cy="2951422"/>
          </a:xfrm>
          <a:custGeom>
            <a:avLst/>
            <a:gdLst/>
            <a:ahLst/>
            <a:cxnLst/>
            <a:rect l="l" t="t" r="r" b="b"/>
            <a:pathLst>
              <a:path w="3860171" h="3855489">
                <a:moveTo>
                  <a:pt x="1930086" y="0"/>
                </a:moveTo>
                <a:lnTo>
                  <a:pt x="1967540" y="3511"/>
                </a:lnTo>
                <a:lnTo>
                  <a:pt x="2003824" y="12875"/>
                </a:lnTo>
                <a:lnTo>
                  <a:pt x="2038938" y="26920"/>
                </a:lnTo>
                <a:lnTo>
                  <a:pt x="2075222" y="44477"/>
                </a:lnTo>
                <a:lnTo>
                  <a:pt x="2109166" y="64375"/>
                </a:lnTo>
                <a:lnTo>
                  <a:pt x="2144279" y="85443"/>
                </a:lnTo>
                <a:lnTo>
                  <a:pt x="2179393" y="104171"/>
                </a:lnTo>
                <a:lnTo>
                  <a:pt x="2214507" y="122898"/>
                </a:lnTo>
                <a:lnTo>
                  <a:pt x="2248450" y="136943"/>
                </a:lnTo>
                <a:lnTo>
                  <a:pt x="2285905" y="146307"/>
                </a:lnTo>
                <a:lnTo>
                  <a:pt x="2322189" y="150989"/>
                </a:lnTo>
                <a:lnTo>
                  <a:pt x="2360814" y="150989"/>
                </a:lnTo>
                <a:lnTo>
                  <a:pt x="2400610" y="148648"/>
                </a:lnTo>
                <a:lnTo>
                  <a:pt x="2440405" y="143966"/>
                </a:lnTo>
                <a:lnTo>
                  <a:pt x="2480201" y="138114"/>
                </a:lnTo>
                <a:lnTo>
                  <a:pt x="2519996" y="133432"/>
                </a:lnTo>
                <a:lnTo>
                  <a:pt x="2559792" y="129921"/>
                </a:lnTo>
                <a:lnTo>
                  <a:pt x="2597247" y="131091"/>
                </a:lnTo>
                <a:lnTo>
                  <a:pt x="2633531" y="135773"/>
                </a:lnTo>
                <a:lnTo>
                  <a:pt x="2668644" y="146307"/>
                </a:lnTo>
                <a:lnTo>
                  <a:pt x="2697906" y="161523"/>
                </a:lnTo>
                <a:lnTo>
                  <a:pt x="2725997" y="181421"/>
                </a:lnTo>
                <a:lnTo>
                  <a:pt x="2750577" y="204830"/>
                </a:lnTo>
                <a:lnTo>
                  <a:pt x="2775156" y="231750"/>
                </a:lnTo>
                <a:lnTo>
                  <a:pt x="2797395" y="259841"/>
                </a:lnTo>
                <a:lnTo>
                  <a:pt x="2819634" y="289103"/>
                </a:lnTo>
                <a:lnTo>
                  <a:pt x="2841872" y="318364"/>
                </a:lnTo>
                <a:lnTo>
                  <a:pt x="2864111" y="346455"/>
                </a:lnTo>
                <a:lnTo>
                  <a:pt x="2887520" y="373376"/>
                </a:lnTo>
                <a:lnTo>
                  <a:pt x="2914441" y="396785"/>
                </a:lnTo>
                <a:lnTo>
                  <a:pt x="2940191" y="417853"/>
                </a:lnTo>
                <a:lnTo>
                  <a:pt x="2969452" y="434240"/>
                </a:lnTo>
                <a:lnTo>
                  <a:pt x="3001055" y="448285"/>
                </a:lnTo>
                <a:lnTo>
                  <a:pt x="3034998" y="459990"/>
                </a:lnTo>
                <a:lnTo>
                  <a:pt x="3070112" y="470524"/>
                </a:lnTo>
                <a:lnTo>
                  <a:pt x="3105226" y="479888"/>
                </a:lnTo>
                <a:lnTo>
                  <a:pt x="3141510" y="489251"/>
                </a:lnTo>
                <a:lnTo>
                  <a:pt x="3175453" y="499785"/>
                </a:lnTo>
                <a:lnTo>
                  <a:pt x="3209396" y="511490"/>
                </a:lnTo>
                <a:lnTo>
                  <a:pt x="3240999" y="525535"/>
                </a:lnTo>
                <a:lnTo>
                  <a:pt x="3269090" y="543092"/>
                </a:lnTo>
                <a:lnTo>
                  <a:pt x="3294840" y="564161"/>
                </a:lnTo>
                <a:lnTo>
                  <a:pt x="3315908" y="589911"/>
                </a:lnTo>
                <a:lnTo>
                  <a:pt x="3333465" y="618002"/>
                </a:lnTo>
                <a:lnTo>
                  <a:pt x="3347510" y="649604"/>
                </a:lnTo>
                <a:lnTo>
                  <a:pt x="3359215" y="683547"/>
                </a:lnTo>
                <a:lnTo>
                  <a:pt x="3369749" y="717491"/>
                </a:lnTo>
                <a:lnTo>
                  <a:pt x="3379113" y="753775"/>
                </a:lnTo>
                <a:lnTo>
                  <a:pt x="3388476" y="788889"/>
                </a:lnTo>
                <a:lnTo>
                  <a:pt x="3399010" y="824002"/>
                </a:lnTo>
                <a:lnTo>
                  <a:pt x="3410715" y="857946"/>
                </a:lnTo>
                <a:lnTo>
                  <a:pt x="3424760" y="889548"/>
                </a:lnTo>
                <a:lnTo>
                  <a:pt x="3441147" y="918809"/>
                </a:lnTo>
                <a:lnTo>
                  <a:pt x="3462215" y="944560"/>
                </a:lnTo>
                <a:lnTo>
                  <a:pt x="3485624" y="971480"/>
                </a:lnTo>
                <a:lnTo>
                  <a:pt x="3512545" y="994889"/>
                </a:lnTo>
                <a:lnTo>
                  <a:pt x="3540636" y="1017128"/>
                </a:lnTo>
                <a:lnTo>
                  <a:pt x="3571068" y="1039367"/>
                </a:lnTo>
                <a:lnTo>
                  <a:pt x="3600329" y="1061605"/>
                </a:lnTo>
                <a:lnTo>
                  <a:pt x="3628420" y="1083844"/>
                </a:lnTo>
                <a:lnTo>
                  <a:pt x="3655341" y="1108424"/>
                </a:lnTo>
                <a:lnTo>
                  <a:pt x="3678750" y="1133003"/>
                </a:lnTo>
                <a:lnTo>
                  <a:pt x="3698648" y="1161094"/>
                </a:lnTo>
                <a:lnTo>
                  <a:pt x="3713864" y="1190356"/>
                </a:lnTo>
                <a:lnTo>
                  <a:pt x="3724398" y="1225469"/>
                </a:lnTo>
                <a:lnTo>
                  <a:pt x="3729080" y="1261754"/>
                </a:lnTo>
                <a:lnTo>
                  <a:pt x="3730250" y="1299208"/>
                </a:lnTo>
                <a:lnTo>
                  <a:pt x="3726739" y="1339004"/>
                </a:lnTo>
                <a:lnTo>
                  <a:pt x="3722057" y="1378799"/>
                </a:lnTo>
                <a:lnTo>
                  <a:pt x="3716205" y="1418595"/>
                </a:lnTo>
                <a:lnTo>
                  <a:pt x="3711523" y="1458391"/>
                </a:lnTo>
                <a:lnTo>
                  <a:pt x="3709182" y="1498186"/>
                </a:lnTo>
                <a:lnTo>
                  <a:pt x="3709182" y="1536811"/>
                </a:lnTo>
                <a:lnTo>
                  <a:pt x="3713864" y="1573096"/>
                </a:lnTo>
                <a:lnTo>
                  <a:pt x="3723228" y="1609380"/>
                </a:lnTo>
                <a:lnTo>
                  <a:pt x="3737273" y="1643323"/>
                </a:lnTo>
                <a:lnTo>
                  <a:pt x="3756000" y="1678437"/>
                </a:lnTo>
                <a:lnTo>
                  <a:pt x="3774728" y="1713550"/>
                </a:lnTo>
                <a:lnTo>
                  <a:pt x="3795796" y="1748664"/>
                </a:lnTo>
                <a:lnTo>
                  <a:pt x="3815694" y="1782608"/>
                </a:lnTo>
                <a:lnTo>
                  <a:pt x="3833250" y="1818892"/>
                </a:lnTo>
                <a:lnTo>
                  <a:pt x="3847296" y="1854005"/>
                </a:lnTo>
                <a:lnTo>
                  <a:pt x="3856660" y="1890290"/>
                </a:lnTo>
                <a:lnTo>
                  <a:pt x="3860171" y="1927744"/>
                </a:lnTo>
                <a:lnTo>
                  <a:pt x="3856660" y="1965199"/>
                </a:lnTo>
                <a:lnTo>
                  <a:pt x="3847296" y="2001483"/>
                </a:lnTo>
                <a:lnTo>
                  <a:pt x="3833250" y="2036597"/>
                </a:lnTo>
                <a:lnTo>
                  <a:pt x="3815694" y="2072881"/>
                </a:lnTo>
                <a:lnTo>
                  <a:pt x="3795796" y="2106824"/>
                </a:lnTo>
                <a:lnTo>
                  <a:pt x="3774728" y="2141938"/>
                </a:lnTo>
                <a:lnTo>
                  <a:pt x="3756000" y="2177052"/>
                </a:lnTo>
                <a:lnTo>
                  <a:pt x="3737273" y="2212166"/>
                </a:lnTo>
                <a:lnTo>
                  <a:pt x="3723228" y="2246109"/>
                </a:lnTo>
                <a:lnTo>
                  <a:pt x="3713864" y="2282393"/>
                </a:lnTo>
                <a:lnTo>
                  <a:pt x="3709182" y="2318677"/>
                </a:lnTo>
                <a:lnTo>
                  <a:pt x="3709182" y="2357302"/>
                </a:lnTo>
                <a:lnTo>
                  <a:pt x="3711523" y="2397098"/>
                </a:lnTo>
                <a:lnTo>
                  <a:pt x="3716205" y="2436894"/>
                </a:lnTo>
                <a:lnTo>
                  <a:pt x="3722057" y="2476689"/>
                </a:lnTo>
                <a:lnTo>
                  <a:pt x="3726739" y="2516485"/>
                </a:lnTo>
                <a:lnTo>
                  <a:pt x="3730250" y="2556280"/>
                </a:lnTo>
                <a:lnTo>
                  <a:pt x="3729080" y="2593735"/>
                </a:lnTo>
                <a:lnTo>
                  <a:pt x="3724398" y="2630019"/>
                </a:lnTo>
                <a:lnTo>
                  <a:pt x="3713864" y="2665133"/>
                </a:lnTo>
                <a:lnTo>
                  <a:pt x="3698648" y="2694394"/>
                </a:lnTo>
                <a:lnTo>
                  <a:pt x="3678750" y="2722485"/>
                </a:lnTo>
                <a:lnTo>
                  <a:pt x="3655341" y="2747065"/>
                </a:lnTo>
                <a:lnTo>
                  <a:pt x="3628420" y="2771645"/>
                </a:lnTo>
                <a:lnTo>
                  <a:pt x="3600329" y="2793883"/>
                </a:lnTo>
                <a:lnTo>
                  <a:pt x="3571068" y="2816122"/>
                </a:lnTo>
                <a:lnTo>
                  <a:pt x="3540636" y="2838361"/>
                </a:lnTo>
                <a:lnTo>
                  <a:pt x="3512545" y="2860599"/>
                </a:lnTo>
                <a:lnTo>
                  <a:pt x="3485624" y="2884009"/>
                </a:lnTo>
                <a:lnTo>
                  <a:pt x="3462215" y="2910929"/>
                </a:lnTo>
                <a:lnTo>
                  <a:pt x="3441147" y="2936679"/>
                </a:lnTo>
                <a:lnTo>
                  <a:pt x="3424760" y="2965941"/>
                </a:lnTo>
                <a:lnTo>
                  <a:pt x="3410715" y="2997543"/>
                </a:lnTo>
                <a:lnTo>
                  <a:pt x="3399010" y="3031486"/>
                </a:lnTo>
                <a:lnTo>
                  <a:pt x="3388476" y="3066600"/>
                </a:lnTo>
                <a:lnTo>
                  <a:pt x="3379113" y="3101714"/>
                </a:lnTo>
                <a:lnTo>
                  <a:pt x="3369749" y="3137998"/>
                </a:lnTo>
                <a:lnTo>
                  <a:pt x="3359215" y="3171941"/>
                </a:lnTo>
                <a:lnTo>
                  <a:pt x="3347510" y="3205885"/>
                </a:lnTo>
                <a:lnTo>
                  <a:pt x="3333465" y="3237487"/>
                </a:lnTo>
                <a:lnTo>
                  <a:pt x="3315908" y="3265578"/>
                </a:lnTo>
                <a:lnTo>
                  <a:pt x="3294840" y="3291328"/>
                </a:lnTo>
                <a:lnTo>
                  <a:pt x="3269090" y="3312396"/>
                </a:lnTo>
                <a:lnTo>
                  <a:pt x="3240999" y="3329953"/>
                </a:lnTo>
                <a:lnTo>
                  <a:pt x="3209396" y="3343999"/>
                </a:lnTo>
                <a:lnTo>
                  <a:pt x="3175453" y="3355703"/>
                </a:lnTo>
                <a:lnTo>
                  <a:pt x="3141510" y="3366237"/>
                </a:lnTo>
                <a:lnTo>
                  <a:pt x="3105226" y="3375601"/>
                </a:lnTo>
                <a:lnTo>
                  <a:pt x="3070112" y="3384965"/>
                </a:lnTo>
                <a:lnTo>
                  <a:pt x="3034998" y="3395499"/>
                </a:lnTo>
                <a:lnTo>
                  <a:pt x="3001055" y="3407203"/>
                </a:lnTo>
                <a:lnTo>
                  <a:pt x="2969452" y="3421249"/>
                </a:lnTo>
                <a:lnTo>
                  <a:pt x="2940191" y="3437635"/>
                </a:lnTo>
                <a:lnTo>
                  <a:pt x="2914441" y="3458704"/>
                </a:lnTo>
                <a:lnTo>
                  <a:pt x="2887520" y="3482113"/>
                </a:lnTo>
                <a:lnTo>
                  <a:pt x="2864111" y="3509033"/>
                </a:lnTo>
                <a:lnTo>
                  <a:pt x="2841872" y="3537124"/>
                </a:lnTo>
                <a:lnTo>
                  <a:pt x="2819634" y="3566386"/>
                </a:lnTo>
                <a:lnTo>
                  <a:pt x="2797395" y="3595647"/>
                </a:lnTo>
                <a:lnTo>
                  <a:pt x="2775156" y="3623738"/>
                </a:lnTo>
                <a:lnTo>
                  <a:pt x="2750577" y="3650659"/>
                </a:lnTo>
                <a:lnTo>
                  <a:pt x="2725997" y="3674068"/>
                </a:lnTo>
                <a:lnTo>
                  <a:pt x="2697906" y="3693966"/>
                </a:lnTo>
                <a:lnTo>
                  <a:pt x="2668644" y="3709182"/>
                </a:lnTo>
                <a:lnTo>
                  <a:pt x="2633531" y="3719716"/>
                </a:lnTo>
                <a:lnTo>
                  <a:pt x="2597247" y="3724398"/>
                </a:lnTo>
                <a:lnTo>
                  <a:pt x="2559792" y="3725568"/>
                </a:lnTo>
                <a:lnTo>
                  <a:pt x="2519996" y="3722057"/>
                </a:lnTo>
                <a:lnTo>
                  <a:pt x="2480201" y="3717375"/>
                </a:lnTo>
                <a:lnTo>
                  <a:pt x="2440405" y="3711523"/>
                </a:lnTo>
                <a:lnTo>
                  <a:pt x="2400610" y="3706841"/>
                </a:lnTo>
                <a:lnTo>
                  <a:pt x="2360814" y="3704500"/>
                </a:lnTo>
                <a:lnTo>
                  <a:pt x="2322189" y="3704500"/>
                </a:lnTo>
                <a:lnTo>
                  <a:pt x="2285905" y="3709182"/>
                </a:lnTo>
                <a:lnTo>
                  <a:pt x="2248450" y="3718545"/>
                </a:lnTo>
                <a:lnTo>
                  <a:pt x="2214507" y="3732591"/>
                </a:lnTo>
                <a:lnTo>
                  <a:pt x="2179393" y="3751318"/>
                </a:lnTo>
                <a:lnTo>
                  <a:pt x="2144279" y="3770045"/>
                </a:lnTo>
                <a:lnTo>
                  <a:pt x="2109166" y="3791114"/>
                </a:lnTo>
                <a:lnTo>
                  <a:pt x="2075222" y="3811011"/>
                </a:lnTo>
                <a:lnTo>
                  <a:pt x="2038938" y="3828568"/>
                </a:lnTo>
                <a:lnTo>
                  <a:pt x="2003824" y="3842614"/>
                </a:lnTo>
                <a:lnTo>
                  <a:pt x="1967540" y="3851978"/>
                </a:lnTo>
                <a:lnTo>
                  <a:pt x="1930086" y="3855489"/>
                </a:lnTo>
                <a:lnTo>
                  <a:pt x="1892631" y="3851978"/>
                </a:lnTo>
                <a:lnTo>
                  <a:pt x="1856347" y="3842614"/>
                </a:lnTo>
                <a:lnTo>
                  <a:pt x="1821233" y="3828568"/>
                </a:lnTo>
                <a:lnTo>
                  <a:pt x="1784949" y="3811011"/>
                </a:lnTo>
                <a:lnTo>
                  <a:pt x="1751005" y="3791114"/>
                </a:lnTo>
                <a:lnTo>
                  <a:pt x="1715892" y="3770045"/>
                </a:lnTo>
                <a:lnTo>
                  <a:pt x="1680778" y="3751318"/>
                </a:lnTo>
                <a:lnTo>
                  <a:pt x="1645664" y="3732591"/>
                </a:lnTo>
                <a:lnTo>
                  <a:pt x="1610550" y="3718545"/>
                </a:lnTo>
                <a:lnTo>
                  <a:pt x="1574266" y="3709182"/>
                </a:lnTo>
                <a:lnTo>
                  <a:pt x="1537982" y="3704500"/>
                </a:lnTo>
                <a:lnTo>
                  <a:pt x="1499357" y="3704500"/>
                </a:lnTo>
                <a:lnTo>
                  <a:pt x="1459561" y="3706841"/>
                </a:lnTo>
                <a:lnTo>
                  <a:pt x="1419766" y="3711523"/>
                </a:lnTo>
                <a:lnTo>
                  <a:pt x="1379970" y="3717375"/>
                </a:lnTo>
                <a:lnTo>
                  <a:pt x="1340175" y="3722057"/>
                </a:lnTo>
                <a:lnTo>
                  <a:pt x="1300379" y="3725568"/>
                </a:lnTo>
                <a:lnTo>
                  <a:pt x="1262924" y="3724398"/>
                </a:lnTo>
                <a:lnTo>
                  <a:pt x="1226640" y="3719716"/>
                </a:lnTo>
                <a:lnTo>
                  <a:pt x="1191526" y="3709182"/>
                </a:lnTo>
                <a:lnTo>
                  <a:pt x="1162265" y="3693966"/>
                </a:lnTo>
                <a:lnTo>
                  <a:pt x="1134174" y="3674068"/>
                </a:lnTo>
                <a:lnTo>
                  <a:pt x="1109594" y="3650659"/>
                </a:lnTo>
                <a:lnTo>
                  <a:pt x="1085015" y="3623738"/>
                </a:lnTo>
                <a:lnTo>
                  <a:pt x="1062776" y="3595647"/>
                </a:lnTo>
                <a:lnTo>
                  <a:pt x="1040537" y="3566386"/>
                </a:lnTo>
                <a:lnTo>
                  <a:pt x="1018299" y="3537124"/>
                </a:lnTo>
                <a:lnTo>
                  <a:pt x="996060" y="3509033"/>
                </a:lnTo>
                <a:lnTo>
                  <a:pt x="972651" y="3482113"/>
                </a:lnTo>
                <a:lnTo>
                  <a:pt x="945730" y="3458704"/>
                </a:lnTo>
                <a:lnTo>
                  <a:pt x="919980" y="3437635"/>
                </a:lnTo>
                <a:lnTo>
                  <a:pt x="890719" y="3421249"/>
                </a:lnTo>
                <a:lnTo>
                  <a:pt x="859116" y="3407203"/>
                </a:lnTo>
                <a:lnTo>
                  <a:pt x="825173" y="3395499"/>
                </a:lnTo>
                <a:lnTo>
                  <a:pt x="790059" y="3384965"/>
                </a:lnTo>
                <a:lnTo>
                  <a:pt x="754946" y="3375601"/>
                </a:lnTo>
                <a:lnTo>
                  <a:pt x="718662" y="3366237"/>
                </a:lnTo>
                <a:lnTo>
                  <a:pt x="684718" y="3355703"/>
                </a:lnTo>
                <a:lnTo>
                  <a:pt x="650775" y="3343999"/>
                </a:lnTo>
                <a:lnTo>
                  <a:pt x="619173" y="3329953"/>
                </a:lnTo>
                <a:lnTo>
                  <a:pt x="591082" y="3312396"/>
                </a:lnTo>
                <a:lnTo>
                  <a:pt x="565332" y="3291328"/>
                </a:lnTo>
                <a:lnTo>
                  <a:pt x="544263" y="3265578"/>
                </a:lnTo>
                <a:lnTo>
                  <a:pt x="526706" y="3237487"/>
                </a:lnTo>
                <a:lnTo>
                  <a:pt x="512661" y="3205885"/>
                </a:lnTo>
                <a:lnTo>
                  <a:pt x="500956" y="3171941"/>
                </a:lnTo>
                <a:lnTo>
                  <a:pt x="490422" y="3137998"/>
                </a:lnTo>
                <a:lnTo>
                  <a:pt x="481059" y="3101714"/>
                </a:lnTo>
                <a:lnTo>
                  <a:pt x="471695" y="3066600"/>
                </a:lnTo>
                <a:lnTo>
                  <a:pt x="461161" y="3031486"/>
                </a:lnTo>
                <a:lnTo>
                  <a:pt x="449456" y="2997543"/>
                </a:lnTo>
                <a:lnTo>
                  <a:pt x="435411" y="2965941"/>
                </a:lnTo>
                <a:lnTo>
                  <a:pt x="419024" y="2936679"/>
                </a:lnTo>
                <a:lnTo>
                  <a:pt x="397956" y="2910929"/>
                </a:lnTo>
                <a:lnTo>
                  <a:pt x="374547" y="2884009"/>
                </a:lnTo>
                <a:lnTo>
                  <a:pt x="347626" y="2860599"/>
                </a:lnTo>
                <a:lnTo>
                  <a:pt x="318365" y="2838361"/>
                </a:lnTo>
                <a:lnTo>
                  <a:pt x="289103" y="2816122"/>
                </a:lnTo>
                <a:lnTo>
                  <a:pt x="259842" y="2793883"/>
                </a:lnTo>
                <a:lnTo>
                  <a:pt x="231751" y="2771645"/>
                </a:lnTo>
                <a:lnTo>
                  <a:pt x="204830" y="2747065"/>
                </a:lnTo>
                <a:lnTo>
                  <a:pt x="181421" y="2722485"/>
                </a:lnTo>
                <a:lnTo>
                  <a:pt x="161523" y="2694394"/>
                </a:lnTo>
                <a:lnTo>
                  <a:pt x="146308" y="2665133"/>
                </a:lnTo>
                <a:lnTo>
                  <a:pt x="135773" y="2630019"/>
                </a:lnTo>
                <a:lnTo>
                  <a:pt x="131092" y="2593735"/>
                </a:lnTo>
                <a:lnTo>
                  <a:pt x="129921" y="2556280"/>
                </a:lnTo>
                <a:lnTo>
                  <a:pt x="133432" y="2516485"/>
                </a:lnTo>
                <a:lnTo>
                  <a:pt x="138114" y="2476689"/>
                </a:lnTo>
                <a:lnTo>
                  <a:pt x="143967" y="2436894"/>
                </a:lnTo>
                <a:lnTo>
                  <a:pt x="148648" y="2397098"/>
                </a:lnTo>
                <a:lnTo>
                  <a:pt x="150989" y="2357302"/>
                </a:lnTo>
                <a:lnTo>
                  <a:pt x="150989" y="2318677"/>
                </a:lnTo>
                <a:lnTo>
                  <a:pt x="146308" y="2282393"/>
                </a:lnTo>
                <a:lnTo>
                  <a:pt x="136944" y="2246109"/>
                </a:lnTo>
                <a:lnTo>
                  <a:pt x="122898" y="2212166"/>
                </a:lnTo>
                <a:lnTo>
                  <a:pt x="105341" y="2177052"/>
                </a:lnTo>
                <a:lnTo>
                  <a:pt x="85444" y="2141938"/>
                </a:lnTo>
                <a:lnTo>
                  <a:pt x="64375" y="2106824"/>
                </a:lnTo>
                <a:lnTo>
                  <a:pt x="44478" y="2072881"/>
                </a:lnTo>
                <a:lnTo>
                  <a:pt x="26921" y="2036597"/>
                </a:lnTo>
                <a:lnTo>
                  <a:pt x="12875" y="2001483"/>
                </a:lnTo>
                <a:lnTo>
                  <a:pt x="3512" y="1965199"/>
                </a:lnTo>
                <a:lnTo>
                  <a:pt x="0" y="1927744"/>
                </a:lnTo>
                <a:lnTo>
                  <a:pt x="3512" y="1890290"/>
                </a:lnTo>
                <a:lnTo>
                  <a:pt x="12875" y="1854005"/>
                </a:lnTo>
                <a:lnTo>
                  <a:pt x="26921" y="1818892"/>
                </a:lnTo>
                <a:lnTo>
                  <a:pt x="44478" y="1782608"/>
                </a:lnTo>
                <a:lnTo>
                  <a:pt x="64375" y="1748664"/>
                </a:lnTo>
                <a:lnTo>
                  <a:pt x="85444" y="1713550"/>
                </a:lnTo>
                <a:lnTo>
                  <a:pt x="105341" y="1678437"/>
                </a:lnTo>
                <a:lnTo>
                  <a:pt x="122898" y="1643323"/>
                </a:lnTo>
                <a:lnTo>
                  <a:pt x="136944" y="1609380"/>
                </a:lnTo>
                <a:lnTo>
                  <a:pt x="146308" y="1573096"/>
                </a:lnTo>
                <a:lnTo>
                  <a:pt x="150989" y="1536811"/>
                </a:lnTo>
                <a:lnTo>
                  <a:pt x="150989" y="1498186"/>
                </a:lnTo>
                <a:lnTo>
                  <a:pt x="148648" y="1458391"/>
                </a:lnTo>
                <a:lnTo>
                  <a:pt x="143967" y="1418595"/>
                </a:lnTo>
                <a:lnTo>
                  <a:pt x="138114" y="1378799"/>
                </a:lnTo>
                <a:lnTo>
                  <a:pt x="133432" y="1339004"/>
                </a:lnTo>
                <a:lnTo>
                  <a:pt x="129921" y="1299208"/>
                </a:lnTo>
                <a:lnTo>
                  <a:pt x="131092" y="1261754"/>
                </a:lnTo>
                <a:lnTo>
                  <a:pt x="135773" y="1225469"/>
                </a:lnTo>
                <a:lnTo>
                  <a:pt x="146308" y="1190356"/>
                </a:lnTo>
                <a:lnTo>
                  <a:pt x="161523" y="1161094"/>
                </a:lnTo>
                <a:lnTo>
                  <a:pt x="181421" y="1133003"/>
                </a:lnTo>
                <a:lnTo>
                  <a:pt x="204830" y="1108424"/>
                </a:lnTo>
                <a:lnTo>
                  <a:pt x="231751" y="1083844"/>
                </a:lnTo>
                <a:lnTo>
                  <a:pt x="259842" y="1061605"/>
                </a:lnTo>
                <a:lnTo>
                  <a:pt x="289103" y="1039367"/>
                </a:lnTo>
                <a:lnTo>
                  <a:pt x="318365" y="1017128"/>
                </a:lnTo>
                <a:lnTo>
                  <a:pt x="347626" y="994889"/>
                </a:lnTo>
                <a:lnTo>
                  <a:pt x="374547" y="971480"/>
                </a:lnTo>
                <a:lnTo>
                  <a:pt x="397956" y="944560"/>
                </a:lnTo>
                <a:lnTo>
                  <a:pt x="419024" y="918809"/>
                </a:lnTo>
                <a:lnTo>
                  <a:pt x="435411" y="889548"/>
                </a:lnTo>
                <a:lnTo>
                  <a:pt x="449456" y="857946"/>
                </a:lnTo>
                <a:lnTo>
                  <a:pt x="461161" y="824002"/>
                </a:lnTo>
                <a:lnTo>
                  <a:pt x="471695" y="788889"/>
                </a:lnTo>
                <a:lnTo>
                  <a:pt x="481059" y="753775"/>
                </a:lnTo>
                <a:lnTo>
                  <a:pt x="490422" y="717491"/>
                </a:lnTo>
                <a:lnTo>
                  <a:pt x="500956" y="683547"/>
                </a:lnTo>
                <a:lnTo>
                  <a:pt x="512661" y="649604"/>
                </a:lnTo>
                <a:lnTo>
                  <a:pt x="526706" y="618002"/>
                </a:lnTo>
                <a:lnTo>
                  <a:pt x="544263" y="589911"/>
                </a:lnTo>
                <a:lnTo>
                  <a:pt x="565332" y="564161"/>
                </a:lnTo>
                <a:lnTo>
                  <a:pt x="591082" y="543092"/>
                </a:lnTo>
                <a:lnTo>
                  <a:pt x="619173" y="525535"/>
                </a:lnTo>
                <a:lnTo>
                  <a:pt x="650775" y="511490"/>
                </a:lnTo>
                <a:lnTo>
                  <a:pt x="684718" y="499785"/>
                </a:lnTo>
                <a:lnTo>
                  <a:pt x="718662" y="489251"/>
                </a:lnTo>
                <a:lnTo>
                  <a:pt x="754946" y="479888"/>
                </a:lnTo>
                <a:lnTo>
                  <a:pt x="790059" y="470524"/>
                </a:lnTo>
                <a:lnTo>
                  <a:pt x="825173" y="459990"/>
                </a:lnTo>
                <a:lnTo>
                  <a:pt x="859116" y="448285"/>
                </a:lnTo>
                <a:lnTo>
                  <a:pt x="890719" y="434240"/>
                </a:lnTo>
                <a:lnTo>
                  <a:pt x="919980" y="417853"/>
                </a:lnTo>
                <a:lnTo>
                  <a:pt x="945730" y="396785"/>
                </a:lnTo>
                <a:lnTo>
                  <a:pt x="972651" y="373376"/>
                </a:lnTo>
                <a:lnTo>
                  <a:pt x="996060" y="346455"/>
                </a:lnTo>
                <a:lnTo>
                  <a:pt x="1018299" y="318364"/>
                </a:lnTo>
                <a:lnTo>
                  <a:pt x="1040537" y="289103"/>
                </a:lnTo>
                <a:lnTo>
                  <a:pt x="1062776" y="259841"/>
                </a:lnTo>
                <a:lnTo>
                  <a:pt x="1085015" y="231750"/>
                </a:lnTo>
                <a:lnTo>
                  <a:pt x="1109594" y="204830"/>
                </a:lnTo>
                <a:lnTo>
                  <a:pt x="1134174" y="181421"/>
                </a:lnTo>
                <a:lnTo>
                  <a:pt x="1162265" y="161523"/>
                </a:lnTo>
                <a:lnTo>
                  <a:pt x="1191526" y="146307"/>
                </a:lnTo>
                <a:lnTo>
                  <a:pt x="1226640" y="135773"/>
                </a:lnTo>
                <a:lnTo>
                  <a:pt x="1262924" y="131091"/>
                </a:lnTo>
                <a:lnTo>
                  <a:pt x="1300379" y="129921"/>
                </a:lnTo>
                <a:lnTo>
                  <a:pt x="1340175" y="133432"/>
                </a:lnTo>
                <a:lnTo>
                  <a:pt x="1379970" y="138114"/>
                </a:lnTo>
                <a:lnTo>
                  <a:pt x="1419766" y="143966"/>
                </a:lnTo>
                <a:lnTo>
                  <a:pt x="1459561" y="148648"/>
                </a:lnTo>
                <a:lnTo>
                  <a:pt x="1499357" y="150989"/>
                </a:lnTo>
                <a:lnTo>
                  <a:pt x="1537982" y="150989"/>
                </a:lnTo>
                <a:lnTo>
                  <a:pt x="1574266" y="146307"/>
                </a:lnTo>
                <a:lnTo>
                  <a:pt x="1610550" y="136943"/>
                </a:lnTo>
                <a:lnTo>
                  <a:pt x="1645664" y="122898"/>
                </a:lnTo>
                <a:lnTo>
                  <a:pt x="1680778" y="104171"/>
                </a:lnTo>
                <a:lnTo>
                  <a:pt x="1715892" y="85443"/>
                </a:lnTo>
                <a:lnTo>
                  <a:pt x="1751005" y="64375"/>
                </a:lnTo>
                <a:lnTo>
                  <a:pt x="1784949" y="44477"/>
                </a:lnTo>
                <a:lnTo>
                  <a:pt x="1821233" y="26920"/>
                </a:lnTo>
                <a:lnTo>
                  <a:pt x="1856347" y="12875"/>
                </a:lnTo>
                <a:lnTo>
                  <a:pt x="1892631" y="3511"/>
                </a:ln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6F501F-6C44-4831-9119-C9BF77DE58A3}"/>
              </a:ext>
            </a:extLst>
          </p:cNvPr>
          <p:cNvSpPr txBox="1"/>
          <p:nvPr/>
        </p:nvSpPr>
        <p:spPr>
          <a:xfrm>
            <a:off x="2525616" y="5580727"/>
            <a:ext cx="625191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«Τ</a:t>
            </a:r>
            <a:r>
              <a:rPr lang="el-G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 Συμβούλιο της Ευρώπης δεν ενοχλεί την Ελλάδα περισσότερο από ένα κουνούπι που κάθεται στα κέρατα ενός βοδιού»</a:t>
            </a:r>
          </a:p>
          <a:p>
            <a:pPr>
              <a:spcAft>
                <a:spcPts val="600"/>
              </a:spcAft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263706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B47840C-E20D-4129-946F-462CEB377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Η ελληνική προεδρία</a:t>
            </a:r>
            <a:endParaRPr lang="el-GR" dirty="0"/>
          </a:p>
        </p:txBody>
      </p:sp>
      <p:graphicFrame>
        <p:nvGraphicFramePr>
          <p:cNvPr id="7" name="TextBox 4">
            <a:extLst>
              <a:ext uri="{FF2B5EF4-FFF2-40B4-BE49-F238E27FC236}">
                <a16:creationId xmlns:a16="http://schemas.microsoft.com/office/drawing/2014/main" id="{836782A8-BE16-4825-A173-EDC8D4DA47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8259167"/>
              </p:ext>
            </p:extLst>
          </p:nvPr>
        </p:nvGraphicFramePr>
        <p:xfrm>
          <a:off x="361507" y="2317897"/>
          <a:ext cx="10822308" cy="41749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D3CF13D-234C-4636-A1C5-E9FD6224900A}"/>
              </a:ext>
            </a:extLst>
          </p:cNvPr>
          <p:cNvSpPr txBox="1"/>
          <p:nvPr/>
        </p:nvSpPr>
        <p:spPr>
          <a:xfrm>
            <a:off x="7057747" y="6264850"/>
            <a:ext cx="5246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hlinkClick r:id="rId7"/>
              </a:rPr>
              <a:t>https://www.youtube.com/watch?v=i9o5wY-sY90</a:t>
            </a:r>
            <a:endParaRPr lang="el-GR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7B50956E-A4DF-41A5-BF63-067DC47B83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562" y="365125"/>
            <a:ext cx="3099648" cy="194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7291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43B9CA2-4B31-4ACD-9A9F-B8E6C6420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Εικόνα 6" descr="Εικόνα που περιέχει κείμενο, λευκός πίνακας&#10;&#10;Περιγραφή που δημιουργήθηκε αυτόματα">
            <a:extLst>
              <a:ext uri="{FF2B5EF4-FFF2-40B4-BE49-F238E27FC236}">
                <a16:creationId xmlns:a16="http://schemas.microsoft.com/office/drawing/2014/main" id="{E4E1BCCE-9BFE-49BE-A86C-4849CF3A7A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8" r="6319" b="1"/>
          <a:stretch/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11" name="Εικόνα 10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342F6DD0-0195-48C8-BBCA-855833B46C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0" r="1" b="1"/>
          <a:stretch/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8" name="Εικόνα 7" descr="Εικόνα που περιέχει κείμενο, εσωτερικό, λευκό, μαύρο&#10;&#10;Περιγραφή που δημιουργήθηκε αυτόματα">
            <a:extLst>
              <a:ext uri="{FF2B5EF4-FFF2-40B4-BE49-F238E27FC236}">
                <a16:creationId xmlns:a16="http://schemas.microsoft.com/office/drawing/2014/main" id="{2421FC24-C911-4454-A78E-B8F45470FE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73" r="9977"/>
          <a:stretch/>
        </p:blipFill>
        <p:spPr>
          <a:xfrm>
            <a:off x="5168353" y="3456432"/>
            <a:ext cx="7023646" cy="340156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33F94DB1-BC5D-454D-845C-7BA3A1F46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2965" cy="6858000"/>
          </a:xfrm>
          <a:custGeom>
            <a:avLst/>
            <a:gdLst>
              <a:gd name="connsiteX0" fmla="*/ 0 w 5932965"/>
              <a:gd name="connsiteY0" fmla="*/ 0 h 6858000"/>
              <a:gd name="connsiteX1" fmla="*/ 5140363 w 5932965"/>
              <a:gd name="connsiteY1" fmla="*/ 0 h 6858000"/>
              <a:gd name="connsiteX2" fmla="*/ 5152943 w 5932965"/>
              <a:gd name="connsiteY2" fmla="*/ 23550 h 6858000"/>
              <a:gd name="connsiteX3" fmla="*/ 5932965 w 5932965"/>
              <a:gd name="connsiteY3" fmla="*/ 3479505 h 6858000"/>
              <a:gd name="connsiteX4" fmla="*/ 5262410 w 5932965"/>
              <a:gd name="connsiteY4" fmla="*/ 6708999 h 6858000"/>
              <a:gd name="connsiteX5" fmla="*/ 5190385 w 5932965"/>
              <a:gd name="connsiteY5" fmla="*/ 6858000 h 6858000"/>
              <a:gd name="connsiteX6" fmla="*/ 0 w 593296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2965" h="6858000">
                <a:moveTo>
                  <a:pt x="0" y="0"/>
                </a:moveTo>
                <a:lnTo>
                  <a:pt x="5140363" y="0"/>
                </a:lnTo>
                <a:lnTo>
                  <a:pt x="5152943" y="23550"/>
                </a:lnTo>
                <a:cubicBezTo>
                  <a:pt x="5642847" y="987256"/>
                  <a:pt x="5932965" y="2183538"/>
                  <a:pt x="5932965" y="3479505"/>
                </a:cubicBezTo>
                <a:cubicBezTo>
                  <a:pt x="5932965" y="4675783"/>
                  <a:pt x="5685764" y="5787121"/>
                  <a:pt x="5262410" y="6708999"/>
                </a:cubicBezTo>
                <a:lnTo>
                  <a:pt x="519038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5676B86F-860B-4586-BCAA-C0650C09B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2333" cy="6858000"/>
          </a:xfrm>
          <a:custGeom>
            <a:avLst/>
            <a:gdLst>
              <a:gd name="connsiteX0" fmla="*/ 0 w 5922333"/>
              <a:gd name="connsiteY0" fmla="*/ 0 h 6858000"/>
              <a:gd name="connsiteX1" fmla="*/ 5129731 w 5922333"/>
              <a:gd name="connsiteY1" fmla="*/ 0 h 6858000"/>
              <a:gd name="connsiteX2" fmla="*/ 5142311 w 5922333"/>
              <a:gd name="connsiteY2" fmla="*/ 23550 h 6858000"/>
              <a:gd name="connsiteX3" fmla="*/ 5922333 w 5922333"/>
              <a:gd name="connsiteY3" fmla="*/ 3479505 h 6858000"/>
              <a:gd name="connsiteX4" fmla="*/ 5251778 w 5922333"/>
              <a:gd name="connsiteY4" fmla="*/ 6708999 h 6858000"/>
              <a:gd name="connsiteX5" fmla="*/ 5179753 w 5922333"/>
              <a:gd name="connsiteY5" fmla="*/ 6858000 h 6858000"/>
              <a:gd name="connsiteX6" fmla="*/ 0 w 592233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2333" h="6858000">
                <a:moveTo>
                  <a:pt x="0" y="0"/>
                </a:moveTo>
                <a:lnTo>
                  <a:pt x="5129731" y="0"/>
                </a:lnTo>
                <a:lnTo>
                  <a:pt x="5142311" y="23550"/>
                </a:lnTo>
                <a:cubicBezTo>
                  <a:pt x="5632215" y="987256"/>
                  <a:pt x="5922333" y="2183538"/>
                  <a:pt x="5922333" y="3479505"/>
                </a:cubicBezTo>
                <a:cubicBezTo>
                  <a:pt x="5922333" y="4675783"/>
                  <a:pt x="5675132" y="5787121"/>
                  <a:pt x="5251778" y="6708999"/>
                </a:cubicBezTo>
                <a:lnTo>
                  <a:pt x="5179753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4BA244-7CF5-4BB0-8ECD-815B8BB3B1C4}"/>
              </a:ext>
            </a:extLst>
          </p:cNvPr>
          <p:cNvSpPr txBox="1"/>
          <p:nvPr/>
        </p:nvSpPr>
        <p:spPr>
          <a:xfrm>
            <a:off x="448056" y="685800"/>
            <a:ext cx="49223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1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Η </a:t>
            </a:r>
            <a:r>
              <a:rPr lang="en-US" sz="3100" b="1" kern="1200" dirty="0" err="1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Ε</a:t>
            </a:r>
            <a:r>
              <a:rPr lang="en-US" sz="31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υρω</a:t>
            </a:r>
            <a:r>
              <a:rPr lang="en-US" sz="3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παϊκή </a:t>
            </a:r>
            <a:r>
              <a:rPr lang="en-US" sz="31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Σύμβαση Δικαιωμάτων του Ανθρώπου</a:t>
            </a:r>
            <a:endParaRPr lang="en-US" sz="3100" kern="1200" dirty="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31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C818ED5-2F56-4171-9445-3AA4F4462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E74FCE8-866C-4AFA-B45C-FACE2A609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1" y="2089941"/>
            <a:ext cx="497043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E1F2C7-654C-44AE-83FD-93F285BF146A}"/>
              </a:ext>
            </a:extLst>
          </p:cNvPr>
          <p:cNvSpPr txBox="1"/>
          <p:nvPr/>
        </p:nvSpPr>
        <p:spPr>
          <a:xfrm>
            <a:off x="370712" y="2363680"/>
            <a:ext cx="5122689" cy="44219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900" dirty="0" err="1">
                <a:effectLst/>
              </a:rPr>
              <a:t>Ρώμη</a:t>
            </a:r>
            <a:r>
              <a:rPr lang="en-US" sz="2900" dirty="0">
                <a:effectLst/>
              </a:rPr>
              <a:t>, 4 </a:t>
            </a:r>
            <a:r>
              <a:rPr lang="en-US" sz="2900" dirty="0" err="1">
                <a:effectLst/>
              </a:rPr>
              <a:t>Νοεμ</a:t>
            </a:r>
            <a:r>
              <a:rPr lang="en-US" sz="2900" dirty="0">
                <a:effectLst/>
              </a:rPr>
              <a:t>βρίου 1950 – υπογραφή από 13 κράτη μέλη του Συμβουλίου της Ευρώπης </a:t>
            </a:r>
          </a:p>
          <a:p>
            <a:pPr marL="5715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900" dirty="0">
              <a:effectLst/>
            </a:endParaRP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900" dirty="0" err="1">
                <a:effectLst/>
              </a:rPr>
              <a:t>Σκο</a:t>
            </a:r>
            <a:r>
              <a:rPr lang="en-US" sz="2900" dirty="0">
                <a:effectLst/>
              </a:rPr>
              <a:t>πός: αποφυγή καταπάτησης των ανθρωπίνων δικαιωμάτων </a:t>
            </a:r>
            <a:endParaRPr lang="en-US" sz="2900" dirty="0"/>
          </a:p>
          <a:p>
            <a:pPr marL="5715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900" dirty="0">
              <a:effectLst/>
            </a:endParaRP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900" dirty="0">
                <a:effectLst/>
              </a:rPr>
              <a:t>Πα</a:t>
            </a:r>
            <a:r>
              <a:rPr lang="en-US" sz="2900" dirty="0" err="1">
                <a:effectLst/>
              </a:rPr>
              <a:t>γκόσμι</a:t>
            </a:r>
            <a:r>
              <a:rPr lang="en-US" sz="2900" dirty="0">
                <a:effectLst/>
              </a:rPr>
              <a:t>α Διακήρυξη των Ανθρωπίνων Δικαιωμάτων του ΟΗΕ</a:t>
            </a:r>
          </a:p>
          <a:p>
            <a:pPr marL="5715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900" dirty="0">
              <a:effectLst/>
            </a:endParaRP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900" dirty="0" err="1"/>
              <a:t>Α</a:t>
            </a:r>
            <a:r>
              <a:rPr lang="en-US" sz="2900" dirty="0" err="1">
                <a:effectLst/>
              </a:rPr>
              <a:t>νάγκη</a:t>
            </a:r>
            <a:r>
              <a:rPr lang="en-US" sz="2900" dirty="0">
                <a:effectLst/>
              </a:rPr>
              <a:t> </a:t>
            </a:r>
            <a:r>
              <a:rPr lang="en-US" sz="2900" dirty="0" err="1">
                <a:effectLst/>
              </a:rPr>
              <a:t>γι</a:t>
            </a:r>
            <a:r>
              <a:rPr lang="en-US" sz="2900" dirty="0">
                <a:effectLst/>
              </a:rPr>
              <a:t>α παράλληλη ίδρυση Δικαστηρίου </a:t>
            </a:r>
            <a:endParaRPr lang="en-US" sz="2900" dirty="0"/>
          </a:p>
          <a:p>
            <a:pPr marL="5715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900" dirty="0">
              <a:effectLst/>
            </a:endParaRP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900" dirty="0" err="1">
                <a:effectLst/>
              </a:rPr>
              <a:t>Έν</a:t>
            </a:r>
            <a:r>
              <a:rPr lang="en-US" sz="2900" dirty="0">
                <a:effectLst/>
              </a:rPr>
              <a:t>αρξη ισχύος - 3 Σεπτεμβρίου 1953 </a:t>
            </a:r>
            <a:endParaRPr lang="en-US" sz="29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CCC579-1274-4F41-A736-D98B227FE862}"/>
              </a:ext>
            </a:extLst>
          </p:cNvPr>
          <p:cNvSpPr txBox="1"/>
          <p:nvPr/>
        </p:nvSpPr>
        <p:spPr>
          <a:xfrm>
            <a:off x="5818450" y="5688439"/>
            <a:ext cx="374194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l-GR" sz="20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Ελλάδα</a:t>
            </a:r>
          </a:p>
          <a:p>
            <a:pPr>
              <a:spcAft>
                <a:spcPts val="600"/>
              </a:spcAft>
            </a:pPr>
            <a:r>
              <a:rPr lang="el-GR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Υπογραφή: </a:t>
            </a:r>
            <a:r>
              <a:rPr lang="el-GR" sz="20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28 Νοεμβρίου 1950 </a:t>
            </a:r>
          </a:p>
          <a:p>
            <a:pPr>
              <a:spcAft>
                <a:spcPts val="600"/>
              </a:spcAft>
            </a:pPr>
            <a:r>
              <a:rPr lang="el-GR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Κύρωση: </a:t>
            </a:r>
            <a:r>
              <a:rPr lang="el-GR" sz="20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28 Νοεμβρίου 1974</a:t>
            </a:r>
            <a:endParaRPr lang="el-G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2531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AFCE8F-FA00-410D-B9B9-9C398B814D90}"/>
              </a:ext>
            </a:extLst>
          </p:cNvPr>
          <p:cNvSpPr txBox="1"/>
          <p:nvPr/>
        </p:nvSpPr>
        <p:spPr>
          <a:xfrm>
            <a:off x="2450238" y="705301"/>
            <a:ext cx="6551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πόλυτη προστασία δικαιωμάτων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απέχοντας από κάποια δράση που μπορεί να συνιστά καταπάτηση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εγγύηση για την εφαρμογή τους (</a:t>
            </a: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positive obligation</a:t>
            </a: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D28606-6356-485F-8C9E-5ACCBFF0A685}"/>
              </a:ext>
            </a:extLst>
          </p:cNvPr>
          <p:cNvSpPr txBox="1"/>
          <p:nvPr/>
        </p:nvSpPr>
        <p:spPr>
          <a:xfrm>
            <a:off x="393954" y="218106"/>
            <a:ext cx="83154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Η Ε</a:t>
            </a:r>
            <a:r>
              <a:rPr lang="el-GR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υρωπαϊκή </a:t>
            </a:r>
            <a:r>
              <a:rPr lang="el-GR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Σύμβαση Δικαιωμάτων του Ανθρώπου</a:t>
            </a:r>
            <a:endParaRPr lang="el-GR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l-GR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B64343-8D47-48DB-A7F2-3717CEC48E36}"/>
              </a:ext>
            </a:extLst>
          </p:cNvPr>
          <p:cNvSpPr txBox="1"/>
          <p:nvPr/>
        </p:nvSpPr>
        <p:spPr>
          <a:xfrm>
            <a:off x="3317288" y="2100436"/>
            <a:ext cx="26277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Περιλαμβάνει 59 άρθρα: </a:t>
            </a:r>
          </a:p>
          <a:p>
            <a:endParaRPr lang="el-GR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D2E821-6F72-43E5-9E53-744BC3F1A7E2}"/>
              </a:ext>
            </a:extLst>
          </p:cNvPr>
          <p:cNvSpPr txBox="1"/>
          <p:nvPr/>
        </p:nvSpPr>
        <p:spPr>
          <a:xfrm>
            <a:off x="1394906" y="2629371"/>
            <a:ext cx="35954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dirty="0">
                <a:ea typeface="Calibri" panose="020F0502020204030204" pitchFamily="34" charset="0"/>
                <a:cs typeface="Times New Roman" panose="02020603050405020304" pitchFamily="18" charset="0"/>
              </a:rPr>
              <a:t>Π</a:t>
            </a: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ρώτο μέρος (άρθρα 1-18) ουσιαστικά δικαιώματα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άρθρο 2 -το δικαίωμα στη ζωή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άρθρο 6 -δικαίωμα σε δίκαιη δίκη</a:t>
            </a:r>
            <a:endParaRPr lang="el-GR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άρθρο 8-προστασία προσωπικής και οικογενειακής ζωής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άρθρο 14 απαγόρευση των διακρίσεων. </a:t>
            </a:r>
          </a:p>
          <a:p>
            <a:endParaRPr lang="el-GR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893C8A-A420-4F05-973E-B19C4D6D3312}"/>
              </a:ext>
            </a:extLst>
          </p:cNvPr>
          <p:cNvSpPr txBox="1"/>
          <p:nvPr/>
        </p:nvSpPr>
        <p:spPr>
          <a:xfrm>
            <a:off x="5331038" y="2653575"/>
            <a:ext cx="3416417" cy="1631216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Δεύτερο μέρος (άρθρα 19- 51) διαδικαστικές διατάξεις για το ΕΔΔΑ- το «σύστημα ελέγχου»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>
                <a:effectLst/>
                <a:ea typeface="Calibri" panose="020F0502020204030204" pitchFamily="34" charset="0"/>
              </a:rPr>
              <a:t>άρθρο 34 </a:t>
            </a:r>
            <a:endParaRPr lang="el-GR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l-GR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5622CD-591B-46F4-8DED-817848027F57}"/>
              </a:ext>
            </a:extLst>
          </p:cNvPr>
          <p:cNvSpPr txBox="1"/>
          <p:nvPr/>
        </p:nvSpPr>
        <p:spPr>
          <a:xfrm>
            <a:off x="5331038" y="4634145"/>
            <a:ext cx="3195222" cy="1323439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sz="2000" dirty="0">
                <a:ea typeface="Calibri" panose="020F0502020204030204" pitchFamily="34" charset="0"/>
                <a:cs typeface="Times New Roman" panose="02020603050405020304" pitchFamily="18" charset="0"/>
              </a:rPr>
              <a:t>Τ</a:t>
            </a: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ρίτο μέρος (άρθρα 51-59) «βοηθητικά άρθρα»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>
                <a:ea typeface="Calibri" panose="020F0502020204030204" pitchFamily="34" charset="0"/>
                <a:cs typeface="Times New Roman" panose="02020603050405020304" pitchFamily="18" charset="0"/>
              </a:rPr>
              <a:t>Άρθρο 56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Άρθρο 57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93315F-5DA9-43D6-83C3-727C2759AB75}"/>
              </a:ext>
            </a:extLst>
          </p:cNvPr>
          <p:cNvSpPr txBox="1"/>
          <p:nvPr/>
        </p:nvSpPr>
        <p:spPr>
          <a:xfrm>
            <a:off x="8730445" y="633604"/>
            <a:ext cx="2852694" cy="2603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dirty="0">
                <a:effectLst/>
                <a:ea typeface="Calibri" panose="020F0502020204030204" pitchFamily="34" charset="0"/>
              </a:rPr>
              <a:t>*Άρθρο 15 ΕΣΔΑ -</a:t>
            </a:r>
            <a:r>
              <a:rPr lang="el-GR" sz="2000" dirty="0">
                <a:ea typeface="Calibri" panose="020F0502020204030204" pitchFamily="34" charset="0"/>
              </a:rPr>
              <a:t>Δ</a:t>
            </a:r>
            <a:r>
              <a:rPr lang="el-GR" sz="2000" dirty="0">
                <a:effectLst/>
                <a:ea typeface="Calibri" panose="020F0502020204030204" pitchFamily="34" charset="0"/>
              </a:rPr>
              <a:t>υνατότητα παρέκκλισης από τις υποχρεώσεις της ΕΣΔΑ σε περίπτωση πολέμου ή άλλης δημόσιας έκτακτης ανάγκης</a:t>
            </a: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el-GR" sz="2000" dirty="0"/>
          </a:p>
        </p:txBody>
      </p:sp>
      <p:pic>
        <p:nvPicPr>
          <p:cNvPr id="10" name="Εικόνα 9" descr="Εικόνα που περιέχει κείμενο, ηλεκτρονικές συσκευές&#10;&#10;Περιγραφή που δημιουργήθηκε αυτόματα">
            <a:extLst>
              <a:ext uri="{FF2B5EF4-FFF2-40B4-BE49-F238E27FC236}">
                <a16:creationId xmlns:a16="http://schemas.microsoft.com/office/drawing/2014/main" id="{DB4800D6-9E58-42C0-8362-84D94730F6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2111" y="3631872"/>
            <a:ext cx="2053652" cy="2717140"/>
          </a:xfrm>
          <a:prstGeom prst="rect">
            <a:avLst/>
          </a:prstGeom>
        </p:spPr>
      </p:pic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7D689E6D-8C9C-4EA9-A38D-9C5006F24CAC}"/>
              </a:ext>
            </a:extLst>
          </p:cNvPr>
          <p:cNvSpPr/>
          <p:nvPr/>
        </p:nvSpPr>
        <p:spPr>
          <a:xfrm>
            <a:off x="1288411" y="2601158"/>
            <a:ext cx="3885051" cy="358476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Οβάλ 10">
            <a:extLst>
              <a:ext uri="{FF2B5EF4-FFF2-40B4-BE49-F238E27FC236}">
                <a16:creationId xmlns:a16="http://schemas.microsoft.com/office/drawing/2014/main" id="{E1CC9070-3A1A-4937-888C-00E997F87470}"/>
              </a:ext>
            </a:extLst>
          </p:cNvPr>
          <p:cNvSpPr/>
          <p:nvPr/>
        </p:nvSpPr>
        <p:spPr>
          <a:xfrm>
            <a:off x="8526260" y="82425"/>
            <a:ext cx="3233692" cy="3165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179505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9">
            <a:extLst>
              <a:ext uri="{FF2B5EF4-FFF2-40B4-BE49-F238E27FC236}">
                <a16:creationId xmlns:a16="http://schemas.microsoft.com/office/drawing/2014/main" id="{5EF17487-C386-4F99-B5EB-4FD3DF423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11">
            <a:extLst>
              <a:ext uri="{FF2B5EF4-FFF2-40B4-BE49-F238E27FC236}">
                <a16:creationId xmlns:a16="http://schemas.microsoft.com/office/drawing/2014/main" id="{A0DE92DF-4769-4DE9-93FD-EE312718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029011-FBAD-4001-A18A-46AE957A5B54}"/>
              </a:ext>
            </a:extLst>
          </p:cNvPr>
          <p:cNvSpPr txBox="1"/>
          <p:nvPr/>
        </p:nvSpPr>
        <p:spPr>
          <a:xfrm>
            <a:off x="643467" y="569602"/>
            <a:ext cx="5198040" cy="55499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algn="ctr">
              <a:lnSpc>
                <a:spcPct val="90000"/>
              </a:lnSpc>
              <a:spcAft>
                <a:spcPts val="800"/>
              </a:spcAft>
            </a:pPr>
            <a:r>
              <a:rPr lang="en-US" sz="3500" b="1" dirty="0">
                <a:effectLst/>
              </a:rPr>
              <a:t>16 </a:t>
            </a:r>
            <a:r>
              <a:rPr lang="en-US" sz="3500" b="1" dirty="0" err="1">
                <a:effectLst/>
              </a:rPr>
              <a:t>Πρόσθετ</a:t>
            </a:r>
            <a:r>
              <a:rPr lang="en-US" sz="3500" b="1" dirty="0">
                <a:effectLst/>
              </a:rPr>
              <a:t>α πρωτόκολλα </a:t>
            </a:r>
            <a:endParaRPr lang="el-GR" sz="3500" b="1" dirty="0">
              <a:effectLst/>
            </a:endParaRPr>
          </a:p>
          <a:p>
            <a:pPr>
              <a:lnSpc>
                <a:spcPct val="90000"/>
              </a:lnSpc>
              <a:spcAft>
                <a:spcPts val="800"/>
              </a:spcAft>
            </a:pPr>
            <a:endParaRPr lang="en-US" sz="2800" b="1" dirty="0">
              <a:effectLst/>
            </a:endParaRPr>
          </a:p>
          <a:p>
            <a:pPr marL="285750"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l-GR" sz="2200" dirty="0"/>
              <a:t>Ε</a:t>
            </a:r>
            <a:r>
              <a:rPr lang="en-US" sz="2200" dirty="0">
                <a:effectLst/>
              </a:rPr>
              <a:t>π</a:t>
            </a:r>
            <a:r>
              <a:rPr lang="en-US" sz="2200" dirty="0" err="1">
                <a:effectLst/>
              </a:rPr>
              <a:t>ιφέρουν</a:t>
            </a:r>
            <a:r>
              <a:rPr lang="en-US" sz="2200" dirty="0">
                <a:effectLst/>
              </a:rPr>
              <a:t> α</a:t>
            </a:r>
            <a:r>
              <a:rPr lang="en-US" sz="2200" dirty="0" err="1">
                <a:effectLst/>
              </a:rPr>
              <a:t>λλ</a:t>
            </a:r>
            <a:r>
              <a:rPr lang="en-US" sz="2200" dirty="0">
                <a:effectLst/>
              </a:rPr>
              <a:t>αγές στο σώμα της Συνθήκης</a:t>
            </a:r>
          </a:p>
          <a:p>
            <a:pPr marL="285750"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l-GR" sz="2200" dirty="0">
                <a:effectLst/>
              </a:rPr>
              <a:t>Π</a:t>
            </a:r>
            <a:r>
              <a:rPr lang="en-US" sz="2200" dirty="0" err="1">
                <a:effectLst/>
              </a:rPr>
              <a:t>ροσθέτουν</a:t>
            </a:r>
            <a:r>
              <a:rPr lang="en-US" sz="2200" dirty="0">
                <a:effectLst/>
              </a:rPr>
              <a:t> ή </a:t>
            </a:r>
            <a:r>
              <a:rPr lang="en-US" sz="2200" dirty="0" err="1">
                <a:effectLst/>
              </a:rPr>
              <a:t>ενισχύουν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δικ</a:t>
            </a:r>
            <a:r>
              <a:rPr lang="en-US" sz="2200" dirty="0">
                <a:effectLst/>
              </a:rPr>
              <a:t>αιώματα</a:t>
            </a: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l-GR" sz="2200" dirty="0"/>
              <a:t>Δ</a:t>
            </a:r>
            <a:r>
              <a:rPr lang="en-US" sz="2200" dirty="0" err="1">
                <a:effectLst/>
              </a:rPr>
              <a:t>ικ</a:t>
            </a:r>
            <a:r>
              <a:rPr lang="en-US" sz="2200" dirty="0">
                <a:effectLst/>
              </a:rPr>
              <a:t>αίωμα στην ιδιοκτησία, το δικαίωμα στην εκπαίδευση, το δικαίωμα σε ελεύθερες εκλογές, </a:t>
            </a: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 dirty="0" err="1">
                <a:effectLst/>
              </a:rPr>
              <a:t>Πρωτόκολλο</a:t>
            </a:r>
            <a:r>
              <a:rPr lang="en-US" sz="2200" dirty="0">
                <a:effectLst/>
              </a:rPr>
              <a:t> 16 (01/08/2018)</a:t>
            </a: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l-GR" sz="2200" dirty="0"/>
              <a:t>Δ</a:t>
            </a:r>
            <a:r>
              <a:rPr lang="en-US" sz="2200" dirty="0" err="1">
                <a:effectLst/>
              </a:rPr>
              <a:t>ικ</a:t>
            </a:r>
            <a:r>
              <a:rPr lang="en-US" sz="2200" dirty="0">
                <a:effectLst/>
              </a:rPr>
              <a:t>αίωμα αντίστοιχο της προδικαστικής προσφυγής του ΔΕΕ στα ανώτατα δικαστήρια των συμβαλλόμενων κρατών μελών </a:t>
            </a: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200" dirty="0" err="1"/>
              <a:t>Π</a:t>
            </a:r>
            <a:r>
              <a:rPr lang="en-US" sz="2200" dirty="0" err="1">
                <a:effectLst/>
              </a:rPr>
              <a:t>ρωτόκολλο</a:t>
            </a:r>
            <a:r>
              <a:rPr lang="en-US" sz="2200" dirty="0">
                <a:effectLst/>
              </a:rPr>
              <a:t> 15 (01/08/2021) </a:t>
            </a:r>
          </a:p>
          <a:p>
            <a:pPr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l-GR" sz="2200" dirty="0"/>
              <a:t>Δύο</a:t>
            </a:r>
            <a:r>
              <a:rPr lang="en-US" sz="2200" dirty="0">
                <a:effectLst/>
              </a:rPr>
              <a:t> </a:t>
            </a:r>
            <a:r>
              <a:rPr lang="en-US" sz="2200" dirty="0" err="1">
                <a:effectLst/>
              </a:rPr>
              <a:t>σημ</a:t>
            </a:r>
            <a:r>
              <a:rPr lang="en-US" sz="2200" dirty="0">
                <a:effectLst/>
              </a:rPr>
              <a:t>αντικές αλλαγές: ηλικιακό όριο για τους δικαστές τα 64 χρόνια και προσφυγή στο δικαστήριο μετά την εξάντληση των εσωτερικών ένδικων μέσων μετά από 4 μήνες</a:t>
            </a:r>
            <a:r>
              <a:rPr lang="en-US" sz="2000" dirty="0">
                <a:effectLst/>
              </a:rPr>
              <a:t>. </a:t>
            </a:r>
          </a:p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pic>
        <p:nvPicPr>
          <p:cNvPr id="5" name="Εικόνα 4" descr="Εικόνα που περιέχει κείμενο, χαλί, κορνίζα&#10;&#10;Περιγραφή που δημιουργήθηκε αυτόματα">
            <a:extLst>
              <a:ext uri="{FF2B5EF4-FFF2-40B4-BE49-F238E27FC236}">
                <a16:creationId xmlns:a16="http://schemas.microsoft.com/office/drawing/2014/main" id="{851832F1-360B-4BBA-AC3B-B83135037C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211" y="3781160"/>
            <a:ext cx="3848322" cy="233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7871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A46FBB-5961-43A5-88BA-2182576C1CEE}"/>
              </a:ext>
            </a:extLst>
          </p:cNvPr>
          <p:cNvSpPr txBox="1"/>
          <p:nvPr/>
        </p:nvSpPr>
        <p:spPr>
          <a:xfrm>
            <a:off x="198558" y="352302"/>
            <a:ext cx="88485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Το Ευρωπαϊκό Δικαστήριο Δικαιωμάτων του Ανθρώπου</a:t>
            </a:r>
            <a:endParaRPr lang="el-GR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l-GR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E90F99-BDB7-4D20-A75C-032B2020B7B4}"/>
              </a:ext>
            </a:extLst>
          </p:cNvPr>
          <p:cNvSpPr txBox="1"/>
          <p:nvPr/>
        </p:nvSpPr>
        <p:spPr>
          <a:xfrm>
            <a:off x="602237" y="1092069"/>
            <a:ext cx="437782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2000" dirty="0">
                <a:ea typeface="Calibri" panose="020F0502020204030204" pitchFamily="34" charset="0"/>
                <a:cs typeface="Times New Roman" panose="02020603050405020304" pitchFamily="18" charset="0"/>
              </a:rPr>
              <a:t>Νομική βάση: Ά</a:t>
            </a: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ρθρο 23 της ΕΣΔΑ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Αριθμός δικαστών: 47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2000" dirty="0">
                <a:ea typeface="Calibri" panose="020F0502020204030204" pitchFamily="34" charset="0"/>
                <a:cs typeface="Times New Roman" panose="02020603050405020304" pitchFamily="18" charset="0"/>
              </a:rPr>
              <a:t>Θητεία: </a:t>
            </a: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9 χρόνια</a:t>
            </a:r>
            <a:endParaRPr lang="el-GR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2000" dirty="0">
                <a:ea typeface="Calibri" panose="020F0502020204030204" pitchFamily="34" charset="0"/>
                <a:cs typeface="Times New Roman" panose="02020603050405020304" pitchFamily="18" charset="0"/>
              </a:rPr>
              <a:t>Όχι απαραίτητα </a:t>
            </a: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εθνικοί δικαστές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2000" dirty="0">
                <a:ea typeface="Calibri" panose="020F0502020204030204" pitchFamily="34" charset="0"/>
                <a:cs typeface="Times New Roman" panose="02020603050405020304" pitchFamily="18" charset="0"/>
              </a:rPr>
              <a:t>Π</a:t>
            </a: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ρόεδρος:  Ισλανδός δικαστής </a:t>
            </a:r>
            <a:r>
              <a:rPr lang="el-GR" sz="20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Σπάνο</a:t>
            </a:r>
            <a:endParaRPr lang="en-GB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Θεσμός </a:t>
            </a:r>
            <a:r>
              <a:rPr lang="en-GB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ad hoc</a:t>
            </a:r>
            <a:r>
              <a:rPr lang="el-GR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δικαστή</a:t>
            </a:r>
            <a:endParaRPr lang="el-GR" sz="2000" dirty="0">
              <a:cs typeface="Times New Roman" panose="02020603050405020304" pitchFamily="18" charset="0"/>
            </a:endParaRPr>
          </a:p>
        </p:txBody>
      </p:sp>
      <p:pic>
        <p:nvPicPr>
          <p:cNvPr id="9" name="Εικόνα 8" descr="Εικόνα που περιέχει κείμενο, έπιπλα, συρταριέρα&#10;&#10;Περιγραφή που δημιουργήθηκε αυτόματα">
            <a:extLst>
              <a:ext uri="{FF2B5EF4-FFF2-40B4-BE49-F238E27FC236}">
                <a16:creationId xmlns:a16="http://schemas.microsoft.com/office/drawing/2014/main" id="{EE90D444-AC84-4257-98F1-E0975A606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216" y="1133498"/>
            <a:ext cx="3122075" cy="1338032"/>
          </a:xfrm>
          <a:prstGeom prst="rect">
            <a:avLst/>
          </a:prstGeom>
        </p:spPr>
      </p:pic>
      <p:pic>
        <p:nvPicPr>
          <p:cNvPr id="11" name="Εικόνα 10" descr="Εικόνα που περιέχει κείμενο, εσωτερικό, ράφι, άτομο&#10;&#10;Περιγραφή που δημιουργήθηκε αυτόματα">
            <a:extLst>
              <a:ext uri="{FF2B5EF4-FFF2-40B4-BE49-F238E27FC236}">
                <a16:creationId xmlns:a16="http://schemas.microsoft.com/office/drawing/2014/main" id="{A72AE05D-6667-44D6-8648-45E45CAC7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0448" y="621629"/>
            <a:ext cx="2879315" cy="1553207"/>
          </a:xfrm>
          <a:prstGeom prst="rect">
            <a:avLst/>
          </a:prstGeom>
        </p:spPr>
      </p:pic>
      <p:pic>
        <p:nvPicPr>
          <p:cNvPr id="13" name="Εικόνα 12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32F725DB-F6C9-4865-B4F5-5750CD5949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35" y="3355329"/>
            <a:ext cx="5743852" cy="32309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ECE6DA-2638-4E9F-B80A-582D580E0223}"/>
              </a:ext>
            </a:extLst>
          </p:cNvPr>
          <p:cNvSpPr txBox="1"/>
          <p:nvPr/>
        </p:nvSpPr>
        <p:spPr>
          <a:xfrm>
            <a:off x="6931121" y="2610683"/>
            <a:ext cx="507506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Συνθέσεις του Δικαστηρίου: </a:t>
            </a:r>
          </a:p>
          <a:p>
            <a:pPr algn="ctr"/>
            <a:endParaRPr lang="el-GR" b="1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1 δικαστής (</a:t>
            </a: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Single Judge formation)</a:t>
            </a:r>
            <a:r>
              <a:rPr lang="el-GR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- εμφανώς απαράδεκτες υποθέσεις </a:t>
            </a:r>
            <a:r>
              <a:rPr lang="el-GR" dirty="0">
                <a:solidFill>
                  <a:srgbClr val="000000"/>
                </a:solidFill>
              </a:rPr>
              <a:t>(</a:t>
            </a:r>
            <a:r>
              <a:rPr lang="en-GB" b="1" dirty="0">
                <a:solidFill>
                  <a:srgbClr val="000000"/>
                </a:solidFill>
              </a:rPr>
              <a:t>decision</a:t>
            </a:r>
            <a:r>
              <a:rPr lang="el-GR" dirty="0">
                <a:solidFill>
                  <a:srgbClr val="000000"/>
                </a:solidFill>
              </a:rPr>
              <a:t>)</a:t>
            </a:r>
            <a:endParaRPr lang="el-GR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endParaRPr lang="el-GR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3 δικαστές (</a:t>
            </a: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Committee</a:t>
            </a:r>
            <a:r>
              <a:rPr lang="el-GR" dirty="0">
                <a:solidFill>
                  <a:srgbClr val="000000"/>
                </a:solidFill>
                <a:ea typeface="Times New Roman" panose="02020603050405020304" pitchFamily="18" charset="0"/>
              </a:rPr>
              <a:t>)</a:t>
            </a: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l-GR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- πραγματικά περιστατικά αντιστοιχούν στην νομολογία του δικαστηρίου</a:t>
            </a:r>
          </a:p>
          <a:p>
            <a:endParaRPr lang="el-GR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7 </a:t>
            </a:r>
            <a:r>
              <a:rPr lang="el-GR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δικαστές (</a:t>
            </a: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Chamber</a:t>
            </a:r>
            <a:r>
              <a:rPr lang="el-GR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)- πιο σύνθετες υποθέσεις</a:t>
            </a:r>
            <a:r>
              <a:rPr lang="el-GR" dirty="0">
                <a:solidFill>
                  <a:srgbClr val="000000"/>
                </a:solidFill>
                <a:ea typeface="Times New Roman" panose="02020603050405020304" pitchFamily="18" charset="0"/>
              </a:rPr>
              <a:t>, έφεση εντός 3 μηνών</a:t>
            </a:r>
            <a:r>
              <a:rPr lang="el-GR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</a:p>
          <a:p>
            <a:endParaRPr lang="el-GR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17 δικαστές (Γενική Σύνθεση </a:t>
            </a:r>
            <a:r>
              <a:rPr lang="el-GR" dirty="0">
                <a:solidFill>
                  <a:srgbClr val="000000"/>
                </a:solidFill>
                <a:ea typeface="Times New Roman" panose="02020603050405020304" pitchFamily="18" charset="0"/>
              </a:rPr>
              <a:t>-</a:t>
            </a: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Grand Chamber</a:t>
            </a:r>
            <a:r>
              <a:rPr lang="el-GR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)-η απόφαση θα είναι τελεσίδικη (</a:t>
            </a:r>
            <a:r>
              <a:rPr lang="en-GB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judgment</a:t>
            </a:r>
            <a:r>
              <a:rPr lang="el-GR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)</a:t>
            </a:r>
            <a:endParaRPr lang="el-GR" dirty="0">
              <a:effectLst/>
              <a:ea typeface="Times New Roman" panose="02020603050405020304" pitchFamily="18" charset="0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330033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C59048-5BDF-403A-BEAA-D4DBB4056E7F}"/>
              </a:ext>
            </a:extLst>
          </p:cNvPr>
          <p:cNvSpPr txBox="1"/>
          <p:nvPr/>
        </p:nvSpPr>
        <p:spPr>
          <a:xfrm>
            <a:off x="291484" y="247030"/>
            <a:ext cx="7871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Πώς μπορεί να προστατευτεί ένα άτομο;</a:t>
            </a:r>
            <a:endParaRPr lang="el-GR" sz="3200" dirty="0"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557CF0-1F16-4633-B0F4-E2B1171BCF92}"/>
              </a:ext>
            </a:extLst>
          </p:cNvPr>
          <p:cNvSpPr txBox="1"/>
          <p:nvPr/>
        </p:nvSpPr>
        <p:spPr>
          <a:xfrm>
            <a:off x="654310" y="1089714"/>
            <a:ext cx="44247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>
                <a:ea typeface="Calibri" panose="020F0502020204030204" pitchFamily="34" charset="0"/>
                <a:cs typeface="Times New Roman" panose="02020603050405020304" pitchFamily="18" charset="0"/>
              </a:rPr>
              <a:t>Π</a:t>
            </a: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ολίτες ή και άτομα που βρίσκονται στην επικράτεια των 47 συμβαλλόμενων κρατών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Ατομικά ή σε ομάδες</a:t>
            </a:r>
            <a:endParaRPr lang="el-GR" sz="2000" dirty="0"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B16A2A-2D57-4704-955B-C38DA137E181}"/>
              </a:ext>
            </a:extLst>
          </p:cNvPr>
          <p:cNvSpPr txBox="1"/>
          <p:nvPr/>
        </p:nvSpPr>
        <p:spPr>
          <a:xfrm>
            <a:off x="853317" y="2517542"/>
            <a:ext cx="435787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>
                <a:solidFill>
                  <a:srgbClr val="000000"/>
                </a:solidFill>
              </a:rPr>
              <a:t>Δεκτή προσφυγή </a:t>
            </a:r>
          </a:p>
          <a:p>
            <a:pPr marL="342900" indent="-342900">
              <a:buAutoNum type="arabicParenR"/>
            </a:pPr>
            <a:r>
              <a:rPr lang="el-GR" sz="2000" dirty="0">
                <a:solidFill>
                  <a:srgbClr val="000000"/>
                </a:solidFill>
              </a:rPr>
              <a:t>εξάντληση των εσωτερικών ένδικων μέσων </a:t>
            </a:r>
          </a:p>
          <a:p>
            <a:pPr marL="342900" indent="-342900">
              <a:buAutoNum type="arabicParenR"/>
            </a:pPr>
            <a:r>
              <a:rPr lang="el-GR" sz="2000" dirty="0">
                <a:solidFill>
                  <a:srgbClr val="000000"/>
                </a:solidFill>
              </a:rPr>
              <a:t>να υπάρχει παραβίαση δικαιώματος που περιλαμβάνεται στην ΕΣΔΑ </a:t>
            </a:r>
          </a:p>
          <a:p>
            <a:pPr marL="342900" indent="-342900">
              <a:buAutoNum type="arabicParenR"/>
            </a:pPr>
            <a:r>
              <a:rPr lang="el-GR" sz="2000" dirty="0">
                <a:solidFill>
                  <a:srgbClr val="000000"/>
                </a:solidFill>
              </a:rPr>
              <a:t>άμεσα πληττώμενος -σημαντική ζημία </a:t>
            </a:r>
          </a:p>
          <a:p>
            <a:pPr marL="342900" indent="-342900">
              <a:buAutoNum type="arabicParenR"/>
            </a:pPr>
            <a:r>
              <a:rPr lang="el-GR" sz="2000" dirty="0">
                <a:solidFill>
                  <a:srgbClr val="000000"/>
                </a:solidFill>
              </a:rPr>
              <a:t>εναντίον ενός ή περισσότερων συμβαλλόμενων κρατών</a:t>
            </a:r>
          </a:p>
          <a:p>
            <a:pPr marL="342900" indent="-342900">
              <a:buAutoNum type="arabicParenR"/>
            </a:pPr>
            <a:r>
              <a:rPr lang="el-GR" sz="2000" dirty="0">
                <a:solidFill>
                  <a:srgbClr val="000000"/>
                </a:solidFill>
              </a:rPr>
              <a:t>4 μήνες από τελεσίδικη εθνική απόφαση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2000" dirty="0">
                <a:solidFill>
                  <a:srgbClr val="000000"/>
                </a:solidFill>
              </a:rPr>
              <a:t>απορρίπτεται ως απαράδεκτη και εκδίδεται απόφαση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923488-5066-44A8-9E5C-62F26D7DCAA8}"/>
              </a:ext>
            </a:extLst>
          </p:cNvPr>
          <p:cNvSpPr txBox="1"/>
          <p:nvPr/>
        </p:nvSpPr>
        <p:spPr>
          <a:xfrm>
            <a:off x="6203089" y="4129221"/>
            <a:ext cx="471153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>
                <a:solidFill>
                  <a:srgbClr val="000000"/>
                </a:solidFill>
                <a:ea typeface="Times New Roman" panose="02020603050405020304" pitchFamily="18" charset="0"/>
              </a:rPr>
              <a:t>Σ</a:t>
            </a:r>
            <a:r>
              <a:rPr lang="el-GR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κοπός</a:t>
            </a: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</a:p>
          <a:p>
            <a:pPr algn="just"/>
            <a:endParaRPr lang="el-GR" sz="2000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algn="just"/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1- αποζημίωση και αναίρεση συνεπειών </a:t>
            </a:r>
          </a:p>
          <a:p>
            <a:pPr algn="just"/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2- ευρύτερα αποτελέσματα αλλαγές ώστε να μην επαναληφθεί</a:t>
            </a:r>
            <a:endParaRPr lang="el-GR" sz="20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8" name="Εικόνα 7" descr="Εικόνα που περιέχει θέση&#10;&#10;Περιγραφή που δημιουργήθηκε αυτόματα">
            <a:extLst>
              <a:ext uri="{FF2B5EF4-FFF2-40B4-BE49-F238E27FC236}">
                <a16:creationId xmlns:a16="http://schemas.microsoft.com/office/drawing/2014/main" id="{A0CCD6C1-96AC-4FBB-B882-D796DB120C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947" y="922977"/>
            <a:ext cx="3778743" cy="2505471"/>
          </a:xfrm>
          <a:prstGeom prst="rect">
            <a:avLst/>
          </a:prstGeom>
        </p:spPr>
      </p:pic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930F42AA-9365-4CA3-924F-B83657C9A9C1}"/>
              </a:ext>
            </a:extLst>
          </p:cNvPr>
          <p:cNvSpPr/>
          <p:nvPr/>
        </p:nvSpPr>
        <p:spPr>
          <a:xfrm>
            <a:off x="570848" y="1024878"/>
            <a:ext cx="4508240" cy="1405836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5939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3C5B24-44CD-413C-9227-F966AF5CB3BC}"/>
              </a:ext>
            </a:extLst>
          </p:cNvPr>
          <p:cNvSpPr txBox="1"/>
          <p:nvPr/>
        </p:nvSpPr>
        <p:spPr>
          <a:xfrm>
            <a:off x="643467" y="321734"/>
            <a:ext cx="10905066" cy="1135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Το Ευρωπαϊκό Δικαστήριο Δικαιωμάτων του Ανθρώπου</a:t>
            </a:r>
            <a:endParaRPr lang="en-US" sz="3600" kern="120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8A67AD-3E8D-4B99-8092-9F156DFD4875}"/>
              </a:ext>
            </a:extLst>
          </p:cNvPr>
          <p:cNvSpPr txBox="1"/>
          <p:nvPr/>
        </p:nvSpPr>
        <p:spPr>
          <a:xfrm>
            <a:off x="643468" y="1782981"/>
            <a:ext cx="5071532" cy="4836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effectLst/>
              </a:rPr>
              <a:t>Δι</a:t>
            </a:r>
            <a:r>
              <a:rPr lang="en-US" sz="2400" dirty="0">
                <a:effectLst/>
              </a:rPr>
              <a:t>ακρατικές προσφυγές </a:t>
            </a:r>
            <a:endParaRPr lang="el-GR" sz="2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l-GR" sz="2400" dirty="0">
                <a:effectLst/>
              </a:rPr>
              <a:t>         </a:t>
            </a:r>
            <a:r>
              <a:rPr lang="en-US" sz="2400" dirty="0" err="1">
                <a:effectLst/>
              </a:rPr>
              <a:t>Άρθρο</a:t>
            </a:r>
            <a:r>
              <a:rPr lang="en-US" sz="2400" dirty="0">
                <a:effectLst/>
              </a:rPr>
              <a:t> 33 ΕΣΔΑ</a:t>
            </a:r>
            <a:endParaRPr lang="el-GR" sz="2400" dirty="0">
              <a:effectLst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Συμ</a:t>
            </a:r>
            <a:r>
              <a:rPr lang="en-US" sz="2400" dirty="0"/>
              <a:t>βουλευτική γνώμη</a:t>
            </a:r>
            <a:endParaRPr lang="el-GR" sz="2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l-GR" sz="2400" dirty="0"/>
              <a:t>        </a:t>
            </a:r>
            <a:r>
              <a:rPr lang="en-US" sz="2400" dirty="0" err="1"/>
              <a:t>Άρθρο</a:t>
            </a:r>
            <a:r>
              <a:rPr lang="en-US" sz="2400" dirty="0"/>
              <a:t> 1 Πρωτόκολλο 16</a:t>
            </a:r>
            <a:endParaRPr lang="el-GR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l-GR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Ασφ</a:t>
            </a:r>
            <a:r>
              <a:rPr lang="en-US" sz="2400" dirty="0"/>
              <a:t>αλιστικά μέτρα</a:t>
            </a:r>
            <a:endParaRPr lang="el-GR" sz="2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l-GR" sz="2400" dirty="0"/>
              <a:t>        </a:t>
            </a:r>
            <a:r>
              <a:rPr lang="en-US" sz="2400" dirty="0"/>
              <a:t>Κα</a:t>
            </a:r>
            <a:r>
              <a:rPr lang="en-US" sz="2400" dirty="0" err="1"/>
              <a:t>νόν</a:t>
            </a:r>
            <a:r>
              <a:rPr lang="en-US" sz="2400" dirty="0"/>
              <a:t>ας 39 του Δικαστηρίου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l-GR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Πιλοτική</a:t>
            </a:r>
            <a:r>
              <a:rPr lang="en-US" sz="2400" dirty="0"/>
              <a:t> </a:t>
            </a:r>
            <a:r>
              <a:rPr lang="en-US" sz="2400" dirty="0" err="1"/>
              <a:t>δίκη</a:t>
            </a:r>
            <a:endParaRPr lang="el-GR" sz="24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l-GR" sz="2400" dirty="0"/>
              <a:t>      </a:t>
            </a:r>
            <a:r>
              <a:rPr lang="en-US" sz="2400" dirty="0"/>
              <a:t>Κα</a:t>
            </a:r>
            <a:r>
              <a:rPr lang="en-US" sz="2400" dirty="0" err="1"/>
              <a:t>νόν</a:t>
            </a:r>
            <a:r>
              <a:rPr lang="en-US" sz="2400" dirty="0"/>
              <a:t>ας 61 (3) του Δικαστηρίου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effectLst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28A5161-06F1-46CF-8AD7-844680A59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601497"/>
            <a:ext cx="1014060" cy="2017580"/>
            <a:chOff x="0" y="4601497"/>
            <a:chExt cx="1014060" cy="2017580"/>
          </a:xfrm>
        </p:grpSpPr>
        <p:sp>
          <p:nvSpPr>
            <p:cNvPr id="54" name="Isosceles Triangle 39">
              <a:extLst>
                <a:ext uri="{FF2B5EF4-FFF2-40B4-BE49-F238E27FC236}">
                  <a16:creationId xmlns:a16="http://schemas.microsoft.com/office/drawing/2014/main" id="{D3F51FEB-38FB-4F6C-9F7B-2F2AFAB654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501760" y="5103257"/>
              <a:ext cx="2017580" cy="1014060"/>
            </a:xfrm>
            <a:prstGeom prst="triangle">
              <a:avLst>
                <a:gd name="adj" fmla="val 50000"/>
              </a:avLst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E547BA6-BAE0-43BB-A7CA-60F69CE252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427916" y="572870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Εικόνα 11" descr="Εικόνα που περιέχει κείμενο, κλουβί&#10;&#10;Περιγραφή που δημιουργήθηκε αυτόματα">
            <a:extLst>
              <a:ext uri="{FF2B5EF4-FFF2-40B4-BE49-F238E27FC236}">
                <a16:creationId xmlns:a16="http://schemas.microsoft.com/office/drawing/2014/main" id="{55AA06C4-6C27-4DF1-ACF7-F6BBC0D665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320" y="2828189"/>
            <a:ext cx="6253212" cy="2401095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5995D10D-E9C9-47DB-AE7E-801FEF38F5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19290" y="1"/>
            <a:ext cx="972709" cy="1935307"/>
            <a:chOff x="10918968" y="713127"/>
            <a:chExt cx="1273032" cy="2532832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C1A72C6-3DE4-4EC3-9AD5-9E0D40D8CE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Isosceles Triangle 44">
              <a:extLst>
                <a:ext uri="{FF2B5EF4-FFF2-40B4-BE49-F238E27FC236}">
                  <a16:creationId xmlns:a16="http://schemas.microsoft.com/office/drawing/2014/main" id="{0B0DA1F1-C391-4EDF-9FE0-23E86E137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95637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E09307C-26C4-414B-9C7D-E0DBA03F7502}"/>
              </a:ext>
            </a:extLst>
          </p:cNvPr>
          <p:cNvSpPr txBox="1"/>
          <p:nvPr/>
        </p:nvSpPr>
        <p:spPr>
          <a:xfrm>
            <a:off x="511944" y="828401"/>
            <a:ext cx="5089863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2020</a:t>
            </a: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-62.000 προσφυγές </a:t>
            </a:r>
          </a:p>
          <a:p>
            <a:pPr algn="just"/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¼ αυτών να είναι κατά της Ρωσίας </a:t>
            </a:r>
          </a:p>
          <a:p>
            <a:pPr algn="just"/>
            <a:endParaRPr lang="el-GR" sz="2000" dirty="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algn="just"/>
            <a:r>
              <a:rPr lang="el-GR" sz="2000" b="1" dirty="0">
                <a:solidFill>
                  <a:srgbClr val="000000"/>
                </a:solidFill>
                <a:ea typeface="Times New Roman" panose="02020603050405020304" pitchFamily="18" charset="0"/>
              </a:rPr>
              <a:t>Α</a:t>
            </a:r>
            <a:r>
              <a:rPr lang="el-GR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ποφάσεις: </a:t>
            </a:r>
          </a:p>
          <a:p>
            <a:pPr algn="just"/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οι μισές αφορούσαν την Ρωσία (185), την Τουρκία (97) και την Ουκρανία (86)</a:t>
            </a:r>
          </a:p>
          <a:p>
            <a:pPr algn="just"/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</a:t>
            </a:r>
            <a:endParaRPr lang="el-GR" sz="2000" dirty="0">
              <a:effectLst/>
              <a:ea typeface="Times New Roman" panose="02020603050405020304" pitchFamily="18" charset="0"/>
            </a:endParaRPr>
          </a:p>
          <a:p>
            <a:endParaRPr lang="el-GR" sz="2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A0A622-2F6A-4E40-A417-337F26C810E1}"/>
              </a:ext>
            </a:extLst>
          </p:cNvPr>
          <p:cNvSpPr txBox="1"/>
          <p:nvPr/>
        </p:nvSpPr>
        <p:spPr>
          <a:xfrm>
            <a:off x="6701329" y="4267509"/>
            <a:ext cx="54686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Ελλάδα </a:t>
            </a:r>
          </a:p>
          <a:p>
            <a:pPr algn="just"/>
            <a:r>
              <a:rPr lang="el-GR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2020</a:t>
            </a: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 -351 υποθέσεις εναντίων της Ελλάδας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321 απαράδεκτες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25 αποφάσεις (για 30 υποθέσεις)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18 περιείχαν τουλάχιστον μια παραβίαση της ΕΣΔΑ </a:t>
            </a:r>
          </a:p>
          <a:p>
            <a:pPr algn="just"/>
            <a:endParaRPr lang="el-GR" sz="2000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algn="just"/>
            <a:r>
              <a:rPr lang="el-GR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2021</a:t>
            </a: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-εκκρεμούν 1088 προσφυγές</a:t>
            </a:r>
            <a:endParaRPr lang="el-GR" sz="2000" dirty="0">
              <a:effectLst/>
              <a:ea typeface="Times New Roman" panose="02020603050405020304" pitchFamily="18" charset="0"/>
            </a:endParaRPr>
          </a:p>
          <a:p>
            <a:endParaRPr lang="el-GR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CBCEF-3262-4FDE-AEA3-2D824CEF94E6}"/>
              </a:ext>
            </a:extLst>
          </p:cNvPr>
          <p:cNvSpPr txBox="1"/>
          <p:nvPr/>
        </p:nvSpPr>
        <p:spPr>
          <a:xfrm>
            <a:off x="98884" y="69404"/>
            <a:ext cx="81166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Το Ευρωπαϊκό Δικαστήριο Δικαιωμάτων του Ανθρώπου</a:t>
            </a:r>
            <a:endParaRPr lang="el-GR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l-GR" dirty="0"/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6139F8B2-B164-4DDF-AC95-8FC464FAEC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77" y="2891345"/>
            <a:ext cx="6002687" cy="3546626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5D99A7BF-BB5D-43DB-B2C5-0EA6BDACF3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329" y="505235"/>
            <a:ext cx="4648603" cy="361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733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9858824-21F8-47C6-A39B-CC588021CDAE}"/>
              </a:ext>
            </a:extLst>
          </p:cNvPr>
          <p:cNvSpPr txBox="1"/>
          <p:nvPr/>
        </p:nvSpPr>
        <p:spPr>
          <a:xfrm>
            <a:off x="1181741" y="937382"/>
            <a:ext cx="64821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2000" dirty="0">
                <a:ea typeface="Calibri" panose="020F0502020204030204" pitchFamily="34" charset="0"/>
                <a:cs typeface="Times New Roman" panose="02020603050405020304" pitchFamily="18" charset="0"/>
              </a:rPr>
              <a:t>Ά</a:t>
            </a: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ρθρο 46 ΕΣΔΑ - </a:t>
            </a:r>
            <a:r>
              <a:rPr lang="el-GR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δεσμευτικές</a:t>
            </a: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για το συμβαλλόμενο κράτος</a:t>
            </a:r>
            <a:endParaRPr lang="el-GR" sz="2000" dirty="0"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9AD1D7-FB9C-4AE8-B1A0-44CE8F30BD52}"/>
              </a:ext>
            </a:extLst>
          </p:cNvPr>
          <p:cNvSpPr txBox="1"/>
          <p:nvPr/>
        </p:nvSpPr>
        <p:spPr>
          <a:xfrm>
            <a:off x="1214762" y="1831824"/>
            <a:ext cx="669524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Ά</a:t>
            </a:r>
            <a:r>
              <a:rPr lang="el-GR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ρθρο 46 (4) ΕΣΔΑ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l-GR" sz="20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Επιτροπή Υπουργών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Δ</a:t>
            </a:r>
            <a:r>
              <a:rPr lang="el-GR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ιαδικασία παράβασης</a:t>
            </a:r>
            <a:endParaRPr lang="el-GR" sz="20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Πρώτη φορά- Μάιος 2019 υπόθεση </a:t>
            </a: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Mammadov </a:t>
            </a:r>
            <a:endParaRPr lang="el-GR" sz="2000" dirty="0"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91A6CA-4894-4161-AB7A-B080144A90A9}"/>
              </a:ext>
            </a:extLst>
          </p:cNvPr>
          <p:cNvSpPr txBox="1"/>
          <p:nvPr/>
        </p:nvSpPr>
        <p:spPr>
          <a:xfrm>
            <a:off x="6219037" y="3969266"/>
            <a:ext cx="4157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Γραμματεία του Δικαστηρίου</a:t>
            </a:r>
            <a:endParaRPr lang="el-GR" sz="2400" b="1" dirty="0"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4640C5-D719-4025-A122-299C1887BA3A}"/>
              </a:ext>
            </a:extLst>
          </p:cNvPr>
          <p:cNvSpPr txBox="1"/>
          <p:nvPr/>
        </p:nvSpPr>
        <p:spPr>
          <a:xfrm>
            <a:off x="1775533" y="305998"/>
            <a:ext cx="4376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>
                <a:cs typeface="Times New Roman" panose="02020603050405020304" pitchFamily="18" charset="0"/>
              </a:rPr>
              <a:t>Εφαρμογή των αποφάσεων </a:t>
            </a:r>
          </a:p>
        </p:txBody>
      </p:sp>
      <p:pic>
        <p:nvPicPr>
          <p:cNvPr id="11" name="Εικόνα 10" descr="Εικόνα που περιέχει εσωτερικό, παράθυρο, οροφή&#10;&#10;Περιγραφή που δημιουργήθηκε αυτόματα">
            <a:extLst>
              <a:ext uri="{FF2B5EF4-FFF2-40B4-BE49-F238E27FC236}">
                <a16:creationId xmlns:a16="http://schemas.microsoft.com/office/drawing/2014/main" id="{4984301C-E6BE-46FD-8E70-71726F838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898" y="750826"/>
            <a:ext cx="3860709" cy="2161997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81F6AAF4-BD90-40A5-B458-A5551A2CBB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250" y="4039057"/>
            <a:ext cx="3360431" cy="2236214"/>
          </a:xfrm>
          <a:prstGeom prst="rect">
            <a:avLst/>
          </a:prstGeom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25D1367C-CA5F-48F6-9715-6B9E48CBD60B}"/>
              </a:ext>
            </a:extLst>
          </p:cNvPr>
          <p:cNvSpPr/>
          <p:nvPr/>
        </p:nvSpPr>
        <p:spPr>
          <a:xfrm>
            <a:off x="488271" y="275208"/>
            <a:ext cx="11327907" cy="3364637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C4FDF6-4F37-41A4-8768-3F6E8DFE598D}"/>
              </a:ext>
            </a:extLst>
          </p:cNvPr>
          <p:cNvSpPr txBox="1"/>
          <p:nvPr/>
        </p:nvSpPr>
        <p:spPr>
          <a:xfrm>
            <a:off x="6702643" y="4722921"/>
            <a:ext cx="32319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>
                <a:cs typeface="Times New Roman" panose="02020603050405020304" pitchFamily="18" charset="0"/>
              </a:rPr>
              <a:t>Σημαντική συνεισφορά</a:t>
            </a:r>
            <a:endParaRPr lang="en-GB" sz="2000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>
                <a:cs typeface="Times New Roman" panose="02020603050405020304" pitchFamily="18" charset="0"/>
              </a:rPr>
              <a:t>Γενική Γραμματέας: </a:t>
            </a:r>
            <a:r>
              <a:rPr lang="el-GR" sz="2000" dirty="0" err="1">
                <a:cs typeface="Times New Roman" panose="02020603050405020304" pitchFamily="18" charset="0"/>
              </a:rPr>
              <a:t>Μαριαλένα</a:t>
            </a:r>
            <a:r>
              <a:rPr lang="el-GR" sz="2000" dirty="0">
                <a:cs typeface="Times New Roman" panose="02020603050405020304" pitchFamily="18" charset="0"/>
              </a:rPr>
              <a:t> </a:t>
            </a:r>
            <a:r>
              <a:rPr lang="el-GR" sz="2000" dirty="0" err="1">
                <a:cs typeface="Times New Roman" panose="02020603050405020304" pitchFamily="18" charset="0"/>
              </a:rPr>
              <a:t>Τσίρλη</a:t>
            </a:r>
            <a:r>
              <a:rPr lang="el-GR" sz="2000" dirty="0">
                <a:cs typeface="Times New Roman" panose="02020603050405020304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0526540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C35A9C-436A-40CC-89C7-6E46558DA097}"/>
              </a:ext>
            </a:extLst>
          </p:cNvPr>
          <p:cNvSpPr txBox="1"/>
          <p:nvPr/>
        </p:nvSpPr>
        <p:spPr>
          <a:xfrm>
            <a:off x="211214" y="163449"/>
            <a:ext cx="36220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Σχέση ΕΔΔΑ- ΔΕΕ</a:t>
            </a:r>
            <a:endParaRPr lang="el-GR" sz="2800" dirty="0">
              <a:effectLst/>
              <a:ea typeface="Times New Roman" panose="02020603050405020304" pitchFamily="18" charset="0"/>
            </a:endParaRPr>
          </a:p>
          <a:p>
            <a:endParaRPr lang="el-GR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9481E1-8F07-4D80-8C26-8005BB68B20D}"/>
              </a:ext>
            </a:extLst>
          </p:cNvPr>
          <p:cNvSpPr txBox="1"/>
          <p:nvPr/>
        </p:nvSpPr>
        <p:spPr>
          <a:xfrm>
            <a:off x="379799" y="937610"/>
            <a:ext cx="49093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Έλλειψη νομικής προσωπικότητας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νησυχίες για τις συνέπειες για το θεσμικό πλαίσιο της ΕΕ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Γνώμη 2/94</a:t>
            </a:r>
          </a:p>
          <a:p>
            <a:endParaRPr lang="el-GR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085BC9-9911-4867-B43A-85C760DA651C}"/>
              </a:ext>
            </a:extLst>
          </p:cNvPr>
          <p:cNvSpPr txBox="1"/>
          <p:nvPr/>
        </p:nvSpPr>
        <p:spPr>
          <a:xfrm>
            <a:off x="5479650" y="2166445"/>
            <a:ext cx="645221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Γιατί να θέλει η ΕΕ να προσχωρήσει στην ΕΣΔΑ ;</a:t>
            </a:r>
          </a:p>
          <a:p>
            <a:endParaRPr lang="el-GR" sz="20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l-GR" sz="20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Τα 27 ΚΜ της ΕΕ είναι ταυτόχρονα και συμβαλλόμενα μέρη στην ΕΣΔΑ</a:t>
            </a:r>
            <a:endParaRPr lang="en-GB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MSS v </a:t>
            </a:r>
            <a:r>
              <a:rPr lang="el-GR" sz="20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Belgium</a:t>
            </a: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l-GR" sz="20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Greece</a:t>
            </a: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2- Ενίσχυση αξιοπιστίας της ΕΕ ως προς την προστασία των ανθρωπίνων δικαιωμάτων </a:t>
            </a:r>
            <a:endParaRPr lang="en-GB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3- Συχνά το Δικαστήριο του Στρασβούργου ακολουθεί το σκεπτικό του δικαστηρίου του Λουξεμβούργου</a:t>
            </a: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και </a:t>
            </a:r>
            <a:r>
              <a: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vice versa</a:t>
            </a:r>
            <a:endParaRPr lang="el-GR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l-GR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Το ΕΔΔΑ υπερασπίζεται τους κανόνες της ΕΕ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Sanofi</a:t>
            </a: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0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Pasteur</a:t>
            </a: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v. </a:t>
            </a:r>
            <a:r>
              <a:rPr lang="el-GR" sz="20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France</a:t>
            </a: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2020/ </a:t>
            </a:r>
            <a:r>
              <a:rPr lang="el-GR" sz="20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Dhahbi</a:t>
            </a: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v. </a:t>
            </a:r>
            <a:r>
              <a:rPr lang="el-GR" sz="20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Italy</a:t>
            </a: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2014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ΕΡΤ στο ΔΕΕ (1991) -</a:t>
            </a:r>
            <a:r>
              <a:rPr lang="it-IT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Lentia v Austria</a:t>
            </a: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(1994) στο ΕΔΔΑ </a:t>
            </a:r>
            <a:endParaRPr lang="el-GR" sz="2000" dirty="0">
              <a:cs typeface="Times New Roman" panose="02020603050405020304" pitchFamily="18" charset="0"/>
            </a:endParaRPr>
          </a:p>
        </p:txBody>
      </p:sp>
      <p:pic>
        <p:nvPicPr>
          <p:cNvPr id="9" name="Εικόνα 8" descr="Εικόνα που περιέχει κείμενο, υπογραφή, κορνίζα&#10;&#10;Περιγραφή που δημιουργήθηκε αυτόματα">
            <a:extLst>
              <a:ext uri="{FF2B5EF4-FFF2-40B4-BE49-F238E27FC236}">
                <a16:creationId xmlns:a16="http://schemas.microsoft.com/office/drawing/2014/main" id="{6BB53857-4CE8-4E41-9A54-82E28AC945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34" y="2450435"/>
            <a:ext cx="4064216" cy="39394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F1CBD85-2AB9-4A4D-904F-A9997D9403BB}"/>
              </a:ext>
            </a:extLst>
          </p:cNvPr>
          <p:cNvSpPr txBox="1"/>
          <p:nvPr/>
        </p:nvSpPr>
        <p:spPr>
          <a:xfrm>
            <a:off x="8567921" y="417120"/>
            <a:ext cx="320539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>
                <a:ea typeface="Calibri" panose="020F0502020204030204" pitchFamily="34" charset="0"/>
                <a:cs typeface="Times New Roman" panose="02020603050405020304" pitchFamily="18" charset="0"/>
              </a:rPr>
              <a:t>Ν</a:t>
            </a: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ομική προσωπικότητα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Υποχρέωση της ΕΕ να προσχωρήσει στην ΕΣΔΑ- άρθρο 6 (2) ΣΕΕ</a:t>
            </a:r>
            <a:endParaRPr lang="el-GR" sz="2000" dirty="0">
              <a:cs typeface="Times New Roman" panose="02020603050405020304" pitchFamily="18" charset="0"/>
            </a:endParaRPr>
          </a:p>
          <a:p>
            <a:endParaRPr lang="el-GR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D96254-A42B-4F7B-8263-318864F41A91}"/>
              </a:ext>
            </a:extLst>
          </p:cNvPr>
          <p:cNvSpPr txBox="1"/>
          <p:nvPr/>
        </p:nvSpPr>
        <p:spPr>
          <a:xfrm>
            <a:off x="5165509" y="937610"/>
            <a:ext cx="25635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Συνθήκη της Λισαβόνας</a:t>
            </a:r>
          </a:p>
          <a:p>
            <a:pPr algn="ctr"/>
            <a:r>
              <a:rPr lang="el-GR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2009 </a:t>
            </a:r>
          </a:p>
          <a:p>
            <a:endParaRPr lang="el-GR" sz="2000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CC34EEE6-8BCB-4002-9D31-F539B2BD2FFC}"/>
              </a:ext>
            </a:extLst>
          </p:cNvPr>
          <p:cNvSpPr/>
          <p:nvPr/>
        </p:nvSpPr>
        <p:spPr>
          <a:xfrm>
            <a:off x="5165509" y="876301"/>
            <a:ext cx="2461335" cy="10668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0386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96EB75-3D48-455F-BB59-07215203E98B}"/>
              </a:ext>
            </a:extLst>
          </p:cNvPr>
          <p:cNvSpPr txBox="1"/>
          <p:nvPr/>
        </p:nvSpPr>
        <p:spPr>
          <a:xfrm>
            <a:off x="8907262" y="3243995"/>
            <a:ext cx="328473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Οκτώβριος 2019</a:t>
            </a:r>
          </a:p>
          <a:p>
            <a:r>
              <a:rPr lang="el-GR" sz="2000" dirty="0">
                <a:ea typeface="Calibri" panose="020F0502020204030204" pitchFamily="34" charset="0"/>
                <a:cs typeface="Times New Roman" panose="02020603050405020304" pitchFamily="18" charset="0"/>
              </a:rPr>
              <a:t>Πρόθεση της Επιτροπής για επανέναρξη των συζητήσεων </a:t>
            </a:r>
            <a:endParaRPr lang="el-GR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l-GR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Οκτώβριος 2020</a:t>
            </a:r>
            <a:endParaRPr lang="el-GR" sz="20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l-GR" sz="2000" dirty="0">
                <a:ea typeface="Calibri" panose="020F0502020204030204" pitchFamily="34" charset="0"/>
                <a:cs typeface="Times New Roman" panose="02020603050405020304" pitchFamily="18" charset="0"/>
              </a:rPr>
              <a:t>Π</a:t>
            </a: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ρώτος γύρος συνομιλιών </a:t>
            </a:r>
          </a:p>
          <a:p>
            <a:endParaRPr lang="el-GR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l-GR" sz="2000" dirty="0">
                <a:ea typeface="Calibri" panose="020F0502020204030204" pitchFamily="34" charset="0"/>
                <a:cs typeface="Times New Roman" panose="02020603050405020304" pitchFamily="18" charset="0"/>
              </a:rPr>
              <a:t>Ν</a:t>
            </a: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έα προεδρία στο ΔΕΕ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l-GR" sz="2000" dirty="0"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πόφαση του Γερμανικού Συνταγματικού Δικαστηρίου </a:t>
            </a:r>
            <a:endParaRPr lang="el-GR" sz="2000" dirty="0"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CF327F-B974-452E-AB8A-EC91B0792DF4}"/>
              </a:ext>
            </a:extLst>
          </p:cNvPr>
          <p:cNvSpPr txBox="1"/>
          <p:nvPr/>
        </p:nvSpPr>
        <p:spPr>
          <a:xfrm>
            <a:off x="4646466" y="3596568"/>
            <a:ext cx="389745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b="1" dirty="0">
                <a:solidFill>
                  <a:srgbClr val="000000"/>
                </a:solidFill>
                <a:ea typeface="Times New Roman" panose="02020603050405020304" pitchFamily="18" charset="0"/>
              </a:rPr>
              <a:t>Γ</a:t>
            </a:r>
            <a:r>
              <a:rPr lang="el-GR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νώμη 2/13 </a:t>
            </a:r>
          </a:p>
          <a:p>
            <a:pPr algn="ctr"/>
            <a:endParaRPr lang="el-GR" sz="2000" b="1" dirty="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Σύμβαση Προσχώρησης-ασύμβατη με το άρθρο 6(2) ΣΕΕ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Μη ικανοποιητική προστασία της αυτονομίας του ευρωπαϊκού δικαίου</a:t>
            </a:r>
            <a:endParaRPr lang="el-GR" sz="2000" dirty="0">
              <a:effectLst/>
              <a:ea typeface="Times New Roman" panose="02020603050405020304" pitchFamily="18" charset="0"/>
            </a:endParaRPr>
          </a:p>
          <a:p>
            <a:endParaRPr lang="el-GR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9D9C3F-C7ED-48A2-B88D-99ECC988455F}"/>
              </a:ext>
            </a:extLst>
          </p:cNvPr>
          <p:cNvSpPr txBox="1"/>
          <p:nvPr/>
        </p:nvSpPr>
        <p:spPr>
          <a:xfrm>
            <a:off x="410061" y="831057"/>
            <a:ext cx="434118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2012-Συνθήκη Προσχώρησης στην ΕΣΔΑ</a:t>
            </a:r>
          </a:p>
          <a:p>
            <a:r>
              <a:rPr lang="el-GR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2000" dirty="0">
                <a:ea typeface="Calibri" panose="020F0502020204030204" pitchFamily="34" charset="0"/>
                <a:cs typeface="Times New Roman" panose="02020603050405020304" pitchFamily="18" charset="0"/>
              </a:rPr>
              <a:t>Υ</a:t>
            </a: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πογραφή από την Επιτροπή Υπουργών του Συμβουλίου της Ευρώπης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Ομόφωνη έγκριση από το Συμβούλιο της ΕΕ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2000" dirty="0">
                <a:ea typeface="Calibri" panose="020F0502020204030204" pitchFamily="34" charset="0"/>
                <a:cs typeface="Times New Roman" panose="02020603050405020304" pitchFamily="18" charset="0"/>
              </a:rPr>
              <a:t>Έ</a:t>
            </a: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γκριση του Ευρωκοινοβουλίου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sz="2000" dirty="0">
                <a:ea typeface="Calibri" panose="020F0502020204030204" pitchFamily="34" charset="0"/>
                <a:cs typeface="Times New Roman" panose="02020603050405020304" pitchFamily="18" charset="0"/>
              </a:rPr>
              <a:t>Ε</a:t>
            </a:r>
            <a:r>
              <a:rPr lang="el-GR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πικύρωση από τα 47 κράτη μέλη του Συμβουλίου της Ευρώπης</a:t>
            </a:r>
            <a:endParaRPr lang="el-GR" sz="2000" dirty="0"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15C1C5-49D8-49C9-B6CE-9850E1D40F3C}"/>
              </a:ext>
            </a:extLst>
          </p:cNvPr>
          <p:cNvSpPr txBox="1"/>
          <p:nvPr/>
        </p:nvSpPr>
        <p:spPr>
          <a:xfrm>
            <a:off x="1225118" y="284956"/>
            <a:ext cx="36220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Σχέση ΕΔΔΑ- ΔΕΕ</a:t>
            </a:r>
            <a:endParaRPr lang="el-GR" sz="2800" dirty="0">
              <a:effectLst/>
              <a:ea typeface="Times New Roman" panose="02020603050405020304" pitchFamily="18" charset="0"/>
            </a:endParaRPr>
          </a:p>
          <a:p>
            <a:endParaRPr lang="el-GR" sz="2000" dirty="0"/>
          </a:p>
        </p:txBody>
      </p:sp>
      <p:pic>
        <p:nvPicPr>
          <p:cNvPr id="7" name="Εικόνα 6" descr="Εικόνα που περιέχει αίθουσα, αμφιθέατρο, τραπεζαρία&#10;&#10;Περιγραφή που δημιουργήθηκε αυτόματα">
            <a:extLst>
              <a:ext uri="{FF2B5EF4-FFF2-40B4-BE49-F238E27FC236}">
                <a16:creationId xmlns:a16="http://schemas.microsoft.com/office/drawing/2014/main" id="{BA21D4E4-FDB5-4A22-BD3D-D5B7FE76FC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45" y="4278155"/>
            <a:ext cx="3582024" cy="2383674"/>
          </a:xfrm>
          <a:prstGeom prst="rect">
            <a:avLst/>
          </a:prstGeom>
        </p:spPr>
      </p:pic>
      <p:pic>
        <p:nvPicPr>
          <p:cNvPr id="9" name="Εικόνα 8" descr="Εικόνα που περιέχει κείμενο&#10;&#10;Περιγραφή που δημιουργήθηκε αυτόματα">
            <a:extLst>
              <a:ext uri="{FF2B5EF4-FFF2-40B4-BE49-F238E27FC236}">
                <a16:creationId xmlns:a16="http://schemas.microsoft.com/office/drawing/2014/main" id="{A7459E69-5465-42F2-86EE-18B04B3392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906" y="444738"/>
            <a:ext cx="5170644" cy="2585322"/>
          </a:xfrm>
          <a:prstGeom prst="rect">
            <a:avLst/>
          </a:prstGeom>
        </p:spPr>
      </p:pic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7380D776-6C71-4B5F-B08E-ADF615C516A2}"/>
              </a:ext>
            </a:extLst>
          </p:cNvPr>
          <p:cNvSpPr/>
          <p:nvPr/>
        </p:nvSpPr>
        <p:spPr>
          <a:xfrm>
            <a:off x="4646466" y="3429000"/>
            <a:ext cx="4100373" cy="2828925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802172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10F491-A070-4390-A912-8E9B2CBBC966}"/>
              </a:ext>
            </a:extLst>
          </p:cNvPr>
          <p:cNvSpPr txBox="1"/>
          <p:nvPr/>
        </p:nvSpPr>
        <p:spPr>
          <a:xfrm>
            <a:off x="150062" y="152852"/>
            <a:ext cx="10975138" cy="13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Η </a:t>
            </a:r>
            <a:r>
              <a:rPr lang="en-US" sz="40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Ελλάδ</a:t>
            </a:r>
            <a:r>
              <a:rPr lang="en-US" sz="4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α και τ</a:t>
            </a:r>
            <a:r>
              <a:rPr lang="en-US" sz="40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ο μεταναστευτικό ζήτημα στο ΕΔΔΑ</a:t>
            </a: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6B655A-6F07-4762-8691-D7E114ADD0FF}"/>
              </a:ext>
            </a:extLst>
          </p:cNvPr>
          <p:cNvSpPr txBox="1"/>
          <p:nvPr/>
        </p:nvSpPr>
        <p:spPr>
          <a:xfrm>
            <a:off x="555695" y="2284960"/>
            <a:ext cx="6163652" cy="20618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b="1" dirty="0" err="1">
                <a:effectLst/>
              </a:rPr>
              <a:t>Ελλάδ</a:t>
            </a:r>
            <a:r>
              <a:rPr lang="en-US" sz="2000" b="1" dirty="0">
                <a:effectLst/>
              </a:rPr>
              <a:t>α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Ε</a:t>
            </a:r>
            <a:r>
              <a:rPr lang="en-US" sz="2000" dirty="0" err="1">
                <a:effectLst/>
              </a:rPr>
              <a:t>υρω</a:t>
            </a:r>
            <a:r>
              <a:rPr lang="en-US" sz="2000" dirty="0">
                <a:effectLst/>
              </a:rPr>
              <a:t>παϊκή νομοθεσία-Κανονισμός Δουβλίνο και μια σειρά από Οδηγίες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Ε</a:t>
            </a:r>
            <a:r>
              <a:rPr lang="en-US" sz="2000" dirty="0" err="1">
                <a:effectLst/>
              </a:rPr>
              <a:t>θνική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νομοθεσί</a:t>
            </a:r>
            <a:r>
              <a:rPr lang="en-US" sz="2000" dirty="0">
                <a:effectLst/>
              </a:rPr>
              <a:t>α- Ν.4374/2016</a:t>
            </a:r>
            <a:endParaRPr lang="en-US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Π</a:t>
            </a:r>
            <a:r>
              <a:rPr lang="en-US" sz="2000" dirty="0" err="1">
                <a:effectLst/>
              </a:rPr>
              <a:t>ρο</a:t>
            </a:r>
            <a:r>
              <a:rPr lang="en-US" sz="2000" dirty="0">
                <a:effectLst/>
              </a:rPr>
              <a:t>βλέπουν και τον σεβασμό στο διεθνές δίκαιο προσφύγων και τη Συνθήκη της Γενεύης,1951 </a:t>
            </a:r>
            <a:endParaRPr lang="en-US" sz="2000" dirty="0"/>
          </a:p>
        </p:txBody>
      </p:sp>
      <p:pic>
        <p:nvPicPr>
          <p:cNvPr id="15" name="Εικόνα 14" descr="Εικόνα που περιέχει νερό, υπαίθριος, ουρανός, βάρκα&#10;&#10;Περιγραφή που δημιουργήθηκε αυτόματα">
            <a:extLst>
              <a:ext uri="{FF2B5EF4-FFF2-40B4-BE49-F238E27FC236}">
                <a16:creationId xmlns:a16="http://schemas.microsoft.com/office/drawing/2014/main" id="{1717932C-C745-4149-8CFB-97AC80365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430" y="1759140"/>
            <a:ext cx="3846399" cy="2153983"/>
          </a:xfrm>
          <a:prstGeom prst="rect">
            <a:avLst/>
          </a:pr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D3EBB8-BFE6-4D87-846E-8B990E760D47}"/>
              </a:ext>
            </a:extLst>
          </p:cNvPr>
          <p:cNvSpPr txBox="1"/>
          <p:nvPr/>
        </p:nvSpPr>
        <p:spPr>
          <a:xfrm>
            <a:off x="150062" y="4487288"/>
            <a:ext cx="6810374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l-GR" sz="2000" b="1" dirty="0">
                <a:cs typeface="Times New Roman" panose="02020603050405020304" pitchFamily="18" charset="0"/>
              </a:rPr>
              <a:t>ΕΣΔΑ</a:t>
            </a:r>
            <a:r>
              <a:rPr lang="el-GR" sz="2000" dirty="0"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000" dirty="0">
                <a:cs typeface="Times New Roman" panose="02020603050405020304" pitchFamily="18" charset="0"/>
              </a:rPr>
              <a:t>Δεν προβλέπει κάποιο ειδικότερο δικαίωμα προστασίας για πρόσφυγες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000" dirty="0">
                <a:cs typeface="Times New Roman" panose="02020603050405020304" pitchFamily="18" charset="0"/>
              </a:rPr>
              <a:t>Άρθρο 4 Πρωτόκολλο 4- απαγόρευση μαζικών απελάσεων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000" dirty="0">
                <a:cs typeface="Times New Roman" panose="02020603050405020304" pitchFamily="18" charset="0"/>
              </a:rPr>
              <a:t>Ευρωπαϊκή Συμφωνία για την κατάργηση βίζας για τους Πρόσφυγες, υπογραφή 1959- εφαρμογή 1960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A14346-D7CC-4B13-B8CE-F6E8015E3036}"/>
              </a:ext>
            </a:extLst>
          </p:cNvPr>
          <p:cNvSpPr txBox="1"/>
          <p:nvPr/>
        </p:nvSpPr>
        <p:spPr>
          <a:xfrm>
            <a:off x="8201335" y="3876037"/>
            <a:ext cx="3744241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l-GR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Ν</a:t>
            </a:r>
            <a:r>
              <a:rPr lang="el-GR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ομολογία</a:t>
            </a:r>
            <a:br>
              <a:rPr lang="el-GR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l-GR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με βάση την ΕΣΔΑ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προστασία όλων όσων είναι στην επικράτεια των 47 κρατών μελών της συμπεριλαμβανομένων και των προσφύγων</a:t>
            </a:r>
            <a:endParaRPr lang="el-GR" sz="2000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46888B40-49A6-4C6B-BAFB-5F6815FC65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4862" y="5229909"/>
            <a:ext cx="1109568" cy="499915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08FEA58C-0C7A-421D-ABED-95A87BF634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967" y="2164028"/>
            <a:ext cx="6376564" cy="222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5422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 descr="Εικόνα που περιέχει κείμενο, αγώνισμα στίβου&#10;&#10;Περιγραφή που δημιουργήθηκε αυτόματα">
            <a:extLst>
              <a:ext uri="{FF2B5EF4-FFF2-40B4-BE49-F238E27FC236}">
                <a16:creationId xmlns:a16="http://schemas.microsoft.com/office/drawing/2014/main" id="{46A3E7DE-E333-4590-85EE-ED6BCB5CE3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514" y="710214"/>
            <a:ext cx="5189012" cy="5265383"/>
          </a:xfrm>
          <a:prstGeom prst="rect">
            <a:avLst/>
          </a:prstGeom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C236A968-E849-4951-9321-61491680B1F7}"/>
              </a:ext>
            </a:extLst>
          </p:cNvPr>
          <p:cNvSpPr/>
          <p:nvPr/>
        </p:nvSpPr>
        <p:spPr>
          <a:xfrm>
            <a:off x="3311371" y="710214"/>
            <a:ext cx="4998129" cy="51582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03A36C-7BE6-4A54-8A7C-5779713120E2}"/>
              </a:ext>
            </a:extLst>
          </p:cNvPr>
          <p:cNvSpPr txBox="1"/>
          <p:nvPr/>
        </p:nvSpPr>
        <p:spPr>
          <a:xfrm>
            <a:off x="287230" y="882403"/>
            <a:ext cx="286028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>
                <a:cs typeface="Times New Roman" panose="02020603050405020304" pitchFamily="18" charset="0"/>
              </a:rPr>
              <a:t>Πριν την προσφυγική κρίση του 2015</a:t>
            </a:r>
          </a:p>
          <a:p>
            <a:endParaRPr lang="el-GR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cs typeface="Times New Roman" panose="02020603050405020304" pitchFamily="18" charset="0"/>
              </a:rPr>
              <a:t>M</a:t>
            </a:r>
            <a:r>
              <a:rPr lang="el-GR" dirty="0">
                <a:cs typeface="Times New Roman" panose="02020603050405020304" pitchFamily="18" charset="0"/>
              </a:rPr>
              <a:t>.</a:t>
            </a:r>
            <a:r>
              <a:rPr lang="en-GB" dirty="0">
                <a:cs typeface="Times New Roman" panose="02020603050405020304" pitchFamily="18" charset="0"/>
              </a:rPr>
              <a:t>S</a:t>
            </a:r>
            <a:r>
              <a:rPr lang="el-GR" dirty="0">
                <a:cs typeface="Times New Roman" panose="02020603050405020304" pitchFamily="18" charset="0"/>
              </a:rPr>
              <a:t>.</a:t>
            </a:r>
            <a:r>
              <a:rPr lang="en-GB" dirty="0">
                <a:cs typeface="Times New Roman" panose="02020603050405020304" pitchFamily="18" charset="0"/>
              </a:rPr>
              <a:t>S</a:t>
            </a:r>
            <a:r>
              <a:rPr lang="el-GR" dirty="0">
                <a:cs typeface="Times New Roman" panose="02020603050405020304" pitchFamily="18" charset="0"/>
              </a:rPr>
              <a:t>. </a:t>
            </a:r>
            <a:r>
              <a:rPr lang="en-GB" dirty="0">
                <a:cs typeface="Times New Roman" panose="02020603050405020304" pitchFamily="18" charset="0"/>
              </a:rPr>
              <a:t>v</a:t>
            </a:r>
            <a:r>
              <a:rPr lang="el-GR" dirty="0">
                <a:cs typeface="Times New Roman" panose="02020603050405020304" pitchFamily="18" charset="0"/>
              </a:rPr>
              <a:t>. </a:t>
            </a:r>
            <a:r>
              <a:rPr lang="en-GB" dirty="0">
                <a:cs typeface="Times New Roman" panose="02020603050405020304" pitchFamily="18" charset="0"/>
              </a:rPr>
              <a:t>Belgium and Greece </a:t>
            </a:r>
            <a:endParaRPr lang="el-GR" dirty="0">
              <a:cs typeface="Times New Roman" panose="02020603050405020304" pitchFamily="18" charset="0"/>
            </a:endParaRPr>
          </a:p>
          <a:p>
            <a:r>
              <a:rPr lang="el-GR" dirty="0">
                <a:cs typeface="Times New Roman" panose="02020603050405020304" pitchFamily="18" charset="0"/>
              </a:rPr>
              <a:t>     21 Ιανουαρίου 2011</a:t>
            </a:r>
          </a:p>
          <a:p>
            <a:endParaRPr lang="el-GR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cs typeface="Times New Roman" panose="02020603050405020304" pitchFamily="18" charset="0"/>
              </a:rPr>
              <a:t>B</a:t>
            </a:r>
            <a:r>
              <a:rPr lang="el-GR" dirty="0">
                <a:cs typeface="Times New Roman" panose="02020603050405020304" pitchFamily="18" charset="0"/>
              </a:rPr>
              <a:t>.</a:t>
            </a:r>
            <a:r>
              <a:rPr lang="en-GB" dirty="0">
                <a:cs typeface="Times New Roman" panose="02020603050405020304" pitchFamily="18" charset="0"/>
              </a:rPr>
              <a:t>A</a:t>
            </a:r>
            <a:r>
              <a:rPr lang="el-GR" dirty="0">
                <a:cs typeface="Times New Roman" panose="02020603050405020304" pitchFamily="18" charset="0"/>
              </a:rPr>
              <a:t>.</a:t>
            </a:r>
            <a:r>
              <a:rPr lang="en-GB" dirty="0">
                <a:cs typeface="Times New Roman" panose="02020603050405020304" pitchFamily="18" charset="0"/>
              </a:rPr>
              <a:t>C</a:t>
            </a:r>
            <a:r>
              <a:rPr lang="el-GR" dirty="0">
                <a:cs typeface="Times New Roman" panose="02020603050405020304" pitchFamily="18" charset="0"/>
              </a:rPr>
              <a:t>. </a:t>
            </a:r>
            <a:r>
              <a:rPr lang="en-GB" dirty="0">
                <a:cs typeface="Times New Roman" panose="02020603050405020304" pitchFamily="18" charset="0"/>
              </a:rPr>
              <a:t>v</a:t>
            </a:r>
            <a:r>
              <a:rPr lang="el-GR" dirty="0">
                <a:cs typeface="Times New Roman" panose="02020603050405020304" pitchFamily="18" charset="0"/>
              </a:rPr>
              <a:t>. </a:t>
            </a:r>
            <a:r>
              <a:rPr lang="en-GB" dirty="0">
                <a:cs typeface="Times New Roman" panose="02020603050405020304" pitchFamily="18" charset="0"/>
              </a:rPr>
              <a:t>Greece</a:t>
            </a:r>
            <a:r>
              <a:rPr lang="el-GR" dirty="0">
                <a:cs typeface="Times New Roman" panose="02020603050405020304" pitchFamily="18" charset="0"/>
              </a:rPr>
              <a:t> </a:t>
            </a:r>
          </a:p>
          <a:p>
            <a:r>
              <a:rPr lang="el-GR" dirty="0">
                <a:cs typeface="Times New Roman" panose="02020603050405020304" pitchFamily="18" charset="0"/>
              </a:rPr>
              <a:t>     13 Οκτωβρίου  2016</a:t>
            </a:r>
          </a:p>
          <a:p>
            <a:endParaRPr lang="el-GR" dirty="0"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508294-0B7E-44EF-801A-EBC056CE4563}"/>
              </a:ext>
            </a:extLst>
          </p:cNvPr>
          <p:cNvSpPr txBox="1"/>
          <p:nvPr/>
        </p:nvSpPr>
        <p:spPr>
          <a:xfrm>
            <a:off x="8473357" y="710215"/>
            <a:ext cx="3528143" cy="5158199"/>
          </a:xfrm>
          <a:prstGeom prst="rect">
            <a:avLst/>
          </a:prstGeom>
          <a:ln w="19050">
            <a:solidFill>
              <a:srgbClr val="00206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b="1" dirty="0">
                <a:cs typeface="Times New Roman" panose="02020603050405020304" pitchFamily="18" charset="0"/>
              </a:rPr>
              <a:t>Από το 2015 και έπειτα</a:t>
            </a:r>
          </a:p>
          <a:p>
            <a:endParaRPr lang="en-GB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cs typeface="Times New Roman" panose="02020603050405020304" pitchFamily="18" charset="0"/>
              </a:rPr>
              <a:t>Chowdury</a:t>
            </a:r>
            <a:r>
              <a:rPr lang="en-GB" dirty="0">
                <a:cs typeface="Times New Roman" panose="02020603050405020304" pitchFamily="18" charset="0"/>
              </a:rPr>
              <a:t> and Others v</a:t>
            </a:r>
            <a:r>
              <a:rPr lang="el-GR" dirty="0">
                <a:cs typeface="Times New Roman" panose="02020603050405020304" pitchFamily="18" charset="0"/>
              </a:rPr>
              <a:t>.</a:t>
            </a:r>
            <a:r>
              <a:rPr lang="en-GB" dirty="0">
                <a:cs typeface="Times New Roman" panose="02020603050405020304" pitchFamily="18" charset="0"/>
              </a:rPr>
              <a:t>Greece</a:t>
            </a:r>
            <a:r>
              <a:rPr lang="el-GR" dirty="0">
                <a:cs typeface="Times New Roman" panose="02020603050405020304" pitchFamily="18" charset="0"/>
              </a:rPr>
              <a:t> </a:t>
            </a:r>
          </a:p>
          <a:p>
            <a:r>
              <a:rPr lang="el-GR" dirty="0">
                <a:cs typeface="Times New Roman" panose="02020603050405020304" pitchFamily="18" charset="0"/>
              </a:rPr>
              <a:t>      30 Μαρτίου 2017</a:t>
            </a:r>
            <a:endParaRPr lang="en-GB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cs typeface="Times New Roman" panose="02020603050405020304" pitchFamily="18" charset="0"/>
              </a:rPr>
              <a:t>Sh</a:t>
            </a:r>
            <a:r>
              <a:rPr lang="el-GR" dirty="0">
                <a:cs typeface="Times New Roman" panose="02020603050405020304" pitchFamily="18" charset="0"/>
              </a:rPr>
              <a:t>.</a:t>
            </a:r>
            <a:r>
              <a:rPr lang="en-GB" dirty="0">
                <a:cs typeface="Times New Roman" panose="02020603050405020304" pitchFamily="18" charset="0"/>
              </a:rPr>
              <a:t>D</a:t>
            </a:r>
            <a:r>
              <a:rPr lang="el-GR" dirty="0">
                <a:cs typeface="Times New Roman" panose="02020603050405020304" pitchFamily="18" charset="0"/>
              </a:rPr>
              <a:t>. </a:t>
            </a:r>
            <a:r>
              <a:rPr lang="en-GB" dirty="0">
                <a:cs typeface="Times New Roman" panose="02020603050405020304" pitchFamily="18" charset="0"/>
              </a:rPr>
              <a:t>and Others v</a:t>
            </a:r>
            <a:r>
              <a:rPr lang="el-GR" dirty="0">
                <a:cs typeface="Times New Roman" panose="02020603050405020304" pitchFamily="18" charset="0"/>
              </a:rPr>
              <a:t>. </a:t>
            </a:r>
            <a:r>
              <a:rPr lang="en-GB" dirty="0">
                <a:cs typeface="Times New Roman" panose="02020603050405020304" pitchFamily="18" charset="0"/>
              </a:rPr>
              <a:t>Greece</a:t>
            </a:r>
            <a:r>
              <a:rPr lang="el-GR" dirty="0">
                <a:cs typeface="Times New Roman" panose="02020603050405020304" pitchFamily="18" charset="0"/>
              </a:rPr>
              <a:t>, </a:t>
            </a:r>
            <a:r>
              <a:rPr lang="en-GB" dirty="0">
                <a:cs typeface="Times New Roman" panose="02020603050405020304" pitchFamily="18" charset="0"/>
              </a:rPr>
              <a:t>Austria</a:t>
            </a:r>
            <a:r>
              <a:rPr lang="el-GR" dirty="0">
                <a:cs typeface="Times New Roman" panose="02020603050405020304" pitchFamily="18" charset="0"/>
              </a:rPr>
              <a:t>, </a:t>
            </a:r>
            <a:r>
              <a:rPr lang="en-GB" dirty="0">
                <a:cs typeface="Times New Roman" panose="02020603050405020304" pitchFamily="18" charset="0"/>
              </a:rPr>
              <a:t>Croatia</a:t>
            </a:r>
            <a:r>
              <a:rPr lang="el-GR" dirty="0">
                <a:cs typeface="Times New Roman" panose="02020603050405020304" pitchFamily="18" charset="0"/>
              </a:rPr>
              <a:t>, </a:t>
            </a:r>
            <a:r>
              <a:rPr lang="en-GB" dirty="0">
                <a:cs typeface="Times New Roman" panose="02020603050405020304" pitchFamily="18" charset="0"/>
              </a:rPr>
              <a:t>Hungary</a:t>
            </a:r>
            <a:r>
              <a:rPr lang="el-GR" dirty="0">
                <a:cs typeface="Times New Roman" panose="02020603050405020304" pitchFamily="18" charset="0"/>
              </a:rPr>
              <a:t>, </a:t>
            </a:r>
            <a:r>
              <a:rPr lang="en-GB" dirty="0">
                <a:cs typeface="Times New Roman" panose="02020603050405020304" pitchFamily="18" charset="0"/>
              </a:rPr>
              <a:t>North Macedonia</a:t>
            </a:r>
            <a:r>
              <a:rPr lang="el-GR" dirty="0">
                <a:cs typeface="Times New Roman" panose="02020603050405020304" pitchFamily="18" charset="0"/>
              </a:rPr>
              <a:t>, </a:t>
            </a:r>
            <a:r>
              <a:rPr lang="en-GB" dirty="0">
                <a:cs typeface="Times New Roman" panose="02020603050405020304" pitchFamily="18" charset="0"/>
              </a:rPr>
              <a:t>Serbia and Slovenia</a:t>
            </a:r>
            <a:r>
              <a:rPr lang="el-GR" dirty="0">
                <a:cs typeface="Times New Roman" panose="02020603050405020304" pitchFamily="18" charset="0"/>
              </a:rPr>
              <a:t> </a:t>
            </a:r>
          </a:p>
          <a:p>
            <a:r>
              <a:rPr lang="el-GR" dirty="0">
                <a:cs typeface="Times New Roman" panose="02020603050405020304" pitchFamily="18" charset="0"/>
              </a:rPr>
              <a:t>     13 Ιουνίου 2019 </a:t>
            </a:r>
            <a:endParaRPr lang="en-GB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cs typeface="Times New Roman" panose="02020603050405020304" pitchFamily="18" charset="0"/>
              </a:rPr>
              <a:t>Sarwari</a:t>
            </a:r>
            <a:r>
              <a:rPr lang="en-GB" dirty="0">
                <a:cs typeface="Times New Roman" panose="02020603050405020304" pitchFamily="18" charset="0"/>
              </a:rPr>
              <a:t> and Others v</a:t>
            </a:r>
            <a:r>
              <a:rPr lang="el-GR" dirty="0">
                <a:cs typeface="Times New Roman" panose="02020603050405020304" pitchFamily="18" charset="0"/>
              </a:rPr>
              <a:t>. </a:t>
            </a:r>
            <a:r>
              <a:rPr lang="en-GB" dirty="0">
                <a:cs typeface="Times New Roman" panose="02020603050405020304" pitchFamily="18" charset="0"/>
              </a:rPr>
              <a:t>Greece</a:t>
            </a:r>
            <a:r>
              <a:rPr lang="el-GR" dirty="0">
                <a:cs typeface="Times New Roman" panose="02020603050405020304" pitchFamily="18" charset="0"/>
              </a:rPr>
              <a:t> </a:t>
            </a:r>
          </a:p>
          <a:p>
            <a:r>
              <a:rPr lang="el-GR" dirty="0">
                <a:cs typeface="Times New Roman" panose="02020603050405020304" pitchFamily="18" charset="0"/>
              </a:rPr>
              <a:t>     11 Απριλίου 2019</a:t>
            </a:r>
            <a:endParaRPr lang="en-GB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cs typeface="Times New Roman" panose="02020603050405020304" pitchFamily="18" charset="0"/>
              </a:rPr>
              <a:t>F</a:t>
            </a:r>
            <a:r>
              <a:rPr lang="el-GR" dirty="0">
                <a:cs typeface="Times New Roman" panose="02020603050405020304" pitchFamily="18" charset="0"/>
              </a:rPr>
              <a:t>ı</a:t>
            </a:r>
            <a:r>
              <a:rPr lang="en-GB" dirty="0">
                <a:cs typeface="Times New Roman" panose="02020603050405020304" pitchFamily="18" charset="0"/>
              </a:rPr>
              <a:t>rat v</a:t>
            </a:r>
            <a:r>
              <a:rPr lang="el-GR" dirty="0">
                <a:cs typeface="Times New Roman" panose="02020603050405020304" pitchFamily="18" charset="0"/>
              </a:rPr>
              <a:t>. </a:t>
            </a:r>
            <a:r>
              <a:rPr lang="en-GB" dirty="0">
                <a:cs typeface="Times New Roman" panose="02020603050405020304" pitchFamily="18" charset="0"/>
              </a:rPr>
              <a:t>Greece</a:t>
            </a:r>
            <a:r>
              <a:rPr lang="el-GR" dirty="0">
                <a:cs typeface="Times New Roman" panose="02020603050405020304" pitchFamily="18" charset="0"/>
              </a:rPr>
              <a:t> </a:t>
            </a:r>
          </a:p>
          <a:p>
            <a:r>
              <a:rPr lang="el-GR" dirty="0">
                <a:cs typeface="Times New Roman" panose="02020603050405020304" pitchFamily="18" charset="0"/>
              </a:rPr>
              <a:t>     9 Νοεμβρίου 2017</a:t>
            </a:r>
          </a:p>
          <a:p>
            <a:endParaRPr lang="el-GR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>
                <a:cs typeface="Times New Roman" panose="02020603050405020304" pitchFamily="18" charset="0"/>
              </a:rPr>
              <a:t>E.I. and </a:t>
            </a:r>
            <a:r>
              <a:rPr lang="el-GR" dirty="0" err="1">
                <a:cs typeface="Times New Roman" panose="02020603050405020304" pitchFamily="18" charset="0"/>
              </a:rPr>
              <a:t>others</a:t>
            </a:r>
            <a:r>
              <a:rPr lang="el-GR" dirty="0">
                <a:cs typeface="Times New Roman" panose="02020603050405020304" pitchFamily="18" charset="0"/>
              </a:rPr>
              <a:t> v. </a:t>
            </a:r>
            <a:r>
              <a:rPr lang="el-GR" dirty="0" err="1">
                <a:cs typeface="Times New Roman" panose="02020603050405020304" pitchFamily="18" charset="0"/>
              </a:rPr>
              <a:t>Greece</a:t>
            </a:r>
            <a:r>
              <a:rPr lang="el-GR" dirty="0">
                <a:cs typeface="Times New Roman" panose="02020603050405020304" pitchFamily="18" charset="0"/>
              </a:rPr>
              <a:t> Απρίλιος 2020 </a:t>
            </a:r>
            <a:endParaRPr lang="en-GB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cs typeface="Times New Roman" panose="02020603050405020304" pitchFamily="18" charset="0"/>
              </a:rPr>
              <a:t>Safi and Others v</a:t>
            </a:r>
            <a:r>
              <a:rPr lang="el-GR" dirty="0">
                <a:cs typeface="Times New Roman" panose="02020603050405020304" pitchFamily="18" charset="0"/>
              </a:rPr>
              <a:t>. </a:t>
            </a:r>
            <a:r>
              <a:rPr lang="en-GB" dirty="0">
                <a:cs typeface="Times New Roman" panose="02020603050405020304" pitchFamily="18" charset="0"/>
              </a:rPr>
              <a:t>Greece</a:t>
            </a:r>
            <a:r>
              <a:rPr lang="el-GR" dirty="0">
                <a:cs typeface="Times New Roman" panose="02020603050405020304" pitchFamily="18" charset="0"/>
              </a:rPr>
              <a:t> </a:t>
            </a:r>
          </a:p>
          <a:p>
            <a:r>
              <a:rPr lang="el-GR" dirty="0">
                <a:cs typeface="Times New Roman" panose="02020603050405020304" pitchFamily="18" charset="0"/>
              </a:rPr>
              <a:t>     (</a:t>
            </a:r>
            <a:r>
              <a:rPr lang="en-GB" dirty="0">
                <a:cs typeface="Times New Roman" panose="02020603050405020304" pitchFamily="18" charset="0"/>
              </a:rPr>
              <a:t>no</a:t>
            </a:r>
            <a:r>
              <a:rPr lang="el-GR" dirty="0">
                <a:cs typeface="Times New Roman" panose="02020603050405020304" pitchFamily="18" charset="0"/>
              </a:rPr>
              <a:t>. 5418/15)</a:t>
            </a:r>
          </a:p>
          <a:p>
            <a:endParaRPr lang="el-GR" dirty="0">
              <a:cs typeface="Times New Roman" panose="02020603050405020304" pitchFamily="18" charset="0"/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86A4DF03-A524-4195-A262-9027E78D0E0D}"/>
              </a:ext>
            </a:extLst>
          </p:cNvPr>
          <p:cNvSpPr/>
          <p:nvPr/>
        </p:nvSpPr>
        <p:spPr>
          <a:xfrm>
            <a:off x="287230" y="710215"/>
            <a:ext cx="2833258" cy="515820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4034A4-0DA4-42D0-8DCC-3A47580153E7}"/>
              </a:ext>
            </a:extLst>
          </p:cNvPr>
          <p:cNvSpPr txBox="1"/>
          <p:nvPr/>
        </p:nvSpPr>
        <p:spPr>
          <a:xfrm>
            <a:off x="2952750" y="103811"/>
            <a:ext cx="674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/>
              <a:t>Η Ελλάδα και το μεταναστευτικό ζήτημα στο ΕΔΔΑ</a:t>
            </a:r>
          </a:p>
        </p:txBody>
      </p:sp>
    </p:spTree>
    <p:extLst>
      <p:ext uri="{BB962C8B-B14F-4D97-AF65-F5344CB8AC3E}">
        <p14:creationId xmlns:p14="http://schemas.microsoft.com/office/powerpoint/2010/main" val="16193606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9" name="Rectangle 158">
            <a:extLst>
              <a:ext uri="{FF2B5EF4-FFF2-40B4-BE49-F238E27FC236}">
                <a16:creationId xmlns:a16="http://schemas.microsoft.com/office/drawing/2014/main" id="{FFE2FE29-1120-4FE4-9FDA-311CBA66F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DDD926EC-6F88-4D89-9AED-1C4C1AC00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3125" y="2"/>
            <a:ext cx="4688632" cy="68579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A210685A-6235-45A7-850D-A6F555466E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8226" y="926649"/>
            <a:ext cx="4415290" cy="50665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13BE3671-0C43-4D05-A267-3400AD09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3679" y="3758184"/>
            <a:ext cx="2139190" cy="2373963"/>
            <a:chOff x="723679" y="3758184"/>
            <a:chExt cx="2139190" cy="2373963"/>
          </a:xfrm>
        </p:grpSpPr>
        <p:sp>
          <p:nvSpPr>
            <p:cNvPr id="166" name="Rectangle 66">
              <a:extLst>
                <a:ext uri="{FF2B5EF4-FFF2-40B4-BE49-F238E27FC236}">
                  <a16:creationId xmlns:a16="http://schemas.microsoft.com/office/drawing/2014/main" id="{4284BA9C-01AC-48B3-8010-804869A07A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460517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Rectangle 66">
              <a:extLst>
                <a:ext uri="{FF2B5EF4-FFF2-40B4-BE49-F238E27FC236}">
                  <a16:creationId xmlns:a16="http://schemas.microsoft.com/office/drawing/2014/main" id="{3E232F3A-24DA-47FC-A6E7-8347EA07AE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446306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Rectangle 66">
              <a:extLst>
                <a:ext uri="{FF2B5EF4-FFF2-40B4-BE49-F238E27FC236}">
                  <a16:creationId xmlns:a16="http://schemas.microsoft.com/office/drawing/2014/main" id="{2B7D041A-D364-4BF2-9F8A-0294D0918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4320948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Rectangle 66">
              <a:extLst>
                <a:ext uri="{FF2B5EF4-FFF2-40B4-BE49-F238E27FC236}">
                  <a16:creationId xmlns:a16="http://schemas.microsoft.com/office/drawing/2014/main" id="{1CB5A6AE-FC55-4655-AE45-5E9A3F3288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488940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Rectangle 66">
              <a:extLst>
                <a:ext uri="{FF2B5EF4-FFF2-40B4-BE49-F238E27FC236}">
                  <a16:creationId xmlns:a16="http://schemas.microsoft.com/office/drawing/2014/main" id="{500BEBAD-632B-4E00-AD16-C6A03CD11A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474729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Rectangle 66">
              <a:extLst>
                <a:ext uri="{FF2B5EF4-FFF2-40B4-BE49-F238E27FC236}">
                  <a16:creationId xmlns:a16="http://schemas.microsoft.com/office/drawing/2014/main" id="{29BEDA70-8722-46C0-A1EB-8CDFEE5920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4171118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Rectangle 62">
              <a:extLst>
                <a:ext uri="{FF2B5EF4-FFF2-40B4-BE49-F238E27FC236}">
                  <a16:creationId xmlns:a16="http://schemas.microsoft.com/office/drawing/2014/main" id="{3979BE25-E2B2-4CF8-85A1-65AD3E0CF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517495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Rectangle 59">
              <a:extLst>
                <a:ext uri="{FF2B5EF4-FFF2-40B4-BE49-F238E27FC236}">
                  <a16:creationId xmlns:a16="http://schemas.microsoft.com/office/drawing/2014/main" id="{2C9FF4D0-2F5C-4E54-AC5A-58A6169BA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502841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Rectangle 64">
              <a:extLst>
                <a:ext uri="{FF2B5EF4-FFF2-40B4-BE49-F238E27FC236}">
                  <a16:creationId xmlns:a16="http://schemas.microsoft.com/office/drawing/2014/main" id="{B94E4ABC-1B44-4E4D-9065-F67D887D7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375948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Rectangle 62">
              <a:extLst>
                <a:ext uri="{FF2B5EF4-FFF2-40B4-BE49-F238E27FC236}">
                  <a16:creationId xmlns:a16="http://schemas.microsoft.com/office/drawing/2014/main" id="{FDDFF3EB-39A2-4D3F-AD9F-0CF4409EA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389627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Rectangle 59">
              <a:extLst>
                <a:ext uri="{FF2B5EF4-FFF2-40B4-BE49-F238E27FC236}">
                  <a16:creationId xmlns:a16="http://schemas.microsoft.com/office/drawing/2014/main" id="{DB732EBE-ED01-4374-8D0C-8AF6E5A5B3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404333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Rectangle 62">
              <a:extLst>
                <a:ext uri="{FF2B5EF4-FFF2-40B4-BE49-F238E27FC236}">
                  <a16:creationId xmlns:a16="http://schemas.microsoft.com/office/drawing/2014/main" id="{D22DDEF5-6AF3-4D7C-BC62-4409D396B0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5326915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Rectangle 62">
              <a:extLst>
                <a:ext uri="{FF2B5EF4-FFF2-40B4-BE49-F238E27FC236}">
                  <a16:creationId xmlns:a16="http://schemas.microsoft.com/office/drawing/2014/main" id="{C376CD22-707A-45BF-B1E0-3F62124A53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547432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Rectangle 62">
              <a:extLst>
                <a:ext uri="{FF2B5EF4-FFF2-40B4-BE49-F238E27FC236}">
                  <a16:creationId xmlns:a16="http://schemas.microsoft.com/office/drawing/2014/main" id="{77D3C970-47FF-4506-B61A-DCAA632891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576539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Rectangle 59">
              <a:extLst>
                <a:ext uri="{FF2B5EF4-FFF2-40B4-BE49-F238E27FC236}">
                  <a16:creationId xmlns:a16="http://schemas.microsoft.com/office/drawing/2014/main" id="{3D0163D1-030C-49AE-83F7-8B6F17D3FB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561885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Rectangle 2">
              <a:extLst>
                <a:ext uri="{FF2B5EF4-FFF2-40B4-BE49-F238E27FC236}">
                  <a16:creationId xmlns:a16="http://schemas.microsoft.com/office/drawing/2014/main" id="{68397BEB-F2C5-49D6-8F17-BC81796ACD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791041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Rectangle 59">
              <a:extLst>
                <a:ext uri="{FF2B5EF4-FFF2-40B4-BE49-F238E27FC236}">
                  <a16:creationId xmlns:a16="http://schemas.microsoft.com/office/drawing/2014/main" id="{8C1B7012-AA7A-4E78-965E-ABD7EC3370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614536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Rectangle 62">
              <a:extLst>
                <a:ext uri="{FF2B5EF4-FFF2-40B4-BE49-F238E27FC236}">
                  <a16:creationId xmlns:a16="http://schemas.microsoft.com/office/drawing/2014/main" id="{ADA7F354-F3A6-49A0-AF9C-EC69C2A31F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438030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Rectangle 64">
              <a:extLst>
                <a:ext uri="{FF2B5EF4-FFF2-40B4-BE49-F238E27FC236}">
                  <a16:creationId xmlns:a16="http://schemas.microsoft.com/office/drawing/2014/main" id="{82531391-74CB-4FBD-97B7-D73D91C44F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261525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Rectangle 66">
              <a:extLst>
                <a:ext uri="{FF2B5EF4-FFF2-40B4-BE49-F238E27FC236}">
                  <a16:creationId xmlns:a16="http://schemas.microsoft.com/office/drawing/2014/main" id="{3CD46824-FF3A-460F-8F13-1B2A420A10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085019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Rectangle 64">
              <a:extLst>
                <a:ext uri="{FF2B5EF4-FFF2-40B4-BE49-F238E27FC236}">
                  <a16:creationId xmlns:a16="http://schemas.microsoft.com/office/drawing/2014/main" id="{15EE979E-5456-4D5F-83BF-158EB8B24E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129443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Rectangle 66">
              <a:extLst>
                <a:ext uri="{FF2B5EF4-FFF2-40B4-BE49-F238E27FC236}">
                  <a16:creationId xmlns:a16="http://schemas.microsoft.com/office/drawing/2014/main" id="{B5123B19-3717-4BC1-B7CE-C6727099C0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952937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8" name="Rectangle 59">
              <a:extLst>
                <a:ext uri="{FF2B5EF4-FFF2-40B4-BE49-F238E27FC236}">
                  <a16:creationId xmlns:a16="http://schemas.microsoft.com/office/drawing/2014/main" id="{25F3BA9E-DEA1-4368-A4BE-FB9C9C3506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904256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Rectangle 62">
              <a:extLst>
                <a:ext uri="{FF2B5EF4-FFF2-40B4-BE49-F238E27FC236}">
                  <a16:creationId xmlns:a16="http://schemas.microsoft.com/office/drawing/2014/main" id="{0EFD15C2-3CE6-43C9-AA85-2000C0A69A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591735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Rectangle 2">
              <a:extLst>
                <a:ext uri="{FF2B5EF4-FFF2-40B4-BE49-F238E27FC236}">
                  <a16:creationId xmlns:a16="http://schemas.microsoft.com/office/drawing/2014/main" id="{A7D19408-5ACA-46A3-8FC7-0A2B511B2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463937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Rectangle 59">
              <a:extLst>
                <a:ext uri="{FF2B5EF4-FFF2-40B4-BE49-F238E27FC236}">
                  <a16:creationId xmlns:a16="http://schemas.microsoft.com/office/drawing/2014/main" id="{C39A546E-F35B-4AF5-9F7E-F7CC78DDE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7432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Rectangle 64">
              <a:extLst>
                <a:ext uri="{FF2B5EF4-FFF2-40B4-BE49-F238E27FC236}">
                  <a16:creationId xmlns:a16="http://schemas.microsoft.com/office/drawing/2014/main" id="{4C051F4E-E13F-4468-BCAB-379380355A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802339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Rectangle 66">
              <a:extLst>
                <a:ext uri="{FF2B5EF4-FFF2-40B4-BE49-F238E27FC236}">
                  <a16:creationId xmlns:a16="http://schemas.microsoft.com/office/drawing/2014/main" id="{99A94C11-96BF-4E23-9B0F-CCCF0E6906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625833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Rectangle 2">
              <a:extLst>
                <a:ext uri="{FF2B5EF4-FFF2-40B4-BE49-F238E27FC236}">
                  <a16:creationId xmlns:a16="http://schemas.microsoft.com/office/drawing/2014/main" id="{2C253E13-7D4F-4651-B26F-C9A3984261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787456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5" name="Rectangle 59">
              <a:extLst>
                <a:ext uri="{FF2B5EF4-FFF2-40B4-BE49-F238E27FC236}">
                  <a16:creationId xmlns:a16="http://schemas.microsoft.com/office/drawing/2014/main" id="{6C607944-C3DA-49D0-B76C-ECF13B2E8D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610951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Rectangle 62">
              <a:extLst>
                <a:ext uri="{FF2B5EF4-FFF2-40B4-BE49-F238E27FC236}">
                  <a16:creationId xmlns:a16="http://schemas.microsoft.com/office/drawing/2014/main" id="{A044E8D2-BE36-4B3B-BF61-A4ED4D6371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434445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Rectangle 64">
              <a:extLst>
                <a:ext uri="{FF2B5EF4-FFF2-40B4-BE49-F238E27FC236}">
                  <a16:creationId xmlns:a16="http://schemas.microsoft.com/office/drawing/2014/main" id="{08C4C63A-4388-4C37-9D9C-5C1F9925C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257940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8" name="Rectangle 66">
              <a:extLst>
                <a:ext uri="{FF2B5EF4-FFF2-40B4-BE49-F238E27FC236}">
                  <a16:creationId xmlns:a16="http://schemas.microsoft.com/office/drawing/2014/main" id="{14866A3A-FA92-4434-98E9-418FEC9B1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081434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9" name="Rectangle 64">
              <a:extLst>
                <a:ext uri="{FF2B5EF4-FFF2-40B4-BE49-F238E27FC236}">
                  <a16:creationId xmlns:a16="http://schemas.microsoft.com/office/drawing/2014/main" id="{AF97CA9B-731E-47BF-B724-E6CD2C9150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125858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Rectangle 66">
              <a:extLst>
                <a:ext uri="{FF2B5EF4-FFF2-40B4-BE49-F238E27FC236}">
                  <a16:creationId xmlns:a16="http://schemas.microsoft.com/office/drawing/2014/main" id="{B9B7DB1A-1165-4D7C-95DC-D710F20E9D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949352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1" name="Rectangle 59">
              <a:extLst>
                <a:ext uri="{FF2B5EF4-FFF2-40B4-BE49-F238E27FC236}">
                  <a16:creationId xmlns:a16="http://schemas.microsoft.com/office/drawing/2014/main" id="{737B22B9-9D11-4F36-9B12-FB41FBA4E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900671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2" name="Rectangle 62">
              <a:extLst>
                <a:ext uri="{FF2B5EF4-FFF2-40B4-BE49-F238E27FC236}">
                  <a16:creationId xmlns:a16="http://schemas.microsoft.com/office/drawing/2014/main" id="{FBCEABA9-0D42-4E75-BBFB-8374262E88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722376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Rectangle 2">
              <a:extLst>
                <a:ext uri="{FF2B5EF4-FFF2-40B4-BE49-F238E27FC236}">
                  <a16:creationId xmlns:a16="http://schemas.microsoft.com/office/drawing/2014/main" id="{66428691-A429-4D5E-AE96-E43B6F0E2D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460352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4" name="Rectangle 59">
              <a:extLst>
                <a:ext uri="{FF2B5EF4-FFF2-40B4-BE49-F238E27FC236}">
                  <a16:creationId xmlns:a16="http://schemas.microsoft.com/office/drawing/2014/main" id="{5BCC330F-9915-4B86-97E9-BA49CBFEC0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283847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5" name="Rectangle 64">
              <a:extLst>
                <a:ext uri="{FF2B5EF4-FFF2-40B4-BE49-F238E27FC236}">
                  <a16:creationId xmlns:a16="http://schemas.microsoft.com/office/drawing/2014/main" id="{9A1A7FCA-8137-4FF0-9940-FB481BFD27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798754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" name="Rectangle 66">
              <a:extLst>
                <a:ext uri="{FF2B5EF4-FFF2-40B4-BE49-F238E27FC236}">
                  <a16:creationId xmlns:a16="http://schemas.microsoft.com/office/drawing/2014/main" id="{3A9167A0-5576-4F2F-B5FE-4311865978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622248" y="607161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1533AF5-17B0-4369-8BB9-75FAFE537469}"/>
              </a:ext>
            </a:extLst>
          </p:cNvPr>
          <p:cNvSpPr txBox="1"/>
          <p:nvPr/>
        </p:nvSpPr>
        <p:spPr>
          <a:xfrm>
            <a:off x="1141965" y="1321743"/>
            <a:ext cx="3787482" cy="4277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Προτεινόμενη Θέση Υπουργείου Εξωτερικών </a:t>
            </a:r>
          </a:p>
        </p:txBody>
      </p: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283F107F-9294-4679-B247-91D8556A6E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73418" y="44817"/>
            <a:ext cx="233303" cy="772404"/>
            <a:chOff x="11873418" y="44817"/>
            <a:chExt cx="233303" cy="772404"/>
          </a:xfrm>
        </p:grpSpPr>
        <p:sp>
          <p:nvSpPr>
            <p:cNvPr id="209" name="Rectangle 64">
              <a:extLst>
                <a:ext uri="{FF2B5EF4-FFF2-40B4-BE49-F238E27FC236}">
                  <a16:creationId xmlns:a16="http://schemas.microsoft.com/office/drawing/2014/main" id="{20F93971-D547-4C36-A076-D572499944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2043605" y="4612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Rectangle 66">
              <a:extLst>
                <a:ext uri="{FF2B5EF4-FFF2-40B4-BE49-F238E27FC236}">
                  <a16:creationId xmlns:a16="http://schemas.microsoft.com/office/drawing/2014/main" id="{012A36A9-DFAE-4F57-9711-172E65EDA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872115" y="4612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Rectangle 64">
              <a:extLst>
                <a:ext uri="{FF2B5EF4-FFF2-40B4-BE49-F238E27FC236}">
                  <a16:creationId xmlns:a16="http://schemas.microsoft.com/office/drawing/2014/main" id="{8B6B96C8-D832-4071-A5D2-1F11CBF9F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2046191" y="75669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2" name="Rectangle 66">
              <a:extLst>
                <a:ext uri="{FF2B5EF4-FFF2-40B4-BE49-F238E27FC236}">
                  <a16:creationId xmlns:a16="http://schemas.microsoft.com/office/drawing/2014/main" id="{0FF1DEB5-31F1-464D-BDB3-EFE620642A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872455" y="75669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Rectangle 64">
              <a:extLst>
                <a:ext uri="{FF2B5EF4-FFF2-40B4-BE49-F238E27FC236}">
                  <a16:creationId xmlns:a16="http://schemas.microsoft.com/office/drawing/2014/main" id="{96B80410-DC2C-4DFC-B52E-CC5E6788BF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2046191" y="61457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4" name="Rectangle 66">
              <a:extLst>
                <a:ext uri="{FF2B5EF4-FFF2-40B4-BE49-F238E27FC236}">
                  <a16:creationId xmlns:a16="http://schemas.microsoft.com/office/drawing/2014/main" id="{9CE51CA3-95B8-44B4-B784-CE35A844D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872455" y="61457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5" name="Rectangle 64">
              <a:extLst>
                <a:ext uri="{FF2B5EF4-FFF2-40B4-BE49-F238E27FC236}">
                  <a16:creationId xmlns:a16="http://schemas.microsoft.com/office/drawing/2014/main" id="{FA1EB8B0-6221-4A35-A5F2-46E9A78CBD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2046191" y="47246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6" name="Rectangle 66">
              <a:extLst>
                <a:ext uri="{FF2B5EF4-FFF2-40B4-BE49-F238E27FC236}">
                  <a16:creationId xmlns:a16="http://schemas.microsoft.com/office/drawing/2014/main" id="{FDA530E1-5E88-4861-8642-F5B6A715BF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872455" y="47246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7" name="Rectangle 64">
              <a:extLst>
                <a:ext uri="{FF2B5EF4-FFF2-40B4-BE49-F238E27FC236}">
                  <a16:creationId xmlns:a16="http://schemas.microsoft.com/office/drawing/2014/main" id="{854D2927-5C3A-424C-B30D-6048719C88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2046191" y="330348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8" name="Rectangle 66">
              <a:extLst>
                <a:ext uri="{FF2B5EF4-FFF2-40B4-BE49-F238E27FC236}">
                  <a16:creationId xmlns:a16="http://schemas.microsoft.com/office/drawing/2014/main" id="{9B9A782D-CE07-499E-81BB-3F6D2E7EF0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872455" y="330348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" name="Rectangle 64">
              <a:extLst>
                <a:ext uri="{FF2B5EF4-FFF2-40B4-BE49-F238E27FC236}">
                  <a16:creationId xmlns:a16="http://schemas.microsoft.com/office/drawing/2014/main" id="{BDEBE12E-1915-4596-A0A7-9C61CAF82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2046191" y="18823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Rectangle 66">
              <a:extLst>
                <a:ext uri="{FF2B5EF4-FFF2-40B4-BE49-F238E27FC236}">
                  <a16:creationId xmlns:a16="http://schemas.microsoft.com/office/drawing/2014/main" id="{4FBDEF84-1447-47C6-998D-A35B78E0C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872455" y="18823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6BC8B35-83DF-4B52-BE4F-9927A37DF4EA}"/>
              </a:ext>
            </a:extLst>
          </p:cNvPr>
          <p:cNvSpPr txBox="1"/>
          <p:nvPr/>
        </p:nvSpPr>
        <p:spPr>
          <a:xfrm>
            <a:off x="5912693" y="1188719"/>
            <a:ext cx="5561320" cy="48044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Αναβάθμιση θεσμικού πλαισίου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Αντιμετώπιση δομικών προβλημάτων με κύριο την καθυστέρησή στην απονομή δικαιοσύνης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Αποφυγή παρωχημένων πρακτικών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Καμπάνιες ενημέρωσης σχετικά με τα δικαιώματα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Σχολικά προγράμματα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Υποστήριξη των ΜΚΟ σχετικά με τους πρόσφυγες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8DB3CFC2-D69D-494C-A168-A05677A80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737" y="407117"/>
            <a:ext cx="2399037" cy="101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3775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D4A3C9-686E-40F4-A277-33D97638F918}"/>
              </a:ext>
            </a:extLst>
          </p:cNvPr>
          <p:cNvSpPr txBox="1"/>
          <p:nvPr/>
        </p:nvSpPr>
        <p:spPr>
          <a:xfrm>
            <a:off x="2903220" y="2927062"/>
            <a:ext cx="777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Σας ευχαριστούμε για την προσοχή σας!</a:t>
            </a:r>
          </a:p>
        </p:txBody>
      </p:sp>
    </p:spTree>
    <p:extLst>
      <p:ext uri="{BB962C8B-B14F-4D97-AF65-F5344CB8AC3E}">
        <p14:creationId xmlns:p14="http://schemas.microsoft.com/office/powerpoint/2010/main" val="2384825430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3680</TotalTime>
  <Words>1517</Words>
  <Application>Microsoft Office PowerPoint</Application>
  <PresentationFormat>Ευρεία οθόνη</PresentationFormat>
  <Paragraphs>252</Paragraphs>
  <Slides>28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28</vt:i4>
      </vt:variant>
    </vt:vector>
  </HeadingPairs>
  <TitlesOfParts>
    <vt:vector size="35" baseType="lpstr">
      <vt:lpstr>Arial</vt:lpstr>
      <vt:lpstr>Calibri</vt:lpstr>
      <vt:lpstr>Calibri Light</vt:lpstr>
      <vt:lpstr>Times New Roman</vt:lpstr>
      <vt:lpstr>Tw Cen MT</vt:lpstr>
      <vt:lpstr>Wingdings</vt:lpstr>
      <vt:lpstr>Θέμα του Office</vt:lpstr>
      <vt:lpstr>Παρουσίαση του PowerPoint</vt:lpstr>
      <vt:lpstr>Ίδρυση</vt:lpstr>
      <vt:lpstr>Η έδρα στο Στρασβούργο</vt:lpstr>
      <vt:lpstr>Παρουσίαση του PowerPoint</vt:lpstr>
      <vt:lpstr>Η Ευρωπαϊκή Σημαία</vt:lpstr>
      <vt:lpstr>47 Κράτη-Μέλη </vt:lpstr>
      <vt:lpstr>Κράτη-Μέλη</vt:lpstr>
      <vt:lpstr>Παρουσίαση του PowerPoint</vt:lpstr>
      <vt:lpstr>Παρουσίαση του PowerPoint</vt:lpstr>
      <vt:lpstr>Συμβάσεις – νομικές κατοχυρώσεις</vt:lpstr>
      <vt:lpstr>Επιτροπές – Ομάδες εργασίας</vt:lpstr>
      <vt:lpstr>Η Ελλάδα στο Συμβούλιο της Ευρώπης</vt:lpstr>
      <vt:lpstr>Η περίοδος της στρατιωτικής δικτατορίας</vt:lpstr>
      <vt:lpstr>Η ελληνική προεδρία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GKOTSI Anastasia</dc:creator>
  <cp:lastModifiedBy>CHRIS PETSIMERIS</cp:lastModifiedBy>
  <cp:revision>41</cp:revision>
  <dcterms:created xsi:type="dcterms:W3CDTF">2021-06-20T12:09:44Z</dcterms:created>
  <dcterms:modified xsi:type="dcterms:W3CDTF">2021-07-23T03:42:08Z</dcterms:modified>
</cp:coreProperties>
</file>