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5" r:id="rId4"/>
    <p:sldId id="267" r:id="rId5"/>
    <p:sldId id="257" r:id="rId6"/>
    <p:sldId id="259" r:id="rId7"/>
    <p:sldId id="262" r:id="rId8"/>
    <p:sldId id="266" r:id="rId9"/>
    <p:sldId id="268" r:id="rId10"/>
    <p:sldId id="269" r:id="rId11"/>
    <p:sldId id="270" r:id="rId12"/>
    <p:sldId id="260" r:id="rId13"/>
    <p:sldId id="272" r:id="rId14"/>
    <p:sldId id="271" r:id="rId15"/>
    <p:sldId id="256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4" r:id="rId24"/>
    <p:sldId id="289" r:id="rId25"/>
    <p:sldId id="280" r:id="rId26"/>
    <p:sldId id="286" r:id="rId27"/>
    <p:sldId id="282" r:id="rId28"/>
    <p:sldId id="288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9AA25-D4C1-4B88-A9DB-A71396212D1E}" v="30" dt="2021-07-22T17:19:23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7BB31-0106-460C-B077-A6EC7CFE93EA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8A5CDB8-D38C-4CAF-BBFC-E39973622067}">
      <dgm:prSet/>
      <dgm:spPr/>
      <dgm:t>
        <a:bodyPr/>
        <a:lstStyle/>
        <a:p>
          <a:r>
            <a:rPr lang="en-US"/>
            <a:t>Σύμβαση του ΣτΕ κατά της εμπορίας ανθρώπινων οργάνων</a:t>
          </a:r>
        </a:p>
      </dgm:t>
    </dgm:pt>
    <dgm:pt modelId="{D5E1BF79-1B47-45F9-8C6A-015A8C386BC3}" type="parTrans" cxnId="{1BABF0DE-EF99-4347-8125-EAC44A291235}">
      <dgm:prSet/>
      <dgm:spPr/>
      <dgm:t>
        <a:bodyPr/>
        <a:lstStyle/>
        <a:p>
          <a:endParaRPr lang="en-US"/>
        </a:p>
      </dgm:t>
    </dgm:pt>
    <dgm:pt modelId="{EB6A515C-F410-447A-AFE7-9001AE5C7720}" type="sibTrans" cxnId="{1BABF0DE-EF99-4347-8125-EAC44A291235}">
      <dgm:prSet/>
      <dgm:spPr/>
      <dgm:t>
        <a:bodyPr/>
        <a:lstStyle/>
        <a:p>
          <a:endParaRPr lang="en-US"/>
        </a:p>
      </dgm:t>
    </dgm:pt>
    <dgm:pt modelId="{2727DFD0-40E5-437D-8AF9-1A28D39B137A}">
      <dgm:prSet/>
      <dgm:spPr/>
      <dgm:t>
        <a:bodyPr/>
        <a:lstStyle/>
        <a:p>
          <a:r>
            <a:rPr lang="en-US"/>
            <a:t>Υπ' αριθ. 6 Πρωτόκολλο της Ευρωπαϊκής Σύμβασης Ανθρωπίνων Δικαιωμάτων με το οποίο καταργήθηκε η θανατική ποινή</a:t>
          </a:r>
        </a:p>
      </dgm:t>
    </dgm:pt>
    <dgm:pt modelId="{1060527E-71E1-444E-A141-DFF2353C104C}" type="parTrans" cxnId="{B7656C86-6AAA-4103-A959-4C608AAC5C0D}">
      <dgm:prSet/>
      <dgm:spPr/>
      <dgm:t>
        <a:bodyPr/>
        <a:lstStyle/>
        <a:p>
          <a:endParaRPr lang="en-US"/>
        </a:p>
      </dgm:t>
    </dgm:pt>
    <dgm:pt modelId="{30038F27-56A2-49E1-A060-703E82FC819D}" type="sibTrans" cxnId="{B7656C86-6AAA-4103-A959-4C608AAC5C0D}">
      <dgm:prSet/>
      <dgm:spPr/>
      <dgm:t>
        <a:bodyPr/>
        <a:lstStyle/>
        <a:p>
          <a:endParaRPr lang="en-US"/>
        </a:p>
      </dgm:t>
    </dgm:pt>
    <dgm:pt modelId="{24F194FB-59CB-4390-94CA-A5999AFD8B84}">
      <dgm:prSet/>
      <dgm:spPr/>
      <dgm:t>
        <a:bodyPr/>
        <a:lstStyle/>
        <a:p>
          <a:r>
            <a:rPr lang="en-US"/>
            <a:t>Σύμβαση του ΣτΕ για την πρόληψη και την καταπολέμηση της βίας κατά των γυναικών και της ενδοοικογενειακής βίας</a:t>
          </a:r>
        </a:p>
      </dgm:t>
    </dgm:pt>
    <dgm:pt modelId="{C88F5D5F-C043-47AE-800B-D3F3F6650033}" type="parTrans" cxnId="{98D5ACF9-94CF-41D7-8611-9EB7191DCEDE}">
      <dgm:prSet/>
      <dgm:spPr/>
      <dgm:t>
        <a:bodyPr/>
        <a:lstStyle/>
        <a:p>
          <a:endParaRPr lang="en-US"/>
        </a:p>
      </dgm:t>
    </dgm:pt>
    <dgm:pt modelId="{F2C074E8-3A97-4EF0-87A0-A49216CF04BB}" type="sibTrans" cxnId="{98D5ACF9-94CF-41D7-8611-9EB7191DCEDE}">
      <dgm:prSet/>
      <dgm:spPr/>
      <dgm:t>
        <a:bodyPr/>
        <a:lstStyle/>
        <a:p>
          <a:endParaRPr lang="en-US"/>
        </a:p>
      </dgm:t>
    </dgm:pt>
    <dgm:pt modelId="{47CD5EC6-3B9C-427E-BB5E-8117C6F76591}">
      <dgm:prSet/>
      <dgm:spPr/>
      <dgm:t>
        <a:bodyPr/>
        <a:lstStyle/>
        <a:p>
          <a:r>
            <a:rPr lang="en-US"/>
            <a:t>Χάρτης του Συμβουλίου της Ευρώπης για την Παιδεία της Δημοκρατίας και την Εκπαίδευση στα Ανθρώπινα Δικαιώματα μας δείχνει πώς τίθενται σε εφαρμογή αυτές τις αξίες</a:t>
          </a:r>
        </a:p>
      </dgm:t>
    </dgm:pt>
    <dgm:pt modelId="{EE77F1B5-27F1-4D35-BC94-3FFCA73A6A05}" type="parTrans" cxnId="{3E42D901-DFED-4BAD-81EC-9AB31795738F}">
      <dgm:prSet/>
      <dgm:spPr/>
      <dgm:t>
        <a:bodyPr/>
        <a:lstStyle/>
        <a:p>
          <a:endParaRPr lang="en-US"/>
        </a:p>
      </dgm:t>
    </dgm:pt>
    <dgm:pt modelId="{7D256316-EDDD-44CD-9DDA-65703361A138}" type="sibTrans" cxnId="{3E42D901-DFED-4BAD-81EC-9AB31795738F}">
      <dgm:prSet/>
      <dgm:spPr/>
      <dgm:t>
        <a:bodyPr/>
        <a:lstStyle/>
        <a:p>
          <a:endParaRPr lang="en-US"/>
        </a:p>
      </dgm:t>
    </dgm:pt>
    <dgm:pt modelId="{FC8E561B-6A56-4DED-A113-DEC8444462EA}">
      <dgm:prSet/>
      <dgm:spPr/>
      <dgm:t>
        <a:bodyPr/>
        <a:lstStyle/>
        <a:p>
          <a:r>
            <a:rPr lang="en-US"/>
            <a:t>Σύμβαση του Συμβουλίου της Ευρώπης για την προστασία των παιδιών κατά της γενετήσιας </a:t>
          </a:r>
          <a:br>
            <a:rPr lang="en-US"/>
          </a:br>
          <a:r>
            <a:rPr lang="en-US"/>
            <a:t>εκμετάλλευσης και κακοποίησης </a:t>
          </a:r>
        </a:p>
      </dgm:t>
    </dgm:pt>
    <dgm:pt modelId="{CB0C6BE7-7D49-4AF0-84C2-05EFE1293800}" type="parTrans" cxnId="{9059602F-6ABC-46C5-B7E1-78324E7D1FD4}">
      <dgm:prSet/>
      <dgm:spPr/>
      <dgm:t>
        <a:bodyPr/>
        <a:lstStyle/>
        <a:p>
          <a:endParaRPr lang="en-US"/>
        </a:p>
      </dgm:t>
    </dgm:pt>
    <dgm:pt modelId="{DF325A15-9365-49DB-8959-F4E87F22A0D5}" type="sibTrans" cxnId="{9059602F-6ABC-46C5-B7E1-78324E7D1FD4}">
      <dgm:prSet/>
      <dgm:spPr/>
      <dgm:t>
        <a:bodyPr/>
        <a:lstStyle/>
        <a:p>
          <a:endParaRPr lang="en-US"/>
        </a:p>
      </dgm:t>
    </dgm:pt>
    <dgm:pt modelId="{F0266FED-B4DE-42C8-90CC-2FEB7561B4FF}" type="pres">
      <dgm:prSet presAssocID="{1AB7BB31-0106-460C-B077-A6EC7CFE93EA}" presName="linear" presStyleCnt="0">
        <dgm:presLayoutVars>
          <dgm:animLvl val="lvl"/>
          <dgm:resizeHandles val="exact"/>
        </dgm:presLayoutVars>
      </dgm:prSet>
      <dgm:spPr/>
    </dgm:pt>
    <dgm:pt modelId="{2F10807D-5F00-451A-827B-7804A7AD1638}" type="pres">
      <dgm:prSet presAssocID="{E8A5CDB8-D38C-4CAF-BBFC-E399736220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9D56E5-5A2E-4AA8-83E3-B0193F711BFE}" type="pres">
      <dgm:prSet presAssocID="{EB6A515C-F410-447A-AFE7-9001AE5C7720}" presName="spacer" presStyleCnt="0"/>
      <dgm:spPr/>
    </dgm:pt>
    <dgm:pt modelId="{A07329FC-3D23-4A26-AAD2-978685E1D313}" type="pres">
      <dgm:prSet presAssocID="{2727DFD0-40E5-437D-8AF9-1A28D39B13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E29F5A-A978-4F66-B304-3369B5C72F09}" type="pres">
      <dgm:prSet presAssocID="{30038F27-56A2-49E1-A060-703E82FC819D}" presName="spacer" presStyleCnt="0"/>
      <dgm:spPr/>
    </dgm:pt>
    <dgm:pt modelId="{615AA956-7EC2-40E4-ADCA-B9877D89AF9B}" type="pres">
      <dgm:prSet presAssocID="{24F194FB-59CB-4390-94CA-A5999AFD8B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56412AB-B1AF-4C81-84B9-C4EEC8E224D7}" type="pres">
      <dgm:prSet presAssocID="{F2C074E8-3A97-4EF0-87A0-A49216CF04BB}" presName="spacer" presStyleCnt="0"/>
      <dgm:spPr/>
    </dgm:pt>
    <dgm:pt modelId="{1054757A-3DA8-4D87-958D-DFF202B76733}" type="pres">
      <dgm:prSet presAssocID="{47CD5EC6-3B9C-427E-BB5E-8117C6F765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758831-CA1C-430E-A4FC-578B992091EF}" type="pres">
      <dgm:prSet presAssocID="{7D256316-EDDD-44CD-9DDA-65703361A138}" presName="spacer" presStyleCnt="0"/>
      <dgm:spPr/>
    </dgm:pt>
    <dgm:pt modelId="{3289D66D-64C3-4B01-8AA9-328B23427625}" type="pres">
      <dgm:prSet presAssocID="{FC8E561B-6A56-4DED-A113-DEC8444462E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42D901-DFED-4BAD-81EC-9AB31795738F}" srcId="{1AB7BB31-0106-460C-B077-A6EC7CFE93EA}" destId="{47CD5EC6-3B9C-427E-BB5E-8117C6F76591}" srcOrd="3" destOrd="0" parTransId="{EE77F1B5-27F1-4D35-BC94-3FFCA73A6A05}" sibTransId="{7D256316-EDDD-44CD-9DDA-65703361A138}"/>
    <dgm:cxn modelId="{09461A26-B026-4CFA-91C5-B9E3CA710260}" type="presOf" srcId="{47CD5EC6-3B9C-427E-BB5E-8117C6F76591}" destId="{1054757A-3DA8-4D87-958D-DFF202B76733}" srcOrd="0" destOrd="0" presId="urn:microsoft.com/office/officeart/2005/8/layout/vList2"/>
    <dgm:cxn modelId="{9059602F-6ABC-46C5-B7E1-78324E7D1FD4}" srcId="{1AB7BB31-0106-460C-B077-A6EC7CFE93EA}" destId="{FC8E561B-6A56-4DED-A113-DEC8444462EA}" srcOrd="4" destOrd="0" parTransId="{CB0C6BE7-7D49-4AF0-84C2-05EFE1293800}" sibTransId="{DF325A15-9365-49DB-8959-F4E87F22A0D5}"/>
    <dgm:cxn modelId="{D70AD532-7264-40B9-BD44-92A3C5E949FB}" type="presOf" srcId="{FC8E561B-6A56-4DED-A113-DEC8444462EA}" destId="{3289D66D-64C3-4B01-8AA9-328B23427625}" srcOrd="0" destOrd="0" presId="urn:microsoft.com/office/officeart/2005/8/layout/vList2"/>
    <dgm:cxn modelId="{B7656C86-6AAA-4103-A959-4C608AAC5C0D}" srcId="{1AB7BB31-0106-460C-B077-A6EC7CFE93EA}" destId="{2727DFD0-40E5-437D-8AF9-1A28D39B137A}" srcOrd="1" destOrd="0" parTransId="{1060527E-71E1-444E-A141-DFF2353C104C}" sibTransId="{30038F27-56A2-49E1-A060-703E82FC819D}"/>
    <dgm:cxn modelId="{318AE393-273F-40BB-9CA7-0397EAED424A}" type="presOf" srcId="{1AB7BB31-0106-460C-B077-A6EC7CFE93EA}" destId="{F0266FED-B4DE-42C8-90CC-2FEB7561B4FF}" srcOrd="0" destOrd="0" presId="urn:microsoft.com/office/officeart/2005/8/layout/vList2"/>
    <dgm:cxn modelId="{AE211EAA-40EB-4FDA-B357-07903DA26939}" type="presOf" srcId="{2727DFD0-40E5-437D-8AF9-1A28D39B137A}" destId="{A07329FC-3D23-4A26-AAD2-978685E1D313}" srcOrd="0" destOrd="0" presId="urn:microsoft.com/office/officeart/2005/8/layout/vList2"/>
    <dgm:cxn modelId="{FF21DEC3-667F-4EEA-9E11-E245115F86AD}" type="presOf" srcId="{E8A5CDB8-D38C-4CAF-BBFC-E39973622067}" destId="{2F10807D-5F00-451A-827B-7804A7AD1638}" srcOrd="0" destOrd="0" presId="urn:microsoft.com/office/officeart/2005/8/layout/vList2"/>
    <dgm:cxn modelId="{9EEBC1DC-93E4-4311-AB59-5429A9975466}" type="presOf" srcId="{24F194FB-59CB-4390-94CA-A5999AFD8B84}" destId="{615AA956-7EC2-40E4-ADCA-B9877D89AF9B}" srcOrd="0" destOrd="0" presId="urn:microsoft.com/office/officeart/2005/8/layout/vList2"/>
    <dgm:cxn modelId="{1BABF0DE-EF99-4347-8125-EAC44A291235}" srcId="{1AB7BB31-0106-460C-B077-A6EC7CFE93EA}" destId="{E8A5CDB8-D38C-4CAF-BBFC-E39973622067}" srcOrd="0" destOrd="0" parTransId="{D5E1BF79-1B47-45F9-8C6A-015A8C386BC3}" sibTransId="{EB6A515C-F410-447A-AFE7-9001AE5C7720}"/>
    <dgm:cxn modelId="{98D5ACF9-94CF-41D7-8611-9EB7191DCEDE}" srcId="{1AB7BB31-0106-460C-B077-A6EC7CFE93EA}" destId="{24F194FB-59CB-4390-94CA-A5999AFD8B84}" srcOrd="2" destOrd="0" parTransId="{C88F5D5F-C043-47AE-800B-D3F3F6650033}" sibTransId="{F2C074E8-3A97-4EF0-87A0-A49216CF04BB}"/>
    <dgm:cxn modelId="{99DC4E40-CD25-4803-BDF7-60E6FBB7FC7C}" type="presParOf" srcId="{F0266FED-B4DE-42C8-90CC-2FEB7561B4FF}" destId="{2F10807D-5F00-451A-827B-7804A7AD1638}" srcOrd="0" destOrd="0" presId="urn:microsoft.com/office/officeart/2005/8/layout/vList2"/>
    <dgm:cxn modelId="{C188A6ED-C26B-4A82-A1D4-435A600EF164}" type="presParOf" srcId="{F0266FED-B4DE-42C8-90CC-2FEB7561B4FF}" destId="{459D56E5-5A2E-4AA8-83E3-B0193F711BFE}" srcOrd="1" destOrd="0" presId="urn:microsoft.com/office/officeart/2005/8/layout/vList2"/>
    <dgm:cxn modelId="{609EF056-6BB9-40D5-BE48-F3466C36D646}" type="presParOf" srcId="{F0266FED-B4DE-42C8-90CC-2FEB7561B4FF}" destId="{A07329FC-3D23-4A26-AAD2-978685E1D313}" srcOrd="2" destOrd="0" presId="urn:microsoft.com/office/officeart/2005/8/layout/vList2"/>
    <dgm:cxn modelId="{7D5F69FB-5D56-43F0-9F9E-45FB747A3FB7}" type="presParOf" srcId="{F0266FED-B4DE-42C8-90CC-2FEB7561B4FF}" destId="{57E29F5A-A978-4F66-B304-3369B5C72F09}" srcOrd="3" destOrd="0" presId="urn:microsoft.com/office/officeart/2005/8/layout/vList2"/>
    <dgm:cxn modelId="{452D6E5D-3BDE-47F2-9A25-DD46E33BBC4A}" type="presParOf" srcId="{F0266FED-B4DE-42C8-90CC-2FEB7561B4FF}" destId="{615AA956-7EC2-40E4-ADCA-B9877D89AF9B}" srcOrd="4" destOrd="0" presId="urn:microsoft.com/office/officeart/2005/8/layout/vList2"/>
    <dgm:cxn modelId="{9A95450C-28D6-4349-B77C-69B2C3AA6B87}" type="presParOf" srcId="{F0266FED-B4DE-42C8-90CC-2FEB7561B4FF}" destId="{A56412AB-B1AF-4C81-84B9-C4EEC8E224D7}" srcOrd="5" destOrd="0" presId="urn:microsoft.com/office/officeart/2005/8/layout/vList2"/>
    <dgm:cxn modelId="{99D0472F-CE45-4D0C-BAB3-FD23087824AB}" type="presParOf" srcId="{F0266FED-B4DE-42C8-90CC-2FEB7561B4FF}" destId="{1054757A-3DA8-4D87-958D-DFF202B76733}" srcOrd="6" destOrd="0" presId="urn:microsoft.com/office/officeart/2005/8/layout/vList2"/>
    <dgm:cxn modelId="{F6DF31F6-C2C7-4143-B18F-0CEFCE16DC8F}" type="presParOf" srcId="{F0266FED-B4DE-42C8-90CC-2FEB7561B4FF}" destId="{84758831-CA1C-430E-A4FC-578B992091EF}" srcOrd="7" destOrd="0" presId="urn:microsoft.com/office/officeart/2005/8/layout/vList2"/>
    <dgm:cxn modelId="{B0B0BCA4-A3C2-448F-A109-1B1E1AB4FB05}" type="presParOf" srcId="{F0266FED-B4DE-42C8-90CC-2FEB7561B4FF}" destId="{3289D66D-64C3-4B01-8AA9-328B234276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C554F-4A5D-4683-A5AF-DCA36B4C5B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4FFDB-A44A-4A24-B677-0E096E0C394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l-GR" dirty="0"/>
            <a:t>Μάϊος – Νοέμβριος 2020</a:t>
          </a:r>
          <a:endParaRPr lang="en-US" dirty="0"/>
        </a:p>
      </dgm:t>
    </dgm:pt>
    <dgm:pt modelId="{D2FAAA8A-9F3E-4D64-97C3-C921677E22DF}" type="parTrans" cxnId="{08A9F2FD-AD13-4286-8BD8-18324E5A4590}">
      <dgm:prSet/>
      <dgm:spPr/>
      <dgm:t>
        <a:bodyPr/>
        <a:lstStyle/>
        <a:p>
          <a:endParaRPr lang="en-US"/>
        </a:p>
      </dgm:t>
    </dgm:pt>
    <dgm:pt modelId="{1909037F-E5FA-4680-BE45-1B0728ADA059}" type="sibTrans" cxnId="{08A9F2FD-AD13-4286-8BD8-18324E5A4590}">
      <dgm:prSet/>
      <dgm:spPr/>
      <dgm:t>
        <a:bodyPr/>
        <a:lstStyle/>
        <a:p>
          <a:endParaRPr lang="en-US"/>
        </a:p>
      </dgm:t>
    </dgm:pt>
    <dgm:pt modelId="{27F17AB1-BD59-4C32-BC55-EEF9EAB5F065}">
      <dgm:prSet/>
      <dgm:spPr/>
      <dgm:t>
        <a:bodyPr/>
        <a:lstStyle/>
        <a:p>
          <a:r>
            <a:rPr lang="el-GR" dirty="0"/>
            <a:t>Προστασία της ανθρώπινης ζωής και δημόσιας υγείας σε συνθήκες πανδημίας</a:t>
          </a:r>
          <a:endParaRPr lang="en-US" dirty="0"/>
        </a:p>
      </dgm:t>
    </dgm:pt>
    <dgm:pt modelId="{2017492D-9580-43CA-96F3-94BDFCC6516C}" type="parTrans" cxnId="{B37C7F7D-329E-41F4-9EB3-8050B346B5B0}">
      <dgm:prSet/>
      <dgm:spPr/>
      <dgm:t>
        <a:bodyPr/>
        <a:lstStyle/>
        <a:p>
          <a:endParaRPr lang="en-US"/>
        </a:p>
      </dgm:t>
    </dgm:pt>
    <dgm:pt modelId="{841E8C63-DBD1-4F23-9FCA-F7C36E561FE7}" type="sibTrans" cxnId="{B37C7F7D-329E-41F4-9EB3-8050B346B5B0}">
      <dgm:prSet/>
      <dgm:spPr/>
      <dgm:t>
        <a:bodyPr/>
        <a:lstStyle/>
        <a:p>
          <a:endParaRPr lang="en-US"/>
        </a:p>
      </dgm:t>
    </dgm:pt>
    <dgm:pt modelId="{0A59BC7F-1723-4946-AA6F-49393123E28F}">
      <dgm:prSet/>
      <dgm:spPr/>
      <dgm:t>
        <a:bodyPr/>
        <a:lstStyle/>
        <a:p>
          <a:r>
            <a:rPr lang="el-GR" dirty="0"/>
            <a:t>E–</a:t>
          </a:r>
          <a:r>
            <a:rPr lang="el-GR" dirty="0" err="1"/>
            <a:t>Chairmanship</a:t>
          </a:r>
          <a:endParaRPr lang="en-US" dirty="0"/>
        </a:p>
      </dgm:t>
    </dgm:pt>
    <dgm:pt modelId="{151FAD55-9DDF-4FC4-A3B0-535F921CAA47}" type="parTrans" cxnId="{A6390CE5-0A5D-47E4-8EDA-9E154A708A50}">
      <dgm:prSet/>
      <dgm:spPr/>
      <dgm:t>
        <a:bodyPr/>
        <a:lstStyle/>
        <a:p>
          <a:endParaRPr lang="en-US"/>
        </a:p>
      </dgm:t>
    </dgm:pt>
    <dgm:pt modelId="{A4B13AAB-4174-45CF-8A91-A662CF705C8C}" type="sibTrans" cxnId="{A6390CE5-0A5D-47E4-8EDA-9E154A708A50}">
      <dgm:prSet/>
      <dgm:spPr/>
      <dgm:t>
        <a:bodyPr/>
        <a:lstStyle/>
        <a:p>
          <a:endParaRPr lang="en-US"/>
        </a:p>
      </dgm:t>
    </dgm:pt>
    <dgm:pt modelId="{070B4794-E1DC-4AE2-A9B2-9A445BA358F7}">
      <dgm:prSet/>
      <dgm:spPr/>
      <dgm:t>
        <a:bodyPr/>
        <a:lstStyle/>
        <a:p>
          <a:r>
            <a:rPr lang="el-GR" dirty="0"/>
            <a:t>Επέτειος συμπλήρωσης 70 ετών από την υπογραφή της Ευρωπαϊκής Σύμβασης Δικαιωμάτων του Ανθρώπου</a:t>
          </a:r>
          <a:endParaRPr lang="en-US" dirty="0"/>
        </a:p>
      </dgm:t>
    </dgm:pt>
    <dgm:pt modelId="{7C7B62E6-4CE2-4F0C-A1CA-474EFC0CC774}" type="parTrans" cxnId="{A12422BF-0F3D-4464-BE98-88F6D64D59A0}">
      <dgm:prSet/>
      <dgm:spPr/>
      <dgm:t>
        <a:bodyPr/>
        <a:lstStyle/>
        <a:p>
          <a:endParaRPr lang="en-US"/>
        </a:p>
      </dgm:t>
    </dgm:pt>
    <dgm:pt modelId="{95072868-9AE1-49A9-8028-8F3DB7DB2B95}" type="sibTrans" cxnId="{A12422BF-0F3D-4464-BE98-88F6D64D59A0}">
      <dgm:prSet/>
      <dgm:spPr/>
      <dgm:t>
        <a:bodyPr/>
        <a:lstStyle/>
        <a:p>
          <a:endParaRPr lang="en-US"/>
        </a:p>
      </dgm:t>
    </dgm:pt>
    <dgm:pt modelId="{B5CB2017-7E7C-4DF0-8EA7-D082E828634C}">
      <dgm:prSet/>
      <dgm:spPr/>
      <dgm:t>
        <a:bodyPr/>
        <a:lstStyle/>
        <a:p>
          <a:r>
            <a:rPr lang="el-GR" dirty="0"/>
            <a:t>Ελληνοτουρκικές ισορροπίες</a:t>
          </a:r>
          <a:endParaRPr lang="en-US" dirty="0"/>
        </a:p>
      </dgm:t>
    </dgm:pt>
    <dgm:pt modelId="{1FD20EB7-1F3A-4700-9E9B-B3F09DE2DA21}" type="parTrans" cxnId="{B2F514D6-3C05-4DF7-9455-A8E426005F07}">
      <dgm:prSet/>
      <dgm:spPr/>
      <dgm:t>
        <a:bodyPr/>
        <a:lstStyle/>
        <a:p>
          <a:endParaRPr lang="en-US"/>
        </a:p>
      </dgm:t>
    </dgm:pt>
    <dgm:pt modelId="{206BBD20-A2F3-4732-A999-2E6FD79F2986}" type="sibTrans" cxnId="{B2F514D6-3C05-4DF7-9455-A8E426005F07}">
      <dgm:prSet/>
      <dgm:spPr/>
      <dgm:t>
        <a:bodyPr/>
        <a:lstStyle/>
        <a:p>
          <a:endParaRPr lang="en-US"/>
        </a:p>
      </dgm:t>
    </dgm:pt>
    <dgm:pt modelId="{2F2FC6C3-7470-4925-AF96-FF93B1B6C4FF}">
      <dgm:prSet/>
      <dgm:spPr/>
      <dgm:t>
        <a:bodyPr/>
        <a:lstStyle/>
        <a:p>
          <a:r>
            <a:rPr lang="el-GR" dirty="0"/>
            <a:t>Διακήρυξη των Αθηνών</a:t>
          </a:r>
          <a:endParaRPr lang="en-US" dirty="0"/>
        </a:p>
      </dgm:t>
    </dgm:pt>
    <dgm:pt modelId="{AD101C18-2282-4CD2-A487-5AD58077DCCB}" type="parTrans" cxnId="{F11010DB-8E80-4C74-B2E0-E539D70AEBB0}">
      <dgm:prSet/>
      <dgm:spPr/>
      <dgm:t>
        <a:bodyPr/>
        <a:lstStyle/>
        <a:p>
          <a:endParaRPr lang="en-US"/>
        </a:p>
      </dgm:t>
    </dgm:pt>
    <dgm:pt modelId="{80EDB08E-3285-4740-A698-C0D11F2848FE}" type="sibTrans" cxnId="{F11010DB-8E80-4C74-B2E0-E539D70AEBB0}">
      <dgm:prSet/>
      <dgm:spPr/>
      <dgm:t>
        <a:bodyPr/>
        <a:lstStyle/>
        <a:p>
          <a:endParaRPr lang="en-US"/>
        </a:p>
      </dgm:t>
    </dgm:pt>
    <dgm:pt modelId="{87C9C595-DCDC-45B1-AF31-973AA13D8C3B}">
      <dgm:prSet/>
      <dgm:spPr/>
      <dgm:t>
        <a:bodyPr/>
        <a:lstStyle/>
        <a:p>
          <a:r>
            <a:rPr lang="el-GR" dirty="0"/>
            <a:t>Παρατηρητήριο για τη Μελέτη της Ιστορίας</a:t>
          </a:r>
          <a:endParaRPr lang="en-US" dirty="0"/>
        </a:p>
      </dgm:t>
    </dgm:pt>
    <dgm:pt modelId="{76245693-9435-4B69-B04B-4E98182CE44B}" type="parTrans" cxnId="{AACADAF0-EB13-4386-8486-58E25F59593F}">
      <dgm:prSet/>
      <dgm:spPr/>
      <dgm:t>
        <a:bodyPr/>
        <a:lstStyle/>
        <a:p>
          <a:endParaRPr lang="en-US"/>
        </a:p>
      </dgm:t>
    </dgm:pt>
    <dgm:pt modelId="{DBE16153-42DD-452C-A1D9-AA1DFEF66696}" type="sibTrans" cxnId="{AACADAF0-EB13-4386-8486-58E25F59593F}">
      <dgm:prSet/>
      <dgm:spPr/>
      <dgm:t>
        <a:bodyPr/>
        <a:lstStyle/>
        <a:p>
          <a:endParaRPr lang="en-US"/>
        </a:p>
      </dgm:t>
    </dgm:pt>
    <dgm:pt modelId="{4F5DD92F-2509-41FB-80DF-53BE332C0A81}" type="pres">
      <dgm:prSet presAssocID="{B9AC554F-4A5D-4683-A5AF-DCA36B4C5BC6}" presName="linear" presStyleCnt="0">
        <dgm:presLayoutVars>
          <dgm:animLvl val="lvl"/>
          <dgm:resizeHandles val="exact"/>
        </dgm:presLayoutVars>
      </dgm:prSet>
      <dgm:spPr/>
    </dgm:pt>
    <dgm:pt modelId="{FAA94F4C-D292-4015-A365-92FE95968A35}" type="pres">
      <dgm:prSet presAssocID="{FD84FFDB-A44A-4A24-B677-0E096E0C394C}" presName="parentText" presStyleLbl="node1" presStyleIdx="0" presStyleCnt="1">
        <dgm:presLayoutVars>
          <dgm:chMax val="0"/>
          <dgm:bulletEnabled val="1"/>
        </dgm:presLayoutVars>
      </dgm:prSet>
      <dgm:spPr>
        <a:prstGeom prst="doubleWave">
          <a:avLst/>
        </a:prstGeom>
      </dgm:spPr>
    </dgm:pt>
    <dgm:pt modelId="{38DE3BD2-3FEF-41A7-8CEA-F54F43F5FA1A}" type="pres">
      <dgm:prSet presAssocID="{FD84FFDB-A44A-4A24-B677-0E096E0C39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C9FF0F-5684-4E3E-A493-03A1DCF99EF1}" type="presOf" srcId="{070B4794-E1DC-4AE2-A9B2-9A445BA358F7}" destId="{38DE3BD2-3FEF-41A7-8CEA-F54F43F5FA1A}" srcOrd="0" destOrd="2" presId="urn:microsoft.com/office/officeart/2005/8/layout/vList2"/>
    <dgm:cxn modelId="{0C32C433-3343-4A18-B771-915BD3BBEAC4}" type="presOf" srcId="{0A59BC7F-1723-4946-AA6F-49393123E28F}" destId="{38DE3BD2-3FEF-41A7-8CEA-F54F43F5FA1A}" srcOrd="0" destOrd="1" presId="urn:microsoft.com/office/officeart/2005/8/layout/vList2"/>
    <dgm:cxn modelId="{CFB62251-528A-4CCA-9598-9083C0F6C14C}" type="presOf" srcId="{B9AC554F-4A5D-4683-A5AF-DCA36B4C5BC6}" destId="{4F5DD92F-2509-41FB-80DF-53BE332C0A81}" srcOrd="0" destOrd="0" presId="urn:microsoft.com/office/officeart/2005/8/layout/vList2"/>
    <dgm:cxn modelId="{B37C7F7D-329E-41F4-9EB3-8050B346B5B0}" srcId="{FD84FFDB-A44A-4A24-B677-0E096E0C394C}" destId="{27F17AB1-BD59-4C32-BC55-EEF9EAB5F065}" srcOrd="0" destOrd="0" parTransId="{2017492D-9580-43CA-96F3-94BDFCC6516C}" sibTransId="{841E8C63-DBD1-4F23-9FCA-F7C36E561FE7}"/>
    <dgm:cxn modelId="{E26CE88A-7768-4CE8-9030-852C741E1A1F}" type="presOf" srcId="{FD84FFDB-A44A-4A24-B677-0E096E0C394C}" destId="{FAA94F4C-D292-4015-A365-92FE95968A35}" srcOrd="0" destOrd="0" presId="urn:microsoft.com/office/officeart/2005/8/layout/vList2"/>
    <dgm:cxn modelId="{2077388D-B504-4CF6-992D-9AE75320537A}" type="presOf" srcId="{2F2FC6C3-7470-4925-AF96-FF93B1B6C4FF}" destId="{38DE3BD2-3FEF-41A7-8CEA-F54F43F5FA1A}" srcOrd="0" destOrd="4" presId="urn:microsoft.com/office/officeart/2005/8/layout/vList2"/>
    <dgm:cxn modelId="{8F31C0AE-1A2E-4852-941B-95501601FF7C}" type="presOf" srcId="{87C9C595-DCDC-45B1-AF31-973AA13D8C3B}" destId="{38DE3BD2-3FEF-41A7-8CEA-F54F43F5FA1A}" srcOrd="0" destOrd="5" presId="urn:microsoft.com/office/officeart/2005/8/layout/vList2"/>
    <dgm:cxn modelId="{A12422BF-0F3D-4464-BE98-88F6D64D59A0}" srcId="{FD84FFDB-A44A-4A24-B677-0E096E0C394C}" destId="{070B4794-E1DC-4AE2-A9B2-9A445BA358F7}" srcOrd="2" destOrd="0" parTransId="{7C7B62E6-4CE2-4F0C-A1CA-474EFC0CC774}" sibTransId="{95072868-9AE1-49A9-8028-8F3DB7DB2B95}"/>
    <dgm:cxn modelId="{B2F514D6-3C05-4DF7-9455-A8E426005F07}" srcId="{FD84FFDB-A44A-4A24-B677-0E096E0C394C}" destId="{B5CB2017-7E7C-4DF0-8EA7-D082E828634C}" srcOrd="3" destOrd="0" parTransId="{1FD20EB7-1F3A-4700-9E9B-B3F09DE2DA21}" sibTransId="{206BBD20-A2F3-4732-A999-2E6FD79F2986}"/>
    <dgm:cxn modelId="{F11010DB-8E80-4C74-B2E0-E539D70AEBB0}" srcId="{FD84FFDB-A44A-4A24-B677-0E096E0C394C}" destId="{2F2FC6C3-7470-4925-AF96-FF93B1B6C4FF}" srcOrd="4" destOrd="0" parTransId="{AD101C18-2282-4CD2-A487-5AD58077DCCB}" sibTransId="{80EDB08E-3285-4740-A698-C0D11F2848FE}"/>
    <dgm:cxn modelId="{A6390CE5-0A5D-47E4-8EDA-9E154A708A50}" srcId="{FD84FFDB-A44A-4A24-B677-0E096E0C394C}" destId="{0A59BC7F-1723-4946-AA6F-49393123E28F}" srcOrd="1" destOrd="0" parTransId="{151FAD55-9DDF-4FC4-A3B0-535F921CAA47}" sibTransId="{A4B13AAB-4174-45CF-8A91-A662CF705C8C}"/>
    <dgm:cxn modelId="{2D968CF0-FF90-4146-A650-C0DB9472E5F8}" type="presOf" srcId="{B5CB2017-7E7C-4DF0-8EA7-D082E828634C}" destId="{38DE3BD2-3FEF-41A7-8CEA-F54F43F5FA1A}" srcOrd="0" destOrd="3" presId="urn:microsoft.com/office/officeart/2005/8/layout/vList2"/>
    <dgm:cxn modelId="{AACADAF0-EB13-4386-8486-58E25F59593F}" srcId="{FD84FFDB-A44A-4A24-B677-0E096E0C394C}" destId="{87C9C595-DCDC-45B1-AF31-973AA13D8C3B}" srcOrd="5" destOrd="0" parTransId="{76245693-9435-4B69-B04B-4E98182CE44B}" sibTransId="{DBE16153-42DD-452C-A1D9-AA1DFEF66696}"/>
    <dgm:cxn modelId="{B34FA0F4-8403-4DF8-B500-5F1DDB6A833F}" type="presOf" srcId="{27F17AB1-BD59-4C32-BC55-EEF9EAB5F065}" destId="{38DE3BD2-3FEF-41A7-8CEA-F54F43F5FA1A}" srcOrd="0" destOrd="0" presId="urn:microsoft.com/office/officeart/2005/8/layout/vList2"/>
    <dgm:cxn modelId="{08A9F2FD-AD13-4286-8BD8-18324E5A4590}" srcId="{B9AC554F-4A5D-4683-A5AF-DCA36B4C5BC6}" destId="{FD84FFDB-A44A-4A24-B677-0E096E0C394C}" srcOrd="0" destOrd="0" parTransId="{D2FAAA8A-9F3E-4D64-97C3-C921677E22DF}" sibTransId="{1909037F-E5FA-4680-BE45-1B0728ADA059}"/>
    <dgm:cxn modelId="{D84CBB1F-FE49-4F2E-A8CC-A4A8D86DF2F7}" type="presParOf" srcId="{4F5DD92F-2509-41FB-80DF-53BE332C0A81}" destId="{FAA94F4C-D292-4015-A365-92FE95968A35}" srcOrd="0" destOrd="0" presId="urn:microsoft.com/office/officeart/2005/8/layout/vList2"/>
    <dgm:cxn modelId="{A5343071-D70E-45ED-889E-AAD92E1128C6}" type="presParOf" srcId="{4F5DD92F-2509-41FB-80DF-53BE332C0A81}" destId="{38DE3BD2-3FEF-41A7-8CEA-F54F43F5FA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0807D-5F00-451A-827B-7804A7AD1638}">
      <dsp:nvSpPr>
        <dsp:cNvPr id="0" name=""/>
        <dsp:cNvSpPr/>
      </dsp:nvSpPr>
      <dsp:spPr>
        <a:xfrm>
          <a:off x="0" y="95533"/>
          <a:ext cx="10905066" cy="7945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Σύμβαση του ΣτΕ κατά της εμπορίας ανθρώπινων οργάνων</a:t>
          </a:r>
        </a:p>
      </dsp:txBody>
      <dsp:txXfrm>
        <a:off x="38784" y="134317"/>
        <a:ext cx="10827498" cy="716935"/>
      </dsp:txXfrm>
    </dsp:sp>
    <dsp:sp modelId="{A07329FC-3D23-4A26-AAD2-978685E1D313}">
      <dsp:nvSpPr>
        <dsp:cNvPr id="0" name=""/>
        <dsp:cNvSpPr/>
      </dsp:nvSpPr>
      <dsp:spPr>
        <a:xfrm>
          <a:off x="0" y="947636"/>
          <a:ext cx="10905066" cy="7945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Υπ' αριθ. 6 Πρωτόκολλο της Ευρωπαϊκής Σύμβασης Ανθρωπίνων Δικαιωμάτων με το οποίο καταργήθηκε η θανατική ποινή</a:t>
          </a:r>
        </a:p>
      </dsp:txBody>
      <dsp:txXfrm>
        <a:off x="38784" y="986420"/>
        <a:ext cx="10827498" cy="716935"/>
      </dsp:txXfrm>
    </dsp:sp>
    <dsp:sp modelId="{615AA956-7EC2-40E4-ADCA-B9877D89AF9B}">
      <dsp:nvSpPr>
        <dsp:cNvPr id="0" name=""/>
        <dsp:cNvSpPr/>
      </dsp:nvSpPr>
      <dsp:spPr>
        <a:xfrm>
          <a:off x="0" y="1799739"/>
          <a:ext cx="10905066" cy="7945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Σύμβαση του ΣτΕ για την πρόληψη και την καταπολέμηση της βίας κατά των γυναικών και της ενδοοικογενειακής βίας</a:t>
          </a:r>
        </a:p>
      </dsp:txBody>
      <dsp:txXfrm>
        <a:off x="38784" y="1838523"/>
        <a:ext cx="10827498" cy="716935"/>
      </dsp:txXfrm>
    </dsp:sp>
    <dsp:sp modelId="{1054757A-3DA8-4D87-958D-DFF202B76733}">
      <dsp:nvSpPr>
        <dsp:cNvPr id="0" name=""/>
        <dsp:cNvSpPr/>
      </dsp:nvSpPr>
      <dsp:spPr>
        <a:xfrm>
          <a:off x="0" y="2651842"/>
          <a:ext cx="10905066" cy="7945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Χάρτης του Συμβουλίου της Ευρώπης για την Παιδεία της Δημοκρατίας και την Εκπαίδευση στα Ανθρώπινα Δικαιώματα μας δείχνει πώς τίθενται σε εφαρμογή αυτές τις αξίες</a:t>
          </a:r>
        </a:p>
      </dsp:txBody>
      <dsp:txXfrm>
        <a:off x="38784" y="2690626"/>
        <a:ext cx="10827498" cy="716935"/>
      </dsp:txXfrm>
    </dsp:sp>
    <dsp:sp modelId="{3289D66D-64C3-4B01-8AA9-328B23427625}">
      <dsp:nvSpPr>
        <dsp:cNvPr id="0" name=""/>
        <dsp:cNvSpPr/>
      </dsp:nvSpPr>
      <dsp:spPr>
        <a:xfrm>
          <a:off x="0" y="3503945"/>
          <a:ext cx="10905066" cy="7945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Σύμβαση του Συμβουλίου της Ευρώπης για την προστασία των παιδιών κατά της γενετήσιας </a:t>
          </a:r>
          <a:br>
            <a:rPr lang="en-US" sz="2000" kern="1200"/>
          </a:br>
          <a:r>
            <a:rPr lang="en-US" sz="2000" kern="1200"/>
            <a:t>εκμετάλλευσης και κακοποίησης </a:t>
          </a:r>
        </a:p>
      </dsp:txBody>
      <dsp:txXfrm>
        <a:off x="38784" y="3542729"/>
        <a:ext cx="10827498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94F4C-D292-4015-A365-92FE95968A35}">
      <dsp:nvSpPr>
        <dsp:cNvPr id="0" name=""/>
        <dsp:cNvSpPr/>
      </dsp:nvSpPr>
      <dsp:spPr>
        <a:xfrm>
          <a:off x="0" y="222373"/>
          <a:ext cx="10822308" cy="906750"/>
        </a:xfrm>
        <a:prstGeom prst="doubleWav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Μάϊος – Νοέμβριος 2020</a:t>
          </a:r>
          <a:endParaRPr lang="en-US" sz="3100" kern="1200" dirty="0"/>
        </a:p>
      </dsp:txBody>
      <dsp:txXfrm>
        <a:off x="0" y="335717"/>
        <a:ext cx="10822308" cy="680062"/>
      </dsp:txXfrm>
    </dsp:sp>
    <dsp:sp modelId="{38DE3BD2-3FEF-41A7-8CEA-F54F43F5FA1A}">
      <dsp:nvSpPr>
        <dsp:cNvPr id="0" name=""/>
        <dsp:cNvSpPr/>
      </dsp:nvSpPr>
      <dsp:spPr>
        <a:xfrm>
          <a:off x="0" y="1129123"/>
          <a:ext cx="10822308" cy="282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0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Προστασία της ανθρώπινης ζωής και δημόσιας υγείας σε συνθήκες πανδημίας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E–</a:t>
          </a:r>
          <a:r>
            <a:rPr lang="el-GR" sz="2400" kern="1200" dirty="0" err="1"/>
            <a:t>Chairmanship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Επέτειος συμπλήρωσης 70 ετών από την υπογραφή της Ευρωπαϊκής Σύμβασης Δικαιωμάτων του Ανθρώπου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Ελληνοτουρκικές ισορροπίες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Διακήρυξη των Αθηνών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dirty="0"/>
            <a:t>Παρατηρητήριο για τη Μελέτη της Ιστορίας</a:t>
          </a:r>
          <a:endParaRPr lang="en-US" sz="2400" kern="1200" dirty="0"/>
        </a:p>
      </dsp:txBody>
      <dsp:txXfrm>
        <a:off x="0" y="1129123"/>
        <a:ext cx="10822308" cy="282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BB03E2-9D56-4350-92AB-15745753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93E888D-3FFD-43C1-913A-48FD9565C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577707-AC8A-4FFA-B839-1667FEAA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C7E956-35AB-41A8-BD51-0B3D0CF7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7A34A8-784A-42EB-9975-FC6385B5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3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30FDC5-C29E-4F40-8B5C-38F10702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F21BE9-8E48-4F90-9C09-556B4BF0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D90E05-5175-4357-B762-813B4E68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1895A8-7EF3-4F79-BA9D-3D74DB7E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5295AF-563D-4B81-88D7-1A663967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27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C68AE9F-863B-41D6-8EAB-7ADF9B62D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B189576-8BE0-453F-8C81-EF124833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7A7B16-C034-4FAC-AEE2-837A71A3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D5FBB3-1D3D-4339-A7BE-70BB4D1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BFA639-DA36-490B-BB9B-E357F231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8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DE7A15-D896-462F-B690-7F3F40B1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59D126-BEFB-49A8-B872-299F2F7A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38627D-AE77-4227-ACC6-E559AC61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498C3C-319A-4A25-9B07-EDD6D9DA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24404E-B140-47EE-A348-47645284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7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91ED1B-B4DC-4FA9-B07B-6ABADA58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AD6555-1BD5-4B44-BAA0-D9CB6635E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6FB24B-4B74-4ECF-BDA7-EEF21EED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60BFFC-5733-456C-87F5-1D1E82E8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BEFD68-F764-46EA-9B01-480BE1CF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6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F9279-88C7-4696-B3EC-3901C26F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9E3991-5857-4AC1-9E76-D099CFD59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696952-CC66-457E-B3AA-94912911F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37B572-C09C-465E-8E12-52EA3281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B1E711-A9B2-4034-8F6C-381B49C4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C829D7F-7F7E-4479-BCAB-BC500DAC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11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B146BE-D735-476C-A928-36C1C7D4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07F6BF-28CB-44D5-84D4-236084F8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8F6F21-BA39-4F95-9D21-017B51EAE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2DBC7FC-E528-466B-9C20-6FB143DA6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C6C89DF-FA77-4574-9C45-C31030596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E9B55CD-D76C-417A-81BB-67666A96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353E1BE-9FFA-4B4A-B0B1-EF4E45EE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508324-8CAB-4B10-AA90-585BE3F0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5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ABCA3F-6A6B-4931-B9C1-83E3075B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B274158-4E89-4533-A076-04ED405F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FA5735-4C7A-4326-A992-A6733C39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FFF9325-A8C9-4AF7-83A3-AFCCF1A6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5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37093E1-52E1-4E23-8311-6C47EA57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1451224-E373-46D4-ACFA-C436308B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6B6F710-D231-4D17-BEF3-A860C023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7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A8102-07FA-4419-9FC0-E0765380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68E448-D68B-481F-AA7C-B5445542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2D2BBE-5A89-4837-92B9-2A1B8FD8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6D80D0-51C6-44AA-A9E8-3487B17F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3C6E19-47BF-4E69-B5A8-DD8BDA33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8C4081-85F6-4DC0-A55E-9CDB7D85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60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828129-3918-48CA-B9F9-7AF01510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BB0832C-220B-45FE-81A2-47704D7B7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D46EA0-C4AA-467F-901E-F5DC39D3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1F4762-0B74-4160-B9B0-DB82A0BF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C56130-7C0B-41D0-BE53-E0BF8C88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140561-3DEE-499A-9299-1CB8E5D1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47FB882-B30D-46EC-B74E-84C5497A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AD29CE-057A-4BBB-B5FB-7DCC7244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CBB2C1-EF36-49D2-AA0C-5B2158409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AB4E-C5D4-448C-9E4F-4D1EBD774A2F}" type="datetimeFigureOut">
              <a:rPr lang="el-GR" smtClean="0"/>
              <a:t>23/7/2021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5DC135-9877-49C1-BBDF-15A3A5125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15E242-1CE6-426C-9F15-B27109DA9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8E63-E06F-4D2E-A53B-0A9A2F5EDB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9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i9o5wY-sY90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B89439-2E21-4CF5-848A-914636479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933"/>
            <a:ext cx="1703387" cy="1364067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DA0CF2-99B8-4A6F-AFE2-D7BC87AD9742}"/>
              </a:ext>
            </a:extLst>
          </p:cNvPr>
          <p:cNvSpPr/>
          <p:nvPr/>
        </p:nvSpPr>
        <p:spPr>
          <a:xfrm>
            <a:off x="6733070" y="2285301"/>
            <a:ext cx="54589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Αναστασία Γκότση – Ελεάνα Κυπριωτάκη</a:t>
            </a:r>
          </a:p>
          <a:p>
            <a:pPr algn="ctr"/>
            <a:r>
              <a:rPr lang="el-G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Διεθνείς Σχέσεις &amp; Διεθνείς Θεσμοί</a:t>
            </a:r>
          </a:p>
          <a:p>
            <a:pPr algn="ctr"/>
            <a:r>
              <a:rPr lang="el-GR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Αθήνα 2021</a:t>
            </a:r>
          </a:p>
        </p:txBody>
      </p:sp>
    </p:spTree>
    <p:extLst>
      <p:ext uri="{BB962C8B-B14F-4D97-AF65-F5344CB8AC3E}">
        <p14:creationId xmlns:p14="http://schemas.microsoft.com/office/powerpoint/2010/main" val="247920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D1C15B1-106F-4BCF-8B62-DBB354B0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390" y="473242"/>
            <a:ext cx="8181219" cy="1094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Συμ</a:t>
            </a:r>
            <a:r>
              <a:rPr lang="en-US" sz="3600" dirty="0"/>
              <a:t>βάσεις – νομικές κατοχυρώσεις</a:t>
            </a: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32E11544-3A7C-4345-AD92-9F9B094C1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336298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91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άτομο, πλήθος, άτομα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AF657FDC-0506-434E-8679-FEAE068C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r="26276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4E429F1-5649-4775-998E-B6AF3C15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Επ</a:t>
            </a:r>
            <a:r>
              <a:rPr lang="en-US" sz="3400" dirty="0" err="1"/>
              <a:t>ιτρο</a:t>
            </a:r>
            <a:r>
              <a:rPr lang="en-US" sz="3400" dirty="0"/>
              <a:t>πές – Ομάδες εργασίας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B30EF-ECFC-4333-9EE8-29222AE82632}"/>
              </a:ext>
            </a:extLst>
          </p:cNvPr>
          <p:cNvSpPr txBox="1"/>
          <p:nvPr/>
        </p:nvSpPr>
        <p:spPr>
          <a:xfrm>
            <a:off x="765051" y="2286000"/>
            <a:ext cx="34092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Επ</a:t>
            </a:r>
            <a:r>
              <a:rPr lang="en-US" sz="1900" dirty="0" err="1">
                <a:solidFill>
                  <a:schemeClr val="tx1">
                    <a:alpha val="88000"/>
                  </a:schemeClr>
                </a:solidFill>
              </a:rPr>
              <a:t>ιτρο</a:t>
            </a: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πή του Συμβουλίου της Ευρώπης για την Πρόληψη των Βασανιστηρίων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>
                    <a:alpha val="88000"/>
                  </a:schemeClr>
                </a:solidFill>
              </a:rPr>
              <a:t>Ευρω</a:t>
            </a: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παϊκή Επιτροπή Κοινωνικών Δικαιωμάτων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>
                    <a:alpha val="88000"/>
                  </a:schemeClr>
                </a:solidFill>
              </a:rPr>
              <a:t>Ομάδ</a:t>
            </a: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α Κρατών κατά της Διαφθοράς (Greco)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>
                    <a:alpha val="88000"/>
                  </a:schemeClr>
                </a:solidFill>
              </a:rPr>
              <a:t>Ευρω</a:t>
            </a: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παϊκή Συμμαχία των Πόλεων και των Περιφερειών για την ένταξη των Ρομά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>
                    <a:alpha val="88000"/>
                  </a:schemeClr>
                </a:solidFill>
              </a:rPr>
              <a:t>Ευρω</a:t>
            </a:r>
            <a:r>
              <a:rPr lang="en-US" sz="1900" dirty="0">
                <a:solidFill>
                  <a:schemeClr val="tx1">
                    <a:alpha val="88000"/>
                  </a:schemeClr>
                </a:solidFill>
              </a:rPr>
              <a:t>παϊκή Επιτροπή κατά του Ρατσισμού και της Μισαλλοδοξίας</a:t>
            </a:r>
          </a:p>
        </p:txBody>
      </p:sp>
    </p:spTree>
    <p:extLst>
      <p:ext uri="{BB962C8B-B14F-4D97-AF65-F5344CB8AC3E}">
        <p14:creationId xmlns:p14="http://schemas.microsoft.com/office/powerpoint/2010/main" val="362864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821A95-4AEC-48B6-A584-7555C905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CA7D64-2912-4CF2-BAE2-9FA4AFDF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10153650" cy="527772"/>
          </a:xfrm>
        </p:spPr>
        <p:txBody>
          <a:bodyPr anchor="t">
            <a:normAutofit fontScale="90000"/>
          </a:bodyPr>
          <a:lstStyle/>
          <a:p>
            <a:r>
              <a:rPr lang="el-GR" dirty="0"/>
              <a:t>Η Ελλάδα στο Συμβούλιο της Ευρώπης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96FAB-012A-4B0F-A158-D21B9D45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1CDEC00-6E40-4AC1-B45A-15954C78D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8BF78D31-BD66-4296-ABEF-9492C4222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C0E450-8C36-44CE-91AB-DCC96E811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88" y="1524000"/>
            <a:ext cx="7292594" cy="467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έλος του Συμβουλίου της Ευρώπης στις 9.8.1949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Ελληνική Αντιπροσωπεία στην Κοινοβουλευτική Συνέλευση: επικεφαλής Ντόρα Μπακογιάννη</a:t>
            </a: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ντιπρόεδρος της Κοινοβουλευτικής Συνέλευσης: Ντόρα Μπακογιάννη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Κογκρέσο Τοπικών και Περιφερειακών Αρχών: 7 εκπρόσωποι και ισάριθμοι αναπληρωματικοί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Ευρωπαϊκή Επιτροπή για τη Δημοκρατία μέσω του Δικαίου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εκπροσώπηση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Ν.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Αλιβιζάτος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Ομάδας Εμπειρογνωμόνων για την πρόληψη και καταπολέμηση της βίας κατά των γυναικών και της ενδοοικογενειακής βίας : Μαρία-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Αδριανή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Κωστοπούλου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Ευρωπαϊκή Επιτροπή κατά του Ρατσισμού και της Μισαλλοδοξίας: Μαρία-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Ντανιέλα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Μαρούδα</a:t>
            </a:r>
          </a:p>
          <a:p>
            <a:endParaRPr lang="el-GR" sz="13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3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3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" name="Εικόνα 6" descr="Εικόνα που περιέχει κείμενο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E843EE5-CF8F-49C0-A38E-1130E3579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9750"/>
          <a:stretch/>
        </p:blipFill>
        <p:spPr>
          <a:xfrm>
            <a:off x="8564182" y="1524000"/>
            <a:ext cx="3446075" cy="3441895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23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821A95-4AEC-48B6-A584-7555C905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491A089-8F66-42CB-A6A3-5FD65556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10153650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Η περίοδος της στρατιωτικής δικτατορίας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69996FAB-012A-4B0F-A158-D21B9D45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1CDEC00-6E40-4AC1-B45A-15954C78D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BF78D31-BD66-4296-ABEF-9492C4222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E7A5BF-89E0-460B-A73D-3BFA34133D42}"/>
              </a:ext>
            </a:extLst>
          </p:cNvPr>
          <p:cNvSpPr txBox="1"/>
          <p:nvPr/>
        </p:nvSpPr>
        <p:spPr>
          <a:xfrm>
            <a:off x="1206043" y="1735927"/>
            <a:ext cx="6015897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25 Απ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ριλίου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 1967: 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το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ελληνικό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ζήτημ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α έρχεται στη Συνέλευση του Συμβουλίου της Ευρώπης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31 Ια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νου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αρίου 1968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</a:rPr>
              <a:t>: χωρίς αποκατάσταση της 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δημοκρατίας, η χώρα θα αποπεμπόταν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26 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Σε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πτεμβρίου 1968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</a:rPr>
              <a:t>: απαίτηση για ελεύθερες εκλογές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28 Ια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νου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αρίου 1969: συνέλευση ζητά την αποβολή της Ελλάδας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12 </a:t>
            </a:r>
            <a:r>
              <a:rPr lang="en-US" sz="2000" dirty="0" err="1">
                <a:solidFill>
                  <a:schemeClr val="tx1">
                    <a:alpha val="88000"/>
                  </a:schemeClr>
                </a:solidFill>
                <a:effectLst/>
              </a:rPr>
              <a:t>Δεκεμ</a:t>
            </a:r>
            <a:r>
              <a:rPr lang="en-US" sz="2000" dirty="0">
                <a:solidFill>
                  <a:schemeClr val="tx1">
                    <a:alpha val="88000"/>
                  </a:schemeClr>
                </a:solidFill>
                <a:effectLst/>
              </a:rPr>
              <a:t>βρίου 1969: Πιπινέλης ανακοινώνει την ελληνική αποχώρηση</a:t>
            </a:r>
          </a:p>
        </p:txBody>
      </p:sp>
      <p:pic>
        <p:nvPicPr>
          <p:cNvPr id="5" name="Εικόνα 4" descr="Εικόνα που περιέχει κείμενο, ντύσιμο, άτομο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7DE539D-D730-4933-A8E1-271E45775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19206" b="1"/>
          <a:stretch/>
        </p:blipFill>
        <p:spPr>
          <a:xfrm>
            <a:off x="8939821" y="3658327"/>
            <a:ext cx="2955006" cy="2951422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F501F-6C44-4831-9119-C9BF77DE58A3}"/>
              </a:ext>
            </a:extLst>
          </p:cNvPr>
          <p:cNvSpPr txBox="1"/>
          <p:nvPr/>
        </p:nvSpPr>
        <p:spPr>
          <a:xfrm>
            <a:off x="2525616" y="5580727"/>
            <a:ext cx="62519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«Τ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Συμβούλιο της Ευρώπης δεν ενοχλεί την Ελλάδα περισσότερο από ένα κουνούπι που κάθεται στα κέρατα ενός βοδιού»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37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7840C-E20D-4129-946F-462CEB37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ελληνική προεδρία</a:t>
            </a:r>
            <a:endParaRPr lang="el-GR" dirty="0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36782A8-BE16-4825-A173-EDC8D4DA4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259167"/>
              </p:ext>
            </p:extLst>
          </p:nvPr>
        </p:nvGraphicFramePr>
        <p:xfrm>
          <a:off x="361507" y="2317897"/>
          <a:ext cx="10822308" cy="417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3CF13D-234C-4636-A1C5-E9FD6224900A}"/>
              </a:ext>
            </a:extLst>
          </p:cNvPr>
          <p:cNvSpPr txBox="1"/>
          <p:nvPr/>
        </p:nvSpPr>
        <p:spPr>
          <a:xfrm>
            <a:off x="7057747" y="6264850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7"/>
              </a:rPr>
              <a:t>https://www.youtube.com/watch?v=i9o5wY-sY90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50956E-A4DF-41A5-BF63-067DC47B8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62" y="365125"/>
            <a:ext cx="3099648" cy="19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2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4E1BCCE-9BFE-49BE-A86C-4849CF3A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r="6319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1" name="Εικόνα 1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42F6DD0-0195-48C8-BBCA-855833B46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r="1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Εικόνα 7" descr="Εικόνα που περιέχει κείμενο, εσωτερικό, λευκό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2421FC24-C911-4454-A78E-B8F45470F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r="997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BA244-7CF5-4BB0-8ECD-815B8BB3B1C4}"/>
              </a:ext>
            </a:extLst>
          </p:cNvPr>
          <p:cNvSpPr txBox="1"/>
          <p:nvPr/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Η </a:t>
            </a:r>
            <a:r>
              <a:rPr lang="en-US" sz="31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υρω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παϊκή </a:t>
            </a:r>
            <a:r>
              <a:rPr lang="en-US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Σύμβαση Δικαιωμάτων του Ανθρώπου</a:t>
            </a:r>
            <a:endParaRPr lang="en-US" sz="31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1F2C7-654C-44AE-83FD-93F285BF146A}"/>
              </a:ext>
            </a:extLst>
          </p:cNvPr>
          <p:cNvSpPr txBox="1"/>
          <p:nvPr/>
        </p:nvSpPr>
        <p:spPr>
          <a:xfrm>
            <a:off x="370712" y="2363680"/>
            <a:ext cx="5122689" cy="4421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 err="1">
                <a:effectLst/>
              </a:rPr>
              <a:t>Ρώμη</a:t>
            </a:r>
            <a:r>
              <a:rPr lang="en-US" sz="2900" dirty="0">
                <a:effectLst/>
              </a:rPr>
              <a:t>, 4 </a:t>
            </a:r>
            <a:r>
              <a:rPr lang="en-US" sz="2900" dirty="0" err="1">
                <a:effectLst/>
              </a:rPr>
              <a:t>Νοεμ</a:t>
            </a:r>
            <a:r>
              <a:rPr lang="en-US" sz="2900" dirty="0">
                <a:effectLst/>
              </a:rPr>
              <a:t>βρίου 1950 – υπογραφή από 13 κράτη μέλη του Συμβουλίου της Ευρώπης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 err="1">
                <a:effectLst/>
              </a:rPr>
              <a:t>Σκο</a:t>
            </a:r>
            <a:r>
              <a:rPr lang="en-US" sz="2900" dirty="0">
                <a:effectLst/>
              </a:rPr>
              <a:t>πός: αποφυγή καταπάτησης των ανθρωπίνων δικαιωμάτων </a:t>
            </a:r>
            <a:endParaRPr lang="en-US" sz="29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effectLst/>
              </a:rPr>
              <a:t>Πα</a:t>
            </a:r>
            <a:r>
              <a:rPr lang="en-US" sz="2900" dirty="0" err="1">
                <a:effectLst/>
              </a:rPr>
              <a:t>γκόσμι</a:t>
            </a:r>
            <a:r>
              <a:rPr lang="en-US" sz="2900" dirty="0">
                <a:effectLst/>
              </a:rPr>
              <a:t>α Διακήρυξη των Ανθρωπίνων Δικαιωμάτων του ΟΗΕ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 err="1"/>
              <a:t>Α</a:t>
            </a:r>
            <a:r>
              <a:rPr lang="en-US" sz="2900" dirty="0" err="1">
                <a:effectLst/>
              </a:rPr>
              <a:t>νάγκη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γι</a:t>
            </a:r>
            <a:r>
              <a:rPr lang="en-US" sz="2900" dirty="0">
                <a:effectLst/>
              </a:rPr>
              <a:t>α παράλληλη ίδρυση Δικαστηρίου </a:t>
            </a:r>
            <a:endParaRPr lang="en-US" sz="29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90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 err="1">
                <a:effectLst/>
              </a:rPr>
              <a:t>Έν</a:t>
            </a:r>
            <a:r>
              <a:rPr lang="en-US" sz="2900" dirty="0">
                <a:effectLst/>
              </a:rPr>
              <a:t>αρξη ισχύος - 3 Σεπτεμβρίου 1953 </a:t>
            </a: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CC579-1274-4F41-A736-D98B227FE862}"/>
              </a:ext>
            </a:extLst>
          </p:cNvPr>
          <p:cNvSpPr txBox="1"/>
          <p:nvPr/>
        </p:nvSpPr>
        <p:spPr>
          <a:xfrm>
            <a:off x="5818450" y="5688439"/>
            <a:ext cx="3741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Ελλάδα</a:t>
            </a:r>
          </a:p>
          <a:p>
            <a:pPr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Υπογραφή: </a:t>
            </a:r>
            <a:r>
              <a:rPr lang="el-GR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Νοεμβρίου 1950 </a:t>
            </a:r>
          </a:p>
          <a:p>
            <a:pPr>
              <a:spcAft>
                <a:spcPts val="600"/>
              </a:spcAft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Κύρωση: </a:t>
            </a:r>
            <a:r>
              <a:rPr lang="el-GR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Νοεμβρίου 1974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FCE8F-FA00-410D-B9B9-9C398B814D90}"/>
              </a:ext>
            </a:extLst>
          </p:cNvPr>
          <p:cNvSpPr txBox="1"/>
          <p:nvPr/>
        </p:nvSpPr>
        <p:spPr>
          <a:xfrm>
            <a:off x="2450238" y="705301"/>
            <a:ext cx="6551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πόλυτη προστασία δικαιωμάτων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απέχοντας από κάποια δράση που μπορεί να συνιστά καταπάτηση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εγγύηση για την εφαρμογή τους (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positive obligation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28606-6356-485F-8C9E-5ACCBFF0A685}"/>
              </a:ext>
            </a:extLst>
          </p:cNvPr>
          <p:cNvSpPr txBox="1"/>
          <p:nvPr/>
        </p:nvSpPr>
        <p:spPr>
          <a:xfrm>
            <a:off x="393954" y="218106"/>
            <a:ext cx="831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Ε</a:t>
            </a:r>
            <a:r>
              <a:rPr lang="el-G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υρωπαϊκή </a:t>
            </a:r>
            <a:r>
              <a:rPr lang="el-G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Σύμβαση Δικαιωμάτων του Ανθρώπου</a:t>
            </a:r>
            <a:endParaRPr lang="el-G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4343-8D47-48DB-A7F2-3717CEC48E36}"/>
              </a:ext>
            </a:extLst>
          </p:cNvPr>
          <p:cNvSpPr txBox="1"/>
          <p:nvPr/>
        </p:nvSpPr>
        <p:spPr>
          <a:xfrm>
            <a:off x="3317288" y="2100436"/>
            <a:ext cx="262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Περιλαμβάνει 59 άρθρα: </a:t>
            </a:r>
          </a:p>
          <a:p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2E821-6F72-43E5-9E53-744BC3F1A7E2}"/>
              </a:ext>
            </a:extLst>
          </p:cNvPr>
          <p:cNvSpPr txBox="1"/>
          <p:nvPr/>
        </p:nvSpPr>
        <p:spPr>
          <a:xfrm>
            <a:off x="1394906" y="2629371"/>
            <a:ext cx="3595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ρώτο μέρος (άρθρα 1-18) ουσιαστικά δικαιώματα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άρθρο 2 -το δικαίωμα στη ζωή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άρθρο 6 -δικαίωμα σε δίκαιη δίκη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άρθρο 8-προστασία προσωπικής και οικογενειακής ζωής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άρθρο 14 απαγόρευση των διακρίσεων. </a:t>
            </a:r>
          </a:p>
          <a:p>
            <a:endParaRPr lang="el-G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93C8A-A420-4F05-973E-B19C4D6D3312}"/>
              </a:ext>
            </a:extLst>
          </p:cNvPr>
          <p:cNvSpPr txBox="1"/>
          <p:nvPr/>
        </p:nvSpPr>
        <p:spPr>
          <a:xfrm>
            <a:off x="5331038" y="2653575"/>
            <a:ext cx="3416417" cy="1631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Δεύτερο μέρος (άρθρα 19- 51) διαδικαστικές διατάξεις για το ΕΔΔΑ- το «σύστημα ελέγχου»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</a:rPr>
              <a:t>άρθρο 34 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622CD-591B-46F4-8DED-817848027F57}"/>
              </a:ext>
            </a:extLst>
          </p:cNvPr>
          <p:cNvSpPr txBox="1"/>
          <p:nvPr/>
        </p:nvSpPr>
        <p:spPr>
          <a:xfrm>
            <a:off x="5331038" y="4634145"/>
            <a:ext cx="3195222" cy="13234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ρίτο μέρος (άρθρα 51-59) «βοηθητικά άρθρα»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Άρθρο 56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Άρθρο 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3315F-5DA9-43D6-83C3-727C2759AB75}"/>
              </a:ext>
            </a:extLst>
          </p:cNvPr>
          <p:cNvSpPr txBox="1"/>
          <p:nvPr/>
        </p:nvSpPr>
        <p:spPr>
          <a:xfrm>
            <a:off x="8730445" y="633604"/>
            <a:ext cx="2852694" cy="260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effectLst/>
                <a:ea typeface="Calibri" panose="020F0502020204030204" pitchFamily="34" charset="0"/>
              </a:rPr>
              <a:t>*Άρθρο 15 ΕΣΔΑ -</a:t>
            </a:r>
            <a:r>
              <a:rPr lang="el-GR" sz="2000" dirty="0">
                <a:ea typeface="Calibri" panose="020F0502020204030204" pitchFamily="34" charset="0"/>
              </a:rPr>
              <a:t>Δ</a:t>
            </a:r>
            <a:r>
              <a:rPr lang="el-GR" sz="2000" dirty="0">
                <a:effectLst/>
                <a:ea typeface="Calibri" panose="020F0502020204030204" pitchFamily="34" charset="0"/>
              </a:rPr>
              <a:t>υνατότητα παρέκκλισης από τις υποχρεώσεις της ΕΣΔΑ σε περίπτωση πολέμου ή άλλης δημόσιας έκτακτης ανάγκης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l-GR" sz="2000" dirty="0"/>
          </a:p>
        </p:txBody>
      </p:sp>
      <p:pic>
        <p:nvPicPr>
          <p:cNvPr id="10" name="Εικόνα 9" descr="Εικόνα που περιέχει κείμενο, ηλεκτρονικές συσκευές&#10;&#10;Περιγραφή που δημιουργήθηκε αυτόματα">
            <a:extLst>
              <a:ext uri="{FF2B5EF4-FFF2-40B4-BE49-F238E27FC236}">
                <a16:creationId xmlns:a16="http://schemas.microsoft.com/office/drawing/2014/main" id="{DB4800D6-9E58-42C0-8362-84D94730F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11" y="3631872"/>
            <a:ext cx="2053652" cy="271714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D689E6D-8C9C-4EA9-A38D-9C5006F24CAC}"/>
              </a:ext>
            </a:extLst>
          </p:cNvPr>
          <p:cNvSpPr/>
          <p:nvPr/>
        </p:nvSpPr>
        <p:spPr>
          <a:xfrm>
            <a:off x="1288411" y="2601158"/>
            <a:ext cx="3885051" cy="35847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E1CC9070-3A1A-4937-888C-00E997F87470}"/>
              </a:ext>
            </a:extLst>
          </p:cNvPr>
          <p:cNvSpPr/>
          <p:nvPr/>
        </p:nvSpPr>
        <p:spPr>
          <a:xfrm>
            <a:off x="8526260" y="82425"/>
            <a:ext cx="3233692" cy="316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95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29011-FBAD-4001-A18A-46AE957A5B54}"/>
              </a:ext>
            </a:extLst>
          </p:cNvPr>
          <p:cNvSpPr txBox="1"/>
          <p:nvPr/>
        </p:nvSpPr>
        <p:spPr>
          <a:xfrm>
            <a:off x="643467" y="569602"/>
            <a:ext cx="5198040" cy="5549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3500" b="1" dirty="0">
                <a:effectLst/>
              </a:rPr>
              <a:t>16 </a:t>
            </a:r>
            <a:r>
              <a:rPr lang="en-US" sz="3500" b="1" dirty="0" err="1">
                <a:effectLst/>
              </a:rPr>
              <a:t>Πρόσθετ</a:t>
            </a:r>
            <a:r>
              <a:rPr lang="en-US" sz="3500" b="1" dirty="0">
                <a:effectLst/>
              </a:rPr>
              <a:t>α πρωτόκολλα </a:t>
            </a:r>
            <a:endParaRPr lang="el-GR" sz="3500" b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b="1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Ε</a:t>
            </a:r>
            <a:r>
              <a:rPr lang="en-US" sz="2200" dirty="0">
                <a:effectLst/>
              </a:rPr>
              <a:t>π</a:t>
            </a:r>
            <a:r>
              <a:rPr lang="en-US" sz="2200" dirty="0" err="1">
                <a:effectLst/>
              </a:rPr>
              <a:t>ιφέρουν</a:t>
            </a:r>
            <a:r>
              <a:rPr lang="en-US" sz="2200" dirty="0">
                <a:effectLst/>
              </a:rPr>
              <a:t> α</a:t>
            </a:r>
            <a:r>
              <a:rPr lang="en-US" sz="2200" dirty="0" err="1">
                <a:effectLst/>
              </a:rPr>
              <a:t>λλ</a:t>
            </a:r>
            <a:r>
              <a:rPr lang="en-US" sz="2200" dirty="0">
                <a:effectLst/>
              </a:rPr>
              <a:t>αγές στο σώμα της Συνθήκης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effectLst/>
              </a:rPr>
              <a:t>Π</a:t>
            </a:r>
            <a:r>
              <a:rPr lang="en-US" sz="2200" dirty="0" err="1">
                <a:effectLst/>
              </a:rPr>
              <a:t>ροσθέτουν</a:t>
            </a:r>
            <a:r>
              <a:rPr lang="en-US" sz="2200" dirty="0">
                <a:effectLst/>
              </a:rPr>
              <a:t> ή </a:t>
            </a:r>
            <a:r>
              <a:rPr lang="en-US" sz="2200" dirty="0" err="1">
                <a:effectLst/>
              </a:rPr>
              <a:t>ενισχύουν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δικ</a:t>
            </a:r>
            <a:r>
              <a:rPr lang="en-US" sz="2200" dirty="0">
                <a:effectLst/>
              </a:rPr>
              <a:t>αιώματα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Δ</a:t>
            </a:r>
            <a:r>
              <a:rPr lang="en-US" sz="2200" dirty="0" err="1">
                <a:effectLst/>
              </a:rPr>
              <a:t>ικ</a:t>
            </a:r>
            <a:r>
              <a:rPr lang="en-US" sz="2200" dirty="0">
                <a:effectLst/>
              </a:rPr>
              <a:t>αίωμα στην ιδιοκτησία, το δικαίωμα στην εκπαίδευση, το δικαίωμα σε ελεύθερες εκλογές,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Πρωτόκολλο</a:t>
            </a:r>
            <a:r>
              <a:rPr lang="en-US" sz="2200" dirty="0">
                <a:effectLst/>
              </a:rPr>
              <a:t> 16 (01/08/2018)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Δ</a:t>
            </a:r>
            <a:r>
              <a:rPr lang="en-US" sz="2200" dirty="0" err="1">
                <a:effectLst/>
              </a:rPr>
              <a:t>ικ</a:t>
            </a:r>
            <a:r>
              <a:rPr lang="en-US" sz="2200" dirty="0">
                <a:effectLst/>
              </a:rPr>
              <a:t>αίωμα αντίστοιχο της προδικαστικής προσφυγής του ΔΕΕ στα ανώτατα δικαστήρια των συμβαλλόμενων κρατών μελών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Π</a:t>
            </a:r>
            <a:r>
              <a:rPr lang="en-US" sz="2200" dirty="0" err="1">
                <a:effectLst/>
              </a:rPr>
              <a:t>ρωτόκολλο</a:t>
            </a:r>
            <a:r>
              <a:rPr lang="en-US" sz="2200" dirty="0">
                <a:effectLst/>
              </a:rPr>
              <a:t> 15 (01/08/2021)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Δύο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σημ</a:t>
            </a:r>
            <a:r>
              <a:rPr lang="en-US" sz="2200" dirty="0">
                <a:effectLst/>
              </a:rPr>
              <a:t>αντικές αλλαγές: ηλικιακό όριο για τους δικαστές τα 64 χρόνια και προσφυγή στο δικαστήριο μετά την εξάντληση των εσωτερικών ένδικων μέσων μετά από 4 μήνες</a:t>
            </a:r>
            <a:r>
              <a:rPr lang="en-US" sz="200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Εικόνα 4" descr="Εικόνα που περιέχει κείμενο, χαλί, κορνίζα&#10;&#10;Περιγραφή που δημιουργήθηκε αυτόματα">
            <a:extLst>
              <a:ext uri="{FF2B5EF4-FFF2-40B4-BE49-F238E27FC236}">
                <a16:creationId xmlns:a16="http://schemas.microsoft.com/office/drawing/2014/main" id="{851832F1-360B-4BBA-AC3B-B83135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3781160"/>
            <a:ext cx="3848322" cy="23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46FBB-5961-43A5-88BA-2182576C1CEE}"/>
              </a:ext>
            </a:extLst>
          </p:cNvPr>
          <p:cNvSpPr txBox="1"/>
          <p:nvPr/>
        </p:nvSpPr>
        <p:spPr>
          <a:xfrm>
            <a:off x="198558" y="352302"/>
            <a:ext cx="884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 Ευρωπαϊκό Δικαστήριο Δικαιωμάτων του Ανθρώπου</a:t>
            </a:r>
            <a:endParaRPr lang="el-G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90F99-BDB7-4D20-A75C-032B2020B7B4}"/>
              </a:ext>
            </a:extLst>
          </p:cNvPr>
          <p:cNvSpPr txBox="1"/>
          <p:nvPr/>
        </p:nvSpPr>
        <p:spPr>
          <a:xfrm>
            <a:off x="602237" y="1092069"/>
            <a:ext cx="437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Νομική βάση: Ά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ρθρο 23 της ΕΣΔΑ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Αριθμός δικαστών: 47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Θητεία: 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 χρόνια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Όχι απαραίτητα 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εθνικοί δικαστές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ρόεδρος:  Ισλανδός δικαστής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Σπάνο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Θεσμός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 hoc</a:t>
            </a: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δικαστή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pic>
        <p:nvPicPr>
          <p:cNvPr id="9" name="Εικόνα 8" descr="Εικόνα που περιέχει κείμενο, έπιπλα, συρταριέρα&#10;&#10;Περιγραφή που δημιουργήθηκε αυτόματα">
            <a:extLst>
              <a:ext uri="{FF2B5EF4-FFF2-40B4-BE49-F238E27FC236}">
                <a16:creationId xmlns:a16="http://schemas.microsoft.com/office/drawing/2014/main" id="{EE90D444-AC84-4257-98F1-E0975A60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16" y="1133498"/>
            <a:ext cx="3122075" cy="1338032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εσωτερικό, ράφι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A72AE05D-6667-44D6-8648-45E45CAC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48" y="621629"/>
            <a:ext cx="2879315" cy="1553207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F725DB-F6C9-4865-B4F5-5750CD594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3355329"/>
            <a:ext cx="5743852" cy="3230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CE6DA-2638-4E9F-B80A-582D580E0223}"/>
              </a:ext>
            </a:extLst>
          </p:cNvPr>
          <p:cNvSpPr txBox="1"/>
          <p:nvPr/>
        </p:nvSpPr>
        <p:spPr>
          <a:xfrm>
            <a:off x="6931121" y="2610683"/>
            <a:ext cx="50750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Συνθέσεις του Δικαστηρίου: </a:t>
            </a:r>
          </a:p>
          <a:p>
            <a:pPr algn="ctr"/>
            <a:endParaRPr lang="el-GR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 δικαστής (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Single Judge formation)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εμφανώς απαράδεκτες υποθέσεις </a:t>
            </a:r>
            <a:r>
              <a:rPr lang="el-GR" dirty="0">
                <a:solidFill>
                  <a:srgbClr val="000000"/>
                </a:solidFill>
              </a:rPr>
              <a:t>(</a:t>
            </a:r>
            <a:r>
              <a:rPr lang="en-GB" b="1" dirty="0">
                <a:solidFill>
                  <a:srgbClr val="000000"/>
                </a:solidFill>
              </a:rPr>
              <a:t>decision</a:t>
            </a:r>
            <a:r>
              <a:rPr lang="el-GR" dirty="0">
                <a:solidFill>
                  <a:srgbClr val="000000"/>
                </a:solidFill>
              </a:rPr>
              <a:t>)</a:t>
            </a:r>
            <a:endParaRPr lang="el-GR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l-GR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 δικαστές (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Committee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πραγματικά περιστατικά αντιστοιχούν στην νομολογία του δικαστηρίου</a:t>
            </a:r>
          </a:p>
          <a:p>
            <a:endParaRPr lang="el-G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 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δικαστές (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Chamber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)- πιο σύνθετες υποθέσεις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</a:rPr>
              <a:t>, έφεση εντός 3 μηνών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endParaRPr lang="el-G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17 δικαστές (Γενική Σύνθεση </a:t>
            </a:r>
            <a:r>
              <a:rPr lang="el-GR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Grand Chamber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)-η απόφαση θα είναι τελεσίδικη (</a:t>
            </a: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judgment</a:t>
            </a:r>
            <a:r>
              <a:rPr lang="el-GR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  <a:endParaRPr lang="el-GR" dirty="0">
              <a:effectLst/>
              <a:ea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300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59048-5BDF-403A-BEAA-D4DBB4056E7F}"/>
              </a:ext>
            </a:extLst>
          </p:cNvPr>
          <p:cNvSpPr txBox="1"/>
          <p:nvPr/>
        </p:nvSpPr>
        <p:spPr>
          <a:xfrm>
            <a:off x="291484" y="247030"/>
            <a:ext cx="787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Πώς μπορεί να προστατευτεί ένα άτομο;</a:t>
            </a:r>
            <a:endParaRPr lang="el-GR" sz="32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57CF0-1F16-4633-B0F4-E2B1171BCF92}"/>
              </a:ext>
            </a:extLst>
          </p:cNvPr>
          <p:cNvSpPr txBox="1"/>
          <p:nvPr/>
        </p:nvSpPr>
        <p:spPr>
          <a:xfrm>
            <a:off x="654310" y="1089714"/>
            <a:ext cx="4424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ολίτες ή και άτομα που βρίσκονται στην επικράτεια των 47 συμβαλλόμενων κρατών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Ατομικά ή σε ομάδες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16A2A-2D57-4704-955B-C38DA137E181}"/>
              </a:ext>
            </a:extLst>
          </p:cNvPr>
          <p:cNvSpPr txBox="1"/>
          <p:nvPr/>
        </p:nvSpPr>
        <p:spPr>
          <a:xfrm>
            <a:off x="853317" y="2517542"/>
            <a:ext cx="43578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</a:rPr>
              <a:t>Δεκτή προσφυγή </a:t>
            </a:r>
          </a:p>
          <a:p>
            <a:pPr marL="342900" indent="-342900">
              <a:buAutoNum type="arabicParenR"/>
            </a:pPr>
            <a:r>
              <a:rPr lang="el-GR" sz="2000" dirty="0">
                <a:solidFill>
                  <a:srgbClr val="000000"/>
                </a:solidFill>
              </a:rPr>
              <a:t>εξάντληση των εσωτερικών ένδικων μέσων </a:t>
            </a:r>
          </a:p>
          <a:p>
            <a:pPr marL="342900" indent="-342900">
              <a:buAutoNum type="arabicParenR"/>
            </a:pPr>
            <a:r>
              <a:rPr lang="el-GR" sz="2000" dirty="0">
                <a:solidFill>
                  <a:srgbClr val="000000"/>
                </a:solidFill>
              </a:rPr>
              <a:t>να υπάρχει παραβίαση δικαιώματος που περιλαμβάνεται στην ΕΣΔΑ </a:t>
            </a:r>
          </a:p>
          <a:p>
            <a:pPr marL="342900" indent="-342900">
              <a:buAutoNum type="arabicParenR"/>
            </a:pPr>
            <a:r>
              <a:rPr lang="el-GR" sz="2000" dirty="0">
                <a:solidFill>
                  <a:srgbClr val="000000"/>
                </a:solidFill>
              </a:rPr>
              <a:t>άμεσα πληττώμενος -σημαντική ζημία </a:t>
            </a:r>
          </a:p>
          <a:p>
            <a:pPr marL="342900" indent="-342900">
              <a:buAutoNum type="arabicParenR"/>
            </a:pPr>
            <a:r>
              <a:rPr lang="el-GR" sz="2000" dirty="0">
                <a:solidFill>
                  <a:srgbClr val="000000"/>
                </a:solidFill>
              </a:rPr>
              <a:t>εναντίον ενός ή περισσότερων συμβαλλόμενων κρατών</a:t>
            </a:r>
          </a:p>
          <a:p>
            <a:pPr marL="342900" indent="-342900">
              <a:buAutoNum type="arabicParenR"/>
            </a:pPr>
            <a:r>
              <a:rPr lang="el-GR" sz="2000" dirty="0">
                <a:solidFill>
                  <a:srgbClr val="000000"/>
                </a:solidFill>
              </a:rPr>
              <a:t>4 μήνες από τελεσίδικη εθνική απόφαση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000000"/>
                </a:solidFill>
              </a:rPr>
              <a:t>απορρίπτεται ως απαράδεκτη και εκδίδεται απόφαση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23488-5066-44A8-9E5C-62F26D7DCAA8}"/>
              </a:ext>
            </a:extLst>
          </p:cNvPr>
          <p:cNvSpPr txBox="1"/>
          <p:nvPr/>
        </p:nvSpPr>
        <p:spPr>
          <a:xfrm>
            <a:off x="6203089" y="4129221"/>
            <a:ext cx="4711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Σ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κοπός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l-G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1- αποζημίωση και αναίρεση συνεπειών </a:t>
            </a:r>
          </a:p>
          <a:p>
            <a:pPr algn="just"/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2- ευρύτερα αποτελέσματα αλλαγές ώστε να μην επαναληφθεί</a:t>
            </a:r>
            <a:endParaRPr lang="el-G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Εικόνα 7" descr="Εικόνα που περιέχει θέ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0CCD6C1-96AC-4FBB-B882-D796DB12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47" y="922977"/>
            <a:ext cx="3778743" cy="2505471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30F42AA-9365-4CA3-924F-B83657C9A9C1}"/>
              </a:ext>
            </a:extLst>
          </p:cNvPr>
          <p:cNvSpPr/>
          <p:nvPr/>
        </p:nvSpPr>
        <p:spPr>
          <a:xfrm>
            <a:off x="570848" y="1024878"/>
            <a:ext cx="4508240" cy="140583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93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C95250-51AD-437C-8D26-010DBD78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931" y="962007"/>
            <a:ext cx="2866133" cy="9106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Ίδρυση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 descr="Εικόνα που περιέχει άτομο, όρθιος, κουστούμι, πόζα&#10;&#10;Περιγραφή που δημιουργήθηκε αυτόματα">
            <a:extLst>
              <a:ext uri="{FF2B5EF4-FFF2-40B4-BE49-F238E27FC236}">
                <a16:creationId xmlns:a16="http://schemas.microsoft.com/office/drawing/2014/main" id="{F624B2B0-2169-49ED-996E-F0BFF42D1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" y="1093113"/>
            <a:ext cx="5025525" cy="4680917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D191E6-3DCE-451C-B53E-82EF240E3C24}"/>
              </a:ext>
            </a:extLst>
          </p:cNvPr>
          <p:cNvSpPr txBox="1"/>
          <p:nvPr/>
        </p:nvSpPr>
        <p:spPr>
          <a:xfrm>
            <a:off x="6393978" y="2231136"/>
            <a:ext cx="4892040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5 Μα</a:t>
            </a:r>
            <a:r>
              <a:rPr lang="en-US" sz="2000" dirty="0" err="1"/>
              <a:t>ΐου</a:t>
            </a:r>
            <a:r>
              <a:rPr lang="en-US" sz="2000" dirty="0"/>
              <a:t> 1949 (</a:t>
            </a:r>
            <a:r>
              <a:rPr lang="en-US" sz="2000" dirty="0" err="1"/>
              <a:t>Συνθήκη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 </a:t>
            </a:r>
            <a:r>
              <a:rPr lang="en-US" sz="2000" dirty="0" err="1"/>
              <a:t>Λονδίνου</a:t>
            </a:r>
            <a:r>
              <a:rPr lang="en-US" sz="20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Σκο</a:t>
            </a:r>
            <a:r>
              <a:rPr lang="en-US" sz="2000" dirty="0">
                <a:effectLst/>
              </a:rPr>
              <a:t>πός: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Η επ</a:t>
            </a:r>
            <a:r>
              <a:rPr lang="en-US" sz="2000" dirty="0" err="1"/>
              <a:t>ίτευξη</a:t>
            </a:r>
            <a:r>
              <a:rPr lang="en-US" sz="2000" dirty="0"/>
              <a:t> </a:t>
            </a:r>
            <a:r>
              <a:rPr lang="en-US" sz="2000" dirty="0" err="1"/>
              <a:t>στενότερης</a:t>
            </a:r>
            <a:r>
              <a:rPr lang="en-US" sz="2000" dirty="0"/>
              <a:t> </a:t>
            </a:r>
            <a:r>
              <a:rPr lang="en-US" sz="2000" dirty="0" err="1"/>
              <a:t>ενότητ</a:t>
            </a:r>
            <a:r>
              <a:rPr lang="en-US" sz="2000" dirty="0"/>
              <a:t>ας μεταξύ των μελών του, ώστε να διαφυλαχθούν και να προωθηθούν τα κοινά ιδεώδη και οι αρχές και να ευνοηθεί η οικονομική πρόοδός τους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06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C5B24-44CD-413C-9227-F966AF5CB3BC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Το Ευρωπαϊκό Δικαστήριο Δικαιωμάτων του Ανθρώπου</a:t>
            </a:r>
            <a:endParaRPr lang="en-US" sz="36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A67AD-3E8D-4B99-8092-9F156DFD4875}"/>
              </a:ext>
            </a:extLst>
          </p:cNvPr>
          <p:cNvSpPr txBox="1"/>
          <p:nvPr/>
        </p:nvSpPr>
        <p:spPr>
          <a:xfrm>
            <a:off x="643468" y="1782981"/>
            <a:ext cx="5071532" cy="483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Δι</a:t>
            </a:r>
            <a:r>
              <a:rPr lang="en-US" sz="2400" dirty="0">
                <a:effectLst/>
              </a:rPr>
              <a:t>ακρατικές προσφυγές 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>
                <a:effectLst/>
              </a:rPr>
              <a:t>         </a:t>
            </a:r>
            <a:r>
              <a:rPr lang="en-US" sz="2400" dirty="0" err="1">
                <a:effectLst/>
              </a:rPr>
              <a:t>Άρθρο</a:t>
            </a:r>
            <a:r>
              <a:rPr lang="en-US" sz="2400" dirty="0">
                <a:effectLst/>
              </a:rPr>
              <a:t> 33 ΕΣΔΑ</a:t>
            </a:r>
            <a:endParaRPr lang="el-GR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Συμ</a:t>
            </a:r>
            <a:r>
              <a:rPr lang="en-US" sz="2400" dirty="0"/>
              <a:t>βουλευτική γνώμη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/>
              <a:t>        </a:t>
            </a:r>
            <a:r>
              <a:rPr lang="en-US" sz="2400" dirty="0" err="1"/>
              <a:t>Άρθρο</a:t>
            </a:r>
            <a:r>
              <a:rPr lang="en-US" sz="2400" dirty="0"/>
              <a:t> 1 Πρωτόκολλο 16</a:t>
            </a:r>
            <a:endParaRPr lang="el-G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Ασφ</a:t>
            </a:r>
            <a:r>
              <a:rPr lang="en-US" sz="2400" dirty="0"/>
              <a:t>αλιστικά μέτρα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/>
              <a:t>        </a:t>
            </a:r>
            <a:r>
              <a:rPr lang="en-US" sz="2400" dirty="0"/>
              <a:t>Κα</a:t>
            </a:r>
            <a:r>
              <a:rPr lang="en-US" sz="2400" dirty="0" err="1"/>
              <a:t>νόν</a:t>
            </a:r>
            <a:r>
              <a:rPr lang="en-US" sz="2400" dirty="0"/>
              <a:t>ας 39 του Δικαστηρίου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Πιλοτική</a:t>
            </a:r>
            <a:r>
              <a:rPr lang="en-US" sz="2400" dirty="0"/>
              <a:t> </a:t>
            </a:r>
            <a:r>
              <a:rPr lang="en-US" sz="2400" dirty="0" err="1"/>
              <a:t>δίκη</a:t>
            </a:r>
            <a:endParaRPr lang="el-G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/>
              <a:t>      </a:t>
            </a:r>
            <a:r>
              <a:rPr lang="en-US" sz="2400" dirty="0"/>
              <a:t>Κα</a:t>
            </a:r>
            <a:r>
              <a:rPr lang="en-US" sz="2400" dirty="0" err="1"/>
              <a:t>νόν</a:t>
            </a:r>
            <a:r>
              <a:rPr lang="en-US" sz="2400" dirty="0"/>
              <a:t>ας 61 (3) του Δικαστηρίου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4" name="Isosceles Triangle 3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Εικόνα 11" descr="Εικόνα που περιέχει κείμενο, κλουβί&#10;&#10;Περιγραφή που δημιουργήθηκε αυτόματα">
            <a:extLst>
              <a:ext uri="{FF2B5EF4-FFF2-40B4-BE49-F238E27FC236}">
                <a16:creationId xmlns:a16="http://schemas.microsoft.com/office/drawing/2014/main" id="{55AA06C4-6C27-4DF1-ACF7-F6BBC0D66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828189"/>
            <a:ext cx="6253212" cy="240109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63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9307C-26C4-414B-9C7D-E0DBA03F7502}"/>
              </a:ext>
            </a:extLst>
          </p:cNvPr>
          <p:cNvSpPr txBox="1"/>
          <p:nvPr/>
        </p:nvSpPr>
        <p:spPr>
          <a:xfrm>
            <a:off x="511944" y="828401"/>
            <a:ext cx="5089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2020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-62.000 προσφυγές </a:t>
            </a:r>
          </a:p>
          <a:p>
            <a:pPr algn="just"/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¼ αυτών να είναι κατά της Ρωσίας </a:t>
            </a:r>
          </a:p>
          <a:p>
            <a:pPr algn="just"/>
            <a:endParaRPr lang="el-G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l-G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Α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ποφάσεις: </a:t>
            </a:r>
          </a:p>
          <a:p>
            <a:pPr algn="just"/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οι μισές αφορούσαν την Ρωσία (185), την Τουρκία (97) και την Ουκρανία (86)</a:t>
            </a:r>
          </a:p>
          <a:p>
            <a:pPr algn="just"/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l-GR" sz="2000" dirty="0">
              <a:effectLst/>
              <a:ea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0A622-2F6A-4E40-A417-337F26C810E1}"/>
              </a:ext>
            </a:extLst>
          </p:cNvPr>
          <p:cNvSpPr txBox="1"/>
          <p:nvPr/>
        </p:nvSpPr>
        <p:spPr>
          <a:xfrm>
            <a:off x="6701329" y="4267509"/>
            <a:ext cx="5468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Ελλάδα </a:t>
            </a:r>
          </a:p>
          <a:p>
            <a:pPr algn="just"/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2020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-351 υποθέσεις εναντίων της Ελλάδας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321 απαράδεκτες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25 αποφάσεις (για 30 υποθέσεις)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 περιείχαν τουλάχιστον μια παραβίαση της ΕΣΔΑ </a:t>
            </a:r>
          </a:p>
          <a:p>
            <a:pPr algn="just"/>
            <a:endParaRPr lang="el-GR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2021</a:t>
            </a: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-εκκρεμούν 1088 προσφυγές</a:t>
            </a:r>
            <a:endParaRPr lang="el-GR" sz="2000" dirty="0">
              <a:effectLst/>
              <a:ea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CBCEF-3262-4FDE-AEA3-2D824CEF94E6}"/>
              </a:ext>
            </a:extLst>
          </p:cNvPr>
          <p:cNvSpPr txBox="1"/>
          <p:nvPr/>
        </p:nvSpPr>
        <p:spPr>
          <a:xfrm>
            <a:off x="98884" y="69404"/>
            <a:ext cx="8116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 Ευρωπαϊκό Δικαστήριο Δικαιωμάτων του Ανθρώπου</a:t>
            </a:r>
            <a:endParaRPr lang="el-G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139F8B2-B164-4DDF-AC95-8FC464FAE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2891345"/>
            <a:ext cx="6002687" cy="35466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D99A7BF-BB5D-43DB-B2C5-0EA6BDAC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29" y="505235"/>
            <a:ext cx="4648603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858824-21F8-47C6-A39B-CC588021CDAE}"/>
              </a:ext>
            </a:extLst>
          </p:cNvPr>
          <p:cNvSpPr txBox="1"/>
          <p:nvPr/>
        </p:nvSpPr>
        <p:spPr>
          <a:xfrm>
            <a:off x="1181741" y="937382"/>
            <a:ext cx="648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Ά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ρθρο 46 ΕΣΔΑ - </a:t>
            </a: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δεσμευτικές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για το συμβαλλόμενο κράτος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AD1D7-FB9C-4AE8-B1A0-44CE8F30BD52}"/>
              </a:ext>
            </a:extLst>
          </p:cNvPr>
          <p:cNvSpPr txBox="1"/>
          <p:nvPr/>
        </p:nvSpPr>
        <p:spPr>
          <a:xfrm>
            <a:off x="1214762" y="1831824"/>
            <a:ext cx="66952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Ά</a:t>
            </a: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ρθρο 46 (4) ΕΣΔΑ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Επιτροπή Υπουργών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ιαδικασία παράβασης</a:t>
            </a:r>
            <a:endParaRPr lang="el-G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Πρώτη φορά- Μάιος 2019 υπόθεση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Mammadov 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1A6CA-4894-4161-AB7A-B080144A90A9}"/>
              </a:ext>
            </a:extLst>
          </p:cNvPr>
          <p:cNvSpPr txBox="1"/>
          <p:nvPr/>
        </p:nvSpPr>
        <p:spPr>
          <a:xfrm>
            <a:off x="6219037" y="3969266"/>
            <a:ext cx="415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Γραμματεία του Δικαστηρίου</a:t>
            </a:r>
            <a:endParaRPr lang="el-GR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640C5-D719-4025-A122-299C1887BA3A}"/>
              </a:ext>
            </a:extLst>
          </p:cNvPr>
          <p:cNvSpPr txBox="1"/>
          <p:nvPr/>
        </p:nvSpPr>
        <p:spPr>
          <a:xfrm>
            <a:off x="1775533" y="305998"/>
            <a:ext cx="437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cs typeface="Times New Roman" panose="02020603050405020304" pitchFamily="18" charset="0"/>
              </a:rPr>
              <a:t>Εφαρμογή των αποφάσεων </a:t>
            </a:r>
          </a:p>
        </p:txBody>
      </p:sp>
      <p:pic>
        <p:nvPicPr>
          <p:cNvPr id="11" name="Εικόνα 10" descr="Εικόνα που περιέχει εσωτερικό, παράθυρο, οροφή&#10;&#10;Περιγραφή που δημιουργήθηκε αυτόματα">
            <a:extLst>
              <a:ext uri="{FF2B5EF4-FFF2-40B4-BE49-F238E27FC236}">
                <a16:creationId xmlns:a16="http://schemas.microsoft.com/office/drawing/2014/main" id="{4984301C-E6BE-46FD-8E70-71726F83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98" y="750826"/>
            <a:ext cx="3860709" cy="216199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1F6AAF4-BD90-40A5-B458-A5551A2CB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50" y="4039057"/>
            <a:ext cx="3360431" cy="2236214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5D1367C-CA5F-48F6-9715-6B9E48CBD60B}"/>
              </a:ext>
            </a:extLst>
          </p:cNvPr>
          <p:cNvSpPr/>
          <p:nvPr/>
        </p:nvSpPr>
        <p:spPr>
          <a:xfrm>
            <a:off x="488271" y="275208"/>
            <a:ext cx="11327907" cy="336463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4FDF6-4F37-41A4-8768-3F6E8DFE598D}"/>
              </a:ext>
            </a:extLst>
          </p:cNvPr>
          <p:cNvSpPr txBox="1"/>
          <p:nvPr/>
        </p:nvSpPr>
        <p:spPr>
          <a:xfrm>
            <a:off x="6702643" y="4722921"/>
            <a:ext cx="323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anose="02020603050405020304" pitchFamily="18" charset="0"/>
              </a:rPr>
              <a:t>Σημαντική συνεισφορά</a:t>
            </a:r>
            <a:endParaRPr lang="en-GB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anose="02020603050405020304" pitchFamily="18" charset="0"/>
              </a:rPr>
              <a:t>Γενική Γραμματέας: </a:t>
            </a:r>
            <a:r>
              <a:rPr lang="el-GR" sz="2000" dirty="0" err="1">
                <a:cs typeface="Times New Roman" panose="02020603050405020304" pitchFamily="18" charset="0"/>
              </a:rPr>
              <a:t>Μαριαλένα</a:t>
            </a:r>
            <a:r>
              <a:rPr lang="el-GR" sz="2000" dirty="0"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cs typeface="Times New Roman" panose="02020603050405020304" pitchFamily="18" charset="0"/>
              </a:rPr>
              <a:t>Τσίρλη</a:t>
            </a:r>
            <a:r>
              <a:rPr lang="el-GR" sz="2000" dirty="0"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265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C35A9C-436A-40CC-89C7-6E46558DA097}"/>
              </a:ext>
            </a:extLst>
          </p:cNvPr>
          <p:cNvSpPr txBox="1"/>
          <p:nvPr/>
        </p:nvSpPr>
        <p:spPr>
          <a:xfrm>
            <a:off x="211214" y="163449"/>
            <a:ext cx="362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Σχέση ΕΔΔΑ- ΔΕΕ</a:t>
            </a:r>
            <a:endParaRPr lang="el-GR" sz="2800" dirty="0">
              <a:effectLst/>
              <a:ea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481E1-8F07-4D80-8C26-8005BB68B20D}"/>
              </a:ext>
            </a:extLst>
          </p:cNvPr>
          <p:cNvSpPr txBox="1"/>
          <p:nvPr/>
        </p:nvSpPr>
        <p:spPr>
          <a:xfrm>
            <a:off x="379799" y="937610"/>
            <a:ext cx="4909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Έλλειψη νομικής προσωπικότητας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νησυχίες για τις συνέπειες για το θεσμικό πλαίσιο της 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Γνώμη 2/94</a:t>
            </a:r>
          </a:p>
          <a:p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85BC9-9911-4867-B43A-85C760DA651C}"/>
              </a:ext>
            </a:extLst>
          </p:cNvPr>
          <p:cNvSpPr txBox="1"/>
          <p:nvPr/>
        </p:nvSpPr>
        <p:spPr>
          <a:xfrm>
            <a:off x="5479650" y="2166445"/>
            <a:ext cx="6452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Γιατί να θέλει η ΕΕ να προσχωρήσει στην ΕΣΔΑ ;</a:t>
            </a:r>
          </a:p>
          <a:p>
            <a:endParaRPr lang="el-G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Τα 27 ΚΜ της ΕΕ είναι ταυτόχρονα και συμβαλλόμενα μέρη στην ΕΣΔΑ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MSS v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2- Ενίσχυση αξιοπιστίας της ΕΕ ως προς την προστασία των ανθρωπίνων δικαιωμάτων 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3- Συχνά το Δικαστήριο του Στρασβούργου ακολουθεί το σκεπτικό του δικαστηρίου του Λουξεμβούργου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vice versa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 ΕΔΔΑ υπερασπίζεται τους κανόνες της ΕΕ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Sanofi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Pasteur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2020/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Dhahbi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ΕΡΤ στο ΔΕΕ (1991) -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Lentia v Austria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(1994) στο ΕΔΔΑ 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pic>
        <p:nvPicPr>
          <p:cNvPr id="9" name="Εικόνα 8" descr="Εικόνα που περιέχει κείμενο, υπογραφή, κορνίζα&#10;&#10;Περιγραφή που δημιουργήθηκε αυτόματα">
            <a:extLst>
              <a:ext uri="{FF2B5EF4-FFF2-40B4-BE49-F238E27FC236}">
                <a16:creationId xmlns:a16="http://schemas.microsoft.com/office/drawing/2014/main" id="{6BB53857-4CE8-4E41-9A54-82E28AC9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4" y="2450435"/>
            <a:ext cx="4064216" cy="3939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CBD85-2AB9-4A4D-904F-A9997D9403BB}"/>
              </a:ext>
            </a:extLst>
          </p:cNvPr>
          <p:cNvSpPr txBox="1"/>
          <p:nvPr/>
        </p:nvSpPr>
        <p:spPr>
          <a:xfrm>
            <a:off x="8567921" y="417120"/>
            <a:ext cx="32053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ομική προσωπικότητα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Υποχρέωση της ΕΕ να προσχωρήσει στην ΕΣΔΑ- άρθρο 6 (2) ΣΕΕ</a:t>
            </a:r>
            <a:endParaRPr lang="el-GR" sz="2000" dirty="0">
              <a:cs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96254-A42B-4F7B-8263-318864F41A91}"/>
              </a:ext>
            </a:extLst>
          </p:cNvPr>
          <p:cNvSpPr txBox="1"/>
          <p:nvPr/>
        </p:nvSpPr>
        <p:spPr>
          <a:xfrm>
            <a:off x="5165509" y="937610"/>
            <a:ext cx="256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Συνθήκη της Λισαβόνας</a:t>
            </a:r>
          </a:p>
          <a:p>
            <a:pPr algn="ctr"/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2009 </a:t>
            </a:r>
          </a:p>
          <a:p>
            <a:endParaRPr lang="el-GR" sz="2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C34EEE6-8BCB-4002-9D31-F539B2BD2FFC}"/>
              </a:ext>
            </a:extLst>
          </p:cNvPr>
          <p:cNvSpPr/>
          <p:nvPr/>
        </p:nvSpPr>
        <p:spPr>
          <a:xfrm>
            <a:off x="5165509" y="876301"/>
            <a:ext cx="2461335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3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6EB75-3D48-455F-BB59-07215203E98B}"/>
              </a:ext>
            </a:extLst>
          </p:cNvPr>
          <p:cNvSpPr txBox="1"/>
          <p:nvPr/>
        </p:nvSpPr>
        <p:spPr>
          <a:xfrm>
            <a:off x="8907262" y="3243995"/>
            <a:ext cx="3284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Οκτώβριος 2019</a:t>
            </a:r>
          </a:p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Πρόθεση της Επιτροπής για επανέναρξη των συζητήσεων 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Οκτώβριος 2020</a:t>
            </a:r>
            <a:endParaRPr lang="el-G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ρώτος γύρος συνομιλιών </a:t>
            </a:r>
          </a:p>
          <a:p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έα προεδρία στο ΔΕΕ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πόφαση του Γερμανικού Συνταγματικού Δικαστηρίου 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F327F-B974-452E-AB8A-EC91B0792DF4}"/>
              </a:ext>
            </a:extLst>
          </p:cNvPr>
          <p:cNvSpPr txBox="1"/>
          <p:nvPr/>
        </p:nvSpPr>
        <p:spPr>
          <a:xfrm>
            <a:off x="4646466" y="3596568"/>
            <a:ext cx="3897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Γ</a:t>
            </a:r>
            <a:r>
              <a:rPr lang="el-GR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νώμη 2/13 </a:t>
            </a:r>
          </a:p>
          <a:p>
            <a:pPr algn="ctr"/>
            <a:endParaRPr lang="el-G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Σύμβαση Προσχώρησης-ασύμβατη με το άρθρο 6(2) ΣΕΕ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Μη ικανοποιητική προστασία της αυτονομίας του ευρωπαϊκού δικαίου</a:t>
            </a:r>
            <a:endParaRPr lang="el-GR" sz="2000" dirty="0">
              <a:effectLst/>
              <a:ea typeface="Times New Roman" panose="02020603050405020304" pitchFamily="18" charset="0"/>
            </a:endParaRPr>
          </a:p>
          <a:p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D9C3F-C7ED-48A2-B88D-99ECC988455F}"/>
              </a:ext>
            </a:extLst>
          </p:cNvPr>
          <p:cNvSpPr txBox="1"/>
          <p:nvPr/>
        </p:nvSpPr>
        <p:spPr>
          <a:xfrm>
            <a:off x="410061" y="831057"/>
            <a:ext cx="43411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2012-Συνθήκη Προσχώρησης στην ΕΣΔΑ</a:t>
            </a:r>
          </a:p>
          <a:p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πογραφή από την Επιτροπή Υπουργών του Συμβουλίου της Ευρώπης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Ομόφωνη έγκριση από το Συμβούλιο της ΕΕ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γκριση του Ευρωκοινοβουλίου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πικύρωση από τα 47 κράτη μέλη του Συμβουλίου της Ευρώπης</a:t>
            </a:r>
            <a:endParaRPr lang="el-GR" sz="20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5C1C5-49D8-49C9-B6CE-9850E1D40F3C}"/>
              </a:ext>
            </a:extLst>
          </p:cNvPr>
          <p:cNvSpPr txBox="1"/>
          <p:nvPr/>
        </p:nvSpPr>
        <p:spPr>
          <a:xfrm>
            <a:off x="1225118" y="284956"/>
            <a:ext cx="3622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Σχέση ΕΔΔΑ- ΔΕΕ</a:t>
            </a:r>
            <a:endParaRPr lang="el-GR" sz="2800" dirty="0">
              <a:effectLst/>
              <a:ea typeface="Times New Roman" panose="02020603050405020304" pitchFamily="18" charset="0"/>
            </a:endParaRPr>
          </a:p>
          <a:p>
            <a:endParaRPr lang="el-GR" sz="2000" dirty="0"/>
          </a:p>
        </p:txBody>
      </p:sp>
      <p:pic>
        <p:nvPicPr>
          <p:cNvPr id="7" name="Εικόνα 6" descr="Εικόνα που περιέχει αίθουσα, αμφιθέατρο, τραπεζαρία&#10;&#10;Περιγραφή που δημιουργήθηκε αυτόματα">
            <a:extLst>
              <a:ext uri="{FF2B5EF4-FFF2-40B4-BE49-F238E27FC236}">
                <a16:creationId xmlns:a16="http://schemas.microsoft.com/office/drawing/2014/main" id="{BA21D4E4-FDB5-4A22-BD3D-D5B7FE76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5" y="4278155"/>
            <a:ext cx="3582024" cy="2383674"/>
          </a:xfrm>
          <a:prstGeom prst="rect">
            <a:avLst/>
          </a:prstGeo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7459E69-5465-42F2-86EE-18B04B339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06" y="444738"/>
            <a:ext cx="5170644" cy="258532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80D776-6C71-4B5F-B08E-ADF615C516A2}"/>
              </a:ext>
            </a:extLst>
          </p:cNvPr>
          <p:cNvSpPr/>
          <p:nvPr/>
        </p:nvSpPr>
        <p:spPr>
          <a:xfrm>
            <a:off x="4646466" y="3429000"/>
            <a:ext cx="4100373" cy="28289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21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0F491-A070-4390-A912-8E9B2CBBC966}"/>
              </a:ext>
            </a:extLst>
          </p:cNvPr>
          <p:cNvSpPr txBox="1"/>
          <p:nvPr/>
        </p:nvSpPr>
        <p:spPr>
          <a:xfrm>
            <a:off x="150062" y="152852"/>
            <a:ext cx="10975138" cy="13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Ελλάδ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 και τ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ο μεταναστευτικό ζήτημα στο ΕΔΔΑ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B655A-6F07-4762-8691-D7E114ADD0FF}"/>
              </a:ext>
            </a:extLst>
          </p:cNvPr>
          <p:cNvSpPr txBox="1"/>
          <p:nvPr/>
        </p:nvSpPr>
        <p:spPr>
          <a:xfrm>
            <a:off x="555695" y="2284960"/>
            <a:ext cx="6163652" cy="2061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Ελλάδ</a:t>
            </a:r>
            <a:r>
              <a:rPr lang="en-US" sz="2000" b="1" dirty="0">
                <a:effectLst/>
              </a:rPr>
              <a:t>α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Ε</a:t>
            </a:r>
            <a:r>
              <a:rPr lang="en-US" sz="2000" dirty="0" err="1">
                <a:effectLst/>
              </a:rPr>
              <a:t>υρω</a:t>
            </a:r>
            <a:r>
              <a:rPr lang="en-US" sz="2000" dirty="0">
                <a:effectLst/>
              </a:rPr>
              <a:t>παϊκή νομοθεσία-Κανονισμός Δουβλίνο και μια σειρά από Οδηγίες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Ε</a:t>
            </a:r>
            <a:r>
              <a:rPr lang="en-US" sz="2000" dirty="0" err="1">
                <a:effectLst/>
              </a:rPr>
              <a:t>θνική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νομοθεσί</a:t>
            </a:r>
            <a:r>
              <a:rPr lang="en-US" sz="2000" dirty="0">
                <a:effectLst/>
              </a:rPr>
              <a:t>α- Ν.4374/2016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Π</a:t>
            </a:r>
            <a:r>
              <a:rPr lang="en-US" sz="2000" dirty="0" err="1">
                <a:effectLst/>
              </a:rPr>
              <a:t>ρο</a:t>
            </a:r>
            <a:r>
              <a:rPr lang="en-US" sz="2000" dirty="0">
                <a:effectLst/>
              </a:rPr>
              <a:t>βλέπουν και τον σεβασμό στο διεθνές δίκαιο προσφύγων και τη Συνθήκη της Γενεύης,1951 </a:t>
            </a:r>
            <a:endParaRPr lang="en-US" sz="2000" dirty="0"/>
          </a:p>
        </p:txBody>
      </p:sp>
      <p:pic>
        <p:nvPicPr>
          <p:cNvPr id="15" name="Εικόνα 14" descr="Εικόνα που περιέχει νερό, υπαίθριος, ουρανός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1717932C-C745-4149-8CFB-97AC80365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0" y="1759140"/>
            <a:ext cx="3846399" cy="215398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3EBB8-BFE6-4D87-846E-8B990E760D47}"/>
              </a:ext>
            </a:extLst>
          </p:cNvPr>
          <p:cNvSpPr txBox="1"/>
          <p:nvPr/>
        </p:nvSpPr>
        <p:spPr>
          <a:xfrm>
            <a:off x="150062" y="4487288"/>
            <a:ext cx="68103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000" b="1" dirty="0">
                <a:cs typeface="Times New Roman" panose="02020603050405020304" pitchFamily="18" charset="0"/>
              </a:rPr>
              <a:t>ΕΣΔΑ</a:t>
            </a:r>
            <a:r>
              <a:rPr lang="el-GR" sz="20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anose="02020603050405020304" pitchFamily="18" charset="0"/>
              </a:rPr>
              <a:t>Δεν προβλέπει κάποιο ειδικότερο δικαίωμα προστασίας για πρόσφυγες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anose="02020603050405020304" pitchFamily="18" charset="0"/>
              </a:rPr>
              <a:t>Άρθρο 4 Πρωτόκολλο 4- απαγόρευση μαζικών απελάσεων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cs typeface="Times New Roman" panose="02020603050405020304" pitchFamily="18" charset="0"/>
              </a:rPr>
              <a:t>Ευρωπαϊκή Συμφωνία για την κατάργηση βίζας για τους Πρόσφυγες, υπογραφή 1959- εφαρμογή 1960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14346-D7CC-4B13-B8CE-F6E8015E3036}"/>
              </a:ext>
            </a:extLst>
          </p:cNvPr>
          <p:cNvSpPr txBox="1"/>
          <p:nvPr/>
        </p:nvSpPr>
        <p:spPr>
          <a:xfrm>
            <a:off x="8201335" y="3876037"/>
            <a:ext cx="37442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ομολογία</a:t>
            </a:r>
            <a:b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με βάση την ΕΣΔΑ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προστασία όλων όσων είναι στην επικράτεια των 47 κρατών μελών της συμπεριλαμβανομένων και των προσφύγων</a:t>
            </a:r>
            <a:endParaRPr lang="el-GR" sz="20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888B40-49A6-4C6B-BAFB-5F6815FC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62" y="5229909"/>
            <a:ext cx="1109568" cy="49991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FEA58C-0C7A-421D-ABED-95A87BF6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67" y="2164028"/>
            <a:ext cx="6376564" cy="22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αγώνισμα στίβου&#10;&#10;Περιγραφή που δημιουργήθηκε αυτόματα">
            <a:extLst>
              <a:ext uri="{FF2B5EF4-FFF2-40B4-BE49-F238E27FC236}">
                <a16:creationId xmlns:a16="http://schemas.microsoft.com/office/drawing/2014/main" id="{46A3E7DE-E333-4590-85EE-ED6BCB5C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14" y="710214"/>
            <a:ext cx="5189012" cy="526538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236A968-E849-4951-9321-61491680B1F7}"/>
              </a:ext>
            </a:extLst>
          </p:cNvPr>
          <p:cNvSpPr/>
          <p:nvPr/>
        </p:nvSpPr>
        <p:spPr>
          <a:xfrm>
            <a:off x="3311371" y="710214"/>
            <a:ext cx="4998129" cy="51582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3A36C-7BE6-4A54-8A7C-5779713120E2}"/>
              </a:ext>
            </a:extLst>
          </p:cNvPr>
          <p:cNvSpPr txBox="1"/>
          <p:nvPr/>
        </p:nvSpPr>
        <p:spPr>
          <a:xfrm>
            <a:off x="287230" y="882403"/>
            <a:ext cx="2860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cs typeface="Times New Roman" panose="02020603050405020304" pitchFamily="18" charset="0"/>
              </a:rPr>
              <a:t>Πριν την προσφυγική κρίση του 2015</a:t>
            </a:r>
          </a:p>
          <a:p>
            <a:endParaRPr lang="el-GR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M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S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S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Belgium and Greece </a:t>
            </a:r>
            <a:endParaRPr lang="el-GR" dirty="0">
              <a:cs typeface="Times New Roman" panose="02020603050405020304" pitchFamily="18" charset="0"/>
            </a:endParaRPr>
          </a:p>
          <a:p>
            <a:r>
              <a:rPr lang="el-GR" dirty="0">
                <a:cs typeface="Times New Roman" panose="02020603050405020304" pitchFamily="18" charset="0"/>
              </a:rPr>
              <a:t>     21 Ιανουαρίου 2011</a:t>
            </a:r>
          </a:p>
          <a:p>
            <a:endParaRPr lang="el-GR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B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A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C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13 Οκτωβρίου  2016</a:t>
            </a:r>
          </a:p>
          <a:p>
            <a:endParaRPr lang="el-GR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08294-0B7E-44EF-801A-EBC056CE4563}"/>
              </a:ext>
            </a:extLst>
          </p:cNvPr>
          <p:cNvSpPr txBox="1"/>
          <p:nvPr/>
        </p:nvSpPr>
        <p:spPr>
          <a:xfrm>
            <a:off x="8473357" y="710215"/>
            <a:ext cx="3528143" cy="515819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cs typeface="Times New Roman" panose="02020603050405020304" pitchFamily="18" charset="0"/>
              </a:rPr>
              <a:t>Από το 2015 και έπειτα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Times New Roman" panose="02020603050405020304" pitchFamily="18" charset="0"/>
              </a:rPr>
              <a:t>Chowdury</a:t>
            </a:r>
            <a:r>
              <a:rPr lang="en-GB" dirty="0">
                <a:cs typeface="Times New Roman" panose="02020603050405020304" pitchFamily="18" charset="0"/>
              </a:rPr>
              <a:t> and Others v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 30 Μαρτίου 2017</a:t>
            </a:r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Times New Roman" panose="02020603050405020304" pitchFamily="18" charset="0"/>
              </a:rPr>
              <a:t>Sh</a:t>
            </a:r>
            <a:r>
              <a:rPr lang="el-GR" dirty="0">
                <a:cs typeface="Times New Roman" panose="02020603050405020304" pitchFamily="18" charset="0"/>
              </a:rPr>
              <a:t>.</a:t>
            </a:r>
            <a:r>
              <a:rPr lang="en-GB" dirty="0">
                <a:cs typeface="Times New Roman" panose="02020603050405020304" pitchFamily="18" charset="0"/>
              </a:rPr>
              <a:t>D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and Others 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Austria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Croatia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Hungary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North Macedonia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Serbia and Slovenia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13 Ιουνίου 2019 </a:t>
            </a:r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Times New Roman" panose="02020603050405020304" pitchFamily="18" charset="0"/>
              </a:rPr>
              <a:t>Sarwari</a:t>
            </a:r>
            <a:r>
              <a:rPr lang="en-GB" dirty="0">
                <a:cs typeface="Times New Roman" panose="02020603050405020304" pitchFamily="18" charset="0"/>
              </a:rPr>
              <a:t> and Others 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11 Απριλίου 2019</a:t>
            </a:r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F</a:t>
            </a:r>
            <a:r>
              <a:rPr lang="el-GR" dirty="0">
                <a:cs typeface="Times New Roman" panose="02020603050405020304" pitchFamily="18" charset="0"/>
              </a:rPr>
              <a:t>ı</a:t>
            </a:r>
            <a:r>
              <a:rPr lang="en-GB" dirty="0">
                <a:cs typeface="Times New Roman" panose="02020603050405020304" pitchFamily="18" charset="0"/>
              </a:rPr>
              <a:t>rat 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9 Νοεμβρίου 2017</a:t>
            </a:r>
          </a:p>
          <a:p>
            <a:endParaRPr lang="el-GR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Times New Roman" panose="02020603050405020304" pitchFamily="18" charset="0"/>
              </a:rPr>
              <a:t>E.I. and </a:t>
            </a:r>
            <a:r>
              <a:rPr lang="el-GR" dirty="0" err="1">
                <a:cs typeface="Times New Roman" panose="02020603050405020304" pitchFamily="18" charset="0"/>
              </a:rPr>
              <a:t>others</a:t>
            </a:r>
            <a:r>
              <a:rPr lang="el-GR" dirty="0">
                <a:cs typeface="Times New Roman" panose="02020603050405020304" pitchFamily="18" charset="0"/>
              </a:rPr>
              <a:t> v. </a:t>
            </a:r>
            <a:r>
              <a:rPr lang="el-GR" dirty="0" err="1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Απρίλιος 2020 </a:t>
            </a:r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Safi and Others v</a:t>
            </a:r>
            <a:r>
              <a:rPr lang="el-GR" dirty="0">
                <a:cs typeface="Times New Roman" panose="02020603050405020304" pitchFamily="18" charset="0"/>
              </a:rPr>
              <a:t>. </a:t>
            </a:r>
            <a:r>
              <a:rPr lang="en-GB" dirty="0">
                <a:cs typeface="Times New Roman" panose="02020603050405020304" pitchFamily="18" charset="0"/>
              </a:rPr>
              <a:t>Greece</a:t>
            </a:r>
            <a:r>
              <a:rPr lang="el-GR" dirty="0"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cs typeface="Times New Roman" panose="02020603050405020304" pitchFamily="18" charset="0"/>
              </a:rPr>
              <a:t>     (</a:t>
            </a:r>
            <a:r>
              <a:rPr lang="en-GB" dirty="0">
                <a:cs typeface="Times New Roman" panose="02020603050405020304" pitchFamily="18" charset="0"/>
              </a:rPr>
              <a:t>no</a:t>
            </a:r>
            <a:r>
              <a:rPr lang="el-GR" dirty="0">
                <a:cs typeface="Times New Roman" panose="02020603050405020304" pitchFamily="18" charset="0"/>
              </a:rPr>
              <a:t>. 5418/15)</a:t>
            </a:r>
          </a:p>
          <a:p>
            <a:endParaRPr lang="el-GR" dirty="0"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6A4DF03-A524-4195-A262-9027E78D0E0D}"/>
              </a:ext>
            </a:extLst>
          </p:cNvPr>
          <p:cNvSpPr/>
          <p:nvPr/>
        </p:nvSpPr>
        <p:spPr>
          <a:xfrm>
            <a:off x="287230" y="710215"/>
            <a:ext cx="2833258" cy="5158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034A4-0DA4-42D0-8DCC-3A47580153E7}"/>
              </a:ext>
            </a:extLst>
          </p:cNvPr>
          <p:cNvSpPr txBox="1"/>
          <p:nvPr/>
        </p:nvSpPr>
        <p:spPr>
          <a:xfrm>
            <a:off x="2952750" y="103811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Ελλάδα και το μεταναστευτικό ζήτημα στο ΕΔΔΑ</a:t>
            </a:r>
          </a:p>
        </p:txBody>
      </p:sp>
    </p:spTree>
    <p:extLst>
      <p:ext uri="{BB962C8B-B14F-4D97-AF65-F5344CB8AC3E}">
        <p14:creationId xmlns:p14="http://schemas.microsoft.com/office/powerpoint/2010/main" val="1619360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FFE2FE29-1120-4FE4-9FDA-311CBA66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926649"/>
            <a:ext cx="4415290" cy="506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3BE3671-0C43-4D05-A267-3400AD09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758184"/>
            <a:ext cx="2139190" cy="2373963"/>
            <a:chOff x="723679" y="3758184"/>
            <a:chExt cx="2139190" cy="2373963"/>
          </a:xfrm>
        </p:grpSpPr>
        <p:sp>
          <p:nvSpPr>
            <p:cNvPr id="166" name="Rectangle 66">
              <a:extLst>
                <a:ext uri="{FF2B5EF4-FFF2-40B4-BE49-F238E27FC236}">
                  <a16:creationId xmlns:a16="http://schemas.microsoft.com/office/drawing/2014/main" id="{4284BA9C-01AC-48B3-8010-804869A0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66">
              <a:extLst>
                <a:ext uri="{FF2B5EF4-FFF2-40B4-BE49-F238E27FC236}">
                  <a16:creationId xmlns:a16="http://schemas.microsoft.com/office/drawing/2014/main" id="{3E232F3A-24DA-47FC-A6E7-8347EA07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66">
              <a:extLst>
                <a:ext uri="{FF2B5EF4-FFF2-40B4-BE49-F238E27FC236}">
                  <a16:creationId xmlns:a16="http://schemas.microsoft.com/office/drawing/2014/main" id="{2B7D041A-D364-4BF2-9F8A-0294D0918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66">
              <a:extLst>
                <a:ext uri="{FF2B5EF4-FFF2-40B4-BE49-F238E27FC236}">
                  <a16:creationId xmlns:a16="http://schemas.microsoft.com/office/drawing/2014/main" id="{1CB5A6AE-FC55-4655-AE45-5E9A3F32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66">
              <a:extLst>
                <a:ext uri="{FF2B5EF4-FFF2-40B4-BE49-F238E27FC236}">
                  <a16:creationId xmlns:a16="http://schemas.microsoft.com/office/drawing/2014/main" id="{500BEBAD-632B-4E00-AD16-C6A03CD1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66">
              <a:extLst>
                <a:ext uri="{FF2B5EF4-FFF2-40B4-BE49-F238E27FC236}">
                  <a16:creationId xmlns:a16="http://schemas.microsoft.com/office/drawing/2014/main" id="{29BEDA70-8722-46C0-A1EB-8CDFEE592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62">
              <a:extLst>
                <a:ext uri="{FF2B5EF4-FFF2-40B4-BE49-F238E27FC236}">
                  <a16:creationId xmlns:a16="http://schemas.microsoft.com/office/drawing/2014/main" id="{3979BE25-E2B2-4CF8-85A1-65AD3E0CF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59">
              <a:extLst>
                <a:ext uri="{FF2B5EF4-FFF2-40B4-BE49-F238E27FC236}">
                  <a16:creationId xmlns:a16="http://schemas.microsoft.com/office/drawing/2014/main" id="{2C9FF4D0-2F5C-4E54-AC5A-58A6169BA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64">
              <a:extLst>
                <a:ext uri="{FF2B5EF4-FFF2-40B4-BE49-F238E27FC236}">
                  <a16:creationId xmlns:a16="http://schemas.microsoft.com/office/drawing/2014/main" id="{B94E4ABC-1B44-4E4D-9065-F67D887D7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62">
              <a:extLst>
                <a:ext uri="{FF2B5EF4-FFF2-40B4-BE49-F238E27FC236}">
                  <a16:creationId xmlns:a16="http://schemas.microsoft.com/office/drawing/2014/main" id="{FDDFF3EB-39A2-4D3F-AD9F-0CF4409E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59">
              <a:extLst>
                <a:ext uri="{FF2B5EF4-FFF2-40B4-BE49-F238E27FC236}">
                  <a16:creationId xmlns:a16="http://schemas.microsoft.com/office/drawing/2014/main" id="{DB732EBE-ED01-4374-8D0C-8AF6E5A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62">
              <a:extLst>
                <a:ext uri="{FF2B5EF4-FFF2-40B4-BE49-F238E27FC236}">
                  <a16:creationId xmlns:a16="http://schemas.microsoft.com/office/drawing/2014/main" id="{D22DDEF5-6AF3-4D7C-BC62-4409D396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62">
              <a:extLst>
                <a:ext uri="{FF2B5EF4-FFF2-40B4-BE49-F238E27FC236}">
                  <a16:creationId xmlns:a16="http://schemas.microsoft.com/office/drawing/2014/main" id="{C376CD22-707A-45BF-B1E0-3F62124A5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62">
              <a:extLst>
                <a:ext uri="{FF2B5EF4-FFF2-40B4-BE49-F238E27FC236}">
                  <a16:creationId xmlns:a16="http://schemas.microsoft.com/office/drawing/2014/main" id="{77D3C970-47FF-4506-B61A-DCAA6328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59">
              <a:extLst>
                <a:ext uri="{FF2B5EF4-FFF2-40B4-BE49-F238E27FC236}">
                  <a16:creationId xmlns:a16="http://schemas.microsoft.com/office/drawing/2014/main" id="{3D0163D1-030C-49AE-83F7-8B6F17D3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2">
              <a:extLst>
                <a:ext uri="{FF2B5EF4-FFF2-40B4-BE49-F238E27FC236}">
                  <a16:creationId xmlns:a16="http://schemas.microsoft.com/office/drawing/2014/main" id="{68397BEB-F2C5-49D6-8F17-BC81796A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59">
              <a:extLst>
                <a:ext uri="{FF2B5EF4-FFF2-40B4-BE49-F238E27FC236}">
                  <a16:creationId xmlns:a16="http://schemas.microsoft.com/office/drawing/2014/main" id="{8C1B7012-AA7A-4E78-965E-ABD7EC337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62">
              <a:extLst>
                <a:ext uri="{FF2B5EF4-FFF2-40B4-BE49-F238E27FC236}">
                  <a16:creationId xmlns:a16="http://schemas.microsoft.com/office/drawing/2014/main" id="{ADA7F354-F3A6-49A0-AF9C-EC69C2A31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64">
              <a:extLst>
                <a:ext uri="{FF2B5EF4-FFF2-40B4-BE49-F238E27FC236}">
                  <a16:creationId xmlns:a16="http://schemas.microsoft.com/office/drawing/2014/main" id="{82531391-74CB-4FBD-97B7-D73D91C44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66">
              <a:extLst>
                <a:ext uri="{FF2B5EF4-FFF2-40B4-BE49-F238E27FC236}">
                  <a16:creationId xmlns:a16="http://schemas.microsoft.com/office/drawing/2014/main" id="{3CD46824-FF3A-460F-8F13-1B2A420A1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64">
              <a:extLst>
                <a:ext uri="{FF2B5EF4-FFF2-40B4-BE49-F238E27FC236}">
                  <a16:creationId xmlns:a16="http://schemas.microsoft.com/office/drawing/2014/main" id="{15EE979E-5456-4D5F-83BF-158EB8B24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66">
              <a:extLst>
                <a:ext uri="{FF2B5EF4-FFF2-40B4-BE49-F238E27FC236}">
                  <a16:creationId xmlns:a16="http://schemas.microsoft.com/office/drawing/2014/main" id="{B5123B19-3717-4BC1-B7CE-C6727099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59">
              <a:extLst>
                <a:ext uri="{FF2B5EF4-FFF2-40B4-BE49-F238E27FC236}">
                  <a16:creationId xmlns:a16="http://schemas.microsoft.com/office/drawing/2014/main" id="{25F3BA9E-DEA1-4368-A4BE-FB9C9C3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62">
              <a:extLst>
                <a:ext uri="{FF2B5EF4-FFF2-40B4-BE49-F238E27FC236}">
                  <a16:creationId xmlns:a16="http://schemas.microsoft.com/office/drawing/2014/main" id="{0EFD15C2-3CE6-43C9-AA85-2000C0A6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2">
              <a:extLst>
                <a:ext uri="{FF2B5EF4-FFF2-40B4-BE49-F238E27FC236}">
                  <a16:creationId xmlns:a16="http://schemas.microsoft.com/office/drawing/2014/main" id="{A7D19408-5ACA-46A3-8FC7-0A2B511B2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59">
              <a:extLst>
                <a:ext uri="{FF2B5EF4-FFF2-40B4-BE49-F238E27FC236}">
                  <a16:creationId xmlns:a16="http://schemas.microsoft.com/office/drawing/2014/main" id="{C39A546E-F35B-4AF5-9F7E-F7CC78DD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64">
              <a:extLst>
                <a:ext uri="{FF2B5EF4-FFF2-40B4-BE49-F238E27FC236}">
                  <a16:creationId xmlns:a16="http://schemas.microsoft.com/office/drawing/2014/main" id="{4C051F4E-E13F-4468-BCAB-379380355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66">
              <a:extLst>
                <a:ext uri="{FF2B5EF4-FFF2-40B4-BE49-F238E27FC236}">
                  <a16:creationId xmlns:a16="http://schemas.microsoft.com/office/drawing/2014/main" id="{99A94C11-96BF-4E23-9B0F-CCCF0E69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2">
              <a:extLst>
                <a:ext uri="{FF2B5EF4-FFF2-40B4-BE49-F238E27FC236}">
                  <a16:creationId xmlns:a16="http://schemas.microsoft.com/office/drawing/2014/main" id="{2C253E13-7D4F-4651-B26F-C9A398426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59">
              <a:extLst>
                <a:ext uri="{FF2B5EF4-FFF2-40B4-BE49-F238E27FC236}">
                  <a16:creationId xmlns:a16="http://schemas.microsoft.com/office/drawing/2014/main" id="{6C607944-C3DA-49D0-B76C-ECF13B2E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62">
              <a:extLst>
                <a:ext uri="{FF2B5EF4-FFF2-40B4-BE49-F238E27FC236}">
                  <a16:creationId xmlns:a16="http://schemas.microsoft.com/office/drawing/2014/main" id="{A044E8D2-BE36-4B3B-BF61-A4ED4D63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64">
              <a:extLst>
                <a:ext uri="{FF2B5EF4-FFF2-40B4-BE49-F238E27FC236}">
                  <a16:creationId xmlns:a16="http://schemas.microsoft.com/office/drawing/2014/main" id="{08C4C63A-4388-4C37-9D9C-5C1F9925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66">
              <a:extLst>
                <a:ext uri="{FF2B5EF4-FFF2-40B4-BE49-F238E27FC236}">
                  <a16:creationId xmlns:a16="http://schemas.microsoft.com/office/drawing/2014/main" id="{14866A3A-FA92-4434-98E9-418FEC9B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Rectangle 64">
              <a:extLst>
                <a:ext uri="{FF2B5EF4-FFF2-40B4-BE49-F238E27FC236}">
                  <a16:creationId xmlns:a16="http://schemas.microsoft.com/office/drawing/2014/main" id="{AF97CA9B-731E-47BF-B724-E6CD2C91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66">
              <a:extLst>
                <a:ext uri="{FF2B5EF4-FFF2-40B4-BE49-F238E27FC236}">
                  <a16:creationId xmlns:a16="http://schemas.microsoft.com/office/drawing/2014/main" id="{B9B7DB1A-1165-4D7C-95DC-D710F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59">
              <a:extLst>
                <a:ext uri="{FF2B5EF4-FFF2-40B4-BE49-F238E27FC236}">
                  <a16:creationId xmlns:a16="http://schemas.microsoft.com/office/drawing/2014/main" id="{737B22B9-9D11-4F36-9B12-FB41FBA4E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62">
              <a:extLst>
                <a:ext uri="{FF2B5EF4-FFF2-40B4-BE49-F238E27FC236}">
                  <a16:creationId xmlns:a16="http://schemas.microsoft.com/office/drawing/2014/main" id="{FBCEABA9-0D42-4E75-BBFB-8374262E8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">
              <a:extLst>
                <a:ext uri="{FF2B5EF4-FFF2-40B4-BE49-F238E27FC236}">
                  <a16:creationId xmlns:a16="http://schemas.microsoft.com/office/drawing/2014/main" id="{66428691-A429-4D5E-AE96-E43B6F0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59">
              <a:extLst>
                <a:ext uri="{FF2B5EF4-FFF2-40B4-BE49-F238E27FC236}">
                  <a16:creationId xmlns:a16="http://schemas.microsoft.com/office/drawing/2014/main" id="{5BCC330F-9915-4B86-97E9-BA49CBFEC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64">
              <a:extLst>
                <a:ext uri="{FF2B5EF4-FFF2-40B4-BE49-F238E27FC236}">
                  <a16:creationId xmlns:a16="http://schemas.microsoft.com/office/drawing/2014/main" id="{9A1A7FCA-8137-4FF0-9940-FB481BFD2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66">
              <a:extLst>
                <a:ext uri="{FF2B5EF4-FFF2-40B4-BE49-F238E27FC236}">
                  <a16:creationId xmlns:a16="http://schemas.microsoft.com/office/drawing/2014/main" id="{3A9167A0-5576-4F2F-B5FE-431186597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533AF5-17B0-4369-8BB9-75FAFE537469}"/>
              </a:ext>
            </a:extLst>
          </p:cNvPr>
          <p:cNvSpPr txBox="1"/>
          <p:nvPr/>
        </p:nvSpPr>
        <p:spPr>
          <a:xfrm>
            <a:off x="1141965" y="1321743"/>
            <a:ext cx="3787482" cy="427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Προτεινόμενη Θέση Υπουργείου Εξωτερικών 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83F107F-9294-4679-B247-91D8556A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209" name="Rectangle 64">
              <a:extLst>
                <a:ext uri="{FF2B5EF4-FFF2-40B4-BE49-F238E27FC236}">
                  <a16:creationId xmlns:a16="http://schemas.microsoft.com/office/drawing/2014/main" id="{20F93971-D547-4C36-A076-D5724999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66">
              <a:extLst>
                <a:ext uri="{FF2B5EF4-FFF2-40B4-BE49-F238E27FC236}">
                  <a16:creationId xmlns:a16="http://schemas.microsoft.com/office/drawing/2014/main" id="{012A36A9-DFAE-4F57-9711-172E65EDA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64">
              <a:extLst>
                <a:ext uri="{FF2B5EF4-FFF2-40B4-BE49-F238E27FC236}">
                  <a16:creationId xmlns:a16="http://schemas.microsoft.com/office/drawing/2014/main" id="{8B6B96C8-D832-4071-A5D2-1F11CBF9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66">
              <a:extLst>
                <a:ext uri="{FF2B5EF4-FFF2-40B4-BE49-F238E27FC236}">
                  <a16:creationId xmlns:a16="http://schemas.microsoft.com/office/drawing/2014/main" id="{0FF1DEB5-31F1-464D-BDB3-EFE62064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64">
              <a:extLst>
                <a:ext uri="{FF2B5EF4-FFF2-40B4-BE49-F238E27FC236}">
                  <a16:creationId xmlns:a16="http://schemas.microsoft.com/office/drawing/2014/main" id="{96B80410-DC2C-4DFC-B52E-CC5E678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66">
              <a:extLst>
                <a:ext uri="{FF2B5EF4-FFF2-40B4-BE49-F238E27FC236}">
                  <a16:creationId xmlns:a16="http://schemas.microsoft.com/office/drawing/2014/main" id="{9CE51CA3-95B8-44B4-B784-CE35A844D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64">
              <a:extLst>
                <a:ext uri="{FF2B5EF4-FFF2-40B4-BE49-F238E27FC236}">
                  <a16:creationId xmlns:a16="http://schemas.microsoft.com/office/drawing/2014/main" id="{FA1EB8B0-6221-4A35-A5F2-46E9A78CB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66">
              <a:extLst>
                <a:ext uri="{FF2B5EF4-FFF2-40B4-BE49-F238E27FC236}">
                  <a16:creationId xmlns:a16="http://schemas.microsoft.com/office/drawing/2014/main" id="{FDA530E1-5E88-4861-8642-F5B6A715B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64">
              <a:extLst>
                <a:ext uri="{FF2B5EF4-FFF2-40B4-BE49-F238E27FC236}">
                  <a16:creationId xmlns:a16="http://schemas.microsoft.com/office/drawing/2014/main" id="{854D2927-5C3A-424C-B30D-6048719C8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66">
              <a:extLst>
                <a:ext uri="{FF2B5EF4-FFF2-40B4-BE49-F238E27FC236}">
                  <a16:creationId xmlns:a16="http://schemas.microsoft.com/office/drawing/2014/main" id="{9B9A782D-CE07-499E-81BB-3F6D2E7EF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64">
              <a:extLst>
                <a:ext uri="{FF2B5EF4-FFF2-40B4-BE49-F238E27FC236}">
                  <a16:creationId xmlns:a16="http://schemas.microsoft.com/office/drawing/2014/main" id="{BDEBE12E-1915-4596-A0A7-9C61CAF8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66">
              <a:extLst>
                <a:ext uri="{FF2B5EF4-FFF2-40B4-BE49-F238E27FC236}">
                  <a16:creationId xmlns:a16="http://schemas.microsoft.com/office/drawing/2014/main" id="{4FBDEF84-1447-47C6-998D-A35B78E0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BC8B35-83DF-4B52-BE4F-9927A37DF4EA}"/>
              </a:ext>
            </a:extLst>
          </p:cNvPr>
          <p:cNvSpPr txBox="1"/>
          <p:nvPr/>
        </p:nvSpPr>
        <p:spPr>
          <a:xfrm>
            <a:off x="5912693" y="1188719"/>
            <a:ext cx="5561320" cy="480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Αναβάθμιση θεσμικού πλαισίου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Αντιμετώπιση δομικών προβλημάτων με κύριο την καθυστέρησή στην απονομή δικαιοσύνης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Αποφυγή παρωχημένων πρακτικών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Καμπάνιες ενημέρωσης σχετικά με τα δικαιώματα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Σχολικά προγράμματα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Υποστήριξη των ΜΚΟ σχετικά με τους πρόσφυγες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B3CFC2-D69D-494C-A168-A05677A80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37" y="407117"/>
            <a:ext cx="2399037" cy="10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4A3C9-686E-40F4-A277-33D97638F918}"/>
              </a:ext>
            </a:extLst>
          </p:cNvPr>
          <p:cNvSpPr txBox="1"/>
          <p:nvPr/>
        </p:nvSpPr>
        <p:spPr>
          <a:xfrm>
            <a:off x="2903220" y="29270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ευχαριστούμε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238482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4086003"/>
            <a:ext cx="11100816" cy="2258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EC2B0FF-E078-4A6A-BDA5-CD151AC0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72030"/>
            <a:ext cx="3515591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E"/>
                </a:solidFill>
              </a:rPr>
              <a:t>Η </a:t>
            </a:r>
            <a:r>
              <a:rPr lang="en-US" sz="3200" dirty="0" err="1">
                <a:solidFill>
                  <a:srgbClr val="FFFFFE"/>
                </a:solidFill>
              </a:rPr>
              <a:t>έδρ</a:t>
            </a:r>
            <a:r>
              <a:rPr lang="en-US" sz="3200" dirty="0">
                <a:solidFill>
                  <a:srgbClr val="FFFFFE"/>
                </a:solidFill>
              </a:rPr>
              <a:t>α στο Στρασβούργο</a:t>
            </a: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E2EC25E1-5CB8-439A-9CBD-BBF3114EA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9" y="367808"/>
            <a:ext cx="4932357" cy="3464981"/>
          </a:xfrm>
          <a:prstGeom prst="rect">
            <a:avLst/>
          </a:prstGeom>
        </p:spPr>
      </p:pic>
      <p:pic>
        <p:nvPicPr>
          <p:cNvPr id="8" name="Εικόνα 7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78A8323-FA49-4C55-A718-430E430C1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09" y="367808"/>
            <a:ext cx="3671608" cy="3464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7CC35-3EA9-4929-9182-45EFCF1DC397}"/>
              </a:ext>
            </a:extLst>
          </p:cNvPr>
          <p:cNvSpPr txBox="1"/>
          <p:nvPr/>
        </p:nvSpPr>
        <p:spPr>
          <a:xfrm>
            <a:off x="4763069" y="4272030"/>
            <a:ext cx="6590732" cy="188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E"/>
                </a:solidFill>
              </a:rPr>
              <a:t>Μι</a:t>
            </a:r>
            <a:r>
              <a:rPr lang="en-US" sz="2000" dirty="0">
                <a:solidFill>
                  <a:srgbClr val="FFFFFE"/>
                </a:solidFill>
              </a:rPr>
              <a:t>α Πόλη-</a:t>
            </a:r>
            <a:r>
              <a:rPr lang="en-US" sz="2000" dirty="0">
                <a:solidFill>
                  <a:srgbClr val="FFFFFE"/>
                </a:solidFill>
                <a:effectLst/>
              </a:rPr>
              <a:t>Σύμβολο της Γαλλογερμανικής συμφιλίωσης</a:t>
            </a:r>
            <a:endParaRPr lang="en-US" sz="20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B10879-B1C1-412F-B880-5A259880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r="5442" b="-2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2E787A-4633-4F5F-80AC-C5E3FA774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r="360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0266610-A866-4127-AE1B-8C70F19D6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4836" b="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68F7C-B4B9-4DB0-B4DB-E4706E4BC331}"/>
              </a:ext>
            </a:extLst>
          </p:cNvPr>
          <p:cNvSpPr txBox="1"/>
          <p:nvPr/>
        </p:nvSpPr>
        <p:spPr>
          <a:xfrm>
            <a:off x="643468" y="3528035"/>
            <a:ext cx="1691770" cy="39200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>
                <a:solidFill>
                  <a:srgbClr val="FFFFFF"/>
                </a:solidFill>
              </a:rPr>
              <a:t>To Palais de l'Europe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52E2E-1C90-4559-86E7-5F38E987E0F6}"/>
              </a:ext>
            </a:extLst>
          </p:cNvPr>
          <p:cNvSpPr txBox="1"/>
          <p:nvPr/>
        </p:nvSpPr>
        <p:spPr>
          <a:xfrm>
            <a:off x="6887045" y="2793789"/>
            <a:ext cx="4661488" cy="31041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300">
                <a:solidFill>
                  <a:srgbClr val="FFFFFF"/>
                </a:solidFill>
              </a:rPr>
              <a:t>Το κτίριο </a:t>
            </a:r>
            <a:r>
              <a:rPr lang="fr-FR" sz="1300">
                <a:solidFill>
                  <a:srgbClr val="FFFFFF"/>
                </a:solidFill>
              </a:rPr>
              <a:t>Agora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B1605-B26E-43B3-BE03-7CA1BD9C90E3}"/>
              </a:ext>
            </a:extLst>
          </p:cNvPr>
          <p:cNvSpPr txBox="1"/>
          <p:nvPr/>
        </p:nvSpPr>
        <p:spPr>
          <a:xfrm>
            <a:off x="5419264" y="6498713"/>
            <a:ext cx="6129269" cy="35929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300">
                <a:solidFill>
                  <a:srgbClr val="FFFFFF"/>
                </a:solidFill>
              </a:rPr>
              <a:t>Το Κτίριο Ανθρωπίνων Δικαιωμάτων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D0353-B6CB-4915-80E9-B2F0543BC888}"/>
              </a:ext>
            </a:extLst>
          </p:cNvPr>
          <p:cNvSpPr txBox="1"/>
          <p:nvPr/>
        </p:nvSpPr>
        <p:spPr>
          <a:xfrm>
            <a:off x="957943" y="4601029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Διαθέτει εξωτερικά γραφεία και γραφεία συνεργασίας με άλλους διεθνείς οργανισμούς</a:t>
            </a:r>
          </a:p>
        </p:txBody>
      </p:sp>
    </p:spTree>
    <p:extLst>
      <p:ext uri="{BB962C8B-B14F-4D97-AF65-F5344CB8AC3E}">
        <p14:creationId xmlns:p14="http://schemas.microsoft.com/office/powerpoint/2010/main" val="282119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Εικόνα 3" descr="Εικόνα που περιέχει τοίχος, εσωτερικό, κρεβάτι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967F6825-B647-4673-8EA6-762C91A1A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898775"/>
            <a:ext cx="5611813" cy="31305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B8EB3CB-EB4A-4734-A6C2-98C839330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13" y="2898775"/>
            <a:ext cx="3924300" cy="31305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771DE81-E22D-415A-9ACA-8844FECB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Ευρωπαϊκή Σημαία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566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6BB01BC-64BD-4FBB-9C0F-0769335C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167618"/>
            <a:ext cx="2858466" cy="3883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l-G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47</a:t>
            </a:r>
            <a:br>
              <a:rPr lang="el-G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Κράτη-Μέλη</a:t>
            </a:r>
            <a:br>
              <a:rPr lang="el-G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CB499D4-2727-473E-A85D-CB25AD0A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58" y="121016"/>
            <a:ext cx="7190801" cy="661553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8C6BDF-D196-4DC8-8173-1BF3B29BB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15" y="2735759"/>
            <a:ext cx="1731377" cy="13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FA84B7A-8FA3-4772-B965-69BFF62E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Κράτη-Μέλη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1165FB-62D9-4007-91C4-593C85B6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876948"/>
            <a:ext cx="5131088" cy="2606592"/>
          </a:xfrm>
          <a:prstGeom prst="rect">
            <a:avLst/>
          </a:prstGeom>
        </p:spPr>
      </p:pic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5922EF5-2F88-4D95-B247-CDD2A01D6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738146"/>
            <a:ext cx="5131087" cy="29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άτομ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62A349B-26B0-4E2A-9173-43B6BA4D2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2" r="12873" b="2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8" name="Εικόνα 7" descr="Εικόνα που περιέχει άτομο, άνδρας, τοίχος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80F9A37-2002-4C92-A8BD-B6B4A018D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r="16306" b="2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Εικόνα 10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A2F6B9D-C55A-4ED9-B101-F84D92A8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r="25650" b="-2"/>
          <a:stretch/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13" name="Εικόνα 12" descr="Εικόνα που περιέχει κείμενο, πορτοκαλί&#10;&#10;Περιγραφή που δημιουργήθηκε αυτόματα">
            <a:extLst>
              <a:ext uri="{FF2B5EF4-FFF2-40B4-BE49-F238E27FC236}">
                <a16:creationId xmlns:a16="http://schemas.microsoft.com/office/drawing/2014/main" id="{C3BBD6B2-8CF4-4E11-8AF1-9B366513C1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r="12029" b="2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34BFCA-EDA4-449F-A766-C607EA0FF7C1}"/>
              </a:ext>
            </a:extLst>
          </p:cNvPr>
          <p:cNvSpPr txBox="1"/>
          <p:nvPr/>
        </p:nvSpPr>
        <p:spPr>
          <a:xfrm>
            <a:off x="7543618" y="2704407"/>
            <a:ext cx="3997805" cy="3489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Μαρία </a:t>
            </a:r>
            <a:r>
              <a:rPr lang="el-GR" sz="2000" dirty="0" err="1"/>
              <a:t>Πεϊτσίνοβιτς</a:t>
            </a:r>
            <a:r>
              <a:rPr lang="el-GR" sz="2000" dirty="0"/>
              <a:t> </a:t>
            </a:r>
            <a:r>
              <a:rPr lang="el-GR" sz="2000" dirty="0" err="1"/>
              <a:t>Μπούριτς</a:t>
            </a:r>
            <a:r>
              <a:rPr lang="en-US" sz="2000" dirty="0"/>
              <a:t>, 14</a:t>
            </a:r>
            <a:r>
              <a:rPr lang="en-US" sz="2000" baseline="30000" dirty="0"/>
              <a:t>η</a:t>
            </a:r>
            <a:r>
              <a:rPr lang="en-US" sz="2000" dirty="0"/>
              <a:t> </a:t>
            </a:r>
            <a:r>
              <a:rPr lang="en-US" sz="2000" dirty="0" err="1"/>
              <a:t>Γενική</a:t>
            </a:r>
            <a:r>
              <a:rPr lang="en-US" sz="2000" dirty="0"/>
              <a:t> </a:t>
            </a:r>
            <a:r>
              <a:rPr lang="en-US" sz="2000" dirty="0" err="1"/>
              <a:t>Γρ</a:t>
            </a:r>
            <a:r>
              <a:rPr lang="en-US" sz="2000" dirty="0"/>
              <a:t>αμματέας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 err="1"/>
              <a:t>Μπγιόρν</a:t>
            </a:r>
            <a:r>
              <a:rPr lang="el-GR" sz="2000" dirty="0"/>
              <a:t> </a:t>
            </a:r>
            <a:r>
              <a:rPr lang="el-GR" sz="2000" dirty="0" err="1"/>
              <a:t>Μπέργκε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Αναπληρωτής Γενικός Γραμματέας 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Η Επιτροπή Υπουργών 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Η Κοινοβουλευτική Συνέλευση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A61D5-BF50-4037-AFCB-550D91A7D4C7}"/>
              </a:ext>
            </a:extLst>
          </p:cNvPr>
          <p:cNvSpPr txBox="1"/>
          <p:nvPr/>
        </p:nvSpPr>
        <p:spPr>
          <a:xfrm>
            <a:off x="7543618" y="689317"/>
            <a:ext cx="3997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Η Δομή του Συμβουλίου</a:t>
            </a:r>
          </a:p>
        </p:txBody>
      </p:sp>
    </p:spTree>
    <p:extLst>
      <p:ext uri="{BB962C8B-B14F-4D97-AF65-F5344CB8AC3E}">
        <p14:creationId xmlns:p14="http://schemas.microsoft.com/office/powerpoint/2010/main" val="179222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E2E74C6-8660-4FFD-B678-6C1BCB1F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321734"/>
            <a:ext cx="5164746" cy="2905170"/>
          </a:xfrm>
          <a:prstGeom prst="rect">
            <a:avLst/>
          </a:prstGeom>
        </p:spPr>
      </p:pic>
      <p:pic>
        <p:nvPicPr>
          <p:cNvPr id="7" name="Εικόνα 6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870D20F2-D449-4988-8EA0-79170D57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58199"/>
            <a:ext cx="5426764" cy="1706353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άτομο, πολύχρωμ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D8F0D54-63EA-45DD-9158-65839410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185989"/>
            <a:ext cx="5426764" cy="4341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F7985-348E-444E-B50F-7DD97F8F1965}"/>
              </a:ext>
            </a:extLst>
          </p:cNvPr>
          <p:cNvSpPr txBox="1"/>
          <p:nvPr/>
        </p:nvSpPr>
        <p:spPr>
          <a:xfrm>
            <a:off x="6097485" y="5604404"/>
            <a:ext cx="614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Ντούνια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Μιγιάτοβιτς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Επίτροπος για τα Ανθρώπινα Δικαιώματα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E7D0B-00C7-48BC-9B15-6D1915BE1435}"/>
              </a:ext>
            </a:extLst>
          </p:cNvPr>
          <p:cNvSpPr txBox="1"/>
          <p:nvPr/>
        </p:nvSpPr>
        <p:spPr>
          <a:xfrm>
            <a:off x="179677" y="5852322"/>
            <a:ext cx="569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Διάσκεψη των Διεθνών Μη Κυβερνητικών Οργανώσεων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7708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1517</Words>
  <Application>Microsoft Office PowerPoint</Application>
  <PresentationFormat>Ευρεία οθόνη</PresentationFormat>
  <Paragraphs>252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Tw Cen MT</vt:lpstr>
      <vt:lpstr>Wingdings</vt:lpstr>
      <vt:lpstr>Θέμα του Office</vt:lpstr>
      <vt:lpstr>Παρουσίαση του PowerPoint</vt:lpstr>
      <vt:lpstr>Ίδρυση</vt:lpstr>
      <vt:lpstr>Η έδρα στο Στρασβούργο</vt:lpstr>
      <vt:lpstr>Παρουσίαση του PowerPoint</vt:lpstr>
      <vt:lpstr>Η Ευρωπαϊκή Σημαία</vt:lpstr>
      <vt:lpstr>47 Κράτη-Μέλη </vt:lpstr>
      <vt:lpstr>Κράτη-Μέλη</vt:lpstr>
      <vt:lpstr>Παρουσίαση του PowerPoint</vt:lpstr>
      <vt:lpstr>Παρουσίαση του PowerPoint</vt:lpstr>
      <vt:lpstr>Συμβάσεις – νομικές κατοχυρώσεις</vt:lpstr>
      <vt:lpstr>Επιτροπές – Ομάδες εργασίας</vt:lpstr>
      <vt:lpstr>Η Ελλάδα στο Συμβούλιο της Ευρώπης</vt:lpstr>
      <vt:lpstr>Η περίοδος της στρατιωτικής δικτατορίας</vt:lpstr>
      <vt:lpstr>Η ελληνική προεδρία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GKOTSI Anastasia</dc:creator>
  <cp:lastModifiedBy>CHRIS PETSIMERIS</cp:lastModifiedBy>
  <cp:revision>41</cp:revision>
  <dcterms:created xsi:type="dcterms:W3CDTF">2021-06-20T12:09:44Z</dcterms:created>
  <dcterms:modified xsi:type="dcterms:W3CDTF">2021-07-23T03:42:08Z</dcterms:modified>
</cp:coreProperties>
</file>