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8" r:id="rId2"/>
    <p:sldId id="279" r:id="rId3"/>
    <p:sldId id="280" r:id="rId4"/>
    <p:sldId id="281" r:id="rId5"/>
    <p:sldId id="282" r:id="rId6"/>
    <p:sldId id="258" r:id="rId7"/>
    <p:sldId id="262" r:id="rId8"/>
    <p:sldId id="274" r:id="rId9"/>
    <p:sldId id="265" r:id="rId10"/>
    <p:sldId id="284" r:id="rId11"/>
    <p:sldId id="264" r:id="rId12"/>
    <p:sldId id="263" r:id="rId13"/>
    <p:sldId id="276" r:id="rId14"/>
    <p:sldId id="260" r:id="rId15"/>
    <p:sldId id="271" r:id="rId16"/>
    <p:sldId id="27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10" autoAdjust="0"/>
    <p:restoredTop sz="94660"/>
  </p:normalViewPr>
  <p:slideViewPr>
    <p:cSldViewPr>
      <p:cViewPr varScale="1">
        <p:scale>
          <a:sx n="68" d="100"/>
          <a:sy n="68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E61F95-8304-4A72-8991-3F9178DD2D5F}" type="doc">
      <dgm:prSet loTypeId="urn:microsoft.com/office/officeart/2005/8/layout/vList3#1" loCatId="list" qsTypeId="urn:microsoft.com/office/officeart/2005/8/quickstyle/simple3" qsCatId="simple" csTypeId="urn:microsoft.com/office/officeart/2005/8/colors/accent1_2" csCatId="accent1" phldr="1"/>
      <dgm:spPr/>
    </dgm:pt>
    <dgm:pt modelId="{E2E63A79-AFA8-4047-83D0-998FB4B2BD0B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CF2463D8-7CF8-4478-9340-1D56FE0829F1}" type="parTrans" cxnId="{F056CAF9-DD7C-4759-BAFC-C05A3080D3D1}">
      <dgm:prSet/>
      <dgm:spPr/>
      <dgm:t>
        <a:bodyPr/>
        <a:lstStyle/>
        <a:p>
          <a:endParaRPr lang="en-US"/>
        </a:p>
      </dgm:t>
    </dgm:pt>
    <dgm:pt modelId="{3398C3B4-8E29-4B93-8268-746638E55679}" type="sibTrans" cxnId="{F056CAF9-DD7C-4759-BAFC-C05A3080D3D1}">
      <dgm:prSet/>
      <dgm:spPr/>
      <dgm:t>
        <a:bodyPr/>
        <a:lstStyle/>
        <a:p>
          <a:endParaRPr lang="en-US"/>
        </a:p>
      </dgm:t>
    </dgm:pt>
    <dgm:pt modelId="{2DE58D78-627E-4073-B7A9-A79411FDDC6A}" type="pres">
      <dgm:prSet presAssocID="{0AE61F95-8304-4A72-8991-3F9178DD2D5F}" presName="linearFlow" presStyleCnt="0">
        <dgm:presLayoutVars>
          <dgm:dir/>
          <dgm:resizeHandles val="exact"/>
        </dgm:presLayoutVars>
      </dgm:prSet>
      <dgm:spPr/>
    </dgm:pt>
    <dgm:pt modelId="{38FB16E7-841D-4FF0-BA37-B19242969A92}" type="pres">
      <dgm:prSet presAssocID="{E2E63A79-AFA8-4047-83D0-998FB4B2BD0B}" presName="composite" presStyleCnt="0"/>
      <dgm:spPr/>
    </dgm:pt>
    <dgm:pt modelId="{0B2D8D92-E577-475B-883E-9EBF29CFF34B}" type="pres">
      <dgm:prSet presAssocID="{E2E63A79-AFA8-4047-83D0-998FB4B2BD0B}" presName="imgShp" presStyleLbl="fgImgPlace1" presStyleIdx="0" presStyleCnt="1" custScaleX="298799" custScaleY="474694" custLinFactNeighborX="8753" custLinFactNeighborY="-1636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000" r="-2000"/>
          </a:stretch>
        </a:blipFill>
      </dgm:spPr>
    </dgm:pt>
    <dgm:pt modelId="{E1C76E04-3D69-495D-88F8-690CB9BCA19D}" type="pres">
      <dgm:prSet presAssocID="{E2E63A79-AFA8-4047-83D0-998FB4B2BD0B}" presName="txShp" presStyleLbl="node1" presStyleIdx="0" presStyleCnt="1" custScaleX="150376" custScaleY="507432" custLinFactNeighborX="0" custLinFactNeighborY="-22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CE7D017B-C48C-4569-8E4E-4E130C441BE3}" type="presOf" srcId="{0AE61F95-8304-4A72-8991-3F9178DD2D5F}" destId="{2DE58D78-627E-4073-B7A9-A79411FDDC6A}" srcOrd="0" destOrd="0" presId="urn:microsoft.com/office/officeart/2005/8/layout/vList3#1"/>
    <dgm:cxn modelId="{F056CAF9-DD7C-4759-BAFC-C05A3080D3D1}" srcId="{0AE61F95-8304-4A72-8991-3F9178DD2D5F}" destId="{E2E63A79-AFA8-4047-83D0-998FB4B2BD0B}" srcOrd="0" destOrd="0" parTransId="{CF2463D8-7CF8-4478-9340-1D56FE0829F1}" sibTransId="{3398C3B4-8E29-4B93-8268-746638E55679}"/>
    <dgm:cxn modelId="{CC0BDC33-A674-477B-81A2-A877804EC44A}" type="presOf" srcId="{E2E63A79-AFA8-4047-83D0-998FB4B2BD0B}" destId="{E1C76E04-3D69-495D-88F8-690CB9BCA19D}" srcOrd="0" destOrd="0" presId="urn:microsoft.com/office/officeart/2005/8/layout/vList3#1"/>
    <dgm:cxn modelId="{90F25B12-2FFF-4151-ADC3-041A113EBECC}" type="presParOf" srcId="{2DE58D78-627E-4073-B7A9-A79411FDDC6A}" destId="{38FB16E7-841D-4FF0-BA37-B19242969A92}" srcOrd="0" destOrd="0" presId="urn:microsoft.com/office/officeart/2005/8/layout/vList3#1"/>
    <dgm:cxn modelId="{48D71CCF-E402-48D4-8E70-DB7414DCD2BC}" type="presParOf" srcId="{38FB16E7-841D-4FF0-BA37-B19242969A92}" destId="{0B2D8D92-E577-475B-883E-9EBF29CFF34B}" srcOrd="0" destOrd="0" presId="urn:microsoft.com/office/officeart/2005/8/layout/vList3#1"/>
    <dgm:cxn modelId="{5A5805F7-EE05-4E59-8F4E-3E68A4E0FFF4}" type="presParOf" srcId="{38FB16E7-841D-4FF0-BA37-B19242969A92}" destId="{E1C76E04-3D69-495D-88F8-690CB9BCA19D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F5A7FA-FD97-4320-98AE-5DC9F2750DC3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D2B4FF-B67A-4860-A056-1ED2ECE8D2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2597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2B4FF-B67A-4860-A056-1ED2ECE8D25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1702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44A1E-E75F-433A-A99A-489FDE14B428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8B6A-B177-452A-9348-D1B0677F11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5394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44A1E-E75F-433A-A99A-489FDE14B428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8B6A-B177-452A-9348-D1B0677F11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9909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44A1E-E75F-433A-A99A-489FDE14B428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8B6A-B177-452A-9348-D1B0677F11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5324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44A1E-E75F-433A-A99A-489FDE14B428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8B6A-B177-452A-9348-D1B0677F11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7556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44A1E-E75F-433A-A99A-489FDE14B428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8B6A-B177-452A-9348-D1B0677F11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6593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44A1E-E75F-433A-A99A-489FDE14B428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8B6A-B177-452A-9348-D1B0677F11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5565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44A1E-E75F-433A-A99A-489FDE14B428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8B6A-B177-452A-9348-D1B0677F11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9147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44A1E-E75F-433A-A99A-489FDE14B428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8B6A-B177-452A-9348-D1B0677F11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7603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44A1E-E75F-433A-A99A-489FDE14B428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8B6A-B177-452A-9348-D1B0677F11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4439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44A1E-E75F-433A-A99A-489FDE14B428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8B6A-B177-452A-9348-D1B0677F11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1448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44A1E-E75F-433A-A99A-489FDE14B428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8B6A-B177-452A-9348-D1B0677F11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7018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44A1E-E75F-433A-A99A-489FDE14B428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18B6A-B177-452A-9348-D1B0677F11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8559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4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68CAE3-2504-4E82-8833-1EC6526481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7584" y="234888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rgbClr val="002060"/>
                </a:solidFill>
                <a:latin typeface="Arial Narrow" panose="020B0606020202030204" pitchFamily="34" charset="0"/>
              </a:rPr>
              <a:t>Ο κλάδος της υδατοκαλλιέργειας ως μοχλός ανάπτυξης της ελληνικής οικονομίας</a:t>
            </a:r>
            <a:endParaRPr lang="en-US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CE36510-6FD5-4B50-9773-F955BD8D6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8289" y="4680340"/>
            <a:ext cx="6858000" cy="1655762"/>
          </a:xfrm>
        </p:spPr>
        <p:txBody>
          <a:bodyPr>
            <a:normAutofit fontScale="92500" lnSpcReduction="20000"/>
          </a:bodyPr>
          <a:lstStyle/>
          <a:p>
            <a:r>
              <a:rPr lang="el-GR" dirty="0">
                <a:solidFill>
                  <a:srgbClr val="002060"/>
                </a:solidFill>
                <a:latin typeface="Arial Narrow" panose="020B0606020202030204" pitchFamily="34" charset="0"/>
              </a:rPr>
              <a:t>Αργύρη Αλίκη-Μαρία</a:t>
            </a:r>
          </a:p>
          <a:p>
            <a:r>
              <a:rPr lang="el-GR" dirty="0">
                <a:solidFill>
                  <a:srgbClr val="002060"/>
                </a:solidFill>
                <a:latin typeface="Arial Narrow" panose="020B0606020202030204" pitchFamily="34" charset="0"/>
              </a:rPr>
              <a:t>Κανελλάκη Βασιλική</a:t>
            </a:r>
          </a:p>
          <a:p>
            <a:r>
              <a:rPr lang="el-GR" dirty="0">
                <a:solidFill>
                  <a:srgbClr val="002060"/>
                </a:solidFill>
                <a:latin typeface="Arial Narrow" panose="020B0606020202030204" pitchFamily="34" charset="0"/>
              </a:rPr>
              <a:t>Διεθνείς σχέσεις και διεθνείς θεσμοί</a:t>
            </a:r>
          </a:p>
          <a:p>
            <a:r>
              <a:rPr lang="el-GR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Ιούλιος 2021</a:t>
            </a:r>
          </a:p>
          <a:p>
            <a:endParaRPr lang="en-US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7271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894"/>
            <a:ext cx="9144000" cy="684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9036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>
                <a:solidFill>
                  <a:srgbClr val="002060"/>
                </a:solidFill>
                <a:latin typeface="Arial Narrow" panose="020B0606020202030204" pitchFamily="34" charset="0"/>
              </a:rPr>
              <a:t>Δυνατότητες περαιτέρω ανάπτυξης</a:t>
            </a:r>
            <a:endParaRPr lang="en-US" sz="40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115616" y="1196752"/>
            <a:ext cx="698477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xmlns="" val="652084550"/>
              </p:ext>
            </p:extLst>
          </p:nvPr>
        </p:nvGraphicFramePr>
        <p:xfrm>
          <a:off x="107504" y="1628800"/>
          <a:ext cx="8821588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9584" y="1700808"/>
            <a:ext cx="6159512" cy="4464496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el-GR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η συνεχώς μειούμενη παραγωγή προϊόντων συλλεκτικής αλιείας</a:t>
            </a:r>
          </a:p>
          <a:p>
            <a:pPr>
              <a:buClr>
                <a:srgbClr val="FF0000"/>
              </a:buClr>
            </a:pPr>
            <a:r>
              <a:rPr lang="el-GR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η στροφή σε αλιευτικά προϊόντα, έναντι της κατανάλωσης κρέατος</a:t>
            </a:r>
          </a:p>
          <a:p>
            <a:pPr>
              <a:buClr>
                <a:srgbClr val="FF0000"/>
              </a:buClr>
            </a:pPr>
            <a:r>
              <a:rPr lang="el-GR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η υγιεινή και ασφάλεια των προϊόντων υδατοκαλλιέργειας</a:t>
            </a:r>
          </a:p>
          <a:p>
            <a:pPr>
              <a:buClr>
                <a:srgbClr val="FF0000"/>
              </a:buClr>
            </a:pPr>
            <a:r>
              <a:rPr lang="el-GR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οι προσιτές τιμές διάθεσης</a:t>
            </a:r>
          </a:p>
          <a:p>
            <a:pPr>
              <a:buClr>
                <a:srgbClr val="FF0000"/>
              </a:buClr>
            </a:pPr>
            <a:r>
              <a:rPr lang="el-GR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Η υψηλή βιοποικιλότητα της Μεσογείου, από την άποψη ειδών και οικοτόπων αποτελεί μια τεράστια δυνητική πηγή νέων φαρμάκων, προϊόντων υγείας, nutraceuticals, και καλλυντικών.</a:t>
            </a:r>
          </a:p>
        </p:txBody>
      </p:sp>
    </p:spTree>
    <p:extLst>
      <p:ext uri="{BB962C8B-B14F-4D97-AF65-F5344CB8AC3E}">
        <p14:creationId xmlns:p14="http://schemas.microsoft.com/office/powerpoint/2010/main" xmlns="" val="1896390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076"/>
          <a:stretch/>
        </p:blipFill>
        <p:spPr>
          <a:xfrm>
            <a:off x="-36512" y="-27384"/>
            <a:ext cx="9180512" cy="6885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bg1"/>
                </a:solidFill>
                <a:latin typeface="Arial Narrow" panose="020B0606020202030204" pitchFamily="34" charset="0"/>
              </a:rPr>
              <a:t>Συγκριτικά πλεονεκτήματα</a:t>
            </a:r>
            <a:endParaRPr lang="en-US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94920" cy="5257800"/>
          </a:xfrm>
        </p:spPr>
        <p:txBody>
          <a:bodyPr>
            <a:noAutofit/>
          </a:bodyPr>
          <a:lstStyle/>
          <a:p>
            <a:pPr>
              <a:buClr>
                <a:srgbClr val="FF0000"/>
              </a:buClr>
            </a:pPr>
            <a:r>
              <a:rPr lang="el-GR" sz="2000" dirty="0">
                <a:solidFill>
                  <a:schemeClr val="bg1"/>
                </a:solidFill>
                <a:latin typeface="Arial Narrow" panose="020B0606020202030204" pitchFamily="34" charset="0"/>
              </a:rPr>
              <a:t>Οι γενικότερες θετικές κλιματικές και υδρολογικές συνθήκες </a:t>
            </a:r>
          </a:p>
          <a:p>
            <a:pPr>
              <a:buClr>
                <a:srgbClr val="FF0000"/>
              </a:buClr>
            </a:pPr>
            <a:r>
              <a:rPr lang="en-US" sz="2000" dirty="0">
                <a:solidFill>
                  <a:schemeClr val="bg1"/>
                </a:solidFill>
                <a:latin typeface="Arial Narrow" panose="020B0606020202030204" pitchFamily="34" charset="0"/>
              </a:rPr>
              <a:t>O</a:t>
            </a:r>
            <a:r>
              <a:rPr lang="el-GR" sz="2000" dirty="0">
                <a:solidFill>
                  <a:schemeClr val="bg1"/>
                </a:solidFill>
                <a:latin typeface="Arial Narrow" panose="020B0606020202030204" pitchFamily="34" charset="0"/>
              </a:rPr>
              <a:t>ργανωμένη χωροθέτηση παραγωγικών δραστηριοτήτων </a:t>
            </a:r>
            <a:endParaRPr lang="en-US" sz="20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buClr>
                <a:srgbClr val="FF0000"/>
              </a:buClr>
            </a:pPr>
            <a:r>
              <a:rPr lang="el-GR" sz="2000" dirty="0">
                <a:solidFill>
                  <a:schemeClr val="bg1"/>
                </a:solidFill>
                <a:latin typeface="Arial Narrow" panose="020B0606020202030204" pitchFamily="34" charset="0"/>
              </a:rPr>
              <a:t>Η καθαρή θάλασσα</a:t>
            </a:r>
          </a:p>
          <a:p>
            <a:pPr>
              <a:buClr>
                <a:srgbClr val="FF0000"/>
              </a:buClr>
            </a:pPr>
            <a:r>
              <a:rPr lang="el-GR" sz="2000" dirty="0">
                <a:solidFill>
                  <a:schemeClr val="bg1"/>
                </a:solidFill>
                <a:latin typeface="Arial Narrow" panose="020B0606020202030204" pitchFamily="34" charset="0"/>
              </a:rPr>
              <a:t>Η θετική εικόνα της Μεσογειακής διατροφής και της παραγωγής της περιοχή</a:t>
            </a:r>
          </a:p>
          <a:p>
            <a:pPr>
              <a:buClr>
                <a:srgbClr val="FF0000"/>
              </a:buClr>
            </a:pPr>
            <a:r>
              <a:rPr lang="el-GR" sz="2000" dirty="0">
                <a:solidFill>
                  <a:schemeClr val="bg1"/>
                </a:solidFill>
                <a:latin typeface="Arial Narrow" panose="020B0606020202030204" pitchFamily="34" charset="0"/>
              </a:rPr>
              <a:t>Η γειτνίαση της χώρας, ως χώρα παραγωγής, με τις κύριες αγορές κατανάλωσης </a:t>
            </a:r>
          </a:p>
          <a:p>
            <a:pPr>
              <a:buClr>
                <a:srgbClr val="FF0000"/>
              </a:buClr>
            </a:pPr>
            <a:r>
              <a:rPr lang="el-GR" sz="2000" dirty="0">
                <a:solidFill>
                  <a:schemeClr val="bg1"/>
                </a:solidFill>
                <a:latin typeface="Arial Narrow" panose="020B0606020202030204" pitchFamily="34" charset="0"/>
              </a:rPr>
              <a:t>υψηλό επίπεδο τεχνογνωσίας για τον κλάδο που έχει αποκτηθεί σε όλα τα επίπεδα (επιστημονικό – τεχνικό – διοικητικό)</a:t>
            </a:r>
          </a:p>
          <a:p>
            <a:pPr>
              <a:buClr>
                <a:srgbClr val="FF0000"/>
              </a:buClr>
            </a:pPr>
            <a:endParaRPr lang="el-GR" sz="20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buClr>
                <a:srgbClr val="FF0000"/>
              </a:buClr>
            </a:pP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331640" y="1196752"/>
            <a:ext cx="64087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017130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4350">
              <a:srgbClr val="C5D3EE"/>
            </a:gs>
            <a:gs pos="0">
              <a:schemeClr val="accent1">
                <a:tint val="66000"/>
                <a:satMod val="160000"/>
                <a:alpha val="0"/>
              </a:schemeClr>
            </a:gs>
            <a:gs pos="18000">
              <a:schemeClr val="accent1">
                <a:tint val="44500"/>
                <a:satMod val="160000"/>
                <a:lumMod val="86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0352" y="44624"/>
            <a:ext cx="1728192" cy="6696744"/>
          </a:xfrm>
        </p:spPr>
        <p:txBody>
          <a:bodyPr vert="wordArtVert">
            <a:normAutofit/>
          </a:bodyPr>
          <a:lstStyle/>
          <a:p>
            <a:r>
              <a:rPr lang="el-GR" sz="3400" dirty="0">
                <a:solidFill>
                  <a:srgbClr val="002060"/>
                </a:solidFill>
                <a:latin typeface="Arial Narrow" panose="020B0606020202030204" pitchFamily="34" charset="0"/>
              </a:rPr>
              <a:t>διλήμματα</a:t>
            </a:r>
            <a:endParaRPr lang="en-US" sz="34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470976"/>
            <a:ext cx="3240360" cy="6774448"/>
          </a:xfrm>
        </p:spPr>
        <p:txBody>
          <a:bodyPr>
            <a:normAutofit fontScale="62500" lnSpcReduction="20000"/>
          </a:bodyPr>
          <a:lstStyle/>
          <a:p>
            <a:pPr>
              <a:buClr>
                <a:srgbClr val="FF0000"/>
              </a:buClr>
            </a:pPr>
            <a:r>
              <a:rPr lang="el-GR" dirty="0">
                <a:solidFill>
                  <a:srgbClr val="002060"/>
                </a:solidFill>
                <a:latin typeface="Arial Narrow" panose="020B0606020202030204" pitchFamily="34" charset="0"/>
              </a:rPr>
              <a:t>Πανδημία</a:t>
            </a:r>
          </a:p>
          <a:p>
            <a:pPr>
              <a:buClr>
                <a:srgbClr val="FF0000"/>
              </a:buClr>
            </a:pPr>
            <a:r>
              <a:rPr lang="el-GR" dirty="0">
                <a:solidFill>
                  <a:srgbClr val="002060"/>
                </a:solidFill>
                <a:latin typeface="Arial Narrow" panose="020B0606020202030204" pitchFamily="34" charset="0"/>
              </a:rPr>
              <a:t>Χαμηλή απορροφητικότητα τόυ ΕΠΑΛ 2014-2020</a:t>
            </a:r>
          </a:p>
          <a:p>
            <a:pPr>
              <a:buClr>
                <a:srgbClr val="FF0000"/>
              </a:buClr>
            </a:pPr>
            <a:r>
              <a:rPr lang="el-GR" dirty="0">
                <a:solidFill>
                  <a:srgbClr val="002060"/>
                </a:solidFill>
                <a:latin typeface="Arial Narrow" panose="020B0606020202030204" pitchFamily="34" charset="0"/>
              </a:rPr>
              <a:t>Ο μέσος ετήσιος ρυθμός ανάπτυξης της ιχθυοκαλλιέργειας στην Τουρκία την τελευταία δεκαετία είναι πολλαπλάσιος από αυτόν της Ελλάδας. </a:t>
            </a:r>
          </a:p>
          <a:p>
            <a:pPr>
              <a:buClr>
                <a:srgbClr val="FF0000"/>
              </a:buClr>
            </a:pPr>
            <a:r>
              <a:rPr lang="el-GR" dirty="0">
                <a:solidFill>
                  <a:srgbClr val="002060"/>
                </a:solidFill>
                <a:latin typeface="Arial Narrow" panose="020B0606020202030204" pitchFamily="34" charset="0"/>
              </a:rPr>
              <a:t>Τα ελληνικά προϊόντα έχουν αυξημένο κόστος παραγωγής αφού συμμορφώνονται με την αυστηρή ευρωπαϊκή νομοθεσία.</a:t>
            </a:r>
          </a:p>
          <a:p>
            <a:pPr>
              <a:buClr>
                <a:srgbClr val="FF0000"/>
              </a:buClr>
            </a:pPr>
            <a:r>
              <a:rPr lang="el-GR" dirty="0">
                <a:solidFill>
                  <a:srgbClr val="002060"/>
                </a:solidFill>
                <a:latin typeface="Arial Narrow" panose="020B0606020202030204" pitchFamily="34" charset="0"/>
              </a:rPr>
              <a:t>Η Μεσόγειος αντιμετωπίζει ένα συνδυασμό μόλυνσης από την ξηρά και από τα πλοία, απορριμμάτων, υπεραλιεία, διάβρωση των ακτών και μείωση της βιοποικιλότητας.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8194104" y="476672"/>
            <a:ext cx="0" cy="59766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2987824" y="44624"/>
            <a:ext cx="1728192" cy="6696744"/>
          </a:xfrm>
          <a:prstGeom prst="rect">
            <a:avLst/>
          </a:prstGeom>
        </p:spPr>
        <p:txBody>
          <a:bodyPr vert="wordArtVert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400" dirty="0">
                <a:solidFill>
                  <a:srgbClr val="002060"/>
                </a:solidFill>
                <a:latin typeface="Arial Narrow" panose="020B0606020202030204" pitchFamily="34" charset="0"/>
              </a:rPr>
              <a:t>προκλήσεις</a:t>
            </a:r>
            <a:endParaRPr lang="en-US" sz="34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441576" y="470872"/>
            <a:ext cx="0" cy="59766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 txBox="1">
            <a:spLocks/>
          </p:cNvSpPr>
          <p:nvPr/>
        </p:nvSpPr>
        <p:spPr>
          <a:xfrm>
            <a:off x="5446376" y="831016"/>
            <a:ext cx="2798032" cy="6414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0000"/>
              </a:buClr>
            </a:pPr>
            <a:r>
              <a:rPr lang="el-GR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Η συνύπαρξη υδατοκαλλιεργειών και θαλασσίων προστατευόμενων περιοχών (για προστασία του οικοσυστήματος, της βιοποικιλότητας ή της αρχαιολογικής κληρονομιάς).</a:t>
            </a:r>
          </a:p>
          <a:p>
            <a:pPr>
              <a:buClr>
                <a:srgbClr val="FF0000"/>
              </a:buClr>
            </a:pPr>
            <a:endParaRPr lang="el-GR" sz="20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>
              <a:buClr>
                <a:srgbClr val="FF0000"/>
              </a:buClr>
            </a:pPr>
            <a:r>
              <a:rPr lang="el-GR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Η αυξανόμενη ζήτηση θαλάσσιων περιοχών για την παραγωγή ενέργειας από ανανεώσιμες πηγές.</a:t>
            </a:r>
          </a:p>
        </p:txBody>
      </p:sp>
    </p:spTree>
    <p:extLst>
      <p:ext uri="{BB962C8B-B14F-4D97-AF65-F5344CB8AC3E}">
        <p14:creationId xmlns:p14="http://schemas.microsoft.com/office/powerpoint/2010/main" xmlns="" val="237469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44500"/>
                <a:satMod val="160000"/>
                <a:alpha val="85000"/>
                <a:lumMod val="97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>
                <a:solidFill>
                  <a:srgbClr val="002060"/>
                </a:solidFill>
                <a:latin typeface="Arial Narrow" panose="020B0606020202030204" pitchFamily="34" charset="0"/>
              </a:rPr>
              <a:t>Διαμόρφωση θέσης πολιτικής</a:t>
            </a:r>
            <a:endParaRPr lang="en-US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068720" y="2132856"/>
            <a:ext cx="6959664" cy="151216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6567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107504" y="548680"/>
            <a:ext cx="4248472" cy="590465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4812890" y="584128"/>
            <a:ext cx="4248472" cy="590465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flipH="1">
            <a:off x="827584" y="692696"/>
            <a:ext cx="2758580" cy="896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rgbClr val="FF0000"/>
                </a:solidFill>
              </a:rPr>
              <a:t>ΠΡΟΒΟΛΗ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5557836" y="692696"/>
            <a:ext cx="2758580" cy="896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rgbClr val="FF0000"/>
                </a:solidFill>
              </a:rPr>
              <a:t>ΠΡΟΣΤΑΣΙΑ ΑΠΟ ΑΝΤΑΓΩΝΙΣΜΟ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72672" y="1712997"/>
            <a:ext cx="29523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>
                <a:solidFill>
                  <a:srgbClr val="002060"/>
                </a:solidFill>
              </a:rPr>
              <a:t>Η ΕΕ να πιέσει την Τουρκία να μεριμνήσει για την αειφορία και τη διατηρησιμότητα. Η Τουρκία παράγει πιο οικονομικά γιατί δεν ενδιαφέρεται για το κλιματικό και περιβαλλοντικό αποτύπωμα.</a:t>
            </a:r>
          </a:p>
          <a:p>
            <a:pPr algn="ctr"/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773864" y="1956896"/>
            <a:ext cx="28803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>
                <a:solidFill>
                  <a:srgbClr val="002060"/>
                </a:solidFill>
              </a:rPr>
              <a:t>Η ΕΕ να αναδείξει τα ανταγωνιστικά πλεονεκτήματα των ψαριών μας και όλων των ψαριών της ΕΕ σε σχέση με την πιστοποίηση και την ποιότητα των προϊόντων.</a:t>
            </a:r>
          </a:p>
        </p:txBody>
      </p:sp>
    </p:spTree>
    <p:extLst>
      <p:ext uri="{BB962C8B-B14F-4D97-AF65-F5344CB8AC3E}">
        <p14:creationId xmlns:p14="http://schemas.microsoft.com/office/powerpoint/2010/main" xmlns="" val="1494152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8032" y="590823"/>
            <a:ext cx="7772400" cy="1470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4000" dirty="0">
                <a:solidFill>
                  <a:srgbClr val="002060"/>
                </a:solidFill>
                <a:latin typeface="Arial Narrow" panose="020B0606020202030204" pitchFamily="34" charset="0"/>
              </a:rPr>
              <a:t>Σας ευχαριστούμε για την προσοχή σας!</a:t>
            </a:r>
            <a:endParaRPr lang="en-US" sz="40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4002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90E8B9-8E7C-4D3E-8D22-21DD867CE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002060"/>
                </a:solidFill>
                <a:latin typeface="Arial Narrow" panose="020B0606020202030204" pitchFamily="34" charset="0"/>
              </a:rPr>
              <a:t>Η θαλάσσια πολιτική της ΕΕ</a:t>
            </a:r>
            <a:endParaRPr lang="en-US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296C7CF-941E-4DA3-944B-B901CFBB09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</a:pPr>
            <a:r>
              <a:rPr lang="el-GR" dirty="0">
                <a:solidFill>
                  <a:srgbClr val="002060"/>
                </a:solidFill>
                <a:latin typeface="Arial Narrow" panose="020B0606020202030204" pitchFamily="34" charset="0"/>
              </a:rPr>
              <a:t>Ολοκληρωμένη Θαλάσσια Πολιτική (ΟΘΠ):</a:t>
            </a:r>
            <a:r>
              <a:rPr lang="el-GR" sz="1800" dirty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 πλαίσιο πολιτικής που αποσκοπεί στην προώθηση της βιώσιμης ανάπτυξης όλων των θαλάσσιων δραστηριοτήτων και των παράκτιων περιοχών μέσω της βελτίωσης του συντονισμού των πολιτικών </a:t>
            </a:r>
          </a:p>
          <a:p>
            <a:pPr lvl="1">
              <a:buClr>
                <a:srgbClr val="FF0000"/>
              </a:buClr>
            </a:pPr>
            <a:r>
              <a:rPr lang="el-GR" sz="1600" dirty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ενίσχυση της «γαλάζιας ανάπτυξης», δηλαδή</a:t>
            </a:r>
            <a:r>
              <a:rPr lang="el-GR" sz="1800" dirty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 υποστηριξης της ανάπτυξης βιώσιμων θαλάσσιων και ναυτιλιακών οικονομικών δραστηριοτήτων</a:t>
            </a:r>
          </a:p>
          <a:p>
            <a:pPr lvl="1">
              <a:buClr>
                <a:srgbClr val="FF0000"/>
              </a:buClr>
            </a:pPr>
            <a:endParaRPr lang="el-GR" sz="1800" dirty="0">
              <a:solidFill>
                <a:srgbClr val="002060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pPr marL="457200" lvl="1" indent="-4572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l-GR" sz="2800" dirty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5,4 εκατομμύρια θέσεις εργασίας </a:t>
            </a:r>
          </a:p>
          <a:p>
            <a:pPr marL="0" lvl="1">
              <a:buClr>
                <a:srgbClr val="FF0000"/>
              </a:buClr>
            </a:pPr>
            <a:endParaRPr lang="el-GR" sz="2800" dirty="0">
              <a:solidFill>
                <a:srgbClr val="002060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pPr marL="457200" lvl="1" indent="-4572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l-GR" sz="2800" dirty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500 δισ. Ετησίως ακαθάριστη προστιθέμενη αξία </a:t>
            </a:r>
            <a:endParaRPr lang="el-GR" sz="40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>
              <a:buClr>
                <a:srgbClr val="FF0000"/>
              </a:buClr>
            </a:pPr>
            <a:endParaRPr lang="en-US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331640" y="1196752"/>
            <a:ext cx="64087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93365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DE6EB2-B052-42CB-8469-2D7BEA9EF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>
                <a:solidFill>
                  <a:srgbClr val="002060"/>
                </a:solidFill>
                <a:latin typeface="Arial Narrow" panose="020B0606020202030204" pitchFamily="34" charset="0"/>
              </a:rPr>
              <a:t>Ο ρόλος της Ευρωπαϊκής Επιτροπής</a:t>
            </a:r>
            <a:endParaRPr lang="en-US" sz="40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F347FE-D9E9-4ED8-AD1D-B50E4B60A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380" y="1263899"/>
            <a:ext cx="4358308" cy="5112198"/>
          </a:xfrm>
        </p:spPr>
        <p:txBody>
          <a:bodyPr/>
          <a:lstStyle/>
          <a:p>
            <a:r>
              <a:rPr lang="el-GR" sz="1800" dirty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θεσμικό όργανο της ΕΕ </a:t>
            </a:r>
          </a:p>
          <a:p>
            <a:r>
              <a:rPr lang="el-GR" sz="1800" dirty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ίδρυση το 1958 με τη Συνθηκη της Ρώμης</a:t>
            </a:r>
            <a:endParaRPr lang="en-US" sz="1800" dirty="0">
              <a:solidFill>
                <a:srgbClr val="002060"/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l-GR" dirty="0">
                <a:solidFill>
                  <a:srgbClr val="002060"/>
                </a:solidFill>
                <a:latin typeface="Arial Narrow" panose="020B0606020202030204" pitchFamily="34" charset="0"/>
              </a:rPr>
              <a:t>Κύριες αρμοδιότητες</a:t>
            </a:r>
          </a:p>
          <a:p>
            <a:r>
              <a:rPr lang="el-GR" sz="1800" b="1" dirty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Προτάσεις νέας νομοθεσίας</a:t>
            </a:r>
          </a:p>
          <a:p>
            <a:r>
              <a:rPr lang="el-GR" sz="1800" b="1" dirty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Υλοποίηση των πολιτικών και του προϋπολογισμού της ΕΕ</a:t>
            </a:r>
          </a:p>
          <a:p>
            <a:r>
              <a:rPr lang="el-GR" sz="1800" b="1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Θ</a:t>
            </a:r>
            <a:r>
              <a:rPr lang="el-GR" sz="1800" b="1" dirty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εματοφύλακας των Συνθηκών</a:t>
            </a:r>
          </a:p>
          <a:p>
            <a:r>
              <a:rPr lang="el-GR" sz="1800" b="1" dirty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Εκπροσώπηση στη διεθνή σκηνή</a:t>
            </a:r>
          </a:p>
          <a:p>
            <a:pPr marL="0" indent="0">
              <a:buNone/>
            </a:pPr>
            <a:r>
              <a:rPr lang="el-GR" sz="2800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Σε σχέση με την ΟΘΠ:</a:t>
            </a:r>
            <a:endParaRPr lang="en-US" sz="2800" dirty="0">
              <a:solidFill>
                <a:srgbClr val="002060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l-GR" sz="1800" dirty="0">
              <a:solidFill>
                <a:srgbClr val="002060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548" y="4581128"/>
            <a:ext cx="41903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Οκτώβριος 2007: «Μια ολοκληρωμένη θαλάσσια πολιτική για την Ευρωπαϊκή Ένωση»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Δύο εκθέσεις προόδου (2009 και 2012)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ΕΚ 1379/2013 (Κοινή Οργάνωση Αγορών)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ΕΚ 1380/2013 (ΚΑλΠ)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ΕΚ 508/2014 (ΕΤΘΑ)</a:t>
            </a:r>
            <a:endParaRPr lang="en-US" dirty="0">
              <a:solidFill>
                <a:srgbClr val="002060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71600" y="1196752"/>
            <a:ext cx="73587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Left Brace 13"/>
          <p:cNvSpPr/>
          <p:nvPr/>
        </p:nvSpPr>
        <p:spPr>
          <a:xfrm>
            <a:off x="300556" y="1484784"/>
            <a:ext cx="770312" cy="5059144"/>
          </a:xfrm>
          <a:prstGeom prst="leftBrac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086" r="20017"/>
          <a:stretch/>
        </p:blipFill>
        <p:spPr>
          <a:xfrm>
            <a:off x="5364088" y="1412776"/>
            <a:ext cx="3712464" cy="483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8882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alphaModFix amt="15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82E8FF-0D1A-4DC0-BE5F-ED5BEBEC3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002060"/>
                </a:solidFill>
                <a:latin typeface="Arial Narrow" panose="020B0606020202030204" pitchFamily="34" charset="0"/>
              </a:rPr>
              <a:t>Τομείς πολιτικής</a:t>
            </a:r>
            <a:endParaRPr lang="en-US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476DD85-55B7-466F-ADD5-C4FBE501E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14733"/>
            <a:ext cx="7886700" cy="501194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>
                <a:solidFill>
                  <a:srgbClr val="002060"/>
                </a:solidFill>
                <a:latin typeface="Arial Narrow" panose="020B0606020202030204" pitchFamily="34" charset="0"/>
              </a:rPr>
              <a:t>Ενδεικτικά:</a:t>
            </a:r>
          </a:p>
          <a:p>
            <a:r>
              <a:rPr lang="el-GR" sz="1800" dirty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Εκπαίδευση και Νεολαία</a:t>
            </a:r>
            <a:r>
              <a:rPr lang="en-US" sz="1800" dirty="0">
                <a:solidFill>
                  <a:srgbClr val="002060"/>
                </a:solidFill>
                <a:effectLst/>
                <a:latin typeface="Arial Narrow" panose="020B0606020202030204" pitchFamily="34" charset="0"/>
              </a:rPr>
              <a:t> Απα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 Narrow" panose="020B0606020202030204" pitchFamily="34" charset="0"/>
              </a:rPr>
              <a:t>σχόληση</a:t>
            </a:r>
            <a:r>
              <a:rPr lang="en-US" sz="1800" dirty="0">
                <a:solidFill>
                  <a:srgbClr val="002060"/>
                </a:solidFill>
                <a:effectLst/>
                <a:latin typeface="Arial Narrow" panose="020B0606020202030204" pitchFamily="34" charset="0"/>
              </a:rPr>
              <a:t> και 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 Narrow" panose="020B0606020202030204" pitchFamily="34" charset="0"/>
              </a:rPr>
              <a:t>Κοινωνικά</a:t>
            </a:r>
            <a:r>
              <a:rPr lang="en-US" sz="1800" dirty="0">
                <a:solidFill>
                  <a:srgbClr val="002060"/>
                </a:solidFill>
                <a:effectLst/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 Narrow" panose="020B0606020202030204" pitchFamily="34" charset="0"/>
              </a:rPr>
              <a:t>Δικ</a:t>
            </a:r>
            <a:r>
              <a:rPr lang="en-US" sz="1800" dirty="0">
                <a:solidFill>
                  <a:srgbClr val="002060"/>
                </a:solidFill>
                <a:effectLst/>
                <a:latin typeface="Arial Narrow" panose="020B0606020202030204" pitchFamily="34" charset="0"/>
              </a:rPr>
              <a:t>αιώματα </a:t>
            </a:r>
            <a:endParaRPr lang="el-GR" sz="1800" dirty="0">
              <a:solidFill>
                <a:srgbClr val="002060"/>
              </a:solidFill>
              <a:effectLst/>
              <a:latin typeface="Arial Narrow" panose="020B0606020202030204" pitchFamily="34" charset="0"/>
            </a:endParaRPr>
          </a:p>
          <a:p>
            <a:r>
              <a:rPr lang="el-GR" sz="1800" dirty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Εσωτερική Αγορά</a:t>
            </a:r>
            <a:r>
              <a:rPr lang="en-US" sz="1800" dirty="0">
                <a:solidFill>
                  <a:srgbClr val="002060"/>
                </a:solidFill>
                <a:effectLst/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 Narrow" panose="020B0606020202030204" pitchFamily="34" charset="0"/>
              </a:rPr>
              <a:t>Συνοχή</a:t>
            </a:r>
            <a:r>
              <a:rPr lang="en-US" sz="1800" dirty="0">
                <a:solidFill>
                  <a:srgbClr val="002060"/>
                </a:solidFill>
                <a:effectLst/>
                <a:latin typeface="Arial Narrow" panose="020B0606020202030204" pitchFamily="34" charset="0"/>
              </a:rPr>
              <a:t> και 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 Narrow" panose="020B0606020202030204" pitchFamily="34" charset="0"/>
              </a:rPr>
              <a:t>Μετ</a:t>
            </a:r>
            <a:r>
              <a:rPr lang="en-US" sz="1800" dirty="0">
                <a:solidFill>
                  <a:srgbClr val="002060"/>
                </a:solidFill>
                <a:effectLst/>
                <a:latin typeface="Arial Narrow" panose="020B0606020202030204" pitchFamily="34" charset="0"/>
              </a:rPr>
              <a:t>αρρυθμίσεις </a:t>
            </a:r>
            <a:endParaRPr lang="el-GR" sz="1800" dirty="0">
              <a:solidFill>
                <a:srgbClr val="002060"/>
              </a:solidFill>
              <a:effectLst/>
              <a:latin typeface="Arial Narrow" panose="020B0606020202030204" pitchFamily="34" charset="0"/>
            </a:endParaRPr>
          </a:p>
          <a:p>
            <a:r>
              <a:rPr lang="el-GR" sz="1800" dirty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Χρηματοπιστωτικές υπηρεσίες</a:t>
            </a:r>
          </a:p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l-GR" sz="2400" dirty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Περιβάλλον, Ωκεανοί και Αλιεία</a:t>
            </a:r>
            <a:endParaRPr lang="en-US" sz="2400" dirty="0">
              <a:solidFill>
                <a:srgbClr val="002060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l-GR" sz="1800" dirty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διασφάλιση της προστασίας του περιβάλλοντος, των ωκεανών και του θαλάσσιου οικοσυστήματος στο πλαίσιο της Ευρωπαικης πρασινης Συμφωνίας, </a:t>
            </a:r>
          </a:p>
          <a:p>
            <a:pPr lvl="1" algn="just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l-GR" sz="1800" dirty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η νέα Στρατηγική Βιοποικιλότητας για το 2030, </a:t>
            </a:r>
          </a:p>
          <a:p>
            <a:pPr lvl="1" algn="just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l-GR" sz="1800" dirty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η εξυπηρέτηση του στόχου της Επιτροπής περί μηδενικής μολυνσης υδάτων και αέρα από επικίνδυνα χημικά στοιχεία,</a:t>
            </a:r>
          </a:p>
          <a:p>
            <a:pPr lvl="1" algn="just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l-GR" sz="1800" dirty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η πλήρης εφαρμογή του Κανονισμου περί Κοινής Αλιευτικής Πολιτικής και αξιολόγησή της έως το 2022, </a:t>
            </a:r>
          </a:p>
          <a:p>
            <a:pPr lvl="1" algn="just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l-GR" sz="1800" dirty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η συνεισφορά στη στρατηγική «Απο το αγρόκτημα στο πιάτο» και πιο συγκεκριμένα στη βιωσιμότητα των</a:t>
            </a:r>
            <a:r>
              <a:rPr lang="el-GR" sz="1800" dirty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 θαλάσσιων βιολογικών πόρων</a:t>
            </a:r>
            <a:r>
              <a:rPr lang="el-GR" sz="1800" dirty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ιδίως στον τομέα της υδατοκαλλιέργειας</a:t>
            </a:r>
            <a:endParaRPr lang="en-US" sz="1800" dirty="0">
              <a:solidFill>
                <a:srgbClr val="002060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339752" y="1196752"/>
            <a:ext cx="46085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88531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3ED603-716D-42B4-AF38-88AABDFE4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002060"/>
                </a:solidFill>
                <a:latin typeface="Arial Narrow" panose="020B0606020202030204" pitchFamily="34" charset="0"/>
              </a:rPr>
              <a:t>Υδατοκαλλιέργεια</a:t>
            </a:r>
            <a:endParaRPr lang="en-US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8E1192-81C3-4332-8124-635BBF2293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Η εκτροφή υδρόβιων οργανισμών σε φυσικό ή ελεγχόμενο θαλάσσιο περιβάλλον ή σε εσωτερικά νερά</a:t>
            </a:r>
          </a:p>
          <a:p>
            <a:r>
              <a:rPr lang="el-GR" sz="1800" dirty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πυλώνας της Στρατηγικής της για Γαλάζια Ανάπτυξη</a:t>
            </a:r>
          </a:p>
          <a:p>
            <a:r>
              <a:rPr lang="el-GR" sz="1800" dirty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Συντρέχουσα αρμοδιότητα ΕΕ</a:t>
            </a:r>
          </a:p>
          <a:p>
            <a:r>
              <a:rPr lang="el-GR" sz="1800" dirty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Η Επιτροπή προέτρεψε τα κράτη-μέλη να συμπεριλάβουν επενδύσεις για μια βιώσιμη γαλάζια οικονομία και ανταγωνιστική υδατοκαλλιέργεια στην ΕΕ στα εθνικά τους σχέδια ανάκαμψης και ανθεκτικότητας</a:t>
            </a:r>
          </a:p>
          <a:p>
            <a:r>
              <a:rPr lang="el-GR" sz="1800" dirty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ΜΑΪΟΣ 2021: κατευθυντήριες γραμμές για μια πιο βιώσιμη</a:t>
            </a:r>
            <a:r>
              <a:rPr lang="en-US" sz="1800" dirty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 </a:t>
            </a:r>
            <a:r>
              <a:rPr lang="el-GR" sz="1800" dirty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και ανταγωνιστική υδατοκαλλιέργεια στην ΕΕ για την περίοδο 2021 έως 2030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l-GR" sz="1800" dirty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Διεθνής ανταγωνιστικότητα,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l-GR" sz="1800" dirty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μειωση εισαγωγών και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l-GR" sz="1800" dirty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αύξηση απασχόλησης</a:t>
            </a:r>
            <a:endParaRPr lang="en-US" sz="36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5445224"/>
            <a:ext cx="8373616" cy="115834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2339752" y="1196752"/>
            <a:ext cx="46085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0367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44500"/>
                <a:satMod val="160000"/>
                <a:alpha val="85000"/>
                <a:lumMod val="97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EDEA8391-E906-4A40-A044-1AA1CB09710F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>
                <a:solidFill>
                  <a:srgbClr val="002060"/>
                </a:solidFill>
                <a:latin typeface="Arial Narrow" panose="020B0606020202030204" pitchFamily="34" charset="0"/>
              </a:rPr>
              <a:t>Τρόποι χρηματοδότησης</a:t>
            </a:r>
            <a:endParaRPr lang="en-US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C68B0990-E3CF-4467-9612-4C40892FDE20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dirty="0">
                <a:solidFill>
                  <a:srgbClr val="002060"/>
                </a:solidFill>
                <a:latin typeface="Arial Narrow" panose="020B0606020202030204" pitchFamily="34" charset="0"/>
              </a:rPr>
              <a:t>Χρηματοδότηση μέσω:</a:t>
            </a:r>
          </a:p>
          <a:p>
            <a:pPr marL="457200" indent="-4572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002060"/>
                </a:solidFill>
                <a:latin typeface="Arial Narrow" panose="020B0606020202030204" pitchFamily="34" charset="0"/>
              </a:rPr>
              <a:t>ΕΤΘΑ</a:t>
            </a:r>
          </a:p>
          <a:p>
            <a:pPr marL="457200" indent="-4572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002060"/>
                </a:solidFill>
                <a:latin typeface="Arial Narrow" panose="020B0606020202030204" pitchFamily="34" charset="0"/>
              </a:rPr>
              <a:t>ΕΤΕπ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l-GR" sz="1800" dirty="0">
              <a:solidFill>
                <a:srgbClr val="002060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pPr algn="l">
              <a:lnSpc>
                <a:spcPct val="200000"/>
              </a:lnSpc>
            </a:pPr>
            <a:r>
              <a:rPr lang="el-GR" sz="1800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Η Επιτροπή, το Συμβούλιο και το Κοινοβούλιο κατέληξαν σε προσωρινή πολιτική συμφωνία σχετικά με το νέο Ευρωπαϊκό Ταμείο Θάλασσας, Αλιείας και Υδατοκαλλιέργειας (ΕΤΘΑΥ) για την περίοδο 2021-2027</a:t>
            </a:r>
            <a:endParaRPr lang="en-US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907704" y="1223072"/>
            <a:ext cx="54726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34878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Η υδατοκαλλιέργεια στην Ελλάδα</a:t>
            </a:r>
            <a:endParaRPr lang="en-US" sz="4000" dirty="0">
              <a:solidFill>
                <a:srgbClr val="0020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472" y="1700809"/>
            <a:ext cx="8229600" cy="2304256"/>
          </a:xfrm>
        </p:spPr>
        <p:txBody>
          <a:bodyPr>
            <a:normAutofit fontScale="77500" lnSpcReduction="20000"/>
          </a:bodyPr>
          <a:lstStyle/>
          <a:p>
            <a:pPr>
              <a:buClr>
                <a:srgbClr val="FF0000"/>
              </a:buClr>
            </a:pPr>
            <a:r>
              <a:rPr lang="el-GR" dirty="0">
                <a:solidFill>
                  <a:srgbClr val="002060"/>
                </a:solidFill>
                <a:latin typeface="Arial Narrow" panose="020B0606020202030204" pitchFamily="34" charset="0"/>
              </a:rPr>
              <a:t>302 μονάδες ιχθυοκαλλιέργειας και 26 ιχθυογενετικοί σταθμοί</a:t>
            </a:r>
          </a:p>
          <a:p>
            <a:pPr>
              <a:buClr>
                <a:srgbClr val="FF0000"/>
              </a:buClr>
            </a:pPr>
            <a:r>
              <a:rPr lang="el-GR" dirty="0">
                <a:solidFill>
                  <a:srgbClr val="002060"/>
                </a:solidFill>
                <a:latin typeface="Arial Narrow" panose="020B0606020202030204" pitchFamily="34" charset="0"/>
              </a:rPr>
              <a:t>Απασχολούνται 25.000 άτομα</a:t>
            </a:r>
          </a:p>
          <a:p>
            <a:pPr>
              <a:buClr>
                <a:srgbClr val="FF0000"/>
              </a:buClr>
            </a:pPr>
            <a:r>
              <a:rPr lang="el-GR" dirty="0">
                <a:solidFill>
                  <a:srgbClr val="002060"/>
                </a:solidFill>
                <a:latin typeface="Arial Narrow" panose="020B0606020202030204" pitchFamily="34" charset="0"/>
              </a:rPr>
              <a:t>Παράγονται 231.000  τόνοι ιχθυρών</a:t>
            </a:r>
          </a:p>
          <a:p>
            <a:pPr>
              <a:buClr>
                <a:srgbClr val="FF0000"/>
              </a:buClr>
            </a:pPr>
            <a:r>
              <a:rPr lang="el-GR" dirty="0">
                <a:solidFill>
                  <a:srgbClr val="002060"/>
                </a:solidFill>
                <a:latin typeface="Arial Narrow" panose="020B0606020202030204" pitchFamily="34" charset="0"/>
              </a:rPr>
              <a:t>Η παραγωγή σε ποσοστό 75% εξάγεται</a:t>
            </a:r>
          </a:p>
          <a:p>
            <a:pPr>
              <a:buClr>
                <a:srgbClr val="FF0000"/>
              </a:buClr>
            </a:pPr>
            <a:r>
              <a:rPr lang="el-GR" dirty="0">
                <a:solidFill>
                  <a:srgbClr val="002060"/>
                </a:solidFill>
                <a:latin typeface="Arial Narrow" panose="020B0606020202030204" pitchFamily="34" charset="0"/>
              </a:rPr>
              <a:t>Το 57,1% των μονάδων βρίσκεται στη Μακεδονία, το 17,5% στη Στερεά Ελλάδα και το 8,9% στην Ήπειρο.</a:t>
            </a:r>
          </a:p>
        </p:txBody>
      </p:sp>
      <p:sp>
        <p:nvSpPr>
          <p:cNvPr id="5" name="Left Brace 4"/>
          <p:cNvSpPr/>
          <p:nvPr/>
        </p:nvSpPr>
        <p:spPr>
          <a:xfrm>
            <a:off x="35496" y="1484784"/>
            <a:ext cx="770312" cy="2592288"/>
          </a:xfrm>
          <a:prstGeom prst="leftBrac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331640" y="1196752"/>
            <a:ext cx="64087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16123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l-GR" sz="4000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Η υδατοκαλλιέργεια στην Ε.Ε.</a:t>
            </a:r>
            <a:endParaRPr lang="en-US" sz="4000" dirty="0">
              <a:solidFill>
                <a:srgbClr val="0020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5445224"/>
            <a:ext cx="8373616" cy="1158340"/>
          </a:xfrm>
          <a:prstGeom prst="rect">
            <a:avLst/>
          </a:prstGeom>
        </p:spPr>
      </p:pic>
      <p:sp>
        <p:nvSpPr>
          <p:cNvPr id="7" name="Flowchart: Display 6"/>
          <p:cNvSpPr/>
          <p:nvPr/>
        </p:nvSpPr>
        <p:spPr>
          <a:xfrm>
            <a:off x="323528" y="1268760"/>
            <a:ext cx="8640960" cy="3888432"/>
          </a:xfrm>
          <a:prstGeom prst="flowChartDisplay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91680" y="1412776"/>
            <a:ext cx="64555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dirty="0">
                <a:solidFill>
                  <a:srgbClr val="002060"/>
                </a:solidFill>
                <a:latin typeface="Arial Narrow" panose="020B0606020202030204" pitchFamily="34" charset="0"/>
              </a:rPr>
              <a:t>Η ΕΕ είναι ο 6</a:t>
            </a:r>
            <a:r>
              <a:rPr lang="el-GR" baseline="30000" dirty="0">
                <a:solidFill>
                  <a:srgbClr val="002060"/>
                </a:solidFill>
                <a:latin typeface="Arial Narrow" panose="020B0606020202030204" pitchFamily="34" charset="0"/>
              </a:rPr>
              <a:t>ος</a:t>
            </a:r>
            <a:r>
              <a:rPr lang="el-GR" dirty="0">
                <a:solidFill>
                  <a:srgbClr val="002060"/>
                </a:solidFill>
                <a:latin typeface="Arial Narrow" panose="020B0606020202030204" pitchFamily="34" charset="0"/>
              </a:rPr>
              <a:t> μεγαλύτερος παραγωγός προϊόντων αλιείας και υδατοκαλλιέργειας (μετά την Κίνα, την Ινδονησία, την Ινδία, το Βιετνάμ και το Περού).</a:t>
            </a:r>
            <a:r>
              <a:rPr lang="en-US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l-GR" dirty="0">
                <a:solidFill>
                  <a:srgbClr val="002060"/>
                </a:solidFill>
                <a:latin typeface="Arial Narrow" panose="020B0606020202030204" pitchFamily="34" charset="0"/>
              </a:rPr>
              <a:t>Παρόλα αυτά η συνολική παραγωγή έχει μείνει σταθερή την τελευταία δεκαετία.</a:t>
            </a:r>
          </a:p>
          <a:p>
            <a:endParaRPr lang="el-GR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el-GR" dirty="0">
                <a:solidFill>
                  <a:srgbClr val="002060"/>
                </a:solidFill>
                <a:latin typeface="Arial Narrow" panose="020B0606020202030204" pitchFamily="34" charset="0"/>
              </a:rPr>
              <a:t>62% των ψαριών που καταναλώνονται στην ΕΕ, εισάγονται. Μόνο το 10 % της κατανάλωσης προϊόντων αλιείας στην ΕΕ προέρχεται από την υδατοκαλλιέργεια εντός της ΕΕ. </a:t>
            </a:r>
          </a:p>
          <a:p>
            <a:r>
              <a:rPr lang="el-GR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</a:p>
          <a:p>
            <a:r>
              <a:rPr lang="el-GR" dirty="0">
                <a:solidFill>
                  <a:srgbClr val="002060"/>
                </a:solidFill>
                <a:latin typeface="Arial Narrow" panose="020B0606020202030204" pitchFamily="34" charset="0"/>
              </a:rPr>
              <a:t>Με βάση την τρέχουσα παραγωγικότητα της εργασίας, κάθε ποσοστιαία μονάδα της τρέχουσας ευρωπαϊκής κατανάλωσης θαλασσινών που παράγονται εσωτερικά μέσω υδατοκαλλιέργειας μπορεί να συμβάλλει στη δημιουργία μεταξύ 3.000 και 4.000 θέσεων εργασίας.</a:t>
            </a:r>
            <a:endParaRPr lang="en-US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lvl="0"/>
            <a:endParaRPr lang="en-US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3020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Display 11"/>
          <p:cNvSpPr/>
          <p:nvPr/>
        </p:nvSpPr>
        <p:spPr>
          <a:xfrm>
            <a:off x="323528" y="5445224"/>
            <a:ext cx="8640960" cy="1328508"/>
          </a:xfrm>
          <a:prstGeom prst="flowChartDisplay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Flowchart: Display 6"/>
          <p:cNvSpPr/>
          <p:nvPr/>
        </p:nvSpPr>
        <p:spPr>
          <a:xfrm>
            <a:off x="323528" y="1268760"/>
            <a:ext cx="8640960" cy="3888432"/>
          </a:xfrm>
          <a:prstGeom prst="flowChartDisplay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002060"/>
                </a:solidFill>
                <a:latin typeface="Arial Narrow" panose="020B0606020202030204" pitchFamily="34" charset="0"/>
              </a:rPr>
              <a:t>Μερίδιο αγοράς</a:t>
            </a:r>
            <a:endParaRPr lang="en-US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2780928"/>
            <a:ext cx="2286000" cy="10896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4176" y="3906020"/>
            <a:ext cx="2339752" cy="9099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55680" y="5674022"/>
            <a:ext cx="6776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Ανταγωνιστές: η Τουρκία, η Ισπανία, η Ιταλία, η Γαλλία, η Πορτογαλία, </a:t>
            </a:r>
          </a:p>
          <a:p>
            <a:r>
              <a:rPr lang="el-GR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η Κύπρος, η Τυνησία, η Αίγυπτος.</a:t>
            </a:r>
          </a:p>
          <a:p>
            <a:endParaRPr lang="en-US" dirty="0">
              <a:solidFill>
                <a:srgbClr val="0020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67944" y="2885301"/>
            <a:ext cx="38164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Η Ελλάδα είναι ο κύριος παραγωγός στην Ε.Ε., με ποσοστό 51% επί της συνολικής ευρωπαϊκής παραγωγής λαβρακιού (ακολουθεί η Ισπανία με 24%) και 53% επί της παραγωγής τσιπούρας (ακολουθεί η Ισπανία με 18%).</a:t>
            </a:r>
            <a:endParaRPr lang="en-US" dirty="0">
              <a:solidFill>
                <a:srgbClr val="0020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91680" y="1763113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l-GR" dirty="0">
                <a:solidFill>
                  <a:srgbClr val="002060"/>
                </a:solidFill>
                <a:latin typeface="Arial Narrow" panose="020B0606020202030204" pitchFamily="34" charset="0"/>
              </a:rPr>
              <a:t>Η Ελλάδα είναι και 5</a:t>
            </a:r>
            <a:r>
              <a:rPr lang="el-GR" baseline="30000" dirty="0">
                <a:solidFill>
                  <a:srgbClr val="002060"/>
                </a:solidFill>
                <a:latin typeface="Arial Narrow" panose="020B0606020202030204" pitchFamily="34" charset="0"/>
              </a:rPr>
              <a:t>η</a:t>
            </a:r>
            <a:r>
              <a:rPr lang="el-GR" dirty="0">
                <a:solidFill>
                  <a:srgbClr val="002060"/>
                </a:solidFill>
                <a:latin typeface="Arial Narrow" panose="020B0606020202030204" pitchFamily="34" charset="0"/>
              </a:rPr>
              <a:t> χώρα στην παραγωγή υδατοκαλλιέργειας αλλά είναι 1</a:t>
            </a:r>
            <a:r>
              <a:rPr lang="el-GR" baseline="30000" dirty="0">
                <a:solidFill>
                  <a:srgbClr val="002060"/>
                </a:solidFill>
                <a:latin typeface="Arial Narrow" panose="020B0606020202030204" pitchFamily="34" charset="0"/>
              </a:rPr>
              <a:t>η</a:t>
            </a:r>
            <a:r>
              <a:rPr lang="el-GR" dirty="0">
                <a:solidFill>
                  <a:srgbClr val="002060"/>
                </a:solidFill>
                <a:latin typeface="Arial Narrow" panose="020B0606020202030204" pitchFamily="34" charset="0"/>
              </a:rPr>
              <a:t> χώρα στην εκτροφή ειδών ιχθυοκαλλιέργειας στην ΕΕ.</a:t>
            </a:r>
          </a:p>
        </p:txBody>
      </p:sp>
    </p:spTree>
    <p:extLst>
      <p:ext uri="{BB962C8B-B14F-4D97-AF65-F5344CB8AC3E}">
        <p14:creationId xmlns:p14="http://schemas.microsoft.com/office/powerpoint/2010/main" xmlns="" val="350465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1194</TotalTime>
  <Words>907</Words>
  <Application>Microsoft Office PowerPoint</Application>
  <PresentationFormat>Προβολή στην οθόνη (4:3)</PresentationFormat>
  <Paragraphs>100</Paragraphs>
  <Slides>16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17" baseType="lpstr">
      <vt:lpstr>Office Theme</vt:lpstr>
      <vt:lpstr>Ο κλάδος της υδατοκαλλιέργειας ως μοχλός ανάπτυξης της ελληνικής οικονομίας</vt:lpstr>
      <vt:lpstr>Η θαλάσσια πολιτική της ΕΕ</vt:lpstr>
      <vt:lpstr>Ο ρόλος της Ευρωπαϊκής Επιτροπής</vt:lpstr>
      <vt:lpstr>Τομείς πολιτικής</vt:lpstr>
      <vt:lpstr>Υδατοκαλλιέργεια</vt:lpstr>
      <vt:lpstr>Διαφάνεια 6</vt:lpstr>
      <vt:lpstr>Η υδατοκαλλιέργεια στην Ελλάδα</vt:lpstr>
      <vt:lpstr>Η υδατοκαλλιέργεια στην Ε.Ε.</vt:lpstr>
      <vt:lpstr>Μερίδιο αγοράς</vt:lpstr>
      <vt:lpstr>Διαφάνεια 10</vt:lpstr>
      <vt:lpstr>Δυνατότητες περαιτέρω ανάπτυξης</vt:lpstr>
      <vt:lpstr>Συγκριτικά πλεονεκτήματα</vt:lpstr>
      <vt:lpstr>διλήμματα</vt:lpstr>
      <vt:lpstr>Διαμόρφωση θέσης πολιτικής</vt:lpstr>
      <vt:lpstr>Διαφάνεια 15</vt:lpstr>
      <vt:lpstr>Διαφάνεια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υδατοκαλλιέργειες</dc:title>
  <dc:creator>Vasiliki Kanellaki</dc:creator>
  <cp:lastModifiedBy>mdriva</cp:lastModifiedBy>
  <cp:revision>63</cp:revision>
  <cp:lastPrinted>2021-07-09T05:13:59Z</cp:lastPrinted>
  <dcterms:created xsi:type="dcterms:W3CDTF">2021-07-08T04:20:00Z</dcterms:created>
  <dcterms:modified xsi:type="dcterms:W3CDTF">2021-07-10T10:47:38Z</dcterms:modified>
</cp:coreProperties>
</file>