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handoutMasterIdLst>
    <p:handoutMasterId r:id="rId48"/>
  </p:handoutMasterIdLst>
  <p:sldIdLst>
    <p:sldId id="259" r:id="rId2"/>
    <p:sldId id="261" r:id="rId3"/>
    <p:sldId id="346" r:id="rId4"/>
    <p:sldId id="347" r:id="rId5"/>
    <p:sldId id="349" r:id="rId6"/>
    <p:sldId id="350" r:id="rId7"/>
    <p:sldId id="351" r:id="rId8"/>
    <p:sldId id="269" r:id="rId9"/>
    <p:sldId id="275" r:id="rId10"/>
    <p:sldId id="276" r:id="rId11"/>
    <p:sldId id="277" r:id="rId12"/>
    <p:sldId id="278" r:id="rId13"/>
    <p:sldId id="279" r:id="rId14"/>
    <p:sldId id="280" r:id="rId15"/>
    <p:sldId id="281" r:id="rId16"/>
    <p:sldId id="282" r:id="rId17"/>
    <p:sldId id="284" r:id="rId18"/>
    <p:sldId id="285" r:id="rId19"/>
    <p:sldId id="358" r:id="rId20"/>
    <p:sldId id="353" r:id="rId21"/>
    <p:sldId id="354" r:id="rId22"/>
    <p:sldId id="287" r:id="rId23"/>
    <p:sldId id="288" r:id="rId24"/>
    <p:sldId id="306" r:id="rId25"/>
    <p:sldId id="289" r:id="rId26"/>
    <p:sldId id="290" r:id="rId27"/>
    <p:sldId id="307" r:id="rId28"/>
    <p:sldId id="291" r:id="rId29"/>
    <p:sldId id="308" r:id="rId30"/>
    <p:sldId id="331" r:id="rId31"/>
    <p:sldId id="348" r:id="rId32"/>
    <p:sldId id="330" r:id="rId33"/>
    <p:sldId id="333" r:id="rId34"/>
    <p:sldId id="355" r:id="rId35"/>
    <p:sldId id="359" r:id="rId36"/>
    <p:sldId id="356" r:id="rId37"/>
    <p:sldId id="357" r:id="rId38"/>
    <p:sldId id="335" r:id="rId39"/>
    <p:sldId id="336" r:id="rId40"/>
    <p:sldId id="341" r:id="rId41"/>
    <p:sldId id="292" r:id="rId42"/>
    <p:sldId id="293" r:id="rId43"/>
    <p:sldId id="309" r:id="rId44"/>
    <p:sldId id="310" r:id="rId45"/>
    <p:sldId id="311" r:id="rId46"/>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2" autoAdjust="0"/>
  </p:normalViewPr>
  <p:slideViewPr>
    <p:cSldViewPr>
      <p:cViewPr>
        <p:scale>
          <a:sx n="118" d="100"/>
          <a:sy n="118" d="100"/>
        </p:scale>
        <p:origin x="-143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E14E18-76D5-4B3D-861F-F428DA75DB37}" type="datetimeFigureOut">
              <a:rPr lang="el-GR" smtClean="0"/>
              <a:t>4/6/2021</a:t>
            </a:fld>
            <a:endParaRPr lang="el-GR"/>
          </a:p>
        </p:txBody>
      </p:sp>
      <p:sp>
        <p:nvSpPr>
          <p:cNvPr id="4" name="Θέση υποσέλιδου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52756A0-6783-4891-A623-19AFD326FC32}" type="slidenum">
              <a:rPr lang="el-GR" smtClean="0"/>
              <a:t>‹#›</a:t>
            </a:fld>
            <a:endParaRPr lang="el-GR"/>
          </a:p>
        </p:txBody>
      </p:sp>
    </p:spTree>
    <p:extLst>
      <p:ext uri="{BB962C8B-B14F-4D97-AF65-F5344CB8AC3E}">
        <p14:creationId xmlns:p14="http://schemas.microsoft.com/office/powerpoint/2010/main" val="365057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F717AE-F286-4873-B10E-88044B6AE756}" type="datetimeFigureOut">
              <a:rPr lang="el-GR" smtClean="0"/>
              <a:t>4/6/2021</a:t>
            </a:fld>
            <a:endParaRPr lang="el-GR"/>
          </a:p>
        </p:txBody>
      </p:sp>
      <p:sp>
        <p:nvSpPr>
          <p:cNvPr id="4" name="Θέση εικόνας διαφάνειας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7AEB21-F895-406B-AFBC-13249A87F2D0}" type="slidenum">
              <a:rPr lang="el-GR" smtClean="0"/>
              <a:t>‹#›</a:t>
            </a:fld>
            <a:endParaRPr lang="el-GR"/>
          </a:p>
        </p:txBody>
      </p:sp>
    </p:spTree>
    <p:extLst>
      <p:ext uri="{BB962C8B-B14F-4D97-AF65-F5344CB8AC3E}">
        <p14:creationId xmlns:p14="http://schemas.microsoft.com/office/powerpoint/2010/main" val="157359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l-GR" b="1" cap="small" baseline="0">
                <a:solidFill>
                  <a:srgbClr val="003300"/>
                </a:solidFill>
              </a:defRPr>
            </a:lvl1pPr>
          </a:lstStyle>
          <a:p>
            <a:r>
              <a:rPr kumimoji="0" lang="el-GR"/>
              <a:t>Κάντε κλικ για επεξεργασία του στυλ του τίτλου</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l-GR" sz="2000" b="0">
                <a:solidFill>
                  <a:schemeClr val="tx1"/>
                </a:solidFill>
                <a:latin typeface="Georgia" pitchFamily="18" charset="0"/>
              </a:defRPr>
            </a:lvl1pPr>
            <a:lvl2pPr marL="457200" indent="0" algn="ctr" eaLnBrk="1" latinLnBrk="0" hangingPunct="1">
              <a:buNone/>
              <a:defRPr kumimoji="0" lang="el-GR">
                <a:solidFill>
                  <a:schemeClr val="tx1">
                    <a:tint val="75000"/>
                  </a:schemeClr>
                </a:solidFill>
              </a:defRPr>
            </a:lvl2pPr>
            <a:lvl3pPr marL="914400" indent="0" algn="ctr" eaLnBrk="1" latinLnBrk="0" hangingPunct="1">
              <a:buNone/>
              <a:defRPr kumimoji="0" lang="el-GR">
                <a:solidFill>
                  <a:schemeClr val="tx1">
                    <a:tint val="75000"/>
                  </a:schemeClr>
                </a:solidFill>
              </a:defRPr>
            </a:lvl3pPr>
            <a:lvl4pPr marL="1371600" indent="0" algn="ctr" eaLnBrk="1" latinLnBrk="0" hangingPunct="1">
              <a:buNone/>
              <a:defRPr kumimoji="0" lang="el-GR">
                <a:solidFill>
                  <a:schemeClr val="tx1">
                    <a:tint val="75000"/>
                  </a:schemeClr>
                </a:solidFill>
              </a:defRPr>
            </a:lvl4pPr>
            <a:lvl5pPr marL="1828800" indent="0" algn="ctr" eaLnBrk="1" latinLnBrk="0" hangingPunct="1">
              <a:buNone/>
              <a:defRPr kumimoji="0" lang="el-GR">
                <a:solidFill>
                  <a:schemeClr val="tx1">
                    <a:tint val="75000"/>
                  </a:schemeClr>
                </a:solidFill>
              </a:defRPr>
            </a:lvl5pPr>
            <a:lvl6pPr marL="2286000" indent="0" algn="ctr" eaLnBrk="1" latinLnBrk="0" hangingPunct="1">
              <a:buNone/>
              <a:defRPr kumimoji="0" lang="el-GR">
                <a:solidFill>
                  <a:schemeClr val="tx1">
                    <a:tint val="75000"/>
                  </a:schemeClr>
                </a:solidFill>
              </a:defRPr>
            </a:lvl6pPr>
            <a:lvl7pPr marL="2743200" indent="0" algn="ctr" eaLnBrk="1" latinLnBrk="0" hangingPunct="1">
              <a:buNone/>
              <a:defRPr kumimoji="0" lang="el-GR">
                <a:solidFill>
                  <a:schemeClr val="tx1">
                    <a:tint val="75000"/>
                  </a:schemeClr>
                </a:solidFill>
              </a:defRPr>
            </a:lvl7pPr>
            <a:lvl8pPr marL="3200400" indent="0" algn="ctr" eaLnBrk="1" latinLnBrk="0" hangingPunct="1">
              <a:buNone/>
              <a:defRPr kumimoji="0" lang="el-GR">
                <a:solidFill>
                  <a:schemeClr val="tx1">
                    <a:tint val="75000"/>
                  </a:schemeClr>
                </a:solidFill>
              </a:defRPr>
            </a:lvl8pPr>
            <a:lvl9pPr marL="3657600" indent="0" algn="ctr" eaLnBrk="1" latinLnBrk="0" hangingPunct="1">
              <a:buNone/>
              <a:defRPr kumimoji="0" lang="el-GR">
                <a:solidFill>
                  <a:schemeClr val="tx1">
                    <a:tint val="75000"/>
                  </a:schemeClr>
                </a:solidFill>
              </a:defRPr>
            </a:lvl9pPr>
          </a:lstStyle>
          <a:p>
            <a:pPr eaLnBrk="1" latinLnBrk="0" hangingPunct="1"/>
            <a:r>
              <a:rPr lang="el-GR"/>
              <a:t>Στυλ κύριου υπότιτλου</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l-GR" sz="2000" baseline="0"/>
            </a:lvl1pPr>
          </a:lstStyle>
          <a:p>
            <a:r>
              <a:rPr kumimoji="0" lang="el-GR"/>
              <a:t>Λογότυπο εταιρείας</a:t>
            </a:r>
          </a:p>
        </p:txBody>
      </p:sp>
    </p:spTree>
    <p:extLst>
      <p:ext uri="{BB962C8B-B14F-4D97-AF65-F5344CB8AC3E}">
        <p14:creationId xmlns:p14="http://schemas.microsoft.com/office/powerpoint/2010/main" val="22023381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kumimoji="0" lang="el-GR" sz="3200" b="1" kern="1200" dirty="0">
                <a:solidFill>
                  <a:schemeClr val="tx1"/>
                </a:solidFill>
                <a:latin typeface="+mj-lt"/>
                <a:ea typeface="+mj-ea"/>
                <a:cs typeface="+mj-cs"/>
              </a:defRPr>
            </a:lvl1pPr>
          </a:lstStyle>
          <a:p>
            <a:pPr eaLnBrk="1" latinLnBrk="0" hangingPunct="1"/>
            <a:r>
              <a:rPr lang="el-GR" dirty="0"/>
              <a:t>Στυλ κύριου τίτλου</a:t>
            </a:r>
            <a:endParaRPr dirty="0"/>
          </a:p>
        </p:txBody>
      </p:sp>
      <p:sp>
        <p:nvSpPr>
          <p:cNvPr id="3" name="Date Placeholder 2"/>
          <p:cNvSpPr>
            <a:spLocks noGrp="1"/>
          </p:cNvSpPr>
          <p:nvPr>
            <p:ph type="dt" sz="half" idx="10"/>
          </p:nvPr>
        </p:nvSpPr>
        <p:spPr/>
        <p:txBody>
          <a:bodyPr/>
          <a:lstStyle/>
          <a:p>
            <a:fld id="{0086D3A4-F782-4D7C-AEFB-4CA87819C8E8}" type="datetime1">
              <a:rPr lang="el-GR" smtClean="0">
                <a:solidFill>
                  <a:prstClr val="black">
                    <a:tint val="75000"/>
                  </a:prstClr>
                </a:solidFill>
              </a:rPr>
              <a:pPr/>
              <a:t>4/6/2021</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1311460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96F16-8AB4-43DE-ABC5-0C0ABB9F9F6D}" type="datetime1">
              <a:rPr lang="el-GR" smtClean="0">
                <a:solidFill>
                  <a:prstClr val="black">
                    <a:tint val="75000"/>
                  </a:prstClr>
                </a:solidFill>
              </a:rPr>
              <a:pPr/>
              <a:t>4/6/2021</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08672066"/>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Μόνο φόντο">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9775345E-D9A6-4216-A0E1-DD669C2703D6}" type="datetime1">
              <a:rPr lang="el-GR" smtClean="0">
                <a:solidFill>
                  <a:prstClr val="black">
                    <a:tint val="75000"/>
                  </a:prstClr>
                </a:solidFill>
              </a:rPr>
              <a:pPr/>
              <a:t>4/6/2021</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81022288"/>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883578"/>
            <a:ext cx="7543800" cy="853782"/>
          </a:xfrm>
        </p:spPr>
        <p:txBody>
          <a:bodyPr>
            <a:normAutofit/>
          </a:bodyPr>
          <a:lstStyle>
            <a:lvl1pPr>
              <a:defRPr sz="36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q"/>
              <a:defRPr sz="2400"/>
            </a:lvl1pPr>
            <a:lvl2pPr marL="384048" indent="-182880">
              <a:buFont typeface="Wingdings" panose="05000000000000000000" pitchFamily="2" charset="2"/>
              <a:buChar cha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6/4/2021</a:t>
            </a:fld>
            <a:endParaRPr lang="en-US" dirty="0"/>
          </a:p>
        </p:txBody>
      </p:sp>
      <p:sp>
        <p:nvSpPr>
          <p:cNvPr id="5" name="Footer Placeholder 4"/>
          <p:cNvSpPr>
            <a:spLocks noGrp="1"/>
          </p:cNvSpPr>
          <p:nvPr>
            <p:ph type="ftr" sz="quarter" idx="11"/>
          </p:nvPr>
        </p:nvSpPr>
        <p:spPr/>
        <p:txBody>
          <a:bodyPr/>
          <a:lstStyle/>
          <a:p>
            <a:r>
              <a:rPr lang="el-GR" smtClean="0"/>
              <a:t>ΣΧΕΔΙΑΣΜΟΣ ΠΡΟΓΡΑΜΜΑΤΩΝ ΚΑΙ ΑΝΑΠΤΥΞΙΑΚΩΝ ΠΑΡΕΜΒΑΣΕΩΝ ΕΣΠΑ</a:t>
            </a:r>
            <a:endParaRPr lang="el-GR" dirty="0" smtClean="0"/>
          </a:p>
        </p:txBody>
      </p:sp>
      <p:sp>
        <p:nvSpPr>
          <p:cNvPr id="6" name="Slide Number Placeholder 5"/>
          <p:cNvSpPr>
            <a:spLocks noGrp="1"/>
          </p:cNvSpPr>
          <p:nvPr>
            <p:ph type="sldNum" sz="quarter" idx="12"/>
          </p:nvPr>
        </p:nvSpPr>
        <p:spPr/>
        <p:txBody>
          <a:bodyPr/>
          <a:lstStyle/>
          <a:p>
            <a:fld id="{BE0726A5-CBDE-409F-807F-257FA2FF2B7A}" type="slidenum">
              <a:rPr lang="en-US" smtClean="0"/>
              <a:t>‹#›</a:t>
            </a:fld>
            <a:endParaRPr lang="en-US"/>
          </a:p>
        </p:txBody>
      </p:sp>
    </p:spTree>
    <p:extLst>
      <p:ext uri="{BB962C8B-B14F-4D97-AF65-F5344CB8AC3E}">
        <p14:creationId xmlns:p14="http://schemas.microsoft.com/office/powerpoint/2010/main" val="342446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l-GR" sz="4000" b="1" cap="small" baseline="0">
                <a:solidFill>
                  <a:srgbClr val="003300"/>
                </a:solidFill>
              </a:defRPr>
            </a:lvl1pPr>
          </a:lstStyle>
          <a:p>
            <a:r>
              <a:rPr kumimoji="0" lang="el-GR"/>
              <a:t>Κάντε κλικ για επεξεργασία του στυλ υποδείγματος τίτλου</a:t>
            </a:r>
          </a:p>
        </p:txBody>
      </p:sp>
      <p:sp>
        <p:nvSpPr>
          <p:cNvPr id="4" name="Date Placeholder 3"/>
          <p:cNvSpPr>
            <a:spLocks noGrp="1"/>
          </p:cNvSpPr>
          <p:nvPr>
            <p:ph type="dt" sz="half" idx="10"/>
          </p:nvPr>
        </p:nvSpPr>
        <p:spPr/>
        <p:txBody>
          <a:bodyPr/>
          <a:lstStyle/>
          <a:p>
            <a:fld id="{1DD7922A-AC9F-4A09-8703-C94D337FB74B}" type="datetime1">
              <a:rPr lang="el-GR" smtClean="0">
                <a:solidFill>
                  <a:prstClr val="black">
                    <a:tint val="75000"/>
                  </a:prstClr>
                </a:solidFill>
              </a:rPr>
              <a:pPr/>
              <a:t>4/6/2021</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l-GR" sz="1800"/>
            </a:lvl1pPr>
          </a:lstStyle>
          <a:p>
            <a:r>
              <a:rPr kumimoji="0" lang="el-GR"/>
              <a:t>Λογότυπο εταιρείας</a:t>
            </a:r>
          </a:p>
        </p:txBody>
      </p:sp>
    </p:spTree>
    <p:extLst>
      <p:ext uri="{BB962C8B-B14F-4D97-AF65-F5344CB8AC3E}">
        <p14:creationId xmlns:p14="http://schemas.microsoft.com/office/powerpoint/2010/main" val="17422194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noAutofit/>
          </a:bodyPr>
          <a:lstStyle>
            <a:lvl1pPr algn="l" eaLnBrk="1" latinLnBrk="0" hangingPunct="1">
              <a:defRPr kumimoji="0" lang="el-GR" sz="3200" b="1"/>
            </a:lvl1pPr>
          </a:lstStyle>
          <a:p>
            <a:r>
              <a:rPr kumimoji="0" lang="el-GR" dirty="0"/>
              <a:t>Κάντε κλικ για επεξεργασία του στυλ υποδείγματος τίτλου</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buClr>
                <a:schemeClr val="accent5">
                  <a:lumMod val="75000"/>
                </a:schemeClr>
              </a:buClr>
              <a:defRPr kumimoji="0" lang="el-GR" sz="2800">
                <a:latin typeface="+mn-lt"/>
              </a:defRPr>
            </a:lvl1pPr>
            <a:lvl2pPr eaLnBrk="1" latinLnBrk="0" hangingPunct="1">
              <a:buClr>
                <a:srgbClr val="00B0F0"/>
              </a:buClr>
              <a:defRPr kumimoji="0" lang="el-GR" sz="2400">
                <a:latin typeface="+mn-lt"/>
              </a:defRPr>
            </a:lvl2pPr>
            <a:lvl3pPr eaLnBrk="1" latinLnBrk="0" hangingPunct="1">
              <a:defRPr kumimoji="0" lang="el-GR" sz="2000">
                <a:latin typeface="+mn-lt"/>
              </a:defRPr>
            </a:lvl3pPr>
            <a:lvl4pPr eaLnBrk="1" latinLnBrk="0" hangingPunct="1">
              <a:defRPr kumimoji="0" lang="el-GR" sz="2000">
                <a:latin typeface="+mn-lt"/>
              </a:defRPr>
            </a:lvl4pPr>
            <a:lvl5pPr eaLnBrk="1" latinLnBrk="0" hangingPunct="1">
              <a:defRPr kumimoji="0" lang="el-GR" sz="2000">
                <a:latin typeface="+mn-lt"/>
              </a:defRPr>
            </a:lvl5pPr>
          </a:lstStyle>
          <a:p>
            <a:pPr lvl="0" eaLnBrk="1" latinLnBrk="0" hangingPunct="1"/>
            <a:r>
              <a:rPr lang="el-GR" dirty="0"/>
              <a:t>Στυλ υποδείγματος κειμένου</a:t>
            </a:r>
          </a:p>
          <a:p>
            <a:pPr lvl="1" eaLnBrk="1" latinLnBrk="0" hangingPunct="1"/>
            <a:r>
              <a:rPr lang="el-GR" dirty="0"/>
              <a:t>Δεύτερου επιπέδου</a:t>
            </a:r>
          </a:p>
          <a:p>
            <a:pPr lvl="2" eaLnBrk="1" latinLnBrk="0" hangingPunct="1"/>
            <a:r>
              <a:rPr lang="el-GR" dirty="0"/>
              <a:t>Τρίτου επιπέδου</a:t>
            </a:r>
          </a:p>
          <a:p>
            <a:pPr lvl="3" eaLnBrk="1" latinLnBrk="0" hangingPunct="1"/>
            <a:r>
              <a:rPr lang="el-GR" dirty="0"/>
              <a:t>Τέταρτου επιπέδου</a:t>
            </a:r>
          </a:p>
          <a:p>
            <a:pPr lvl="4" eaLnBrk="1" latinLnBrk="0" hangingPunct="1"/>
            <a:r>
              <a:rPr lang="el-GR" dirty="0"/>
              <a:t>Πέμπτου επιπέδου</a:t>
            </a:r>
            <a:endParaRPr dirty="0"/>
          </a:p>
        </p:txBody>
      </p:sp>
      <p:sp>
        <p:nvSpPr>
          <p:cNvPr id="4" name="Date Placeholder 3"/>
          <p:cNvSpPr>
            <a:spLocks noGrp="1"/>
          </p:cNvSpPr>
          <p:nvPr>
            <p:ph type="dt" sz="half" idx="10"/>
          </p:nvPr>
        </p:nvSpPr>
        <p:spPr/>
        <p:txBody>
          <a:bodyPr/>
          <a:lstStyle/>
          <a:p>
            <a:fld id="{339AFDBA-1B91-40F9-A866-BDE26449B3E8}" type="datetime1">
              <a:rPr lang="el-GR" smtClean="0">
                <a:solidFill>
                  <a:prstClr val="black">
                    <a:tint val="75000"/>
                  </a:prstClr>
                </a:solidFill>
              </a:rPr>
              <a:pPr/>
              <a:t>4/6/2021</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605788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kumimoji="0" lang="el-GR" sz="3200" b="1" kern="1200" dirty="0">
                <a:solidFill>
                  <a:schemeClr val="tx1"/>
                </a:solidFill>
                <a:latin typeface="+mj-lt"/>
                <a:ea typeface="+mj-ea"/>
                <a:cs typeface="+mj-cs"/>
              </a:defRPr>
            </a:lvl1pPr>
          </a:lstStyle>
          <a:p>
            <a:pPr eaLnBrk="1" latinLnBrk="0" hangingPunct="1"/>
            <a:r>
              <a:rPr lang="el-GR" dirty="0"/>
              <a:t>Στυλ κύριου τίτλου</a:t>
            </a:r>
            <a:endParaRPr dirty="0"/>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5" name="Date Placeholder 4"/>
          <p:cNvSpPr>
            <a:spLocks noGrp="1"/>
          </p:cNvSpPr>
          <p:nvPr>
            <p:ph type="dt" sz="half" idx="10"/>
          </p:nvPr>
        </p:nvSpPr>
        <p:spPr/>
        <p:txBody>
          <a:bodyPr/>
          <a:lstStyle/>
          <a:p>
            <a:fld id="{EA28592B-2B1D-4883-9ECC-82470D581DF5}" type="datetime1">
              <a:rPr lang="el-GR" smtClean="0">
                <a:solidFill>
                  <a:prstClr val="black">
                    <a:tint val="75000"/>
                  </a:prstClr>
                </a:solidFill>
              </a:rPr>
              <a:pPr/>
              <a:t>4/6/2021</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1688934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kumimoji="0" lang="el-GR" sz="3200" b="1" kern="1200" dirty="0">
                <a:solidFill>
                  <a:schemeClr val="tx1"/>
                </a:solidFill>
                <a:latin typeface="+mj-lt"/>
                <a:ea typeface="+mj-ea"/>
                <a:cs typeface="+mj-cs"/>
              </a:defRPr>
            </a:lvl1pPr>
          </a:lstStyle>
          <a:p>
            <a:pPr eaLnBrk="1" latinLnBrk="0" hangingPunct="1"/>
            <a:r>
              <a:rPr lang="el-GR" dirty="0"/>
              <a:t>Στυλ κύριου τίτλου</a:t>
            </a:r>
            <a:endParaRPr dirty="0"/>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l-GR" sz="24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a:t>Στυλ υποδείγματος κειμένου</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l-GR" sz="24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a:t>Στυλ υποδείγματος κειμένου</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7" name="Date Placeholder 6"/>
          <p:cNvSpPr>
            <a:spLocks noGrp="1"/>
          </p:cNvSpPr>
          <p:nvPr>
            <p:ph type="dt" sz="half" idx="10"/>
          </p:nvPr>
        </p:nvSpPr>
        <p:spPr/>
        <p:txBody>
          <a:bodyPr/>
          <a:lstStyle/>
          <a:p>
            <a:fld id="{2E53C86C-EF39-4AC5-9743-2668608270CC}" type="datetime1">
              <a:rPr lang="el-GR" smtClean="0">
                <a:solidFill>
                  <a:prstClr val="black">
                    <a:tint val="75000"/>
                  </a:prstClr>
                </a:solidFill>
              </a:rPr>
              <a:pPr/>
              <a:t>4/6/2021</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17199648"/>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l-GR" sz="2000" b="1"/>
            </a:lvl1pPr>
          </a:lstStyle>
          <a:p>
            <a:pPr eaLnBrk="1" latinLnBrk="0" hangingPunct="1"/>
            <a:r>
              <a:rPr lang="el-GR"/>
              <a:t>Στυλ κύριου τίτλου</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l-GR" sz="3200"/>
            </a:lvl1pPr>
            <a:lvl2pPr eaLnBrk="1" latinLnBrk="0" hangingPunct="1">
              <a:defRPr kumimoji="0" lang="el-GR" sz="2800"/>
            </a:lvl2pPr>
            <a:lvl3pPr eaLnBrk="1" latinLnBrk="0" hangingPunct="1">
              <a:defRPr kumimoji="0" lang="el-GR" sz="2400"/>
            </a:lvl3pPr>
            <a:lvl4pPr eaLnBrk="1" latinLnBrk="0" hangingPunct="1">
              <a:defRPr kumimoji="0" lang="el-GR" sz="2000"/>
            </a:lvl4pPr>
            <a:lvl5pPr eaLnBrk="1" latinLnBrk="0" hangingPunct="1">
              <a:defRPr kumimoji="0" lang="el-GR" sz="2000"/>
            </a:lvl5pPr>
            <a:lvl6pPr eaLnBrk="1" latinLnBrk="0" hangingPunct="1">
              <a:defRPr kumimoji="0" lang="el-GR" sz="2000"/>
            </a:lvl6pPr>
            <a:lvl7pPr eaLnBrk="1" latinLnBrk="0" hangingPunct="1">
              <a:defRPr kumimoji="0" lang="el-GR" sz="2000"/>
            </a:lvl7pPr>
            <a:lvl8pPr eaLnBrk="1" latinLnBrk="0" hangingPunct="1">
              <a:defRPr kumimoji="0" lang="el-GR" sz="2000"/>
            </a:lvl8pPr>
            <a:lvl9pPr eaLnBrk="1" latinLnBrk="0" hangingPunct="1">
              <a:defRPr kumimoji="0" lang="el-GR" sz="2000"/>
            </a:lvl9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a:t>Στυλ υποδείγματος κειμένου</a:t>
            </a:r>
          </a:p>
        </p:txBody>
      </p:sp>
      <p:sp>
        <p:nvSpPr>
          <p:cNvPr id="5" name="Date Placeholder 4"/>
          <p:cNvSpPr>
            <a:spLocks noGrp="1"/>
          </p:cNvSpPr>
          <p:nvPr>
            <p:ph type="dt" sz="half" idx="10"/>
          </p:nvPr>
        </p:nvSpPr>
        <p:spPr/>
        <p:txBody>
          <a:bodyPr/>
          <a:lstStyle/>
          <a:p>
            <a:fld id="{885A5B8F-19E3-488D-9B9D-DA301604BA44}" type="datetime1">
              <a:rPr lang="el-GR" smtClean="0">
                <a:solidFill>
                  <a:prstClr val="black">
                    <a:tint val="75000"/>
                  </a:prstClr>
                </a:solidFill>
              </a:rPr>
              <a:pPr/>
              <a:t>4/6/2021</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07585537"/>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l-GR" sz="2000" b="1"/>
            </a:lvl1pPr>
          </a:lstStyle>
          <a:p>
            <a:pPr eaLnBrk="1" latinLnBrk="0" hangingPunct="1"/>
            <a:r>
              <a:rPr lang="el-GR"/>
              <a:t>Στυλ κύριου τίτλου</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l-GR" sz="3200"/>
            </a:lvl1pPr>
            <a:lvl2pPr marL="457200" indent="0" eaLnBrk="1" latinLnBrk="0" hangingPunct="1">
              <a:buNone/>
              <a:defRPr kumimoji="0" lang="el-GR" sz="2800"/>
            </a:lvl2pPr>
            <a:lvl3pPr marL="914400" indent="0" eaLnBrk="1" latinLnBrk="0" hangingPunct="1">
              <a:buNone/>
              <a:defRPr kumimoji="0" lang="el-GR" sz="2400"/>
            </a:lvl3pPr>
            <a:lvl4pPr marL="1371600" indent="0" eaLnBrk="1" latinLnBrk="0" hangingPunct="1">
              <a:buNone/>
              <a:defRPr kumimoji="0" lang="el-GR" sz="2000"/>
            </a:lvl4pPr>
            <a:lvl5pPr marL="1828800" indent="0" eaLnBrk="1" latinLnBrk="0" hangingPunct="1">
              <a:buNone/>
              <a:defRPr kumimoji="0" lang="el-GR" sz="2000"/>
            </a:lvl5pPr>
            <a:lvl6pPr marL="2286000" indent="0" eaLnBrk="1" latinLnBrk="0" hangingPunct="1">
              <a:buNone/>
              <a:defRPr kumimoji="0" lang="el-GR" sz="2000"/>
            </a:lvl6pPr>
            <a:lvl7pPr marL="2743200" indent="0" eaLnBrk="1" latinLnBrk="0" hangingPunct="1">
              <a:buNone/>
              <a:defRPr kumimoji="0" lang="el-GR" sz="2000"/>
            </a:lvl7pPr>
            <a:lvl8pPr marL="3200400" indent="0" eaLnBrk="1" latinLnBrk="0" hangingPunct="1">
              <a:buNone/>
              <a:defRPr kumimoji="0" lang="el-GR" sz="2000"/>
            </a:lvl8pPr>
            <a:lvl9pPr marL="3657600" indent="0" eaLnBrk="1" latinLnBrk="0" hangingPunct="1">
              <a:buNone/>
              <a:defRPr kumimoji="0" lang="el-GR" sz="2000"/>
            </a:lvl9pPr>
          </a:lstStyle>
          <a:p>
            <a:pPr eaLnBrk="1" latinLnBrk="0" hangingPunct="1"/>
            <a:r>
              <a:rPr lang="el-GR"/>
              <a:t>Κάντε κλικ στο εικονίδιο για να προσθέσετε μια εικόνα</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a:t>Στυλ υποδείγματος κειμένου</a:t>
            </a:r>
          </a:p>
        </p:txBody>
      </p:sp>
      <p:sp>
        <p:nvSpPr>
          <p:cNvPr id="5" name="Date Placeholder 4"/>
          <p:cNvSpPr>
            <a:spLocks noGrp="1"/>
          </p:cNvSpPr>
          <p:nvPr>
            <p:ph type="dt" sz="half" idx="10"/>
          </p:nvPr>
        </p:nvSpPr>
        <p:spPr/>
        <p:txBody>
          <a:bodyPr/>
          <a:lstStyle/>
          <a:p>
            <a:fld id="{573F46F2-EDED-4818-AD04-0D7A60CA3D24}" type="datetime1">
              <a:rPr lang="el-GR" smtClean="0">
                <a:solidFill>
                  <a:prstClr val="black">
                    <a:tint val="75000"/>
                  </a:prstClr>
                </a:solidFill>
              </a:rPr>
              <a:pPr/>
              <a:t>4/6/2021</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4401686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a:t>Στυλ κύριου τίτλου</a:t>
            </a:r>
            <a:endParaRPr/>
          </a:p>
        </p:txBody>
      </p:sp>
      <p:sp>
        <p:nvSpPr>
          <p:cNvPr id="3" name="Vertical Text Placeholder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4" name="Date Placeholder 3"/>
          <p:cNvSpPr>
            <a:spLocks noGrp="1"/>
          </p:cNvSpPr>
          <p:nvPr>
            <p:ph type="dt" sz="half" idx="10"/>
          </p:nvPr>
        </p:nvSpPr>
        <p:spPr/>
        <p:txBody>
          <a:bodyPr/>
          <a:lstStyle/>
          <a:p>
            <a:fld id="{7A4FE69D-8A95-45DD-B8BA-11531E7F1672}" type="datetime1">
              <a:rPr lang="el-GR" smtClean="0">
                <a:solidFill>
                  <a:prstClr val="black">
                    <a:tint val="75000"/>
                  </a:prstClr>
                </a:solidFill>
              </a:rPr>
              <a:pPr/>
              <a:t>4/6/2021</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36047214"/>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l-GR"/>
              <a:t>Στυλ κύριου τίτλου</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a:p>
        </p:txBody>
      </p:sp>
      <p:sp>
        <p:nvSpPr>
          <p:cNvPr id="4" name="Date Placeholder 3"/>
          <p:cNvSpPr>
            <a:spLocks noGrp="1"/>
          </p:cNvSpPr>
          <p:nvPr>
            <p:ph type="dt" sz="half" idx="10"/>
          </p:nvPr>
        </p:nvSpPr>
        <p:spPr/>
        <p:txBody>
          <a:bodyPr/>
          <a:lstStyle/>
          <a:p>
            <a:fld id="{A9E0B54A-C340-41E8-80FF-EEC9582E76D1}" type="datetime1">
              <a:rPr lang="el-GR" smtClean="0">
                <a:solidFill>
                  <a:prstClr val="black">
                    <a:tint val="75000"/>
                  </a:prstClr>
                </a:solidFill>
              </a:rPr>
              <a:pPr/>
              <a:t>4/6/2021</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2869905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l-GR"/>
              <a:t>Στυλ κύριου τίτλου</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l-GR" sz="1200">
                <a:solidFill>
                  <a:schemeClr val="tx1">
                    <a:tint val="75000"/>
                  </a:schemeClr>
                </a:solidFill>
              </a:defRPr>
            </a:lvl1pPr>
          </a:lstStyle>
          <a:p>
            <a:fld id="{FD5DB3C8-050A-42CA-B9CD-F5EB268884C6}" type="datetime1">
              <a:rPr lang="el-GR" smtClean="0">
                <a:solidFill>
                  <a:prstClr val="black">
                    <a:tint val="75000"/>
                  </a:prstClr>
                </a:solidFill>
              </a:rPr>
              <a:pPr/>
              <a:t>4/6/2021</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l-GR"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l-GR"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16813182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slow">
    <p:wipe dir="d"/>
  </p:transition>
  <p:hf hdr="0" ftr="0" dt="0"/>
  <p:txStyles>
    <p:titleStyle>
      <a:lvl1pPr algn="l" defTabSz="914400" rtl="0" eaLnBrk="1" latinLnBrk="0" hangingPunct="1">
        <a:spcBef>
          <a:spcPct val="0"/>
        </a:spcBef>
        <a:buNone/>
        <a:defRPr kumimoji="0" lang="el-G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l-G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l-G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9pPr>
    </p:bodyStyle>
    <p:otherStyle>
      <a:defPPr>
        <a:defRPr kumimoji="0" lang="el-GR"/>
      </a:defPPr>
      <a:lvl1pPr marL="0" algn="l" defTabSz="914400" rtl="0" eaLnBrk="1" latinLnBrk="0" hangingPunct="1">
        <a:defRPr kumimoji="0" lang="el-GR" sz="1800" kern="1200">
          <a:solidFill>
            <a:schemeClr val="tx1"/>
          </a:solidFill>
          <a:latin typeface="+mn-lt"/>
          <a:ea typeface="+mn-ea"/>
          <a:cs typeface="+mn-cs"/>
        </a:defRPr>
      </a:lvl1pPr>
      <a:lvl2pPr marL="457200" algn="l" defTabSz="914400" rtl="0" eaLnBrk="1" latinLnBrk="0" hangingPunct="1">
        <a:defRPr kumimoji="0" lang="el-GR" sz="1800" kern="1200">
          <a:solidFill>
            <a:schemeClr val="tx1"/>
          </a:solidFill>
          <a:latin typeface="+mn-lt"/>
          <a:ea typeface="+mn-ea"/>
          <a:cs typeface="+mn-cs"/>
        </a:defRPr>
      </a:lvl2pPr>
      <a:lvl3pPr marL="914400" algn="l" defTabSz="914400" rtl="0" eaLnBrk="1" latinLnBrk="0" hangingPunct="1">
        <a:defRPr kumimoji="0" lang="el-GR" sz="1800" kern="1200">
          <a:solidFill>
            <a:schemeClr val="tx1"/>
          </a:solidFill>
          <a:latin typeface="+mn-lt"/>
          <a:ea typeface="+mn-ea"/>
          <a:cs typeface="+mn-cs"/>
        </a:defRPr>
      </a:lvl3pPr>
      <a:lvl4pPr marL="1371600" algn="l" defTabSz="914400" rtl="0" eaLnBrk="1" latinLnBrk="0" hangingPunct="1">
        <a:defRPr kumimoji="0" lang="el-GR" sz="1800" kern="1200">
          <a:solidFill>
            <a:schemeClr val="tx1"/>
          </a:solidFill>
          <a:latin typeface="+mn-lt"/>
          <a:ea typeface="+mn-ea"/>
          <a:cs typeface="+mn-cs"/>
        </a:defRPr>
      </a:lvl4pPr>
      <a:lvl5pPr marL="1828800" algn="l" defTabSz="914400" rtl="0" eaLnBrk="1" latinLnBrk="0" hangingPunct="1">
        <a:defRPr kumimoji="0" lang="el-GR" sz="1800" kern="1200">
          <a:solidFill>
            <a:schemeClr val="tx1"/>
          </a:solidFill>
          <a:latin typeface="+mn-lt"/>
          <a:ea typeface="+mn-ea"/>
          <a:cs typeface="+mn-cs"/>
        </a:defRPr>
      </a:lvl5pPr>
      <a:lvl6pPr marL="2286000" algn="l" defTabSz="914400" rtl="0" eaLnBrk="1" latinLnBrk="0" hangingPunct="1">
        <a:defRPr kumimoji="0" lang="el-GR" sz="1800" kern="1200">
          <a:solidFill>
            <a:schemeClr val="tx1"/>
          </a:solidFill>
          <a:latin typeface="+mn-lt"/>
          <a:ea typeface="+mn-ea"/>
          <a:cs typeface="+mn-cs"/>
        </a:defRPr>
      </a:lvl6pPr>
      <a:lvl7pPr marL="2743200" algn="l" defTabSz="914400" rtl="0" eaLnBrk="1" latinLnBrk="0" hangingPunct="1">
        <a:defRPr kumimoji="0" lang="el-GR" sz="1800" kern="1200">
          <a:solidFill>
            <a:schemeClr val="tx1"/>
          </a:solidFill>
          <a:latin typeface="+mn-lt"/>
          <a:ea typeface="+mn-ea"/>
          <a:cs typeface="+mn-cs"/>
        </a:defRPr>
      </a:lvl7pPr>
      <a:lvl8pPr marL="3200400" algn="l" defTabSz="914400" rtl="0" eaLnBrk="1" latinLnBrk="0" hangingPunct="1">
        <a:defRPr kumimoji="0" lang="el-GR" sz="1800" kern="1200">
          <a:solidFill>
            <a:schemeClr val="tx1"/>
          </a:solidFill>
          <a:latin typeface="+mn-lt"/>
          <a:ea typeface="+mn-ea"/>
          <a:cs typeface="+mn-cs"/>
        </a:defRPr>
      </a:lvl8pPr>
      <a:lvl9pPr marL="3657600" algn="l" defTabSz="914400" rtl="0" eaLnBrk="1" latinLnBrk="0" hangingPunct="1">
        <a:defRPr kumimoji="0"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67744" y="2708920"/>
            <a:ext cx="6745560" cy="1224136"/>
          </a:xfrm>
        </p:spPr>
        <p:txBody>
          <a:bodyPr>
            <a:normAutofit/>
          </a:bodyPr>
          <a:lstStyle/>
          <a:p>
            <a:r>
              <a:rPr lang="el-GR" sz="2800" dirty="0"/>
              <a:t>1</a:t>
            </a:r>
            <a:r>
              <a:rPr lang="el-GR" sz="3600" dirty="0" smtClean="0"/>
              <a:t>. </a:t>
            </a:r>
            <a:r>
              <a:rPr lang="el-GR" sz="3600" dirty="0" err="1"/>
              <a:t>σ</a:t>
            </a:r>
            <a:r>
              <a:rPr lang="el-GR" sz="3600" dirty="0" err="1" smtClean="0"/>
              <a:t>χεδιασμοσ</a:t>
            </a:r>
            <a:r>
              <a:rPr lang="el-GR" sz="3600" dirty="0" smtClean="0"/>
              <a:t> και </a:t>
            </a:r>
            <a:r>
              <a:rPr lang="el-GR" sz="3600" dirty="0" err="1" smtClean="0"/>
              <a:t>υλοποιηση</a:t>
            </a:r>
            <a:r>
              <a:rPr lang="el-GR" sz="3600" dirty="0" smtClean="0"/>
              <a:t> </a:t>
            </a:r>
            <a:r>
              <a:rPr lang="el-GR" sz="3600" dirty="0" err="1" smtClean="0"/>
              <a:t>τησ</a:t>
            </a:r>
            <a:r>
              <a:rPr lang="el-GR" sz="3600" dirty="0" smtClean="0"/>
              <a:t> </a:t>
            </a:r>
            <a:r>
              <a:rPr lang="el-GR" sz="3600" dirty="0" err="1" smtClean="0"/>
              <a:t>στρατηγικησ</a:t>
            </a:r>
            <a:r>
              <a:rPr lang="el-GR" sz="3600" dirty="0" smtClean="0"/>
              <a:t> </a:t>
            </a:r>
            <a:r>
              <a:rPr lang="el-GR" sz="3600" dirty="0" err="1"/>
              <a:t>εξυπνησ</a:t>
            </a:r>
            <a:r>
              <a:rPr lang="el-GR" sz="3600" dirty="0"/>
              <a:t> </a:t>
            </a:r>
            <a:r>
              <a:rPr lang="el-GR" sz="3600" dirty="0" err="1"/>
              <a:t>εξειδικ</a:t>
            </a:r>
            <a:r>
              <a:rPr lang="el-GR" sz="3600" dirty="0" err="1" smtClean="0"/>
              <a:t>ευσησ</a:t>
            </a:r>
            <a:r>
              <a:rPr lang="el-GR" sz="3600" dirty="0" smtClean="0"/>
              <a:t>  </a:t>
            </a:r>
            <a:endParaRPr lang="el-GR" sz="3600" dirty="0"/>
          </a:p>
        </p:txBody>
      </p:sp>
      <p:sp>
        <p:nvSpPr>
          <p:cNvPr id="3" name="Υπότιτλος 2"/>
          <p:cNvSpPr>
            <a:spLocks noGrp="1"/>
          </p:cNvSpPr>
          <p:nvPr>
            <p:ph type="subTitle" idx="1"/>
          </p:nvPr>
        </p:nvSpPr>
        <p:spPr>
          <a:xfrm>
            <a:off x="3121840" y="1522474"/>
            <a:ext cx="4772528" cy="970422"/>
          </a:xfrm>
        </p:spPr>
        <p:txBody>
          <a:bodyPr>
            <a:normAutofit fontScale="92500" lnSpcReduction="20000"/>
          </a:bodyPr>
          <a:lstStyle/>
          <a:p>
            <a:pPr algn="ctr"/>
            <a:r>
              <a:rPr lang="el-GR" sz="1400" b="1" dirty="0"/>
              <a:t>Εκπαιδευτική Σειρά: </a:t>
            </a:r>
            <a:r>
              <a:rPr lang="el-GR" sz="1400" b="1" dirty="0" smtClean="0"/>
              <a:t>ΚΖ’  «Δημήτριος </a:t>
            </a:r>
            <a:r>
              <a:rPr lang="el-GR" sz="1400" b="1" dirty="0" err="1" smtClean="0"/>
              <a:t>Τζανάκης</a:t>
            </a:r>
            <a:r>
              <a:rPr lang="el-GR" sz="1400" b="1" dirty="0" smtClean="0"/>
              <a:t>» </a:t>
            </a:r>
          </a:p>
          <a:p>
            <a:pPr algn="ctr"/>
            <a:r>
              <a:rPr lang="el-GR" sz="1400" b="1" dirty="0" smtClean="0">
                <a:solidFill>
                  <a:srgbClr val="0070C0"/>
                </a:solidFill>
              </a:rPr>
              <a:t>Τμήμα Αναπτυξιακών – Περιφερειακών Πολιτικών</a:t>
            </a:r>
            <a:endParaRPr lang="en-US" sz="1400" b="1" dirty="0" smtClean="0">
              <a:solidFill>
                <a:srgbClr val="0070C0"/>
              </a:solidFill>
            </a:endParaRPr>
          </a:p>
          <a:p>
            <a:pPr algn="ctr"/>
            <a:r>
              <a:rPr lang="el-GR" sz="1400" b="1" dirty="0" smtClean="0"/>
              <a:t>ΜΑΘΗΜΑ: ΚΑΙΝΟΤΟΜΙΑ,  ΕΠΙΧΕΙΡΗΜΑΤΙΚΟΤΗΤΑ ΠΡΟΣΕΛΚΥΣΗ ΕΠΕΝΔΥΣΕΩΝ ΚΑΙ ΠΕΡΙΦΕΡΕΙΑΚΗ ΑΝΑΠΤΥΞΗ</a:t>
            </a:r>
            <a:endParaRPr lang="el-GR" sz="1400" b="1" dirty="0"/>
          </a:p>
          <a:p>
            <a:pPr algn="ctr"/>
            <a:endParaRPr lang="el-G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493837"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589240"/>
            <a:ext cx="35052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222104" y="823070"/>
            <a:ext cx="4572000" cy="699404"/>
          </a:xfrm>
          <a:prstGeom prst="rect">
            <a:avLst/>
          </a:prstGeom>
          <a:effectLst>
            <a:glow rad="63500">
              <a:schemeClr val="accent1">
                <a:satMod val="175000"/>
                <a:alpha val="40000"/>
              </a:schemeClr>
            </a:glow>
          </a:effectLst>
        </p:spPr>
        <p:txBody>
          <a:bodyPr lIns="108000" tIns="72000" rIns="108000" bIns="72000">
            <a:spAutoFit/>
          </a:bodyPr>
          <a:lstStyle/>
          <a:p>
            <a:pPr algn="ctr"/>
            <a:r>
              <a:rPr lang="el-GR" dirty="0">
                <a:effectLst>
                  <a:outerShdw blurRad="38100" dist="38100" dir="2700000" algn="tl">
                    <a:srgbClr val="000000">
                      <a:alpha val="43137"/>
                    </a:srgbClr>
                  </a:outerShdw>
                </a:effectLst>
              </a:rPr>
              <a:t>ΕΘΝΙΚΗ ΣΧΟΛΗ ΔΗΜΟΣΙΑΣ ΔΙΟΙΚΗΣΗΣ &amp; </a:t>
            </a:r>
            <a:r>
              <a:rPr lang="el-GR" dirty="0" smtClean="0">
                <a:effectLst>
                  <a:outerShdw blurRad="38100" dist="38100" dir="2700000" algn="tl">
                    <a:srgbClr val="000000">
                      <a:alpha val="43137"/>
                    </a:srgbClr>
                  </a:outerShdw>
                </a:effectLst>
              </a:rPr>
              <a:t>ΑΥΤΟΔΙΟΙΚΗΣΗΣ</a:t>
            </a:r>
            <a:endParaRPr lang="el-GR" dirty="0">
              <a:effectLst>
                <a:outerShdw blurRad="38100" dist="38100" dir="2700000" algn="tl">
                  <a:srgbClr val="000000">
                    <a:alpha val="43137"/>
                  </a:srgbClr>
                </a:outerShdw>
              </a:effectLst>
            </a:endParaRPr>
          </a:p>
        </p:txBody>
      </p:sp>
      <p:sp>
        <p:nvSpPr>
          <p:cNvPr id="7" name="Υπότιτλος 2"/>
          <p:cNvSpPr txBox="1">
            <a:spLocks/>
          </p:cNvSpPr>
          <p:nvPr/>
        </p:nvSpPr>
        <p:spPr>
          <a:xfrm>
            <a:off x="3635896" y="4077072"/>
            <a:ext cx="4772528" cy="1368152"/>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kumimoji="0" lang="el-G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l-G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l-G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l-G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9pPr>
          </a:lstStyle>
          <a:p>
            <a:pPr algn="l"/>
            <a:endParaRPr lang="el-GR" sz="1400" b="1" i="1" dirty="0" smtClean="0"/>
          </a:p>
          <a:p>
            <a:pPr algn="l"/>
            <a:r>
              <a:rPr lang="el-GR" sz="1400" b="1" i="1" dirty="0" smtClean="0"/>
              <a:t>Εισηγητής</a:t>
            </a:r>
            <a:r>
              <a:rPr lang="el-GR" sz="1400" i="1" dirty="0" smtClean="0"/>
              <a:t>: </a:t>
            </a:r>
            <a:r>
              <a:rPr lang="el-GR" sz="1400" b="1" i="1" dirty="0" smtClean="0"/>
              <a:t>Μιχάλης Γκούμας</a:t>
            </a:r>
          </a:p>
          <a:p>
            <a:pPr marL="141750"/>
            <a:endParaRPr lang="el-GR" sz="1400" b="1" i="1" dirty="0" smtClean="0"/>
          </a:p>
          <a:p>
            <a:pPr marL="141750" algn="l"/>
            <a:endParaRPr lang="el-GR" sz="1400" i="1" dirty="0" smtClean="0"/>
          </a:p>
          <a:p>
            <a:pPr marL="141750" algn="l"/>
            <a:endParaRPr lang="el-GR" sz="1400" i="1" dirty="0" smtClean="0"/>
          </a:p>
          <a:p>
            <a:endParaRPr lang="el-GR" sz="1400" dirty="0"/>
          </a:p>
        </p:txBody>
      </p:sp>
    </p:spTree>
    <p:extLst>
      <p:ext uri="{BB962C8B-B14F-4D97-AF65-F5344CB8AC3E}">
        <p14:creationId xmlns:p14="http://schemas.microsoft.com/office/powerpoint/2010/main" val="1748371094"/>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Τα έξι βήματα για την εκπόνηση της ΣΕΚΕΕ </a:t>
            </a:r>
            <a:r>
              <a:rPr lang="el-GR" sz="3200" b="1" dirty="0" smtClean="0"/>
              <a:t>(2/2</a:t>
            </a:r>
            <a:r>
              <a:rPr lang="el-GR" sz="3200" b="1" dirty="0"/>
              <a:t>)</a:t>
            </a:r>
            <a:endParaRPr lang="el-GR" sz="3200" dirty="0"/>
          </a:p>
        </p:txBody>
      </p:sp>
      <p:sp>
        <p:nvSpPr>
          <p:cNvPr id="3" name="Θέση περιεχομένου 2"/>
          <p:cNvSpPr>
            <a:spLocks noGrp="1"/>
          </p:cNvSpPr>
          <p:nvPr>
            <p:ph idx="1"/>
          </p:nvPr>
        </p:nvSpPr>
        <p:spPr/>
        <p:txBody>
          <a:bodyPr/>
          <a:lstStyle/>
          <a:p>
            <a:pPr marL="609600" indent="-609600">
              <a:lnSpc>
                <a:spcPct val="80000"/>
              </a:lnSpc>
            </a:pPr>
            <a:r>
              <a:rPr lang="el-GR" sz="2800" dirty="0"/>
              <a:t>Επιλογή ενός περιορισμένου αριθμού </a:t>
            </a:r>
            <a:r>
              <a:rPr lang="el-GR" sz="2800" b="1" dirty="0"/>
              <a:t>προτεραιοτήτων</a:t>
            </a:r>
            <a:r>
              <a:rPr lang="el-GR" sz="2800" dirty="0"/>
              <a:t> </a:t>
            </a:r>
            <a:r>
              <a:rPr lang="el-GR" sz="2800" dirty="0" smtClean="0"/>
              <a:t>για </a:t>
            </a:r>
            <a:r>
              <a:rPr lang="el-GR" sz="2800" dirty="0"/>
              <a:t>την ανάπτυξη της </a:t>
            </a:r>
            <a:r>
              <a:rPr lang="el-GR" sz="2800" dirty="0" smtClean="0"/>
              <a:t>χώρας/περιφέρειας.</a:t>
            </a:r>
            <a:endParaRPr lang="el-GR" sz="2800" dirty="0"/>
          </a:p>
          <a:p>
            <a:pPr marL="609600" indent="-609600">
              <a:lnSpc>
                <a:spcPct val="80000"/>
              </a:lnSpc>
            </a:pPr>
            <a:r>
              <a:rPr lang="el-GR" sz="2800" dirty="0"/>
              <a:t>Δημιουργία του κατάλληλου συνδυασμού </a:t>
            </a:r>
            <a:r>
              <a:rPr lang="el-GR" sz="2800" b="1" dirty="0"/>
              <a:t>πολιτικών, έργων</a:t>
            </a:r>
            <a:r>
              <a:rPr lang="el-GR" sz="2800" dirty="0"/>
              <a:t> και </a:t>
            </a:r>
            <a:r>
              <a:rPr lang="el-GR" sz="2800" b="1" dirty="0" smtClean="0"/>
              <a:t>δράσεων.</a:t>
            </a:r>
            <a:endParaRPr lang="el-GR" sz="2800" dirty="0"/>
          </a:p>
          <a:p>
            <a:pPr marL="609600" indent="-609600">
              <a:lnSpc>
                <a:spcPct val="80000"/>
              </a:lnSpc>
            </a:pPr>
            <a:r>
              <a:rPr lang="el-GR" sz="2800" dirty="0"/>
              <a:t>Δημιουργία </a:t>
            </a:r>
            <a:r>
              <a:rPr lang="el-GR" sz="2800" b="1" dirty="0"/>
              <a:t>μηχανισμών παρακολούθησης</a:t>
            </a:r>
            <a:r>
              <a:rPr lang="el-GR" sz="2800" dirty="0"/>
              <a:t> και </a:t>
            </a:r>
            <a:r>
              <a:rPr lang="el-GR" sz="2800" b="1" dirty="0" smtClean="0"/>
              <a:t>αξιολόγησης.</a:t>
            </a:r>
            <a:endParaRPr lang="el-GR" sz="2800" b="1" dirty="0"/>
          </a:p>
          <a:p>
            <a:endParaRPr lang="el-GR" dirty="0"/>
          </a:p>
        </p:txBody>
      </p:sp>
    </p:spTree>
    <p:extLst>
      <p:ext uri="{BB962C8B-B14F-4D97-AF65-F5344CB8AC3E}">
        <p14:creationId xmlns:p14="http://schemas.microsoft.com/office/powerpoint/2010/main" val="392084894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smtClean="0"/>
              <a:t>Περιεχόμενα της ΣΕΚΕΕ – σημεία ελέγχου (1/6)</a:t>
            </a:r>
            <a:endParaRPr lang="el-GR" sz="3200" b="1" dirty="0"/>
          </a:p>
        </p:txBody>
      </p:sp>
      <p:sp>
        <p:nvSpPr>
          <p:cNvPr id="3" name="Θέση περιεχομένου 2"/>
          <p:cNvSpPr>
            <a:spLocks noGrp="1"/>
          </p:cNvSpPr>
          <p:nvPr>
            <p:ph idx="1"/>
          </p:nvPr>
        </p:nvSpPr>
        <p:spPr/>
        <p:txBody>
          <a:bodyPr/>
          <a:lstStyle/>
          <a:p>
            <a:pPr marL="514350" indent="-514350">
              <a:buAutoNum type="arabicPeriod"/>
            </a:pPr>
            <a:r>
              <a:rPr lang="el-GR" sz="2400" b="1" dirty="0" smtClean="0"/>
              <a:t>Ανάλυση του περιφερειακού/εθνικού πλαισίου</a:t>
            </a:r>
          </a:p>
          <a:p>
            <a:r>
              <a:rPr lang="el-GR" sz="2200" dirty="0" smtClean="0"/>
              <a:t>Περιφερειακοί/εθνικοί πόροι και πλεονεκτήματα (</a:t>
            </a:r>
            <a:r>
              <a:rPr lang="en-US" sz="2200" dirty="0" smtClean="0"/>
              <a:t>assets)</a:t>
            </a:r>
            <a:r>
              <a:rPr lang="el-GR" sz="2200" dirty="0" smtClean="0"/>
              <a:t>.</a:t>
            </a:r>
          </a:p>
          <a:p>
            <a:r>
              <a:rPr lang="el-GR" sz="2200" dirty="0" smtClean="0"/>
              <a:t>Εξωτερική διάσταση </a:t>
            </a:r>
            <a:r>
              <a:rPr lang="en-US" sz="2200" dirty="0" smtClean="0"/>
              <a:t>– </a:t>
            </a:r>
            <a:r>
              <a:rPr lang="el-GR" sz="2200" dirty="0" smtClean="0"/>
              <a:t>εξωστρέφεια</a:t>
            </a:r>
            <a:r>
              <a:rPr lang="en-US" sz="2200" dirty="0" smtClean="0"/>
              <a:t> (</a:t>
            </a:r>
            <a:r>
              <a:rPr lang="el-GR" sz="2200" dirty="0" smtClean="0"/>
              <a:t>π.χ. τοποθέτηση σε διαπεριφερειακές και διεθνείς αλυσίδες αξίας, συμμετοχή σε διαπεριφερειακά/διεθνή δίκτυα συνεργασίας).</a:t>
            </a:r>
          </a:p>
          <a:p>
            <a:r>
              <a:rPr lang="el-GR" sz="2200" dirty="0" smtClean="0"/>
              <a:t>Επιχειρηματική δυναμική (νεοφυείς επιχειρήσεις, </a:t>
            </a:r>
            <a:r>
              <a:rPr lang="en-US" sz="2200" dirty="0" smtClean="0"/>
              <a:t>clusters, </a:t>
            </a:r>
            <a:r>
              <a:rPr lang="el-GR" sz="2200" dirty="0" smtClean="0"/>
              <a:t>επιχειρηματικά δίκτυα, άμεσες ξένες επενδύσεις, νέες μορφές </a:t>
            </a:r>
            <a:r>
              <a:rPr lang="el-GR" sz="2200" dirty="0" err="1" smtClean="0"/>
              <a:t>αυτοαπασχόλησης</a:t>
            </a:r>
            <a:r>
              <a:rPr lang="el-GR" sz="2200" dirty="0" smtClean="0"/>
              <a:t> κλπ.)</a:t>
            </a:r>
          </a:p>
          <a:p>
            <a:pPr marL="0" indent="0">
              <a:buNone/>
            </a:pPr>
            <a:endParaRPr lang="el-GR" sz="1800" dirty="0"/>
          </a:p>
          <a:p>
            <a:endParaRPr lang="el-GR" sz="2400" dirty="0" smtClean="0"/>
          </a:p>
          <a:p>
            <a:endParaRPr lang="el-GR" sz="2400" dirty="0" smtClean="0"/>
          </a:p>
          <a:p>
            <a:pPr lvl="1"/>
            <a:endParaRPr lang="el-GR" sz="2000" dirty="0" smtClean="0"/>
          </a:p>
          <a:p>
            <a:endParaRPr lang="el-GR" sz="2400" dirty="0" smtClean="0"/>
          </a:p>
          <a:p>
            <a:pPr marL="0" indent="0">
              <a:buNone/>
            </a:pPr>
            <a:endParaRPr lang="el-GR" dirty="0"/>
          </a:p>
        </p:txBody>
      </p:sp>
    </p:spTree>
    <p:extLst>
      <p:ext uri="{BB962C8B-B14F-4D97-AF65-F5344CB8AC3E}">
        <p14:creationId xmlns:p14="http://schemas.microsoft.com/office/powerpoint/2010/main" val="108853751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Περιεχόμενα της ΣΕΚΕΕ – σημεία ελέγχου </a:t>
            </a:r>
            <a:r>
              <a:rPr lang="el-GR" sz="3200" b="1" dirty="0" smtClean="0"/>
              <a:t>(2/6</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400" b="1" dirty="0"/>
              <a:t>2. Διακυβέρνηση</a:t>
            </a:r>
          </a:p>
          <a:p>
            <a:r>
              <a:rPr lang="el-GR" sz="2000" dirty="0"/>
              <a:t>Δομές </a:t>
            </a:r>
            <a:r>
              <a:rPr lang="el-GR" sz="2000" dirty="0" smtClean="0"/>
              <a:t>διακυβέρνησης (καθορισμός των συγκεκριμένων φορέων και ορισμός του έργου, του ρόλου και των ευθυνών  τους). </a:t>
            </a:r>
            <a:endParaRPr lang="el-GR" sz="2000" dirty="0"/>
          </a:p>
          <a:p>
            <a:r>
              <a:rPr lang="el-GR" sz="2000" dirty="0" smtClean="0"/>
              <a:t>Ευρεία συμμετοχή των ενδιαφερομένων μερών δηλαδή των επιχειρήσεων, των ερευνητικών κέντρων και των πανεπιστημίων, των αρμόδιων φορέων του δημόσιου τομέα και των φορέων χρηματοδότησης με αλληλεπίδραση</a:t>
            </a:r>
            <a:r>
              <a:rPr lang="el-GR" sz="2000" dirty="0"/>
              <a:t> </a:t>
            </a:r>
            <a:r>
              <a:rPr lang="el-GR" sz="2000" dirty="0" smtClean="0"/>
              <a:t>και λήψη συναινετικών αποφάσεων.</a:t>
            </a:r>
          </a:p>
          <a:p>
            <a:r>
              <a:rPr lang="el-GR" sz="2000" dirty="0" smtClean="0"/>
              <a:t>Διοίκηση </a:t>
            </a:r>
            <a:r>
              <a:rPr lang="el-GR" sz="2000" dirty="0"/>
              <a:t>/ διαχείριση και </a:t>
            </a:r>
            <a:r>
              <a:rPr lang="el-GR" sz="2000" dirty="0" smtClean="0"/>
              <a:t>επικοινωνία (ανοικτές συζητήσεις, διάλογος με τους πολίτες, ηλεκτρονική διακυβέρνηση).</a:t>
            </a:r>
            <a:endParaRPr lang="el-GR" sz="2000" dirty="0"/>
          </a:p>
          <a:p>
            <a:endParaRPr lang="el-GR" dirty="0"/>
          </a:p>
        </p:txBody>
      </p:sp>
    </p:spTree>
    <p:extLst>
      <p:ext uri="{BB962C8B-B14F-4D97-AF65-F5344CB8AC3E}">
        <p14:creationId xmlns:p14="http://schemas.microsoft.com/office/powerpoint/2010/main" val="245953164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Περιεχόμενα </a:t>
            </a:r>
            <a:r>
              <a:rPr lang="el-GR" sz="3200" b="1" dirty="0" smtClean="0"/>
              <a:t>της ΣΕΚΕΕ – σημεία ελέγχου (3/6</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400" b="1" dirty="0"/>
              <a:t>3. </a:t>
            </a:r>
            <a:r>
              <a:rPr lang="el-GR" sz="2400" b="1" dirty="0" smtClean="0"/>
              <a:t>Όραμα</a:t>
            </a:r>
          </a:p>
          <a:p>
            <a:r>
              <a:rPr lang="el-GR" sz="2200" dirty="0" smtClean="0"/>
              <a:t>Αφορά εκτός από την καινοτομία που βασίζεται στην επιστήμη και την τεχνολογία και α) την κοινωνική καινοτομία, β) την οργανωτική καινοτομία, γ) την καινοτομία των υπηρεσιών και δ</a:t>
            </a:r>
            <a:r>
              <a:rPr lang="en-US" sz="2200" dirty="0" smtClean="0"/>
              <a:t>)</a:t>
            </a:r>
            <a:r>
              <a:rPr lang="el-GR" sz="2200" dirty="0" smtClean="0"/>
              <a:t> την καινοτομία </a:t>
            </a:r>
            <a:r>
              <a:rPr lang="en-US" sz="2200" dirty="0" smtClean="0"/>
              <a:t>marketing</a:t>
            </a:r>
            <a:r>
              <a:rPr lang="el-GR" sz="2200" dirty="0" smtClean="0"/>
              <a:t>.</a:t>
            </a:r>
            <a:endParaRPr lang="en-US" sz="2200" dirty="0" smtClean="0"/>
          </a:p>
          <a:p>
            <a:r>
              <a:rPr lang="el-GR" sz="2200" dirty="0" smtClean="0"/>
              <a:t> Λαμβάνει υπόψη του τις </a:t>
            </a:r>
            <a:r>
              <a:rPr lang="el-GR" sz="2200" b="1" dirty="0" smtClean="0"/>
              <a:t>μεγάλες προκλήσεις </a:t>
            </a:r>
            <a:r>
              <a:rPr lang="el-GR" sz="2200" dirty="0" smtClean="0"/>
              <a:t>(κοινωνική ένταξη, περιβάλλον και βιώσιμη οικονομική ανάπτυξη).</a:t>
            </a:r>
          </a:p>
          <a:p>
            <a:r>
              <a:rPr lang="el-GR" sz="2200" dirty="0" smtClean="0"/>
              <a:t>Περιλαμβάνει μία </a:t>
            </a:r>
            <a:r>
              <a:rPr lang="el-GR" sz="2200" b="1" dirty="0" smtClean="0"/>
              <a:t>εκτίμηση κινδύνου </a:t>
            </a:r>
            <a:r>
              <a:rPr lang="el-GR" sz="2200" dirty="0" smtClean="0"/>
              <a:t>(</a:t>
            </a:r>
            <a:r>
              <a:rPr lang="en-US" sz="2200" dirty="0" smtClean="0"/>
              <a:t>risk assessment) </a:t>
            </a:r>
            <a:r>
              <a:rPr lang="el-GR" sz="2200" dirty="0" smtClean="0"/>
              <a:t>και ένα </a:t>
            </a:r>
            <a:r>
              <a:rPr lang="el-GR" sz="2200" b="1" dirty="0" smtClean="0"/>
              <a:t>σχέδιο</a:t>
            </a:r>
            <a:r>
              <a:rPr lang="el-GR" sz="2200" dirty="0" smtClean="0"/>
              <a:t> αντιμετώπισης μελλοντικών αλλαγών.</a:t>
            </a:r>
          </a:p>
          <a:p>
            <a:pPr marL="0" indent="0">
              <a:buNone/>
            </a:pPr>
            <a:endParaRPr lang="el-GR" sz="2400" b="1" dirty="0"/>
          </a:p>
        </p:txBody>
      </p:sp>
    </p:spTree>
    <p:extLst>
      <p:ext uri="{BB962C8B-B14F-4D97-AF65-F5344CB8AC3E}">
        <p14:creationId xmlns:p14="http://schemas.microsoft.com/office/powerpoint/2010/main" val="2703631596"/>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Περιεχόμενα </a:t>
            </a:r>
            <a:r>
              <a:rPr lang="el-GR" sz="3200" b="1" dirty="0" smtClean="0"/>
              <a:t>της ΣΕΚΕΕ – σημεία ελέγχου (4/6</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400" b="1" dirty="0" smtClean="0"/>
              <a:t>4. Καθορισμός προτεραιοτήτων</a:t>
            </a:r>
          </a:p>
          <a:p>
            <a:r>
              <a:rPr lang="el-GR" sz="2200" dirty="0" smtClean="0"/>
              <a:t>Επανεξέταση και αναθεώρηση προηγούμενων προτεραιοτήτων.</a:t>
            </a:r>
          </a:p>
          <a:p>
            <a:r>
              <a:rPr lang="el-GR" sz="2200" dirty="0" smtClean="0"/>
              <a:t>Ευθυγράμμιση με τα συμπεράσματα από την ανάλυση του περιφερειακού / εθνικού πλαισίου και τη διαδικασία επιχειρηματικής ανακάλυψης </a:t>
            </a:r>
            <a:r>
              <a:rPr lang="el-GR" sz="2200" i="1" dirty="0" smtClean="0"/>
              <a:t>(βλέπε συνέχεια).</a:t>
            </a:r>
          </a:p>
          <a:p>
            <a:r>
              <a:rPr lang="el-GR" sz="2200" dirty="0" smtClean="0"/>
              <a:t>Συγκέντρωση των διαθέσιμων πόρων σε ένα περιορισμένο αριθμό προτεραιοτήτων.</a:t>
            </a:r>
          </a:p>
          <a:p>
            <a:endParaRPr lang="el-GR" sz="2200" dirty="0"/>
          </a:p>
        </p:txBody>
      </p:sp>
    </p:spTree>
    <p:extLst>
      <p:ext uri="{BB962C8B-B14F-4D97-AF65-F5344CB8AC3E}">
        <p14:creationId xmlns:p14="http://schemas.microsoft.com/office/powerpoint/2010/main" val="104025082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Περιεχόμενα </a:t>
            </a:r>
            <a:r>
              <a:rPr lang="el-GR" sz="3200" b="1" dirty="0" smtClean="0"/>
              <a:t>της ΣΕΚΕΕ – σημεία ελέγχου (5/6</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400" b="1" dirty="0" smtClean="0"/>
              <a:t>5. Μείγμα πολιτικής</a:t>
            </a:r>
          </a:p>
          <a:p>
            <a:r>
              <a:rPr lang="el-GR" sz="2000" dirty="0" smtClean="0"/>
              <a:t>Οδικός χάρτης, στον οποίο περιλαμβάνονται ένα σχέδιο δράσης και πιλοτικά έργα.</a:t>
            </a:r>
          </a:p>
          <a:p>
            <a:r>
              <a:rPr lang="el-GR" sz="2000" dirty="0" smtClean="0"/>
              <a:t>Ισορροπία μεταξύ των </a:t>
            </a:r>
            <a:r>
              <a:rPr lang="el-GR" sz="2000" dirty="0"/>
              <a:t>μέτρων </a:t>
            </a:r>
            <a:r>
              <a:rPr lang="el-GR" sz="2000" dirty="0" smtClean="0"/>
              <a:t>που στοχεύουν στα επιλεγμένα πεδία προτεραιότητας και των οριζόντιων μέτρων.</a:t>
            </a:r>
          </a:p>
          <a:p>
            <a:r>
              <a:rPr lang="el-GR" sz="2000" dirty="0" smtClean="0"/>
              <a:t>Δημιουργία ευνοϊκών συνθηκών (οι οποίες να υποστηρίζουν π.χ. τον πειραματισμό). </a:t>
            </a:r>
            <a:endParaRPr lang="el-GR" sz="2000" dirty="0"/>
          </a:p>
        </p:txBody>
      </p:sp>
    </p:spTree>
    <p:extLst>
      <p:ext uri="{BB962C8B-B14F-4D97-AF65-F5344CB8AC3E}">
        <p14:creationId xmlns:p14="http://schemas.microsoft.com/office/powerpoint/2010/main" val="793161809"/>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Περιεχόμενα της ΣΕΚΕΕ – σημεία ελέγχου </a:t>
            </a:r>
            <a:r>
              <a:rPr lang="el-GR" sz="3200" b="1" dirty="0" smtClean="0"/>
              <a:t>(6/6</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400" b="1" dirty="0" smtClean="0"/>
              <a:t>6. Παρακολούθηση και αξιολόγηση</a:t>
            </a:r>
          </a:p>
          <a:p>
            <a:r>
              <a:rPr lang="el-GR" sz="2200" b="1" dirty="0" smtClean="0"/>
              <a:t>Δείκτες εκροών </a:t>
            </a:r>
            <a:r>
              <a:rPr lang="el-GR" sz="2200" dirty="0" smtClean="0"/>
              <a:t>(για την παρακολούθηση της υλοποίησης του μείγματος πολιτικής) και </a:t>
            </a:r>
            <a:r>
              <a:rPr lang="el-GR" sz="2200" b="1" dirty="0" smtClean="0"/>
              <a:t>δείκτες αποτελέσματος </a:t>
            </a:r>
            <a:r>
              <a:rPr lang="el-GR" sz="2200" dirty="0" smtClean="0"/>
              <a:t>(για την επιβεβαίωση της επίτευξης των στρατηγικών στόχων) – σαφώς προσδιορισμένες </a:t>
            </a:r>
            <a:r>
              <a:rPr lang="el-GR" sz="2200" b="1" dirty="0" smtClean="0"/>
              <a:t>τιμές βάσης και στόχου</a:t>
            </a:r>
            <a:r>
              <a:rPr lang="el-GR" sz="2200" dirty="0" smtClean="0"/>
              <a:t>.</a:t>
            </a:r>
          </a:p>
          <a:p>
            <a:r>
              <a:rPr lang="el-GR" sz="2200" b="1" dirty="0" smtClean="0"/>
              <a:t>Μηχανισμός παρακολούθησης</a:t>
            </a:r>
            <a:r>
              <a:rPr lang="el-GR" sz="2200" dirty="0" smtClean="0"/>
              <a:t> υποστηριζόμενος από ένα σύστημα συλλογής δεδομένων.</a:t>
            </a:r>
          </a:p>
          <a:p>
            <a:r>
              <a:rPr lang="el-GR" sz="2200" dirty="0" smtClean="0"/>
              <a:t>Αναθεώρηση των προτεραιοτήτων και του μείγματος πολιτικής ως αποτέλεσμα της άσκησης της παρακολούθησης. </a:t>
            </a:r>
          </a:p>
          <a:p>
            <a:endParaRPr lang="el-GR" sz="2200" dirty="0"/>
          </a:p>
        </p:txBody>
      </p:sp>
    </p:spTree>
    <p:extLst>
      <p:ext uri="{BB962C8B-B14F-4D97-AF65-F5344CB8AC3E}">
        <p14:creationId xmlns:p14="http://schemas.microsoft.com/office/powerpoint/2010/main" val="1658270155"/>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Αξιολόγηση του σχεδιασμού μιας ΣΕΚΕΕ</a:t>
            </a:r>
            <a:endParaRPr lang="el-GR" sz="3200" dirty="0"/>
          </a:p>
        </p:txBody>
      </p:sp>
      <p:sp>
        <p:nvSpPr>
          <p:cNvPr id="3" name="Θέση περιεχομένου 2"/>
          <p:cNvSpPr>
            <a:spLocks noGrp="1"/>
          </p:cNvSpPr>
          <p:nvPr>
            <p:ph idx="1"/>
          </p:nvPr>
        </p:nvSpPr>
        <p:spPr/>
        <p:txBody>
          <a:bodyPr/>
          <a:lstStyle/>
          <a:p>
            <a:pPr marL="0" indent="0">
              <a:buNone/>
            </a:pPr>
            <a:r>
              <a:rPr lang="el-GR" sz="2200" dirty="0" smtClean="0"/>
              <a:t>Τα προαναφερόμενα σημεία ελέγχου (περιεχόμενο της ΣΕΕΚΕΕ) αποτελούν και τα κριτήρια με βάση τα οποία αξιολογείται η ποιότητα του σχεδιασμού μιας ΣΕΚΕΕ.</a:t>
            </a:r>
          </a:p>
          <a:p>
            <a:pPr marL="0" indent="0">
              <a:buNone/>
            </a:pPr>
            <a:r>
              <a:rPr lang="el-GR" sz="2200" dirty="0" smtClean="0"/>
              <a:t>Για την αξιολόγηση του σχεδιασμού βαθμολογείται η ΣΕΚΕΕ για κάθε ένα από τα προαναφερόμενα κριτήρια (π.χ.  σε μια κλίμακα 0-5) και τα αποτελέσματα παρουσιάζονται με τη μορφή ενός διαγράμματος «αράχνη» (</a:t>
            </a:r>
            <a:r>
              <a:rPr lang="en-US" sz="2200" dirty="0" smtClean="0"/>
              <a:t>spider graph) </a:t>
            </a:r>
            <a:r>
              <a:rPr lang="el-GR" sz="2200" dirty="0" smtClean="0"/>
              <a:t>όπως φαίνεται στην επόμενη διαφάνεια.</a:t>
            </a:r>
            <a:endParaRPr lang="el-GR" sz="2200" dirty="0"/>
          </a:p>
        </p:txBody>
      </p:sp>
    </p:spTree>
    <p:extLst>
      <p:ext uri="{BB962C8B-B14F-4D97-AF65-F5344CB8AC3E}">
        <p14:creationId xmlns:p14="http://schemas.microsoft.com/office/powerpoint/2010/main" val="2154901265"/>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«αράχνη» για την αξιολόγηση του σχεδιασμού μιας ΣΕΚΕΕ</a:t>
            </a:r>
            <a:endParaRPr lang="el-G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628800"/>
            <a:ext cx="532859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527914"/>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Διαμόρφωση της λογικής της παρέμβασης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smtClean="0"/>
              <a:t>Η διαδικασία </a:t>
            </a:r>
            <a:r>
              <a:rPr lang="el-GR" dirty="0"/>
              <a:t>διαμόρφωσης της λογικής της </a:t>
            </a:r>
            <a:r>
              <a:rPr lang="el-GR" dirty="0" smtClean="0"/>
              <a:t>παρέμβασης </a:t>
            </a:r>
            <a:r>
              <a:rPr lang="el-GR" dirty="0" smtClean="0"/>
              <a:t>μίας ΣΕΚΕΕ περιλαμβάνει </a:t>
            </a:r>
            <a:r>
              <a:rPr lang="el-GR" dirty="0"/>
              <a:t>τις εξής </a:t>
            </a:r>
            <a:r>
              <a:rPr lang="el-GR" dirty="0" smtClean="0"/>
              <a:t>εργασίες:</a:t>
            </a:r>
            <a:endParaRPr lang="el-GR" dirty="0"/>
          </a:p>
          <a:p>
            <a:pPr lvl="0"/>
            <a:r>
              <a:rPr lang="el-GR" dirty="0"/>
              <a:t>Αναγνώριση των προκλήσεων και των αναγκών μιας χώρας/μιας περιφέρειας.</a:t>
            </a:r>
          </a:p>
          <a:p>
            <a:pPr lvl="0"/>
            <a:r>
              <a:rPr lang="el-GR" dirty="0"/>
              <a:t>Διατύπωση του οράματος και των </a:t>
            </a:r>
            <a:r>
              <a:rPr lang="el-GR" u="sng" dirty="0"/>
              <a:t>στρατηγικών</a:t>
            </a:r>
            <a:r>
              <a:rPr lang="el-GR" dirty="0"/>
              <a:t> στόχων για μια περιοχή.</a:t>
            </a:r>
          </a:p>
          <a:p>
            <a:pPr lvl="0"/>
            <a:r>
              <a:rPr lang="el-GR" dirty="0"/>
              <a:t>Επιλογή λύσεων για την επίτευξη των στρατηγικών </a:t>
            </a:r>
            <a:r>
              <a:rPr lang="el-GR" dirty="0" smtClean="0"/>
              <a:t>στόχων ήτοι</a:t>
            </a:r>
            <a:r>
              <a:rPr lang="en-US" dirty="0" smtClean="0"/>
              <a:t>:</a:t>
            </a:r>
            <a:endParaRPr lang="el-GR" dirty="0"/>
          </a:p>
          <a:p>
            <a:pPr lvl="1"/>
            <a:r>
              <a:rPr lang="el-GR" dirty="0"/>
              <a:t>Καθορισμός προτεραιοτήτων (πεδία / αγορές, «μοχλοί»)</a:t>
            </a:r>
          </a:p>
          <a:p>
            <a:pPr lvl="1"/>
            <a:r>
              <a:rPr lang="el-GR" dirty="0"/>
              <a:t>Προσδιορισμός μείγματος πολιτικής («παίκτες», εργαλεία)</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19</a:t>
            </a:fld>
            <a:endParaRPr lang="el-GR">
              <a:solidFill>
                <a:prstClr val="black">
                  <a:tint val="75000"/>
                </a:prstClr>
              </a:solidFill>
            </a:endParaRPr>
          </a:p>
        </p:txBody>
      </p:sp>
    </p:spTree>
    <p:extLst>
      <p:ext uri="{BB962C8B-B14F-4D97-AF65-F5344CB8AC3E}">
        <p14:creationId xmlns:p14="http://schemas.microsoft.com/office/powerpoint/2010/main" val="16177858"/>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 Διδακτικής Ενότητας</a:t>
            </a:r>
            <a:endParaRPr lang="el-GR" dirty="0"/>
          </a:p>
        </p:txBody>
      </p:sp>
      <p:sp>
        <p:nvSpPr>
          <p:cNvPr id="3" name="Θέση περιεχομένου 2"/>
          <p:cNvSpPr>
            <a:spLocks noGrp="1"/>
          </p:cNvSpPr>
          <p:nvPr>
            <p:ph idx="1"/>
          </p:nvPr>
        </p:nvSpPr>
        <p:spPr/>
        <p:txBody>
          <a:bodyPr>
            <a:normAutofit fontScale="92500"/>
          </a:bodyPr>
          <a:lstStyle/>
          <a:p>
            <a:r>
              <a:rPr lang="el-GR" b="1" dirty="0" smtClean="0"/>
              <a:t>Τι είναι η Στρατηγική Έξυπνης Εξειδίκευσης</a:t>
            </a:r>
          </a:p>
          <a:p>
            <a:r>
              <a:rPr lang="el-GR" b="1" dirty="0" smtClean="0"/>
              <a:t>Διαδικασία σχεδιασμού </a:t>
            </a:r>
            <a:r>
              <a:rPr lang="el-GR" b="1" dirty="0"/>
              <a:t>της </a:t>
            </a:r>
            <a:r>
              <a:rPr lang="el-GR" b="1" dirty="0" smtClean="0"/>
              <a:t>Στρατηγικής Έξυπνης Εξειδίκευσης</a:t>
            </a:r>
          </a:p>
          <a:p>
            <a:r>
              <a:rPr lang="el-GR" b="1" dirty="0" smtClean="0"/>
              <a:t>Η διαδικασία </a:t>
            </a:r>
            <a:r>
              <a:rPr lang="el-GR" b="1" dirty="0"/>
              <a:t>επιχειρηματικής </a:t>
            </a:r>
            <a:r>
              <a:rPr lang="el-GR" b="1" dirty="0" smtClean="0"/>
              <a:t>ανακάλυψης</a:t>
            </a:r>
          </a:p>
          <a:p>
            <a:r>
              <a:rPr lang="el-GR" b="1" dirty="0" smtClean="0"/>
              <a:t>Υλοποίηση και</a:t>
            </a:r>
            <a:r>
              <a:rPr lang="el-GR" b="1" dirty="0" smtClean="0"/>
              <a:t> </a:t>
            </a:r>
            <a:r>
              <a:rPr lang="el-GR" b="1" dirty="0" smtClean="0"/>
              <a:t>χρηματοδότηση της Στρατηγικής Έξυπνης Εξειδίκευσης</a:t>
            </a:r>
          </a:p>
          <a:p>
            <a:r>
              <a:rPr lang="el-GR" b="1" dirty="0" smtClean="0"/>
              <a:t>Παρακολούθηση </a:t>
            </a:r>
            <a:r>
              <a:rPr lang="el-GR" b="1" dirty="0"/>
              <a:t>και αξιολόγηση της Στρατηγικής Έξυπνης Εξειδίκευσης</a:t>
            </a:r>
            <a:endParaRPr lang="el-GR" dirty="0"/>
          </a:p>
          <a:p>
            <a:r>
              <a:rPr lang="el-GR" b="1" dirty="0" smtClean="0"/>
              <a:t>Διακυβέρνηση </a:t>
            </a:r>
            <a:r>
              <a:rPr lang="el-GR" b="1" dirty="0"/>
              <a:t>της Στρατηγικής Έξυπνης </a:t>
            </a:r>
            <a:r>
              <a:rPr lang="el-GR" b="1" dirty="0" smtClean="0"/>
              <a:t>Εξειδίκευσης</a:t>
            </a:r>
          </a:p>
          <a:p>
            <a:endParaRPr lang="el-GR" dirty="0"/>
          </a:p>
          <a:p>
            <a:endParaRPr lang="el-GR" b="1" dirty="0"/>
          </a:p>
          <a:p>
            <a:endParaRPr lang="el-GR" b="1"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2</a:t>
            </a:fld>
            <a:endParaRPr lang="el-GR">
              <a:solidFill>
                <a:prstClr val="black">
                  <a:tint val="75000"/>
                </a:prstClr>
              </a:solidFill>
            </a:endParaRPr>
          </a:p>
        </p:txBody>
      </p:sp>
    </p:spTree>
    <p:extLst>
      <p:ext uri="{BB962C8B-B14F-4D97-AF65-F5344CB8AC3E}">
        <p14:creationId xmlns:p14="http://schemas.microsoft.com/office/powerpoint/2010/main" val="2701050443"/>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smtClean="0"/>
              <a:t>Παράδειγμα λογικής της παρέμβασης μιας ΣΕΚΕΕ (1/2)</a:t>
            </a:r>
            <a:endParaRPr lang="el-GR" sz="3200" b="1" dirty="0"/>
          </a:p>
        </p:txBody>
      </p:sp>
      <p:sp>
        <p:nvSpPr>
          <p:cNvPr id="3" name="Θέση περιεχομένου 2"/>
          <p:cNvSpPr>
            <a:spLocks noGrp="1"/>
          </p:cNvSpPr>
          <p:nvPr>
            <p:ph idx="1"/>
          </p:nvPr>
        </p:nvSpPr>
        <p:spPr/>
        <p:txBody>
          <a:bodyPr/>
          <a:lstStyle/>
          <a:p>
            <a:pPr marL="0" indent="0">
              <a:buNone/>
            </a:pPr>
            <a:r>
              <a:rPr lang="el-GR" sz="2200" b="1" dirty="0"/>
              <a:t>Αναγνώριση </a:t>
            </a:r>
            <a:r>
              <a:rPr lang="el-GR" sz="2200" b="1" dirty="0" smtClean="0"/>
              <a:t>προκλήσεων </a:t>
            </a:r>
            <a:r>
              <a:rPr lang="el-GR" sz="2200" b="1" dirty="0"/>
              <a:t>και </a:t>
            </a:r>
            <a:r>
              <a:rPr lang="el-GR" sz="2200" b="1" dirty="0" smtClean="0"/>
              <a:t>αναγκών</a:t>
            </a:r>
            <a:r>
              <a:rPr lang="en-US" sz="2200" dirty="0" smtClean="0"/>
              <a:t>: </a:t>
            </a:r>
            <a:r>
              <a:rPr lang="el-GR" sz="2000" dirty="0" smtClean="0"/>
              <a:t>Οικονομική στασιμότητα, κυριαρχία παραδοσιακών ΜΜΕ με περιορισμένη παρουσία στις διεθνείς αγορές, αναξιοποίητο </a:t>
            </a:r>
            <a:r>
              <a:rPr lang="el-GR" sz="2000" dirty="0" smtClean="0"/>
              <a:t>δυναμικό πρώτων υλών υψηλής ποιότητας.</a:t>
            </a:r>
            <a:endParaRPr lang="el-GR" sz="2000" dirty="0" smtClean="0"/>
          </a:p>
          <a:p>
            <a:pPr marL="0" indent="0">
              <a:buNone/>
            </a:pPr>
            <a:r>
              <a:rPr lang="el-GR" sz="2200" b="1" dirty="0"/>
              <a:t>Διατύπωση </a:t>
            </a:r>
            <a:r>
              <a:rPr lang="el-GR" sz="2200" b="1" dirty="0" smtClean="0"/>
              <a:t>οράματος </a:t>
            </a:r>
            <a:r>
              <a:rPr lang="el-GR" sz="2200" b="1" dirty="0"/>
              <a:t>και </a:t>
            </a:r>
            <a:r>
              <a:rPr lang="el-GR" sz="2200" b="1" dirty="0" smtClean="0"/>
              <a:t>στρατηγικών στόχων</a:t>
            </a:r>
            <a:r>
              <a:rPr lang="en-US" sz="2200" b="1" dirty="0" smtClean="0"/>
              <a:t>: </a:t>
            </a:r>
            <a:r>
              <a:rPr lang="el-GR" sz="2000" dirty="0" smtClean="0"/>
              <a:t>Να καταστεί η χώρα / περιφέρεια κέντρο παραγωγής εξαγώγιμων προϊόντων διατροφής υψηλής προστιθέμενης αξίας,</a:t>
            </a:r>
            <a:r>
              <a:rPr lang="el-GR" sz="2000" dirty="0" smtClean="0"/>
              <a:t> με διασφάλιση της υψηλής ποιότητας και την </a:t>
            </a:r>
            <a:r>
              <a:rPr lang="el-GR" sz="2000" dirty="0" smtClean="0"/>
              <a:t>επαύξηση </a:t>
            </a:r>
            <a:r>
              <a:rPr lang="el-GR" sz="2000" dirty="0" smtClean="0"/>
              <a:t>της </a:t>
            </a:r>
            <a:r>
              <a:rPr lang="el-GR" sz="2000" dirty="0" err="1" smtClean="0"/>
              <a:t>αναγνωρισιμότητάς</a:t>
            </a:r>
            <a:r>
              <a:rPr lang="el-GR" sz="2000" dirty="0" smtClean="0"/>
              <a:t> του (</a:t>
            </a:r>
            <a:r>
              <a:rPr lang="en-US" sz="2000" dirty="0" smtClean="0"/>
              <a:t>branding</a:t>
            </a:r>
            <a:r>
              <a:rPr lang="el-GR" sz="2000" dirty="0" smtClean="0"/>
              <a:t>)</a:t>
            </a:r>
            <a:r>
              <a:rPr lang="en-US" sz="2000" dirty="0" smtClean="0"/>
              <a:t>.</a:t>
            </a:r>
            <a:endParaRPr lang="el-GR" sz="2000" dirty="0"/>
          </a:p>
          <a:p>
            <a:pPr marL="0" indent="0">
              <a:buNone/>
            </a:pPr>
            <a:endParaRPr lang="el-GR" sz="2400" dirty="0" smtClean="0"/>
          </a:p>
          <a:p>
            <a:pPr marL="0" indent="0">
              <a:buNone/>
            </a:pPr>
            <a:endParaRPr lang="el-GR" sz="2400" dirty="0" smtClean="0"/>
          </a:p>
          <a:p>
            <a:pPr marL="0" indent="0">
              <a:buNone/>
            </a:pPr>
            <a:endParaRPr lang="el-GR" sz="2800" u="sng" dirty="0"/>
          </a:p>
        </p:txBody>
      </p:sp>
    </p:spTree>
    <p:extLst>
      <p:ext uri="{BB962C8B-B14F-4D97-AF65-F5344CB8AC3E}">
        <p14:creationId xmlns:p14="http://schemas.microsoft.com/office/powerpoint/2010/main" val="4132776901"/>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Παράδειγμα λογικής της παρέμβασης μιας ΣΕΚΕΕ </a:t>
            </a:r>
            <a:r>
              <a:rPr lang="el-GR" sz="3200" b="1" dirty="0" smtClean="0"/>
              <a:t>(2/2)</a:t>
            </a:r>
            <a:endParaRPr lang="el-GR" sz="3200" dirty="0"/>
          </a:p>
        </p:txBody>
      </p:sp>
      <p:sp>
        <p:nvSpPr>
          <p:cNvPr id="3" name="Θέση περιεχομένου 2"/>
          <p:cNvSpPr>
            <a:spLocks noGrp="1"/>
          </p:cNvSpPr>
          <p:nvPr>
            <p:ph idx="1"/>
          </p:nvPr>
        </p:nvSpPr>
        <p:spPr/>
        <p:txBody>
          <a:bodyPr/>
          <a:lstStyle/>
          <a:p>
            <a:pPr marL="0" indent="0">
              <a:buNone/>
            </a:pPr>
            <a:r>
              <a:rPr lang="el-GR" sz="2200" b="1" dirty="0" smtClean="0"/>
              <a:t>Επιλογή λύσεων </a:t>
            </a:r>
            <a:r>
              <a:rPr lang="el-GR" sz="2200" b="1" dirty="0"/>
              <a:t>για την επίτευξη των στρατηγικών </a:t>
            </a:r>
            <a:r>
              <a:rPr lang="el-GR" sz="2200" b="1" dirty="0" smtClean="0"/>
              <a:t>στόχων</a:t>
            </a:r>
          </a:p>
          <a:p>
            <a:r>
              <a:rPr lang="el-GR" sz="2000" b="1" dirty="0" smtClean="0"/>
              <a:t>Προτεραιότητες</a:t>
            </a:r>
            <a:r>
              <a:rPr lang="en-US" sz="2000" b="1" dirty="0" smtClean="0"/>
              <a:t>: </a:t>
            </a:r>
            <a:r>
              <a:rPr lang="el-GR" sz="2000" b="1" dirty="0" smtClean="0"/>
              <a:t>Βελτίωση της ποιότητας των προϊόντων </a:t>
            </a:r>
            <a:r>
              <a:rPr lang="el-GR" sz="2000" dirty="0" smtClean="0"/>
              <a:t>(=ειδικός στόχος)</a:t>
            </a:r>
            <a:endParaRPr lang="el-GR" sz="2000" dirty="0" smtClean="0"/>
          </a:p>
          <a:p>
            <a:pPr lvl="1"/>
            <a:r>
              <a:rPr lang="el-GR" sz="1800" dirty="0" smtClean="0"/>
              <a:t>«Μοχλοί»</a:t>
            </a:r>
            <a:r>
              <a:rPr lang="en-US" sz="1800" dirty="0" smtClean="0"/>
              <a:t>: </a:t>
            </a:r>
            <a:r>
              <a:rPr lang="el-GR" sz="1800" dirty="0" smtClean="0"/>
              <a:t>α) Καινοτομίες </a:t>
            </a:r>
            <a:r>
              <a:rPr lang="el-GR" sz="1800" dirty="0" smtClean="0"/>
              <a:t>διεργασιών για την αυξημένη διατήρηση των φρέσκων </a:t>
            </a:r>
            <a:r>
              <a:rPr lang="el-GR" sz="1800" dirty="0" smtClean="0"/>
              <a:t>προϊόντων, β) ανάπτυξη / χρήση «έξυπνων» υλικών συσκευασίας.</a:t>
            </a:r>
            <a:endParaRPr lang="el-GR" sz="1800" dirty="0" smtClean="0"/>
          </a:p>
          <a:p>
            <a:pPr lvl="1"/>
            <a:r>
              <a:rPr lang="el-GR" sz="1800" dirty="0" smtClean="0"/>
              <a:t>Πεδία </a:t>
            </a:r>
            <a:r>
              <a:rPr lang="el-GR" sz="1800" dirty="0"/>
              <a:t>/ </a:t>
            </a:r>
            <a:r>
              <a:rPr lang="el-GR" sz="1800" dirty="0" smtClean="0"/>
              <a:t>αγορές</a:t>
            </a:r>
            <a:r>
              <a:rPr lang="en-US" sz="1800" dirty="0" smtClean="0"/>
              <a:t>: </a:t>
            </a:r>
            <a:r>
              <a:rPr lang="el-GR" sz="1800" dirty="0" err="1" smtClean="0"/>
              <a:t>Αγροδιατροφή</a:t>
            </a:r>
            <a:r>
              <a:rPr lang="el-GR" sz="1800" dirty="0" smtClean="0"/>
              <a:t>.</a:t>
            </a:r>
          </a:p>
          <a:p>
            <a:r>
              <a:rPr lang="el-GR" sz="2000" b="1" dirty="0"/>
              <a:t>Μείγμα </a:t>
            </a:r>
            <a:r>
              <a:rPr lang="el-GR" sz="2000" b="1" dirty="0" smtClean="0"/>
              <a:t>πολιτικής (ποιες δράσεις υλοποιούνται και από ποιους)</a:t>
            </a:r>
            <a:endParaRPr lang="el-GR" sz="2000" b="1" dirty="0" smtClean="0"/>
          </a:p>
          <a:p>
            <a:pPr lvl="1"/>
            <a:r>
              <a:rPr lang="el-GR" sz="1800" dirty="0"/>
              <a:t>«Παίκτες»</a:t>
            </a:r>
            <a:r>
              <a:rPr lang="en-US" sz="1800" dirty="0"/>
              <a:t>: </a:t>
            </a:r>
            <a:r>
              <a:rPr lang="en-US" sz="1800" dirty="0" smtClean="0"/>
              <a:t>MME, </a:t>
            </a:r>
            <a:r>
              <a:rPr lang="el-GR" sz="1800" dirty="0" smtClean="0"/>
              <a:t>ερευνητικά κέντρα</a:t>
            </a:r>
          </a:p>
          <a:p>
            <a:pPr lvl="1"/>
            <a:r>
              <a:rPr lang="el-GR" sz="1800" dirty="0" smtClean="0"/>
              <a:t>Εργαλεία</a:t>
            </a:r>
            <a:r>
              <a:rPr lang="en-US" sz="1800" dirty="0" smtClean="0"/>
              <a:t>: </a:t>
            </a:r>
            <a:r>
              <a:rPr lang="el-GR" sz="1800" dirty="0" smtClean="0"/>
              <a:t>α) κουπόνια για την πρόσβαση των επιχειρήσεων σε υπηρεσίες έρευνας και ανάπτυξης υψηλής προστιθέμενης αξίας, β) επιχορηγήσεις σε κοινοπραξίες ΜΜΕ και ερευνητικών κέντρων.</a:t>
            </a:r>
            <a:endParaRPr lang="el-GR" sz="1800" dirty="0"/>
          </a:p>
          <a:p>
            <a:pPr lvl="1"/>
            <a:endParaRPr lang="el-GR" sz="2000" dirty="0" smtClean="0"/>
          </a:p>
          <a:p>
            <a:pPr lvl="1"/>
            <a:endParaRPr lang="el-GR" sz="2000" dirty="0"/>
          </a:p>
          <a:p>
            <a:pPr marL="0" indent="0">
              <a:buNone/>
            </a:pPr>
            <a:endParaRPr lang="el-GR" dirty="0"/>
          </a:p>
        </p:txBody>
      </p:sp>
    </p:spTree>
    <p:extLst>
      <p:ext uri="{BB962C8B-B14F-4D97-AF65-F5344CB8AC3E}">
        <p14:creationId xmlns:p14="http://schemas.microsoft.com/office/powerpoint/2010/main" val="3015855519"/>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lgn="ctr">
              <a:buNone/>
            </a:pPr>
            <a:r>
              <a:rPr lang="el-GR" b="1" dirty="0"/>
              <a:t>3</a:t>
            </a:r>
            <a:r>
              <a:rPr lang="el-GR" sz="2800" b="1" dirty="0" smtClean="0"/>
              <a:t>. </a:t>
            </a:r>
            <a:r>
              <a:rPr lang="el-GR" sz="2800" b="1" dirty="0" smtClean="0"/>
              <a:t>Διαδικασία επιχειρηματικής ανακάλυψης</a:t>
            </a:r>
            <a:endParaRPr lang="el-GR" sz="2800" dirty="0" smtClean="0"/>
          </a:p>
        </p:txBody>
      </p:sp>
    </p:spTree>
    <p:extLst>
      <p:ext uri="{BB962C8B-B14F-4D97-AF65-F5344CB8AC3E}">
        <p14:creationId xmlns:p14="http://schemas.microsoft.com/office/powerpoint/2010/main" val="2718284170"/>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5081"/>
            <a:ext cx="8229600" cy="1522241"/>
          </a:xfrm>
        </p:spPr>
        <p:txBody>
          <a:bodyPr/>
          <a:lstStyle/>
          <a:p>
            <a:r>
              <a:rPr lang="el-GR" sz="3200" b="1" dirty="0" smtClean="0"/>
              <a:t>Διαδικασία Επιχειρηματικής Ανακάλυψης</a:t>
            </a:r>
          </a:p>
        </p:txBody>
      </p:sp>
      <p:sp>
        <p:nvSpPr>
          <p:cNvPr id="3" name="2 - Θέση περιεχομένου"/>
          <p:cNvSpPr>
            <a:spLocks noGrp="1"/>
          </p:cNvSpPr>
          <p:nvPr>
            <p:ph idx="1"/>
          </p:nvPr>
        </p:nvSpPr>
        <p:spPr>
          <a:xfrm>
            <a:off x="457200" y="1509381"/>
            <a:ext cx="8229600" cy="3647279"/>
          </a:xfrm>
        </p:spPr>
        <p:txBody>
          <a:bodyPr/>
          <a:lstStyle/>
          <a:p>
            <a:r>
              <a:rPr lang="el-GR" sz="2000" dirty="0" smtClean="0"/>
              <a:t>Η Στρατηγική Έρευνας και Καινοτομίας για την Έξυπνη Εξειδίκευση  είναι συνυφασμένη με τον </a:t>
            </a:r>
            <a:r>
              <a:rPr lang="el-GR" sz="2000" b="1" dirty="0" smtClean="0"/>
              <a:t>καθορισμό προτεραιοτήτων</a:t>
            </a:r>
            <a:r>
              <a:rPr lang="el-GR" sz="2000" dirty="0" smtClean="0"/>
              <a:t>, δηλαδή με την επιλογή κάποιων δραστηριοτήτων έναντι κάποιων άλλων.</a:t>
            </a:r>
          </a:p>
          <a:p>
            <a:r>
              <a:rPr lang="el-GR" sz="2000" dirty="0" smtClean="0"/>
              <a:t>Η διαδικασία με βάση την οποία καθορίζονται οι προτεραιότητες σε μια Στρατηγική Έρευνας και Καινοτομίας για την Έξυπνη Εξειδίκευση είναι η </a:t>
            </a:r>
            <a:r>
              <a:rPr lang="el-GR" sz="2000" b="1" dirty="0" smtClean="0"/>
              <a:t>διαδικασία επιχειρηματικής ανακάλυψης (</a:t>
            </a:r>
            <a:r>
              <a:rPr lang="el-GR" sz="2000" b="1" dirty="0" err="1" smtClean="0"/>
              <a:t>entrepreneurial</a:t>
            </a:r>
            <a:r>
              <a:rPr lang="el-GR" sz="2000" b="1" dirty="0" smtClean="0"/>
              <a:t> </a:t>
            </a:r>
            <a:r>
              <a:rPr lang="el-GR" sz="2000" b="1" dirty="0" err="1" smtClean="0"/>
              <a:t>discovery</a:t>
            </a:r>
            <a:r>
              <a:rPr lang="el-GR" sz="2000" b="1" dirty="0" smtClean="0"/>
              <a:t> </a:t>
            </a:r>
            <a:r>
              <a:rPr lang="el-GR" sz="2000" b="1" dirty="0" err="1" smtClean="0"/>
              <a:t>process</a:t>
            </a:r>
            <a:r>
              <a:rPr lang="el-GR" sz="2000" b="1" dirty="0" smtClean="0"/>
              <a:t>). </a:t>
            </a:r>
          </a:p>
          <a:p>
            <a:endParaRPr lang="el-GR" dirty="0"/>
          </a:p>
        </p:txBody>
      </p:sp>
    </p:spTree>
    <p:extLst>
      <p:ext uri="{BB962C8B-B14F-4D97-AF65-F5344CB8AC3E}">
        <p14:creationId xmlns:p14="http://schemas.microsoft.com/office/powerpoint/2010/main" val="176092949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sz="2800" b="1" dirty="0" smtClean="0"/>
              <a:t>Βασικά χαρακτηριστικά της </a:t>
            </a:r>
            <a:r>
              <a:rPr lang="el-GR" sz="2800" dirty="0" smtClean="0"/>
              <a:t>Διαδικασίας Επιχειρηματικής Ανακάλυψης (ΔΕΑ)</a:t>
            </a:r>
            <a:endParaRPr lang="el-GR" sz="2800" b="1" dirty="0" smtClean="0"/>
          </a:p>
        </p:txBody>
      </p:sp>
      <p:sp>
        <p:nvSpPr>
          <p:cNvPr id="28674" name="Θέση περιεχομένου 2"/>
          <p:cNvSpPr>
            <a:spLocks noGrp="1"/>
          </p:cNvSpPr>
          <p:nvPr>
            <p:ph idx="1"/>
          </p:nvPr>
        </p:nvSpPr>
        <p:spPr bwMode="auto">
          <a:xfrm>
            <a:off x="457200" y="1988840"/>
            <a:ext cx="8147050" cy="4137020"/>
          </a:xfrm>
          <a:noFill/>
          <a:ln>
            <a:miter lim="800000"/>
            <a:headEnd/>
            <a:tailEnd/>
          </a:ln>
        </p:spPr>
        <p:txBody>
          <a:bodyPr vert="horz" wrap="square" lIns="91440" tIns="45720" rIns="91440" bIns="45720" numCol="1" anchor="t" anchorCtr="0" compatLnSpc="1">
            <a:prstTxWarp prst="textNoShape">
              <a:avLst/>
            </a:prstTxWarp>
          </a:bodyPr>
          <a:lstStyle/>
          <a:p>
            <a:r>
              <a:rPr lang="el-GR" sz="2400" dirty="0" smtClean="0"/>
              <a:t>Διαδικασία – κλειδί για τον προσδιορισμό των προτεραιοτήτων μιας Στρατηγικής Έξυπνης Εξειδίκευσης</a:t>
            </a:r>
          </a:p>
          <a:p>
            <a:r>
              <a:rPr lang="el-GR" sz="2400" dirty="0" smtClean="0"/>
              <a:t>Συμμετοχική διαδικασία, με την εμπλοκή όλων των τύπων παραγόντων (επιχειρήσεις, ερευνητικά κέντρα, φορείς χρηματοδότησης, δημόσιοι φορείς κλπ.)</a:t>
            </a:r>
          </a:p>
          <a:p>
            <a:r>
              <a:rPr lang="el-GR" sz="2400" dirty="0" smtClean="0"/>
              <a:t>Υιοθετεί μία επιχειρηματική προσέγγιση εστιάζοντας στις ευκαιρίες της αγοράς και τη διαφοροποίηση</a:t>
            </a:r>
          </a:p>
        </p:txBody>
      </p:sp>
    </p:spTree>
    <p:extLst>
      <p:ext uri="{BB962C8B-B14F-4D97-AF65-F5344CB8AC3E}">
        <p14:creationId xmlns:p14="http://schemas.microsoft.com/office/powerpoint/2010/main" val="123460704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5081"/>
            <a:ext cx="8229600" cy="1522241"/>
          </a:xfrm>
        </p:spPr>
        <p:txBody>
          <a:bodyPr/>
          <a:lstStyle/>
          <a:p>
            <a:r>
              <a:rPr lang="el-GR" sz="3200" b="1" dirty="0" smtClean="0"/>
              <a:t>Διαδικασία Επιχειρηματικής Ανακάλυψης</a:t>
            </a:r>
            <a:endParaRPr lang="el-GR" sz="3200" b="1" dirty="0"/>
          </a:p>
        </p:txBody>
      </p:sp>
      <p:sp>
        <p:nvSpPr>
          <p:cNvPr id="3" name="2 - Θέση περιεχομένου"/>
          <p:cNvSpPr>
            <a:spLocks noGrp="1"/>
          </p:cNvSpPr>
          <p:nvPr>
            <p:ph idx="1"/>
          </p:nvPr>
        </p:nvSpPr>
        <p:spPr>
          <a:xfrm>
            <a:off x="457200" y="1509379"/>
            <a:ext cx="8229600" cy="4031205"/>
          </a:xfrm>
        </p:spPr>
        <p:txBody>
          <a:bodyPr/>
          <a:lstStyle/>
          <a:p>
            <a:pPr>
              <a:buNone/>
            </a:pPr>
            <a:r>
              <a:rPr lang="el-GR" sz="2000" dirty="0" smtClean="0"/>
              <a:t>Η ουσία της διαδικασίας επιχειρηματικής ανακάλυψης έγκειται στην αλληλεπιδραστική φύση της, η οποία φέρνει τους διαφορετικούς «παίκτες» μαζί σε μία συμμετοχική διεργασία με σκοπό να χαράξουν μαζί τα πεδία έξυπνης εξειδίκευσης και να αναπτύξουν ένα κατάλληλο μείγμα πολιτικής για την υλοποίησή της. Με τον τρόπο αυτό η περιφερειακή αρχή θα είναι σε θέση να αξιολογήσει το δυναμικό των νέων δραστηριοτήτων και θα ενδυναμώσει εκείνους τους παράγοντες, οι οποίοι είναι περισσότερο ικανοί να κάνουν πράξη τις δυνατότητες αυτές.</a:t>
            </a:r>
          </a:p>
          <a:p>
            <a:pPr>
              <a:buNone/>
            </a:pPr>
            <a:endParaRPr lang="el-GR" sz="2000" dirty="0"/>
          </a:p>
        </p:txBody>
      </p:sp>
    </p:spTree>
    <p:extLst>
      <p:ext uri="{BB962C8B-B14F-4D97-AF65-F5344CB8AC3E}">
        <p14:creationId xmlns:p14="http://schemas.microsoft.com/office/powerpoint/2010/main" val="997577441"/>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5082"/>
            <a:ext cx="8229600" cy="1042337"/>
          </a:xfrm>
        </p:spPr>
        <p:txBody>
          <a:bodyPr/>
          <a:lstStyle/>
          <a:p>
            <a:r>
              <a:rPr lang="el-GR" dirty="0"/>
              <a:t>Ποιοι συμμετέχουν στη ΔΕΑ </a:t>
            </a:r>
            <a:r>
              <a:rPr lang="el-GR" dirty="0" smtClean="0"/>
              <a:t>(1)</a:t>
            </a:r>
            <a:endParaRPr lang="el-GR" sz="3200" b="1" dirty="0"/>
          </a:p>
        </p:txBody>
      </p:sp>
      <p:sp>
        <p:nvSpPr>
          <p:cNvPr id="3" name="2 - Θέση περιεχομένου"/>
          <p:cNvSpPr>
            <a:spLocks noGrp="1"/>
          </p:cNvSpPr>
          <p:nvPr>
            <p:ph idx="1"/>
          </p:nvPr>
        </p:nvSpPr>
        <p:spPr>
          <a:xfrm>
            <a:off x="457200" y="1509380"/>
            <a:ext cx="8229600" cy="4319148"/>
          </a:xfrm>
        </p:spPr>
        <p:txBody>
          <a:bodyPr>
            <a:normAutofit lnSpcReduction="10000"/>
          </a:bodyPr>
          <a:lstStyle/>
          <a:p>
            <a:pPr>
              <a:buNone/>
            </a:pPr>
            <a:r>
              <a:rPr lang="el-GR" sz="2000" dirty="0" smtClean="0"/>
              <a:t>Στη διαδικασία επιχειρηματικής ανακάλυψης συμμετέχουν όλοι οι παράγοντες (ενδιαφερόμενα μέρη), τους οποίους αφορά η Στρατηγική Έξυπνης Εξειδίκευσης και κυρίως </a:t>
            </a:r>
          </a:p>
          <a:p>
            <a:r>
              <a:rPr lang="el-GR" sz="2000" dirty="0" smtClean="0"/>
              <a:t>οι επιχειρήσεις, </a:t>
            </a:r>
          </a:p>
          <a:p>
            <a:r>
              <a:rPr lang="el-GR" sz="2000" dirty="0" smtClean="0"/>
              <a:t>οι φορείς παροχής γνώσης (πανεπιστήμια και ερευνητικά κέντρα), </a:t>
            </a:r>
          </a:p>
          <a:p>
            <a:r>
              <a:rPr lang="el-GR" sz="2000" dirty="0" smtClean="0"/>
              <a:t>οι φορείς χρηματοδότησης (π.χ. φορείς επιχειρηματικών κεφαλαίων - </a:t>
            </a:r>
            <a:r>
              <a:rPr lang="el-GR" sz="2000" dirty="0" err="1" smtClean="0"/>
              <a:t>venture</a:t>
            </a:r>
            <a:r>
              <a:rPr lang="el-GR" sz="2000" dirty="0" smtClean="0"/>
              <a:t> </a:t>
            </a:r>
            <a:r>
              <a:rPr lang="el-GR" sz="2000" dirty="0" err="1" smtClean="0"/>
              <a:t>capitalists</a:t>
            </a:r>
            <a:r>
              <a:rPr lang="el-GR" sz="2000" dirty="0" smtClean="0"/>
              <a:t>) </a:t>
            </a:r>
          </a:p>
          <a:p>
            <a:r>
              <a:rPr lang="el-GR" sz="2000" dirty="0" smtClean="0"/>
              <a:t>οι αρμόδιοι φορείς του ευρύτερου δημόσιου τομέα</a:t>
            </a:r>
          </a:p>
          <a:p>
            <a:r>
              <a:rPr lang="el-GR" sz="2000" dirty="0"/>
              <a:t>ε</a:t>
            </a:r>
            <a:r>
              <a:rPr lang="el-GR" sz="2000" dirty="0" smtClean="0"/>
              <a:t>κπρόσωποι της Κοινωνίας των πολιτών</a:t>
            </a:r>
          </a:p>
          <a:p>
            <a:pPr marL="0" indent="0">
              <a:buNone/>
            </a:pPr>
            <a:r>
              <a:rPr lang="el-GR" sz="2000" dirty="0" smtClean="0"/>
              <a:t> Σημειώνεται ότι οι επιχειρήσεις, τα ερευνητικά κέντρα και τα πανεπιστήμια και οι αρμόδιοι δημόσιοι φορές αποτελούν τη λεγόμενη </a:t>
            </a:r>
            <a:r>
              <a:rPr lang="el-GR" sz="2000" b="1" dirty="0" smtClean="0"/>
              <a:t>τριπλή έλικα</a:t>
            </a:r>
            <a:r>
              <a:rPr lang="el-GR" sz="2000" dirty="0" smtClean="0"/>
              <a:t>. Με την προσθήκη και φορέων της Κοινωνίας των Πολιτών (π.χ. εκπρόσωποι των καταναλωτών) διαμορφώνεται η λεγόμενη </a:t>
            </a:r>
            <a:r>
              <a:rPr lang="el-GR" sz="2000" b="1" dirty="0" smtClean="0"/>
              <a:t>τετραπλή έλικα</a:t>
            </a:r>
            <a:r>
              <a:rPr lang="el-GR" sz="2000" dirty="0" smtClean="0"/>
              <a:t>.</a:t>
            </a:r>
          </a:p>
          <a:p>
            <a:pPr>
              <a:buNone/>
            </a:pPr>
            <a:endParaRPr lang="el-GR" sz="2000" dirty="0"/>
          </a:p>
        </p:txBody>
      </p:sp>
    </p:spTree>
    <p:extLst>
      <p:ext uri="{BB962C8B-B14F-4D97-AF65-F5344CB8AC3E}">
        <p14:creationId xmlns:p14="http://schemas.microsoft.com/office/powerpoint/2010/main" val="3906572207"/>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Ποιοι συμμετέχουν στη ΔΕΑ </a:t>
            </a:r>
            <a:r>
              <a:rPr lang="el-GR" b="1" dirty="0" smtClean="0"/>
              <a:t>(2)</a:t>
            </a:r>
            <a:endParaRPr lang="el-GR" dirty="0"/>
          </a:p>
        </p:txBody>
      </p:sp>
      <p:sp>
        <p:nvSpPr>
          <p:cNvPr id="3" name="Θέση περιεχομένου 2"/>
          <p:cNvSpPr>
            <a:spLocks noGrp="1"/>
          </p:cNvSpPr>
          <p:nvPr>
            <p:ph idx="1"/>
          </p:nvPr>
        </p:nvSpPr>
        <p:spPr/>
        <p:txBody>
          <a:bodyPr/>
          <a:lstStyle/>
          <a:p>
            <a:pPr marL="0" indent="0">
              <a:buNone/>
            </a:pPr>
            <a:r>
              <a:rPr lang="el-GR" sz="2200" dirty="0" smtClean="0"/>
              <a:t>Στη ΔΕΑ οι συμμετέχοντες συζητούν </a:t>
            </a:r>
            <a:r>
              <a:rPr lang="el-GR" sz="2200" dirty="0"/>
              <a:t>και </a:t>
            </a:r>
            <a:r>
              <a:rPr lang="el-GR" sz="2200" b="1" dirty="0"/>
              <a:t>διαμορφώνουν από κοινού τα πεδία έξυπνης εξειδίκευσης και αναπτύσσουν το κατάλληλο μείγμα πολιτικής για την υλοποίησή της</a:t>
            </a:r>
            <a:r>
              <a:rPr lang="el-GR" sz="2200" dirty="0"/>
              <a:t>. Αυτό σημαίνει ότι η εθνική ή περιφερειακή αρχή δεν παίζει πλέον το ρόλο του παντογνώστη σχεδιαστή αλλά με βάση τα αποτελέσματα της ανωτέρω διαδικασίας θα αξιολογήσει το δυναμικό των νέων δραστηριοτήτων και θα ενδυναμώσει εκείνους τους παράγοντες, οι οποίοι είναι περισσότερο ικανοί να κάνουν πράξη τις δυνατότητες αυτές. </a:t>
            </a:r>
          </a:p>
          <a:p>
            <a:pPr marL="0" indent="0">
              <a:buNone/>
            </a:pPr>
            <a:endParaRPr lang="el-GR" dirty="0"/>
          </a:p>
        </p:txBody>
      </p:sp>
    </p:spTree>
    <p:extLst>
      <p:ext uri="{BB962C8B-B14F-4D97-AF65-F5344CB8AC3E}">
        <p14:creationId xmlns:p14="http://schemas.microsoft.com/office/powerpoint/2010/main" val="3953652831"/>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ΔΕΑ </a:t>
            </a:r>
            <a:r>
              <a:rPr lang="el-GR" dirty="0"/>
              <a:t>- Βασικά συμπεράσματα </a:t>
            </a:r>
            <a:r>
              <a:rPr lang="el-GR" dirty="0" smtClean="0"/>
              <a:t>(1)</a:t>
            </a:r>
            <a:endParaRPr lang="el-GR" sz="3200" dirty="0"/>
          </a:p>
        </p:txBody>
      </p:sp>
      <p:sp>
        <p:nvSpPr>
          <p:cNvPr id="3" name="Θέση περιεχομένου 2"/>
          <p:cNvSpPr>
            <a:spLocks noGrp="1"/>
          </p:cNvSpPr>
          <p:nvPr>
            <p:ph idx="1"/>
          </p:nvPr>
        </p:nvSpPr>
        <p:spPr/>
        <p:txBody>
          <a:bodyPr/>
          <a:lstStyle/>
          <a:p>
            <a:pPr marL="0" indent="0">
              <a:buNone/>
            </a:pPr>
            <a:r>
              <a:rPr lang="el-GR" sz="2000" dirty="0" smtClean="0"/>
              <a:t>Η διαδικασία επιχειρηματικής ανακάλυψης βοηθάει στο να αποφευχθούν οι αδυναμίες των στρατηγικών καθαρά πολιτικού ενδιαφέροντος ή των στρατηγικών που είναι γραμμένες από συμβούλους διότι η πλήρης συμμετοχή όλων των </a:t>
            </a:r>
            <a:r>
              <a:rPr lang="en-US" sz="2000" dirty="0" smtClean="0"/>
              <a:t> </a:t>
            </a:r>
            <a:r>
              <a:rPr lang="el-GR" sz="2000" dirty="0" smtClean="0"/>
              <a:t>ενδιαφερομένων μερών (</a:t>
            </a:r>
            <a:r>
              <a:rPr lang="en-US" sz="2000" dirty="0" smtClean="0"/>
              <a:t>stakeholders</a:t>
            </a:r>
            <a:r>
              <a:rPr lang="el-GR" sz="2000" dirty="0" smtClean="0"/>
              <a:t>) επιτρέπει α) να εξαχθούν τα κατάλληλα επιχειρησιακά συμπεράσματα , β) να θεωρήσουν οι φορείς υλοποίησης δική τους τη στρατηγική (αίσθημα κυριότητας) και γ) να σχεδιαστούν οι μέθοδοι παρέμβασης σύμφωνα με τις ανάγκες των παραγόντων της καινοτομίας και προ παντός των επιχειρήσεων.</a:t>
            </a:r>
          </a:p>
          <a:p>
            <a:pPr marL="0" indent="0">
              <a:buNone/>
            </a:pPr>
            <a:endParaRPr lang="el-GR" sz="2400" dirty="0"/>
          </a:p>
        </p:txBody>
      </p:sp>
    </p:spTree>
    <p:extLst>
      <p:ext uri="{BB962C8B-B14F-4D97-AF65-F5344CB8AC3E}">
        <p14:creationId xmlns:p14="http://schemas.microsoft.com/office/powerpoint/2010/main" val="1896853167"/>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ΔΕΑ - Βασικά συμπεράσματα (2)</a:t>
            </a:r>
            <a:endParaRPr lang="el-GR" b="1" dirty="0"/>
          </a:p>
        </p:txBody>
      </p:sp>
      <p:sp>
        <p:nvSpPr>
          <p:cNvPr id="3" name="Θέση περιεχομένου 2"/>
          <p:cNvSpPr>
            <a:spLocks noGrp="1"/>
          </p:cNvSpPr>
          <p:nvPr>
            <p:ph idx="1"/>
          </p:nvPr>
        </p:nvSpPr>
        <p:spPr/>
        <p:txBody>
          <a:bodyPr/>
          <a:lstStyle/>
          <a:p>
            <a:pPr marL="0" indent="0">
              <a:buNone/>
            </a:pPr>
            <a:r>
              <a:rPr lang="el-GR" sz="2400" dirty="0" smtClean="0"/>
              <a:t>Η ΔΕΑ χρησιμοποιεί </a:t>
            </a:r>
            <a:r>
              <a:rPr lang="el-GR" sz="2400" dirty="0"/>
              <a:t>την επιχειρηματική γνώση που υπάρχει στη χώρα/περιφέρεια υιοθετώντας μια επιχειρηματική προσέγγιση με την έννοια της εστίασης στις ευκαιρίες της αγοράς, της </a:t>
            </a:r>
            <a:r>
              <a:rPr lang="el-GR" sz="2400" dirty="0" smtClean="0"/>
              <a:t>διαφοροποίησης, </a:t>
            </a:r>
            <a:r>
              <a:rPr lang="el-GR" sz="2400" dirty="0"/>
              <a:t>της ανάληψης (και διαχείρισης) ρίσκου και της αναζήτησης συμμαχιών για τη βελτιστοποίηση της πρόσβασης σε πόρους και της χρήσης αυτών (φυσικοί πόροι, χρηματοοικονομικοί, πνευματικοί πόροι, γνώση της αγοράς κλπ.).</a:t>
            </a:r>
          </a:p>
        </p:txBody>
      </p:sp>
    </p:spTree>
    <p:extLst>
      <p:ext uri="{BB962C8B-B14F-4D97-AF65-F5344CB8AC3E}">
        <p14:creationId xmlns:p14="http://schemas.microsoft.com/office/powerpoint/2010/main" val="81990434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lgn="ctr">
              <a:buNone/>
            </a:pPr>
            <a:r>
              <a:rPr lang="el-GR" sz="2800" b="1" dirty="0" smtClean="0"/>
              <a:t>1. Τι είναι η Στρατηγική </a:t>
            </a:r>
            <a:r>
              <a:rPr lang="el-GR" sz="2800" b="1" dirty="0" smtClean="0"/>
              <a:t>Έξυπνης Εξειδίκευσης.</a:t>
            </a:r>
            <a:endParaRPr lang="el-GR" sz="2800" b="1" dirty="0" smtClean="0"/>
          </a:p>
        </p:txBody>
      </p:sp>
    </p:spTree>
    <p:extLst>
      <p:ext uri="{BB962C8B-B14F-4D97-AF65-F5344CB8AC3E}">
        <p14:creationId xmlns:p14="http://schemas.microsoft.com/office/powerpoint/2010/main" val="2899586397"/>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lgn="ctr">
              <a:buNone/>
            </a:pPr>
            <a:r>
              <a:rPr lang="el-GR" b="1" dirty="0"/>
              <a:t>4</a:t>
            </a:r>
            <a:r>
              <a:rPr lang="el-GR" b="1" dirty="0" smtClean="0"/>
              <a:t>. </a:t>
            </a:r>
            <a:r>
              <a:rPr lang="el-GR" b="1" dirty="0" smtClean="0"/>
              <a:t>Υλοποίηση</a:t>
            </a:r>
            <a:r>
              <a:rPr lang="en-US" b="1" dirty="0"/>
              <a:t> </a:t>
            </a:r>
            <a:r>
              <a:rPr lang="el-GR" b="1" dirty="0" smtClean="0"/>
              <a:t>και </a:t>
            </a:r>
            <a:r>
              <a:rPr lang="el-GR" b="1" dirty="0"/>
              <a:t>Χρηματοδότηση της </a:t>
            </a:r>
            <a:r>
              <a:rPr lang="el-GR" b="1" dirty="0" smtClean="0"/>
              <a:t>Στρατηγικής </a:t>
            </a:r>
            <a:r>
              <a:rPr lang="el-GR" b="1" dirty="0"/>
              <a:t>Έξυπνης </a:t>
            </a:r>
            <a:r>
              <a:rPr lang="el-GR" b="1" dirty="0" smtClean="0"/>
              <a:t>Εξειδίκευσης</a:t>
            </a: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30</a:t>
            </a:fld>
            <a:endParaRPr lang="el-GR">
              <a:solidFill>
                <a:prstClr val="black">
                  <a:tint val="75000"/>
                </a:prstClr>
              </a:solidFill>
            </a:endParaRPr>
          </a:p>
        </p:txBody>
      </p:sp>
    </p:spTree>
    <p:extLst>
      <p:ext uri="{BB962C8B-B14F-4D97-AF65-F5344CB8AC3E}">
        <p14:creationId xmlns:p14="http://schemas.microsoft.com/office/powerpoint/2010/main" val="928081030"/>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Υλοποίηση της ΣΕΚΕΕ</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Η </a:t>
            </a:r>
            <a:r>
              <a:rPr lang="el-GR" b="1" dirty="0"/>
              <a:t>υλοποίηση</a:t>
            </a:r>
            <a:r>
              <a:rPr lang="el-GR" dirty="0"/>
              <a:t> μιας ΣΕΚΕΕ περιλαμβάνει, μεταξύ άλλων</a:t>
            </a:r>
            <a:r>
              <a:rPr lang="el-GR" dirty="0" smtClean="0"/>
              <a:t>,</a:t>
            </a:r>
          </a:p>
          <a:p>
            <a:r>
              <a:rPr lang="el-GR" dirty="0" smtClean="0"/>
              <a:t> </a:t>
            </a:r>
            <a:r>
              <a:rPr lang="el-GR" dirty="0"/>
              <a:t>την εκπόνηση προγραμμάτων έρευνας και καινοτομίας από τις επιχειρήσεις (ή με τη συνεργασία επιχειρήσεων και ερευνητικών κέντρων και πανεπιστημίων</a:t>
            </a:r>
            <a:r>
              <a:rPr lang="el-GR" dirty="0" smtClean="0"/>
              <a:t>),</a:t>
            </a:r>
          </a:p>
          <a:p>
            <a:r>
              <a:rPr lang="el-GR" dirty="0" smtClean="0"/>
              <a:t>επενδύσεις </a:t>
            </a:r>
            <a:r>
              <a:rPr lang="el-GR" dirty="0"/>
              <a:t>για την εφαρμογή καινοτομιών στην παραγωγή αγαθών και την παροχή υπηρεσιών</a:t>
            </a:r>
            <a:r>
              <a:rPr lang="el-GR" dirty="0" smtClean="0"/>
              <a:t>,</a:t>
            </a:r>
          </a:p>
          <a:p>
            <a:r>
              <a:rPr lang="el-GR" dirty="0" smtClean="0"/>
              <a:t>την </a:t>
            </a:r>
            <a:r>
              <a:rPr lang="el-GR" dirty="0"/>
              <a:t>απόκτηση των αναγκαίων δεξιοτήτων από το ανθρώπινο δυναμικό (ερευνητικό προσωπικό, εργαζόμενοι σε επιχειρήσεις, επιχειρηματίες), </a:t>
            </a:r>
            <a:endParaRPr lang="el-GR" dirty="0" smtClean="0"/>
          </a:p>
          <a:p>
            <a:r>
              <a:rPr lang="el-GR" dirty="0" smtClean="0"/>
              <a:t>την </a:t>
            </a:r>
            <a:r>
              <a:rPr lang="el-GR" dirty="0"/>
              <a:t>υποστήριξη των επιχειρήσεων σε θέματα οργάνωσης, δικτύωσης, εξωστρέφειας κ.λπ</a:t>
            </a:r>
            <a:r>
              <a:rPr lang="el-GR" dirty="0" smtClean="0"/>
              <a:t>.,</a:t>
            </a:r>
          </a:p>
          <a:p>
            <a:r>
              <a:rPr lang="el-GR" dirty="0" smtClean="0"/>
              <a:t> </a:t>
            </a:r>
            <a:r>
              <a:rPr lang="el-GR" dirty="0"/>
              <a:t>την υποστήριξη για εμπορική αξιοποίηση των αποτελεσμάτων της έρευνας από νεοφυείς επιχειρήσεις.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val="2133264330"/>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Χρηματοδότηση της ΣΕΚΕΕ</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Η </a:t>
            </a:r>
            <a:r>
              <a:rPr lang="el-GR" b="1" dirty="0"/>
              <a:t>χρηματοδότηση</a:t>
            </a:r>
            <a:r>
              <a:rPr lang="el-GR" dirty="0"/>
              <a:t> της υλοποίησης μιας ΣΕΚΕΕ είναι δυνατό να προέλθει από </a:t>
            </a:r>
            <a:endParaRPr lang="el-GR" dirty="0" smtClean="0"/>
          </a:p>
          <a:p>
            <a:r>
              <a:rPr lang="el-GR" dirty="0" smtClean="0"/>
              <a:t>πόρους </a:t>
            </a:r>
            <a:r>
              <a:rPr lang="el-GR" dirty="0"/>
              <a:t>της Πολιτικής Συνοχής (Επιχειρησιακά Προγράμματα ΕΣΠΑ), </a:t>
            </a:r>
            <a:endParaRPr lang="el-GR" dirty="0" smtClean="0"/>
          </a:p>
          <a:p>
            <a:r>
              <a:rPr lang="el-GR" dirty="0" smtClean="0"/>
              <a:t>Ευρωπαϊκά </a:t>
            </a:r>
            <a:r>
              <a:rPr lang="el-GR" dirty="0"/>
              <a:t>Προγράμματα όπως το HORIZON 2020, </a:t>
            </a:r>
            <a:endParaRPr lang="el-GR" dirty="0" smtClean="0"/>
          </a:p>
          <a:p>
            <a:r>
              <a:rPr lang="el-GR" dirty="0"/>
              <a:t>ε</a:t>
            </a:r>
            <a:r>
              <a:rPr lang="el-GR" dirty="0" smtClean="0"/>
              <a:t>θνικούς </a:t>
            </a:r>
            <a:r>
              <a:rPr lang="el-GR" dirty="0"/>
              <a:t>πόρους (όπως ο αναπτυξιακός νόμος) και, </a:t>
            </a:r>
            <a:endParaRPr lang="el-GR" dirty="0" smtClean="0"/>
          </a:p>
          <a:p>
            <a:r>
              <a:rPr lang="el-GR" dirty="0" smtClean="0"/>
              <a:t>από </a:t>
            </a:r>
            <a:r>
              <a:rPr lang="el-GR" dirty="0"/>
              <a:t>ιδιωτική χρηματοδότηση δεδομένου ότι η μόχλευση ιδιωτικών επενδύσεων αποτελεί σημαντικό ζητούμενο της Στρατηγικής.</a:t>
            </a:r>
          </a:p>
          <a:p>
            <a:pPr marL="0" indent="0">
              <a:buNone/>
            </a:pPr>
            <a:r>
              <a:rPr lang="el-GR" dirty="0"/>
              <a:t>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32</a:t>
            </a:fld>
            <a:endParaRPr lang="el-GR">
              <a:solidFill>
                <a:prstClr val="black">
                  <a:tint val="75000"/>
                </a:prstClr>
              </a:solidFill>
            </a:endParaRPr>
          </a:p>
        </p:txBody>
      </p:sp>
    </p:spTree>
    <p:extLst>
      <p:ext uri="{BB962C8B-B14F-4D97-AF65-F5344CB8AC3E}">
        <p14:creationId xmlns:p14="http://schemas.microsoft.com/office/powerpoint/2010/main" val="3207168156"/>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lgn="ctr">
              <a:buNone/>
            </a:pPr>
            <a:r>
              <a:rPr lang="el-GR" b="1" dirty="0"/>
              <a:t>5</a:t>
            </a:r>
            <a:r>
              <a:rPr lang="el-GR" b="1" dirty="0" smtClean="0"/>
              <a:t>. </a:t>
            </a:r>
            <a:r>
              <a:rPr lang="el-GR" b="1" dirty="0" smtClean="0"/>
              <a:t>Παρακολούθηση και αξιολόγηση</a:t>
            </a:r>
            <a:endParaRPr lang="el-GR" b="1"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33</a:t>
            </a:fld>
            <a:endParaRPr lang="el-GR">
              <a:solidFill>
                <a:prstClr val="black">
                  <a:tint val="75000"/>
                </a:prstClr>
              </a:solidFill>
            </a:endParaRPr>
          </a:p>
        </p:txBody>
      </p:sp>
    </p:spTree>
    <p:extLst>
      <p:ext uri="{BB962C8B-B14F-4D97-AF65-F5344CB8AC3E}">
        <p14:creationId xmlns:p14="http://schemas.microsoft.com/office/powerpoint/2010/main" val="886630569"/>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Παρακολούθηση </a:t>
            </a:r>
            <a:r>
              <a:rPr lang="el-GR" sz="2800" b="1" dirty="0" smtClean="0"/>
              <a:t> και αξιολόγηση των </a:t>
            </a:r>
            <a:r>
              <a:rPr lang="el-GR" sz="2800" b="1" dirty="0"/>
              <a:t>Στρατηγικών Έξυπνης </a:t>
            </a:r>
            <a:r>
              <a:rPr lang="el-GR" sz="2800" b="1" dirty="0" smtClean="0"/>
              <a:t>Εξειδίκευσης (1)</a:t>
            </a:r>
            <a:r>
              <a:rPr lang="el-GR" sz="2800" dirty="0"/>
              <a:t/>
            </a:r>
            <a:br>
              <a:rPr lang="el-GR" sz="2800" dirty="0"/>
            </a:br>
            <a:endParaRPr lang="el-GR" sz="2800" b="1" dirty="0"/>
          </a:p>
        </p:txBody>
      </p:sp>
      <p:sp>
        <p:nvSpPr>
          <p:cNvPr id="3" name="Θέση περιεχομένου 2"/>
          <p:cNvSpPr>
            <a:spLocks noGrp="1"/>
          </p:cNvSpPr>
          <p:nvPr>
            <p:ph idx="1"/>
          </p:nvPr>
        </p:nvSpPr>
        <p:spPr/>
        <p:txBody>
          <a:bodyPr/>
          <a:lstStyle/>
          <a:p>
            <a:pPr marL="0" indent="0">
              <a:buNone/>
            </a:pPr>
            <a:r>
              <a:rPr lang="el-GR" sz="2400" dirty="0" smtClean="0"/>
              <a:t>Προϋπόθεση</a:t>
            </a:r>
            <a:r>
              <a:rPr lang="en-US" sz="2400" dirty="0" smtClean="0"/>
              <a:t>: </a:t>
            </a:r>
            <a:r>
              <a:rPr lang="el-GR" sz="2400" dirty="0" smtClean="0"/>
              <a:t>Η κατανόηση της λογικής της παρέμβασης.</a:t>
            </a:r>
          </a:p>
          <a:p>
            <a:pPr marL="0" indent="0">
              <a:buNone/>
            </a:pPr>
            <a:r>
              <a:rPr lang="el-GR" sz="2400" dirty="0" smtClean="0"/>
              <a:t>Προκλήσεις και ανάγκες =&gt; Όραμα και στρατηγικοί στόχοι =&gt; Λύσεις</a:t>
            </a:r>
          </a:p>
          <a:p>
            <a:pPr marL="0" indent="0">
              <a:buNone/>
            </a:pPr>
            <a:r>
              <a:rPr lang="el-GR" sz="2400" dirty="0"/>
              <a:t>Λύσεις =</a:t>
            </a:r>
            <a:r>
              <a:rPr lang="el-GR" sz="2400" dirty="0" smtClean="0">
                <a:solidFill>
                  <a:srgbClr val="C00000"/>
                </a:solidFill>
              </a:rPr>
              <a:t> [Προτεραιότητες (= </a:t>
            </a:r>
            <a:r>
              <a:rPr lang="el-GR" sz="2400" dirty="0" err="1" smtClean="0">
                <a:solidFill>
                  <a:srgbClr val="C00000"/>
                </a:solidFill>
              </a:rPr>
              <a:t>μοχλοί+αγορές</a:t>
            </a:r>
            <a:r>
              <a:rPr lang="el-GR" sz="2400" dirty="0" smtClean="0">
                <a:solidFill>
                  <a:srgbClr val="C00000"/>
                </a:solidFill>
              </a:rPr>
              <a:t>)] + </a:t>
            </a:r>
            <a:r>
              <a:rPr lang="el-GR" sz="2400" dirty="0" smtClean="0">
                <a:solidFill>
                  <a:srgbClr val="00B050"/>
                </a:solidFill>
              </a:rPr>
              <a:t>[Μείγμα πολιτικής (= </a:t>
            </a:r>
            <a:r>
              <a:rPr lang="el-GR" sz="2400" dirty="0" err="1" smtClean="0">
                <a:solidFill>
                  <a:srgbClr val="00B050"/>
                </a:solidFill>
              </a:rPr>
              <a:t>παίκτες+εργαλεία</a:t>
            </a:r>
            <a:r>
              <a:rPr lang="el-GR" sz="2400" dirty="0" smtClean="0">
                <a:solidFill>
                  <a:srgbClr val="00B050"/>
                </a:solidFill>
              </a:rPr>
              <a:t>)]</a:t>
            </a:r>
            <a:endParaRPr lang="el-GR" sz="2400" dirty="0">
              <a:solidFill>
                <a:srgbClr val="00B050"/>
              </a:solidFill>
            </a:endParaRPr>
          </a:p>
        </p:txBody>
      </p:sp>
    </p:spTree>
    <p:extLst>
      <p:ext uri="{BB962C8B-B14F-4D97-AF65-F5344CB8AC3E}">
        <p14:creationId xmlns:p14="http://schemas.microsoft.com/office/powerpoint/2010/main" val="4068230542"/>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Διαμόρφωση της λογικής της παρέμβασης</a:t>
            </a:r>
            <a:r>
              <a:rPr lang="en-US" dirty="0" smtClean="0"/>
              <a:t> – </a:t>
            </a:r>
            <a:r>
              <a:rPr lang="el-GR" dirty="0" smtClean="0"/>
              <a:t>δείκτες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2200" dirty="0"/>
              <a:t>Οι αλλαγές που συντελούνται σε </a:t>
            </a:r>
            <a:r>
              <a:rPr lang="el-GR" sz="2200" b="1" dirty="0"/>
              <a:t>επίπεδο προτεραιοτήτων</a:t>
            </a:r>
            <a:r>
              <a:rPr lang="el-GR" sz="2200" dirty="0"/>
              <a:t> παρακολουθούνται με τη βοήθεια </a:t>
            </a:r>
            <a:r>
              <a:rPr lang="el-GR" sz="2200" b="1" dirty="0"/>
              <a:t>δεικτών αποτελέσματος</a:t>
            </a:r>
            <a:r>
              <a:rPr lang="el-GR" sz="2200" dirty="0"/>
              <a:t> (</a:t>
            </a:r>
            <a:r>
              <a:rPr lang="el-GR" sz="2200" dirty="0" err="1"/>
              <a:t>result</a:t>
            </a:r>
            <a:r>
              <a:rPr lang="el-GR" sz="2200" dirty="0"/>
              <a:t> </a:t>
            </a:r>
            <a:r>
              <a:rPr lang="el-GR" sz="2200" dirty="0" err="1"/>
              <a:t>indicators</a:t>
            </a:r>
            <a:r>
              <a:rPr lang="el-GR" sz="2200" dirty="0"/>
              <a:t>). Για κάθε δείκτη αποτελέσματος θα πρέπει να προσδιορίζονται τιμές βάσης (και τα αντίστοιχα έτη) και τιμές στόχοι (και τα αντίστοιχα έτη). </a:t>
            </a:r>
            <a:r>
              <a:rPr lang="el-GR" sz="2200" dirty="0" smtClean="0"/>
              <a:t>Π.χ. «ο </a:t>
            </a:r>
            <a:r>
              <a:rPr lang="el-GR" sz="2200" dirty="0"/>
              <a:t>αριθμός ή το ποσοστό των ΜΜΕ που εισάγουν καινοτόμες διεργασίες για τη διατήρηση φρέσκων προϊόντων</a:t>
            </a:r>
            <a:r>
              <a:rPr lang="el-GR" sz="2200" dirty="0" smtClean="0"/>
              <a:t>».</a:t>
            </a:r>
          </a:p>
          <a:p>
            <a:r>
              <a:rPr lang="el-GR" sz="2200" dirty="0"/>
              <a:t>Η πρόοδος που συντελείται στην υλοποίηση του </a:t>
            </a:r>
            <a:r>
              <a:rPr lang="el-GR" sz="2200" b="1" dirty="0"/>
              <a:t>μείγματος πολιτικής</a:t>
            </a:r>
            <a:r>
              <a:rPr lang="el-GR" sz="2200" dirty="0"/>
              <a:t> παρακολουθείται με τη βοήθεια των </a:t>
            </a:r>
            <a:r>
              <a:rPr lang="el-GR" sz="2200" b="1" dirty="0"/>
              <a:t>δεικτών εκροών</a:t>
            </a:r>
            <a:r>
              <a:rPr lang="el-GR" sz="2200" dirty="0"/>
              <a:t> (</a:t>
            </a:r>
            <a:r>
              <a:rPr lang="el-GR" sz="2200" dirty="0" err="1"/>
              <a:t>output</a:t>
            </a:r>
            <a:r>
              <a:rPr lang="el-GR" sz="2200" dirty="0"/>
              <a:t> </a:t>
            </a:r>
            <a:r>
              <a:rPr lang="el-GR" sz="2200" dirty="0" err="1"/>
              <a:t>indicators</a:t>
            </a:r>
            <a:r>
              <a:rPr lang="el-GR" sz="2200" dirty="0"/>
              <a:t>). Για τους δείκτες εκροών απαιτείται ο καθορισμός τιμών στόχων για συγκεκριμένα έτη. </a:t>
            </a:r>
            <a:r>
              <a:rPr lang="el-GR" sz="2200" dirty="0" smtClean="0"/>
              <a:t>Παραδείγματα</a:t>
            </a:r>
            <a:r>
              <a:rPr lang="en-US" sz="2200" dirty="0" smtClean="0"/>
              <a:t>: </a:t>
            </a:r>
            <a:r>
              <a:rPr lang="el-GR" sz="2200" dirty="0" smtClean="0"/>
              <a:t>α</a:t>
            </a:r>
            <a:r>
              <a:rPr lang="el-GR" sz="2200" dirty="0"/>
              <a:t>) ο «αριθμός των ΜΜΕ που συμμετέχουν σε κοινοπραξίες με ερευνητικά κέντρα», β) η «αξία των κουπονιών που ξοδεύονται».</a:t>
            </a:r>
          </a:p>
          <a:p>
            <a:pPr marL="0" indent="0">
              <a:buNone/>
            </a:pPr>
            <a:r>
              <a:rPr lang="el-GR" sz="1800" dirty="0"/>
              <a:t> </a:t>
            </a:r>
          </a:p>
          <a:p>
            <a:endParaRPr lang="el-GR" sz="1800"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35</a:t>
            </a:fld>
            <a:endParaRPr lang="el-GR">
              <a:solidFill>
                <a:prstClr val="black">
                  <a:tint val="75000"/>
                </a:prstClr>
              </a:solidFill>
            </a:endParaRPr>
          </a:p>
        </p:txBody>
      </p:sp>
    </p:spTree>
    <p:extLst>
      <p:ext uri="{BB962C8B-B14F-4D97-AF65-F5344CB8AC3E}">
        <p14:creationId xmlns:p14="http://schemas.microsoft.com/office/powerpoint/2010/main" val="3007697797"/>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Παρακολούθηση </a:t>
            </a:r>
            <a:r>
              <a:rPr lang="el-GR" sz="2800" b="1" dirty="0" smtClean="0"/>
              <a:t>των </a:t>
            </a:r>
            <a:r>
              <a:rPr lang="el-GR" sz="2800" b="1" dirty="0"/>
              <a:t>Στρατηγικών Έξυπνης </a:t>
            </a:r>
            <a:r>
              <a:rPr lang="el-GR" sz="2800" b="1" dirty="0" smtClean="0"/>
              <a:t>Εξειδίκευσης - </a:t>
            </a:r>
            <a:r>
              <a:rPr lang="el-GR" sz="2800" b="1" dirty="0" smtClean="0">
                <a:solidFill>
                  <a:srgbClr val="C00000"/>
                </a:solidFill>
              </a:rPr>
              <a:t>Προτεραιότητες</a:t>
            </a:r>
            <a:r>
              <a:rPr lang="el-GR" sz="2800" dirty="0"/>
              <a:t/>
            </a:r>
            <a:br>
              <a:rPr lang="el-GR" sz="2800" dirty="0"/>
            </a:br>
            <a:endParaRPr lang="el-GR" sz="28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432354997"/>
              </p:ext>
            </p:extLst>
          </p:nvPr>
        </p:nvGraphicFramePr>
        <p:xfrm>
          <a:off x="467544" y="1989285"/>
          <a:ext cx="8229600" cy="4029905"/>
        </p:xfrm>
        <a:graphic>
          <a:graphicData uri="http://schemas.openxmlformats.org/drawingml/2006/table">
            <a:tbl>
              <a:tblPr firstRow="1" bandRow="1">
                <a:tableStyleId>{21E4AEA4-8DFA-4A89-87EB-49C32662AFE0}</a:tableStyleId>
              </a:tblPr>
              <a:tblGrid>
                <a:gridCol w="2743200"/>
                <a:gridCol w="2743200"/>
                <a:gridCol w="2743200"/>
              </a:tblGrid>
              <a:tr h="494301">
                <a:tc>
                  <a:txBody>
                    <a:bodyPr/>
                    <a:lstStyle/>
                    <a:p>
                      <a:r>
                        <a:rPr lang="el-GR" sz="2400" dirty="0" smtClean="0"/>
                        <a:t>Προτεραιότητες</a:t>
                      </a:r>
                      <a:endParaRPr lang="el-GR" sz="2400" dirty="0"/>
                    </a:p>
                  </a:txBody>
                  <a:tcPr marT="60941" marB="60941"/>
                </a:tc>
                <a:tc>
                  <a:txBody>
                    <a:bodyPr/>
                    <a:lstStyle/>
                    <a:p>
                      <a:r>
                        <a:rPr lang="el-GR" sz="2400" dirty="0" smtClean="0"/>
                        <a:t>Αναμενόμενη αλλαγή</a:t>
                      </a:r>
                      <a:endParaRPr lang="el-GR" sz="2400" dirty="0"/>
                    </a:p>
                  </a:txBody>
                  <a:tcPr marT="60941" marB="60941"/>
                </a:tc>
                <a:tc>
                  <a:txBody>
                    <a:bodyPr/>
                    <a:lstStyle/>
                    <a:p>
                      <a:r>
                        <a:rPr lang="el-GR" sz="2400" dirty="0" smtClean="0"/>
                        <a:t>Δείκτες αποτελέσματος</a:t>
                      </a:r>
                      <a:endParaRPr lang="el-GR" sz="2400" dirty="0"/>
                    </a:p>
                  </a:txBody>
                  <a:tcPr marT="60941" marB="60941"/>
                </a:tc>
              </a:tr>
              <a:tr h="1950118">
                <a:tc>
                  <a:txBody>
                    <a:bodyPr/>
                    <a:lstStyle/>
                    <a:p>
                      <a:r>
                        <a:rPr lang="el-GR" sz="2400" dirty="0" smtClean="0"/>
                        <a:t>1. Καινοτομίες</a:t>
                      </a:r>
                      <a:r>
                        <a:rPr lang="el-GR" sz="2400" baseline="0" dirty="0" smtClean="0"/>
                        <a:t> διεργασιών στην </a:t>
                      </a:r>
                      <a:r>
                        <a:rPr lang="el-GR" sz="2400" baseline="0" dirty="0" err="1" smtClean="0"/>
                        <a:t>αγροδιατροφή</a:t>
                      </a:r>
                      <a:r>
                        <a:rPr lang="el-GR" sz="2400" baseline="0" dirty="0" smtClean="0"/>
                        <a:t>.</a:t>
                      </a:r>
                      <a:endParaRPr lang="el-GR" sz="2400" dirty="0"/>
                    </a:p>
                  </a:txBody>
                  <a:tcPr marT="60941" marB="60941"/>
                </a:tc>
                <a:tc>
                  <a:txBody>
                    <a:bodyPr/>
                    <a:lstStyle/>
                    <a:p>
                      <a:r>
                        <a:rPr lang="el-GR" sz="2400" dirty="0" smtClean="0"/>
                        <a:t>Αυξημένη υιοθέτηση</a:t>
                      </a:r>
                      <a:r>
                        <a:rPr lang="el-GR" sz="2400" baseline="0" dirty="0" smtClean="0"/>
                        <a:t> τεχνολογιών αιχμής για διατήρηση φρέσκων προϊόντων μεταξύ των τοπικών ΜΜΕ.</a:t>
                      </a:r>
                      <a:endParaRPr lang="el-GR" sz="2400" dirty="0"/>
                    </a:p>
                  </a:txBody>
                  <a:tcPr marT="60941" marB="60941"/>
                </a:tc>
                <a:tc>
                  <a:txBody>
                    <a:bodyPr/>
                    <a:lstStyle/>
                    <a:p>
                      <a:r>
                        <a:rPr lang="el-GR" sz="2400" dirty="0" smtClean="0"/>
                        <a:t>Αριθμός</a:t>
                      </a:r>
                      <a:r>
                        <a:rPr lang="el-GR" sz="2400" baseline="0" dirty="0" smtClean="0"/>
                        <a:t> (ή ποσοστό) των ΜΜΕ που </a:t>
                      </a:r>
                      <a:r>
                        <a:rPr lang="el-GR" sz="2400" dirty="0" smtClean="0"/>
                        <a:t>υιοθετούν</a:t>
                      </a:r>
                      <a:r>
                        <a:rPr lang="el-GR" sz="2400" baseline="0" dirty="0" smtClean="0"/>
                        <a:t> τεχνολογίες αιχμής για διατήρηση φρέσκων προϊόντων. </a:t>
                      </a:r>
                      <a:endParaRPr lang="el-GR" sz="2400" dirty="0"/>
                    </a:p>
                  </a:txBody>
                  <a:tcPr marT="60941" marB="60941"/>
                </a:tc>
              </a:tr>
              <a:tr h="494301">
                <a:tc>
                  <a:txBody>
                    <a:bodyPr/>
                    <a:lstStyle/>
                    <a:p>
                      <a:r>
                        <a:rPr lang="el-GR" sz="2400" dirty="0" smtClean="0"/>
                        <a:t>2. …….</a:t>
                      </a:r>
                      <a:endParaRPr lang="el-GR" sz="2400" dirty="0"/>
                    </a:p>
                  </a:txBody>
                  <a:tcPr marT="60941" marB="60941"/>
                </a:tc>
                <a:tc>
                  <a:txBody>
                    <a:bodyPr/>
                    <a:lstStyle/>
                    <a:p>
                      <a:endParaRPr lang="el-GR" sz="2400"/>
                    </a:p>
                  </a:txBody>
                  <a:tcPr marT="60941" marB="60941"/>
                </a:tc>
                <a:tc>
                  <a:txBody>
                    <a:bodyPr/>
                    <a:lstStyle/>
                    <a:p>
                      <a:endParaRPr lang="el-GR" sz="2400" dirty="0"/>
                    </a:p>
                  </a:txBody>
                  <a:tcPr marT="60941" marB="60941"/>
                </a:tc>
              </a:tr>
            </a:tbl>
          </a:graphicData>
        </a:graphic>
      </p:graphicFrame>
    </p:spTree>
    <p:extLst>
      <p:ext uri="{BB962C8B-B14F-4D97-AF65-F5344CB8AC3E}">
        <p14:creationId xmlns:p14="http://schemas.microsoft.com/office/powerpoint/2010/main" val="1919264039"/>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Παρακολούθηση </a:t>
            </a:r>
            <a:r>
              <a:rPr lang="el-GR" sz="2800" b="1" dirty="0" smtClean="0"/>
              <a:t>των </a:t>
            </a:r>
            <a:r>
              <a:rPr lang="el-GR" sz="2800" b="1" dirty="0"/>
              <a:t>Στρατηγικών Έξυπνης </a:t>
            </a:r>
            <a:r>
              <a:rPr lang="el-GR" sz="2800" b="1" dirty="0" smtClean="0"/>
              <a:t>Εξειδίκευσης – </a:t>
            </a:r>
            <a:r>
              <a:rPr lang="el-GR" sz="2800" b="1" dirty="0" smtClean="0">
                <a:solidFill>
                  <a:srgbClr val="00B050"/>
                </a:solidFill>
              </a:rPr>
              <a:t>Μείγμα πολιτικής</a:t>
            </a:r>
            <a:r>
              <a:rPr lang="el-GR" sz="2800" dirty="0"/>
              <a:t/>
            </a:r>
            <a:br>
              <a:rPr lang="el-GR" sz="2800" dirty="0"/>
            </a:br>
            <a:endParaRPr lang="el-GR" sz="28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508532219"/>
              </p:ext>
            </p:extLst>
          </p:nvPr>
        </p:nvGraphicFramePr>
        <p:xfrm>
          <a:off x="467544" y="1989285"/>
          <a:ext cx="8229600" cy="4029905"/>
        </p:xfrm>
        <a:graphic>
          <a:graphicData uri="http://schemas.openxmlformats.org/drawingml/2006/table">
            <a:tbl>
              <a:tblPr firstRow="1" bandRow="1">
                <a:tableStyleId>{21E4AEA4-8DFA-4A89-87EB-49C32662AFE0}</a:tableStyleId>
              </a:tblPr>
              <a:tblGrid>
                <a:gridCol w="4464496"/>
                <a:gridCol w="1021904"/>
                <a:gridCol w="2743200"/>
              </a:tblGrid>
              <a:tr h="853177">
                <a:tc>
                  <a:txBody>
                    <a:bodyPr/>
                    <a:lstStyle/>
                    <a:p>
                      <a:r>
                        <a:rPr lang="el-GR" sz="2400" dirty="0" smtClean="0"/>
                        <a:t>Μείγμα Πολιτικής (δράση που απευθύνεται σε επιλεγμένη ομάδα – στόχο)</a:t>
                      </a:r>
                      <a:endParaRPr lang="el-GR" sz="2400" dirty="0"/>
                    </a:p>
                  </a:txBody>
                  <a:tcPr marT="60941" marB="60941"/>
                </a:tc>
                <a:tc gridSpan="2">
                  <a:txBody>
                    <a:bodyPr/>
                    <a:lstStyle/>
                    <a:p>
                      <a:r>
                        <a:rPr lang="el-GR" sz="2400" dirty="0" smtClean="0"/>
                        <a:t>Δείκτες εκροών</a:t>
                      </a:r>
                      <a:endParaRPr lang="el-GR" sz="2400" dirty="0"/>
                    </a:p>
                  </a:txBody>
                  <a:tcPr marT="60941" marB="60941"/>
                </a:tc>
                <a:tc hMerge="1">
                  <a:txBody>
                    <a:bodyPr/>
                    <a:lstStyle/>
                    <a:p>
                      <a:endParaRPr lang="el-GR" dirty="0"/>
                    </a:p>
                  </a:txBody>
                  <a:tcPr/>
                </a:tc>
              </a:tr>
              <a:tr h="1950118">
                <a:tc>
                  <a:txBody>
                    <a:bodyPr/>
                    <a:lstStyle/>
                    <a:p>
                      <a:r>
                        <a:rPr lang="el-GR" sz="2400" dirty="0" smtClean="0"/>
                        <a:t>1. Κουπόνια καινοτομίας</a:t>
                      </a:r>
                      <a:endParaRPr lang="el-GR" sz="2400" dirty="0"/>
                    </a:p>
                  </a:txBody>
                  <a:tcPr marT="60941" marB="60941"/>
                </a:tc>
                <a:tc gridSpan="2">
                  <a:txBody>
                    <a:bodyPr/>
                    <a:lstStyle/>
                    <a:p>
                      <a:pPr marL="285750" indent="-285750">
                        <a:buFont typeface="Arial" panose="020B0604020202020204" pitchFamily="34" charset="0"/>
                        <a:buChar char="•"/>
                      </a:pPr>
                      <a:r>
                        <a:rPr lang="el-GR" sz="2400" dirty="0" smtClean="0"/>
                        <a:t>Αριθμός</a:t>
                      </a:r>
                      <a:r>
                        <a:rPr lang="el-GR" sz="2400" baseline="0" dirty="0" smtClean="0"/>
                        <a:t> επιχειρήσεων που χρησιμοποιούν κουπόνια καινοτομίας.</a:t>
                      </a:r>
                    </a:p>
                    <a:p>
                      <a:pPr marL="285750" indent="-285750">
                        <a:buFont typeface="Arial" panose="020B0604020202020204" pitchFamily="34" charset="0"/>
                        <a:buChar char="•"/>
                      </a:pPr>
                      <a:r>
                        <a:rPr lang="el-GR" sz="2400" baseline="0" dirty="0" smtClean="0"/>
                        <a:t>Αξία κουπονιών που διατίθενται.</a:t>
                      </a:r>
                    </a:p>
                    <a:p>
                      <a:endParaRPr lang="el-GR" sz="2400" dirty="0"/>
                    </a:p>
                  </a:txBody>
                  <a:tcPr marT="60941" marB="60941"/>
                </a:tc>
                <a:tc hMerge="1">
                  <a:txBody>
                    <a:bodyPr/>
                    <a:lstStyle/>
                    <a:p>
                      <a:endParaRPr lang="el-GR" dirty="0"/>
                    </a:p>
                  </a:txBody>
                  <a:tcPr/>
                </a:tc>
              </a:tr>
              <a:tr h="494301">
                <a:tc>
                  <a:txBody>
                    <a:bodyPr/>
                    <a:lstStyle/>
                    <a:p>
                      <a:r>
                        <a:rPr lang="el-GR" sz="2400" dirty="0" smtClean="0"/>
                        <a:t>2. …….</a:t>
                      </a:r>
                      <a:endParaRPr lang="el-GR" sz="2400" dirty="0"/>
                    </a:p>
                  </a:txBody>
                  <a:tcPr marT="60941" marB="60941"/>
                </a:tc>
                <a:tc>
                  <a:txBody>
                    <a:bodyPr/>
                    <a:lstStyle/>
                    <a:p>
                      <a:endParaRPr lang="el-GR" sz="2400"/>
                    </a:p>
                  </a:txBody>
                  <a:tcPr marT="60941" marB="60941"/>
                </a:tc>
                <a:tc>
                  <a:txBody>
                    <a:bodyPr/>
                    <a:lstStyle/>
                    <a:p>
                      <a:endParaRPr lang="el-GR" sz="2400" dirty="0"/>
                    </a:p>
                  </a:txBody>
                  <a:tcPr marT="60941" marB="60941"/>
                </a:tc>
              </a:tr>
            </a:tbl>
          </a:graphicData>
        </a:graphic>
      </p:graphicFrame>
    </p:spTree>
    <p:extLst>
      <p:ext uri="{BB962C8B-B14F-4D97-AF65-F5344CB8AC3E}">
        <p14:creationId xmlns:p14="http://schemas.microsoft.com/office/powerpoint/2010/main" val="941149612"/>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 </a:t>
            </a:r>
            <a:r>
              <a:rPr lang="el-GR" dirty="0"/>
              <a:t>της ΣΕΚΕΕ</a:t>
            </a:r>
          </a:p>
        </p:txBody>
      </p:sp>
      <p:sp>
        <p:nvSpPr>
          <p:cNvPr id="3" name="Θέση περιεχομένου 2"/>
          <p:cNvSpPr>
            <a:spLocks noGrp="1"/>
          </p:cNvSpPr>
          <p:nvPr>
            <p:ph idx="1"/>
          </p:nvPr>
        </p:nvSpPr>
        <p:spPr/>
        <p:txBody>
          <a:bodyPr>
            <a:normAutofit fontScale="85000" lnSpcReduction="20000"/>
          </a:bodyPr>
          <a:lstStyle/>
          <a:p>
            <a:r>
              <a:rPr lang="el-GR" dirty="0"/>
              <a:t>Η </a:t>
            </a:r>
            <a:r>
              <a:rPr lang="el-GR" b="1" dirty="0"/>
              <a:t>διαδικασία παρακολούθησης</a:t>
            </a:r>
            <a:r>
              <a:rPr lang="el-GR" dirty="0"/>
              <a:t> εστιάζει κυρίως στην καταγραφή των τρεχουσών τομών των </a:t>
            </a:r>
            <a:r>
              <a:rPr lang="el-GR" b="1" dirty="0"/>
              <a:t>δεικτών εκροών </a:t>
            </a:r>
            <a:r>
              <a:rPr lang="el-GR" dirty="0"/>
              <a:t>και τη σύγκριση των τιμών αυτών με τους αντίστοιχους στόχους. Με τον τρόπο αυτό εντοπίζονται τυχόν αποκλίσεις, προσδιορίζονται τα αίτια αυτών και δρομολογούνται οι απαιτούμενες διορθωτικές ενέργειες</a:t>
            </a:r>
            <a:r>
              <a:rPr lang="el-GR" dirty="0" smtClean="0"/>
              <a:t>.</a:t>
            </a:r>
          </a:p>
          <a:p>
            <a:r>
              <a:rPr lang="el-GR" dirty="0" smtClean="0"/>
              <a:t>Ένα </a:t>
            </a:r>
            <a:r>
              <a:rPr lang="el-GR" dirty="0"/>
              <a:t>βασικό εμπόδιο στην ευχερή παρακολούθηση των ΣΕΚΕΕ είναι τα διαφορετικά συστήματα παρακολούθησης που εφαρμόζονται στα προγράμματα από τα οποία χρηματοδοτείται μία ΣΕΚΕΕ. Για παράδειγμα, το σύστημα παρακολούθησης των Επιχειρησιακών Προγραμμάτων του ΕΣΠΑ είναι διαφορετικό από το σύστημα παρακολούθησης του προγράμματος HORIZON 2020.</a:t>
            </a:r>
          </a:p>
          <a:p>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38</a:t>
            </a:fld>
            <a:endParaRPr lang="el-GR">
              <a:solidFill>
                <a:prstClr val="black">
                  <a:tint val="75000"/>
                </a:prstClr>
              </a:solidFill>
            </a:endParaRPr>
          </a:p>
        </p:txBody>
      </p:sp>
    </p:spTree>
    <p:extLst>
      <p:ext uri="{BB962C8B-B14F-4D97-AF65-F5344CB8AC3E}">
        <p14:creationId xmlns:p14="http://schemas.microsoft.com/office/powerpoint/2010/main" val="3020649425"/>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Αξιολόγηση της ΣΕΚΕΕ</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Η </a:t>
            </a:r>
            <a:r>
              <a:rPr lang="el-GR" b="1" dirty="0"/>
              <a:t>διαδικασία αξιολόγησης</a:t>
            </a:r>
            <a:r>
              <a:rPr lang="el-GR" dirty="0"/>
              <a:t> εστιάζει στην παρακολούθηση των τρεχουσών τιμών των </a:t>
            </a:r>
            <a:r>
              <a:rPr lang="el-GR" b="1" dirty="0"/>
              <a:t>δεικτών αποτελεσμάτων </a:t>
            </a:r>
            <a:r>
              <a:rPr lang="el-GR" dirty="0"/>
              <a:t>και τη σύγκρισή με τους αντίστοιχους στόχους. Ωστόσο, η διαδικασία της αξιολόγησης είναι ευρύτερη, αναλύει τα ζητήματα σε μεγάλο βάθος και απαιτεί σημαντικό χρόνο και τεχνογνωσία.</a:t>
            </a:r>
          </a:p>
          <a:p>
            <a:r>
              <a:rPr lang="el-GR" dirty="0"/>
              <a:t> </a:t>
            </a:r>
            <a:r>
              <a:rPr lang="el-GR" dirty="0" smtClean="0"/>
              <a:t>Η </a:t>
            </a:r>
            <a:r>
              <a:rPr lang="el-GR" dirty="0"/>
              <a:t>αξιολόγηση είναι μια συστηματική και αντικειμενική διαδικασία, η οποία αποτιμά το σχεδιασμό, την εφαρμογή και τα αποτελέσματα μιας πολιτικής, ενός προγράμματος ή ενός έργου (γενικότερα μίας δημόσιας παρέμβασης).  Αφορά παρεμβάσεις που είναι στο στάδιο του σχεδιασμού ή σε εξέλιξη ή που έχουν ολοκληρωθεί. Σκοπός είναι να απαντηθούν βασικά ερωτήματα ως προς τη συνάφεια (</a:t>
            </a:r>
            <a:r>
              <a:rPr lang="el-GR" dirty="0" err="1"/>
              <a:t>relevance</a:t>
            </a:r>
            <a:r>
              <a:rPr lang="el-GR" dirty="0"/>
              <a:t>), την αποδοτικότητα, την αποτελεσματικότητα της παρέμβασης και τη χρησιμότητα και βιωσιμότητα των αποτελεσμάτων και των επιπτώσεων </a:t>
            </a:r>
            <a:r>
              <a:rPr lang="el-GR" dirty="0" smtClean="0"/>
              <a:t>αυτής</a:t>
            </a:r>
            <a:r>
              <a:rPr lang="en-US" dirty="0" smtClean="0"/>
              <a:t>.</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39</a:t>
            </a:fld>
            <a:endParaRPr lang="el-GR">
              <a:solidFill>
                <a:prstClr val="black">
                  <a:tint val="75000"/>
                </a:prstClr>
              </a:solidFill>
            </a:endParaRPr>
          </a:p>
        </p:txBody>
      </p:sp>
    </p:spTree>
    <p:extLst>
      <p:ext uri="{BB962C8B-B14F-4D97-AF65-F5344CB8AC3E}">
        <p14:creationId xmlns:p14="http://schemas.microsoft.com/office/powerpoint/2010/main" val="42105556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sz="3200" b="1" dirty="0" smtClean="0"/>
              <a:t>Τι είναι η Στρατηγική Έρευνας και Καινοτομίας για Έξυπνη Εξειδίκευση </a:t>
            </a:r>
          </a:p>
        </p:txBody>
      </p:sp>
      <p:sp>
        <p:nvSpPr>
          <p:cNvPr id="27650" name="Θέση περιεχομένου 2"/>
          <p:cNvSpPr>
            <a:spLocks noGrp="1"/>
          </p:cNvSpPr>
          <p:nvPr>
            <p:ph idx="1"/>
          </p:nvPr>
        </p:nvSpPr>
        <p:spPr bwMode="auto">
          <a:xfrm>
            <a:off x="457200" y="1796497"/>
            <a:ext cx="8218488" cy="4329363"/>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l-GR" sz="2800" dirty="0" smtClean="0"/>
              <a:t>Η </a:t>
            </a:r>
            <a:r>
              <a:rPr lang="el-GR" sz="2800" dirty="0"/>
              <a:t>Σ</a:t>
            </a:r>
            <a:r>
              <a:rPr lang="el-GR" sz="2800" dirty="0" smtClean="0"/>
              <a:t>τρατηγική Έρευνας και Καινοτομίας για Έξυπνη Εξειδίκευση – ΣΕΚΕΕ (</a:t>
            </a:r>
            <a:r>
              <a:rPr lang="en-US" sz="2800" dirty="0" smtClean="0"/>
              <a:t>Research and Innovation Strategy for Smart </a:t>
            </a:r>
            <a:r>
              <a:rPr lang="en-US" sz="2800" dirty="0" err="1" smtClean="0"/>
              <a:t>Specialisation</a:t>
            </a:r>
            <a:r>
              <a:rPr lang="en-US" sz="2800" dirty="0" smtClean="0"/>
              <a:t> – RIS3) </a:t>
            </a:r>
            <a:r>
              <a:rPr lang="el-GR" sz="2800" dirty="0" smtClean="0"/>
              <a:t>ή Στρατηγική για την Έξυπνη Εξειδίκευση (</a:t>
            </a:r>
            <a:r>
              <a:rPr lang="en-US" sz="2800" dirty="0" smtClean="0"/>
              <a:t>Strategy for Smart </a:t>
            </a:r>
            <a:r>
              <a:rPr lang="en-US" sz="2800" dirty="0" err="1" smtClean="0"/>
              <a:t>Specialisation</a:t>
            </a:r>
            <a:r>
              <a:rPr lang="en-US" sz="2800" smtClean="0"/>
              <a:t> – S3) </a:t>
            </a:r>
            <a:r>
              <a:rPr lang="el-GR" sz="2800" smtClean="0"/>
              <a:t>είναι </a:t>
            </a:r>
            <a:r>
              <a:rPr lang="el-GR" sz="2800" dirty="0" smtClean="0"/>
              <a:t>μία </a:t>
            </a:r>
            <a:r>
              <a:rPr lang="el-GR" sz="2800" dirty="0" smtClean="0">
                <a:solidFill>
                  <a:srgbClr val="C00000"/>
                </a:solidFill>
              </a:rPr>
              <a:t>ολοκληρωμένη ατζέντα οικονομικού μετασχηματισμού</a:t>
            </a:r>
            <a:r>
              <a:rPr lang="el-GR" sz="2800" dirty="0" smtClean="0"/>
              <a:t>, προσαρμοσμένη στις ιδιαιτερότητες κάθε περιοχής.</a:t>
            </a:r>
          </a:p>
        </p:txBody>
      </p:sp>
    </p:spTree>
    <p:extLst>
      <p:ext uri="{BB962C8B-B14F-4D97-AF65-F5344CB8AC3E}">
        <p14:creationId xmlns:p14="http://schemas.microsoft.com/office/powerpoint/2010/main" val="425179536"/>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Αξιολόγηση της ΣΕΚΕΕ</a:t>
            </a:r>
            <a:endParaRPr lang="el-GR" dirty="0"/>
          </a:p>
        </p:txBody>
      </p:sp>
      <p:sp>
        <p:nvSpPr>
          <p:cNvPr id="3" name="Θέση περιεχομένου 2"/>
          <p:cNvSpPr>
            <a:spLocks noGrp="1"/>
          </p:cNvSpPr>
          <p:nvPr>
            <p:ph idx="1"/>
          </p:nvPr>
        </p:nvSpPr>
        <p:spPr>
          <a:xfrm>
            <a:off x="762000" y="1340769"/>
            <a:ext cx="8077200" cy="4553008"/>
          </a:xfrm>
        </p:spPr>
        <p:txBody>
          <a:bodyPr>
            <a:normAutofit fontScale="85000" lnSpcReduction="20000"/>
          </a:bodyPr>
          <a:lstStyle/>
          <a:p>
            <a:pPr marL="0" indent="0">
              <a:buNone/>
            </a:pPr>
            <a:r>
              <a:rPr lang="el-GR" dirty="0"/>
              <a:t>Τ</a:t>
            </a:r>
            <a:r>
              <a:rPr lang="el-GR" dirty="0" smtClean="0"/>
              <a:t>ο </a:t>
            </a:r>
            <a:r>
              <a:rPr lang="el-GR" dirty="0"/>
              <a:t>μέρος της μεταβολής της τιμής ενός δείκτη αποτελέσματος, το οποίο με αξιόπιστο τρόπο μπορεί να αποδοθεί στην αξιολογούμενη παρέμβαση (π.χ. την ΣΕΚΕΕ) αποτελεί αντικείμενο της </a:t>
            </a:r>
            <a:r>
              <a:rPr lang="el-GR" b="1" dirty="0"/>
              <a:t>αξιολόγησης των επιπτώσεων</a:t>
            </a:r>
            <a:r>
              <a:rPr lang="el-GR" dirty="0"/>
              <a:t> (</a:t>
            </a:r>
            <a:r>
              <a:rPr lang="el-GR" dirty="0" err="1"/>
              <a:t>impact</a:t>
            </a:r>
            <a:r>
              <a:rPr lang="el-GR" dirty="0"/>
              <a:t> </a:t>
            </a:r>
            <a:r>
              <a:rPr lang="el-GR" dirty="0" err="1"/>
              <a:t>evaluation</a:t>
            </a:r>
            <a:r>
              <a:rPr lang="el-GR" dirty="0"/>
              <a:t>). Η αξιολόγηση επιπτώσεων αποτελεί τη μεγαλύτερη ίσως πρόκληση για έναν αξιολογητή. Για την αξιολόγηση των επιπτώσεων ακολουθούνται εναλλακτικά οι εξής δύο προσεγγίσεις:</a:t>
            </a:r>
          </a:p>
          <a:p>
            <a:pPr lvl="0"/>
            <a:r>
              <a:rPr lang="el-GR" dirty="0"/>
              <a:t>Η αξιολόγηση επιπτώσεων με βάση τη θεωρία (</a:t>
            </a:r>
            <a:r>
              <a:rPr lang="el-GR" dirty="0" err="1"/>
              <a:t>theory</a:t>
            </a:r>
            <a:r>
              <a:rPr lang="el-GR" dirty="0"/>
              <a:t> – </a:t>
            </a:r>
            <a:r>
              <a:rPr lang="el-GR" dirty="0" err="1"/>
              <a:t>based</a:t>
            </a:r>
            <a:r>
              <a:rPr lang="el-GR" dirty="0"/>
              <a:t> </a:t>
            </a:r>
            <a:r>
              <a:rPr lang="el-GR" dirty="0" err="1"/>
              <a:t>impact</a:t>
            </a:r>
            <a:r>
              <a:rPr lang="el-GR" dirty="0"/>
              <a:t> </a:t>
            </a:r>
            <a:r>
              <a:rPr lang="el-GR" dirty="0" err="1"/>
              <a:t>evaluation</a:t>
            </a:r>
            <a:r>
              <a:rPr lang="el-GR" dirty="0"/>
              <a:t>)</a:t>
            </a:r>
          </a:p>
          <a:p>
            <a:pPr lvl="0"/>
            <a:r>
              <a:rPr lang="el-GR" dirty="0"/>
              <a:t>Η μέθοδος του αντιπαραδείγματος (</a:t>
            </a:r>
            <a:r>
              <a:rPr lang="el-GR" dirty="0" err="1"/>
              <a:t>counterfactual</a:t>
            </a:r>
            <a:r>
              <a:rPr lang="el-GR" dirty="0"/>
              <a:t> </a:t>
            </a:r>
            <a:r>
              <a:rPr lang="el-GR" dirty="0" err="1"/>
              <a:t>impact</a:t>
            </a:r>
            <a:r>
              <a:rPr lang="el-GR" dirty="0"/>
              <a:t> </a:t>
            </a:r>
            <a:r>
              <a:rPr lang="el-GR" dirty="0" err="1"/>
              <a:t>evaluation</a:t>
            </a:r>
            <a:r>
              <a:rPr lang="el-GR" dirty="0"/>
              <a:t>)</a:t>
            </a:r>
          </a:p>
          <a:p>
            <a:r>
              <a:rPr lang="el-GR" dirty="0"/>
              <a:t>Οι ανωτέρω μέθοδοι παρουσιάζονται στον οδηγό της Ε.Ε. με τίτλο “</a:t>
            </a:r>
            <a:r>
              <a:rPr lang="el-GR" dirty="0" err="1"/>
              <a:t>Evalsed</a:t>
            </a:r>
            <a:r>
              <a:rPr lang="el-GR" dirty="0"/>
              <a:t> </a:t>
            </a:r>
            <a:r>
              <a:rPr lang="el-GR" dirty="0" err="1"/>
              <a:t>Sourcebook</a:t>
            </a:r>
            <a:r>
              <a:rPr lang="el-GR" dirty="0"/>
              <a:t>: </a:t>
            </a:r>
            <a:r>
              <a:rPr lang="el-GR" dirty="0" err="1"/>
              <a:t>Method</a:t>
            </a:r>
            <a:r>
              <a:rPr lang="el-GR" dirty="0"/>
              <a:t> </a:t>
            </a:r>
            <a:r>
              <a:rPr lang="el-GR" dirty="0" err="1"/>
              <a:t>and</a:t>
            </a:r>
            <a:r>
              <a:rPr lang="el-GR" dirty="0"/>
              <a:t> </a:t>
            </a:r>
            <a:r>
              <a:rPr lang="el-GR" dirty="0" err="1"/>
              <a:t>Techniques</a:t>
            </a:r>
            <a:r>
              <a:rPr lang="el-GR" dirty="0" smtClean="0"/>
              <a:t>”.</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40</a:t>
            </a:fld>
            <a:endParaRPr lang="el-GR">
              <a:solidFill>
                <a:prstClr val="black">
                  <a:tint val="75000"/>
                </a:prstClr>
              </a:solidFill>
            </a:endParaRPr>
          </a:p>
        </p:txBody>
      </p:sp>
    </p:spTree>
    <p:extLst>
      <p:ext uri="{BB962C8B-B14F-4D97-AF65-F5344CB8AC3E}">
        <p14:creationId xmlns:p14="http://schemas.microsoft.com/office/powerpoint/2010/main" val="3156821860"/>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lgn="ctr">
              <a:buNone/>
            </a:pPr>
            <a:r>
              <a:rPr lang="el-GR" b="1" dirty="0"/>
              <a:t>6</a:t>
            </a:r>
            <a:r>
              <a:rPr lang="el-GR" sz="2800" b="1" dirty="0" smtClean="0"/>
              <a:t>. </a:t>
            </a:r>
            <a:r>
              <a:rPr lang="el-GR" sz="2800" b="1" dirty="0" smtClean="0"/>
              <a:t>Διακυβέρνηση της Στρατηγικής </a:t>
            </a:r>
            <a:r>
              <a:rPr lang="el-GR" b="1" dirty="0"/>
              <a:t>Έ</a:t>
            </a:r>
            <a:r>
              <a:rPr lang="el-GR" sz="2800" b="1" dirty="0" smtClean="0"/>
              <a:t>ξυπνης </a:t>
            </a:r>
            <a:r>
              <a:rPr lang="el-GR" b="1" dirty="0"/>
              <a:t>Ε</a:t>
            </a:r>
            <a:r>
              <a:rPr lang="el-GR" sz="2800" b="1" dirty="0" smtClean="0"/>
              <a:t>ξειδίκευσης</a:t>
            </a:r>
            <a:endParaRPr lang="el-GR" sz="2800" dirty="0" smtClean="0"/>
          </a:p>
        </p:txBody>
      </p:sp>
    </p:spTree>
    <p:extLst>
      <p:ext uri="{BB962C8B-B14F-4D97-AF65-F5344CB8AC3E}">
        <p14:creationId xmlns:p14="http://schemas.microsoft.com/office/powerpoint/2010/main" val="3662251676"/>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sz="3200" b="1" dirty="0" smtClean="0"/>
              <a:t>Στοιχεία Συστήματος Διακυβέρνησης (1)</a:t>
            </a:r>
          </a:p>
        </p:txBody>
      </p:sp>
      <p:sp>
        <p:nvSpPr>
          <p:cNvPr id="32770" name="Θέση περιεχομένου 2"/>
          <p:cNvSpPr>
            <a:spLocks noGrp="1"/>
          </p:cNvSpPr>
          <p:nvPr>
            <p:ph idx="1"/>
          </p:nvPr>
        </p:nvSpPr>
        <p:spPr bwMode="auto">
          <a:xfrm>
            <a:off x="457200" y="1125720"/>
            <a:ext cx="8218488" cy="5000140"/>
          </a:xfrm>
          <a:noFill/>
          <a:ln>
            <a:miter lim="800000"/>
            <a:headEnd/>
            <a:tailEnd/>
          </a:ln>
        </p:spPr>
        <p:txBody>
          <a:bodyPr vert="horz" wrap="square" lIns="91440" tIns="45720" rIns="91440" bIns="45720" numCol="1" anchor="t" anchorCtr="0" compatLnSpc="1">
            <a:prstTxWarp prst="textNoShape">
              <a:avLst/>
            </a:prstTxWarp>
          </a:bodyPr>
          <a:lstStyle/>
          <a:p>
            <a:pPr marL="57150" indent="0">
              <a:buNone/>
            </a:pPr>
            <a:r>
              <a:rPr lang="el-GR" sz="2000" dirty="0"/>
              <a:t>Στον οδηγό της Ευρωπαϊκής Επιτροπής με τίτλο “</a:t>
            </a:r>
            <a:r>
              <a:rPr lang="en-US" sz="2000" dirty="0"/>
              <a:t>Guide to Research and Innovation Strategies for Smart </a:t>
            </a:r>
            <a:r>
              <a:rPr lang="en-US" sz="2000" dirty="0" err="1"/>
              <a:t>Specialisations</a:t>
            </a:r>
            <a:r>
              <a:rPr lang="el-GR" sz="2000" dirty="0"/>
              <a:t> (</a:t>
            </a:r>
            <a:r>
              <a:rPr lang="en-US" sz="2000" dirty="0"/>
              <a:t>RIS</a:t>
            </a:r>
            <a:r>
              <a:rPr lang="el-GR" sz="2000" dirty="0"/>
              <a:t>3)” διακρίνονται τρία στοιχεία στο σύστημα διακυβέρνησης μιας (περιφερειακής) στρατηγικής έξυπνης </a:t>
            </a:r>
            <a:r>
              <a:rPr lang="el-GR" sz="2000" dirty="0" smtClean="0"/>
              <a:t>εξειδίκευσης</a:t>
            </a:r>
            <a:r>
              <a:rPr lang="en-US" sz="2400" dirty="0" smtClean="0"/>
              <a:t>:</a:t>
            </a:r>
          </a:p>
          <a:p>
            <a:pPr marL="400050"/>
            <a:r>
              <a:rPr lang="el-GR" sz="2000" dirty="0" smtClean="0"/>
              <a:t>Διευθύνουσα </a:t>
            </a:r>
            <a:r>
              <a:rPr lang="el-GR" sz="2000" dirty="0"/>
              <a:t>Ομάδα (</a:t>
            </a:r>
            <a:r>
              <a:rPr lang="en-US" sz="2000" dirty="0"/>
              <a:t>Steering Group</a:t>
            </a:r>
            <a:r>
              <a:rPr lang="el-GR" sz="2000" dirty="0" smtClean="0"/>
              <a:t>)</a:t>
            </a:r>
            <a:endParaRPr lang="en-US" sz="2000" dirty="0" smtClean="0"/>
          </a:p>
          <a:p>
            <a:pPr marL="400050"/>
            <a:r>
              <a:rPr lang="el-GR" sz="2000" dirty="0" smtClean="0"/>
              <a:t>Ομάδα </a:t>
            </a:r>
            <a:r>
              <a:rPr lang="el-GR" sz="2000" dirty="0"/>
              <a:t>Διαχείρισης (</a:t>
            </a:r>
            <a:r>
              <a:rPr lang="en-US" sz="2000" dirty="0"/>
              <a:t>Management Team</a:t>
            </a:r>
            <a:r>
              <a:rPr lang="el-GR" sz="2000" dirty="0" smtClean="0"/>
              <a:t>)</a:t>
            </a:r>
            <a:endParaRPr lang="en-US" sz="2000" dirty="0" smtClean="0"/>
          </a:p>
          <a:p>
            <a:pPr marL="400050"/>
            <a:r>
              <a:rPr lang="el-GR" sz="2000" dirty="0"/>
              <a:t>Ομάδες Εργασίας (</a:t>
            </a:r>
            <a:r>
              <a:rPr lang="en-US" sz="2000" dirty="0"/>
              <a:t>Working Group</a:t>
            </a:r>
            <a:r>
              <a:rPr lang="el-GR" sz="2000" dirty="0" smtClean="0"/>
              <a:t>)</a:t>
            </a:r>
            <a:r>
              <a:rPr lang="en-US" sz="2000" dirty="0" smtClean="0"/>
              <a:t> </a:t>
            </a:r>
            <a:r>
              <a:rPr lang="el-GR" sz="2000" dirty="0" smtClean="0"/>
              <a:t>ιδιαίτερα χρήσιμες στην περίπτωση των περιφερειακών στρατηγικών με έντονα τομεακές εξειδικεύσεις.</a:t>
            </a:r>
            <a:endParaRPr lang="el-GR" sz="2000" dirty="0"/>
          </a:p>
          <a:p>
            <a:pPr marL="457200" lvl="1" indent="0">
              <a:buNone/>
            </a:pPr>
            <a:endParaRPr lang="el-GR" sz="2000" dirty="0" smtClean="0"/>
          </a:p>
          <a:p>
            <a:pPr lvl="1"/>
            <a:endParaRPr lang="el-GR" sz="2400" dirty="0" smtClean="0"/>
          </a:p>
          <a:p>
            <a:endParaRPr lang="el-GR" sz="2800" dirty="0" smtClean="0"/>
          </a:p>
          <a:p>
            <a:pPr lvl="1"/>
            <a:endParaRPr lang="el-GR" sz="2400" dirty="0" smtClean="0"/>
          </a:p>
          <a:p>
            <a:pPr lvl="1"/>
            <a:endParaRPr lang="el-GR" sz="2400" dirty="0" smtClean="0"/>
          </a:p>
        </p:txBody>
      </p:sp>
    </p:spTree>
    <p:extLst>
      <p:ext uri="{BB962C8B-B14F-4D97-AF65-F5344CB8AC3E}">
        <p14:creationId xmlns:p14="http://schemas.microsoft.com/office/powerpoint/2010/main" val="3114605377"/>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sz="3200" b="1" dirty="0" smtClean="0"/>
              <a:t>Στοιχεία Συστήματος Διακυβέρνησης (2)</a:t>
            </a:r>
          </a:p>
        </p:txBody>
      </p:sp>
      <p:sp>
        <p:nvSpPr>
          <p:cNvPr id="32770" name="Θέση περιεχομένου 2"/>
          <p:cNvSpPr>
            <a:spLocks noGrp="1"/>
          </p:cNvSpPr>
          <p:nvPr>
            <p:ph idx="1"/>
          </p:nvPr>
        </p:nvSpPr>
        <p:spPr bwMode="auto">
          <a:xfrm>
            <a:off x="457200" y="1125720"/>
            <a:ext cx="8218488" cy="5000140"/>
          </a:xfrm>
          <a:noFill/>
          <a:ln>
            <a:miter lim="800000"/>
            <a:headEnd/>
            <a:tailEnd/>
          </a:ln>
        </p:spPr>
        <p:txBody>
          <a:bodyPr vert="horz" wrap="square" lIns="91440" tIns="45720" rIns="91440" bIns="45720" numCol="1" anchor="t" anchorCtr="0" compatLnSpc="1">
            <a:prstTxWarp prst="textNoShape">
              <a:avLst/>
            </a:prstTxWarp>
          </a:bodyPr>
          <a:lstStyle/>
          <a:p>
            <a:pPr marL="457200" lvl="1" indent="0">
              <a:buNone/>
            </a:pPr>
            <a:r>
              <a:rPr lang="el-GR" sz="2000" b="1" dirty="0"/>
              <a:t>Διευθύνουσα Ομάδα (</a:t>
            </a:r>
            <a:r>
              <a:rPr lang="el-GR" sz="2000" b="1" dirty="0" err="1"/>
              <a:t>Steering</a:t>
            </a:r>
            <a:r>
              <a:rPr lang="el-GR" sz="2000" b="1" dirty="0"/>
              <a:t> </a:t>
            </a:r>
            <a:r>
              <a:rPr lang="el-GR" sz="2000" b="1" dirty="0" err="1"/>
              <a:t>Group</a:t>
            </a:r>
            <a:r>
              <a:rPr lang="el-GR" sz="2000" b="1" dirty="0" smtClean="0"/>
              <a:t>)</a:t>
            </a:r>
          </a:p>
          <a:p>
            <a:pPr marL="457200" lvl="1" indent="0">
              <a:buNone/>
            </a:pPr>
            <a:r>
              <a:rPr lang="el-GR" sz="2000" dirty="0" smtClean="0"/>
              <a:t>Είναι </a:t>
            </a:r>
            <a:r>
              <a:rPr lang="el-GR" sz="2000" dirty="0"/>
              <a:t>υπεύθυνη για τη συνολική επίδοση του προγράμματος και (κατά κανόνα) περιλαμβάνει μέλη από την κοινότητα των επιχειρήσεων, την τοπική και περιφερειακή διοίκηση και τους βασικούς «παίκτες» καινοτομίας. Το προτεινόμενο μέγεθος της Διευθύνουσας Ομάδας είναι γύρω στα 15 άτομα, τα οποία θα συναντώνται κάθε δύο ή τρεις μήνες. Τα κύρια καθήκοντα της Ομάδας είναι: α) ο καθορισμός στόχων και η παρακολούθηση δραστηριοτήτων, β) η επιλογή της Ομάδας Διαχείρισης (βλ. κατωτέρω), γ) η εποπτεία του προγράμματος εργασιών, δ) η πολιτική και θεσμική υποστήριξη, και ε) η σύνδεση με την Ευρωπαϊκή Επιτροπή.</a:t>
            </a:r>
          </a:p>
          <a:p>
            <a:pPr marL="457200" lvl="1" indent="0">
              <a:buNone/>
            </a:pPr>
            <a:endParaRPr lang="el-GR" sz="2000" dirty="0" smtClean="0"/>
          </a:p>
          <a:p>
            <a:pPr lvl="1"/>
            <a:endParaRPr lang="el-GR" sz="2400" dirty="0" smtClean="0"/>
          </a:p>
          <a:p>
            <a:endParaRPr lang="el-GR" sz="2800" dirty="0" smtClean="0"/>
          </a:p>
          <a:p>
            <a:pPr lvl="1"/>
            <a:endParaRPr lang="el-GR" sz="2400" dirty="0" smtClean="0"/>
          </a:p>
          <a:p>
            <a:pPr lvl="1"/>
            <a:endParaRPr lang="el-GR" sz="2400" dirty="0" smtClean="0"/>
          </a:p>
        </p:txBody>
      </p:sp>
    </p:spTree>
    <p:extLst>
      <p:ext uri="{BB962C8B-B14F-4D97-AF65-F5344CB8AC3E}">
        <p14:creationId xmlns:p14="http://schemas.microsoft.com/office/powerpoint/2010/main" val="1506932734"/>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bwMode="auto">
          <a:xfrm>
            <a:off x="762000" y="269632"/>
            <a:ext cx="8077200" cy="639088"/>
          </a:xfrm>
          <a:noFill/>
          <a:ln>
            <a:miter lim="800000"/>
            <a:headEnd/>
            <a:tailEnd/>
          </a:ln>
        </p:spPr>
        <p:txBody>
          <a:bodyPr vert="horz" wrap="square" lIns="91440" tIns="45720" rIns="91440" bIns="45720" numCol="1" anchor="t" anchorCtr="0" compatLnSpc="1">
            <a:prstTxWarp prst="textNoShape">
              <a:avLst/>
            </a:prstTxWarp>
          </a:bodyPr>
          <a:lstStyle/>
          <a:p>
            <a:r>
              <a:rPr lang="el-GR" sz="3200" b="1" dirty="0" smtClean="0"/>
              <a:t>Στοιχεία Συστήματος Διακυβέρνησης (3)</a:t>
            </a:r>
          </a:p>
        </p:txBody>
      </p:sp>
      <p:sp>
        <p:nvSpPr>
          <p:cNvPr id="32770" name="Θέση περιεχομένου 2"/>
          <p:cNvSpPr>
            <a:spLocks noGrp="1"/>
          </p:cNvSpPr>
          <p:nvPr>
            <p:ph idx="1"/>
          </p:nvPr>
        </p:nvSpPr>
        <p:spPr bwMode="auto">
          <a:xfrm>
            <a:off x="457200" y="1125720"/>
            <a:ext cx="8218488" cy="5000140"/>
          </a:xfrm>
          <a:noFill/>
          <a:ln>
            <a:miter lim="800000"/>
            <a:headEnd/>
            <a:tailEnd/>
          </a:ln>
        </p:spPr>
        <p:txBody>
          <a:bodyPr vert="horz" wrap="square" lIns="91440" tIns="45720" rIns="91440" bIns="45720" numCol="1" anchor="t" anchorCtr="0" compatLnSpc="1">
            <a:prstTxWarp prst="textNoShape">
              <a:avLst/>
            </a:prstTxWarp>
          </a:bodyPr>
          <a:lstStyle/>
          <a:p>
            <a:pPr marL="457200" lvl="1" indent="0">
              <a:buNone/>
            </a:pPr>
            <a:r>
              <a:rPr lang="el-GR" sz="2000" b="1" dirty="0" smtClean="0"/>
              <a:t>Ομάδα </a:t>
            </a:r>
            <a:r>
              <a:rPr lang="el-GR" sz="2000" b="1" dirty="0"/>
              <a:t>Διαχείρισης (</a:t>
            </a:r>
            <a:r>
              <a:rPr lang="el-GR" sz="2000" b="1" dirty="0" err="1"/>
              <a:t>Management</a:t>
            </a:r>
            <a:r>
              <a:rPr lang="el-GR" sz="2000" b="1" dirty="0"/>
              <a:t> </a:t>
            </a:r>
            <a:r>
              <a:rPr lang="el-GR" sz="2000" b="1" dirty="0" err="1"/>
              <a:t>Team</a:t>
            </a:r>
            <a:r>
              <a:rPr lang="el-GR" sz="2000" b="1" dirty="0" smtClean="0"/>
              <a:t>)</a:t>
            </a:r>
          </a:p>
          <a:p>
            <a:pPr marL="457200" lvl="1" indent="0">
              <a:buNone/>
            </a:pPr>
            <a:r>
              <a:rPr lang="el-GR" sz="2000" dirty="0" smtClean="0"/>
              <a:t> </a:t>
            </a:r>
            <a:r>
              <a:rPr lang="el-GR" sz="2000" dirty="0"/>
              <a:t>Είναι υπεύθυνη για την υλοποίηση της στρατηγικής έξυπνης εξειδίκευσης κάτω από τη γενική καθοδήγηση της Διευθύνουσας Ομάδας. Η σύνθεση της Ομάδας Διαχείρισης ποικίλει ωστόσο συνήθη πρακτική αποτελεί η ύπαρξη ενός Υπεύθυνου Έργου (Project </a:t>
            </a:r>
            <a:r>
              <a:rPr lang="el-GR" sz="2000" dirty="0" err="1"/>
              <a:t>Manager</a:t>
            </a:r>
            <a:r>
              <a:rPr lang="el-GR" sz="2000" dirty="0"/>
              <a:t>), ο οποίος υποστηρίζεται από ολιγομελή ομάδα (έως 3 άτομα). Τα κύρια καθήκοντα της Ομάδας Διαχείρισης περιλαμβάνουν: α) Σύνδεση με την Ευρωπαϊκή Επιτροπή και παροχή εκθέσεων προόδου, β) παροχή γραμματείας στη Διευθύνουσα Ομάδα, γ) εκκίνηση και συντονισμό της μελέτης αποτίμησης των εργασιών του προγράμματος, και δ) προώθηση της συναίνεσης σε επίπεδο περιφέρειας σχετικά με τη στρατηγική έξυπνης εξειδίκευσης λειτουργώντας ως εστιακό σημείο για δικτύωση με άλλες περιφέρειες που υλοποιούν στρατηγικές έξυπνης εξειδίκευσης προκειμένου να αντληθούν στοιχεία από την εμπειρία τους.</a:t>
            </a:r>
          </a:p>
          <a:p>
            <a:pPr marL="457200" lvl="1" indent="0">
              <a:buNone/>
            </a:pPr>
            <a:endParaRPr lang="el-GR" sz="2000" dirty="0" smtClean="0"/>
          </a:p>
          <a:p>
            <a:pPr lvl="1"/>
            <a:endParaRPr lang="el-GR" sz="2400" dirty="0" smtClean="0"/>
          </a:p>
          <a:p>
            <a:endParaRPr lang="el-GR" sz="2800" dirty="0" smtClean="0"/>
          </a:p>
          <a:p>
            <a:pPr lvl="1"/>
            <a:endParaRPr lang="el-GR" sz="2400" dirty="0" smtClean="0"/>
          </a:p>
          <a:p>
            <a:pPr lvl="1"/>
            <a:endParaRPr lang="el-GR" sz="2400" dirty="0" smtClean="0"/>
          </a:p>
        </p:txBody>
      </p:sp>
    </p:spTree>
    <p:extLst>
      <p:ext uri="{BB962C8B-B14F-4D97-AF65-F5344CB8AC3E}">
        <p14:creationId xmlns:p14="http://schemas.microsoft.com/office/powerpoint/2010/main" val="2210702730"/>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Συστήματος Διακυβέρνησης </a:t>
            </a:r>
            <a:r>
              <a:rPr lang="el-GR" dirty="0" smtClean="0"/>
              <a:t>(</a:t>
            </a:r>
            <a:r>
              <a:rPr lang="en-US" dirty="0" smtClean="0"/>
              <a:t>4</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b="1" dirty="0" smtClean="0"/>
              <a:t>Ομάδες </a:t>
            </a:r>
            <a:r>
              <a:rPr lang="el-GR" sz="2400" b="1" dirty="0"/>
              <a:t>Εργασίας (</a:t>
            </a:r>
            <a:r>
              <a:rPr lang="el-GR" sz="2400" b="1" dirty="0" err="1"/>
              <a:t>Working</a:t>
            </a:r>
            <a:r>
              <a:rPr lang="el-GR" sz="2400" b="1" dirty="0"/>
              <a:t> </a:t>
            </a:r>
            <a:r>
              <a:rPr lang="el-GR" sz="2400" b="1" dirty="0" err="1"/>
              <a:t>Group</a:t>
            </a:r>
            <a:r>
              <a:rPr lang="el-GR" sz="2400" b="1" dirty="0" smtClean="0"/>
              <a:t>)</a:t>
            </a:r>
            <a:r>
              <a:rPr lang="el-GR" sz="2400" dirty="0" smtClean="0"/>
              <a:t> </a:t>
            </a:r>
          </a:p>
          <a:p>
            <a:pPr marL="0" indent="0">
              <a:buNone/>
            </a:pPr>
            <a:r>
              <a:rPr lang="el-GR" sz="2400" dirty="0" smtClean="0"/>
              <a:t>Ο </a:t>
            </a:r>
            <a:r>
              <a:rPr lang="el-GR" sz="2400" dirty="0"/>
              <a:t>μηχανισμός των Ομάδων Εργασίας εκπληρώνει δύο σκοπούς: α) βοηθάει στην οικοδόμηση συναίνεσης για τη στρατηγική έξυπνης εξειδίκευσης σε περιφερειακό επίπεδο, και β) λειτουργεί ως μέσο για την εμπλοκή της κοινότητας των επιχειρήσεων, ιδιαίτερα στις περιπτώσεις που οι Ομάδες Εργασίας έχουν τομεακό χαρακτήρα, όπως στην περίπτωση των περιφερειών που έχουν έντονα τομεακές εξειδικεύσεις.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solidFill>
                  <a:prstClr val="black">
                    <a:tint val="75000"/>
                  </a:prstClr>
                </a:solidFill>
              </a:rPr>
              <a:pPr/>
              <a:t>45</a:t>
            </a:fld>
            <a:endParaRPr lang="el-GR">
              <a:solidFill>
                <a:prstClr val="black">
                  <a:tint val="75000"/>
                </a:prstClr>
              </a:solidFill>
            </a:endParaRPr>
          </a:p>
        </p:txBody>
      </p:sp>
    </p:spTree>
    <p:extLst>
      <p:ext uri="{BB962C8B-B14F-4D97-AF65-F5344CB8AC3E}">
        <p14:creationId xmlns:p14="http://schemas.microsoft.com/office/powerpoint/2010/main" val="97100539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smtClean="0"/>
              <a:t>Τα χαρακτηριστικά της ΣΕΚΕΕ (1/3)</a:t>
            </a:r>
            <a:endParaRPr lang="el-GR" sz="3200" b="1" dirty="0"/>
          </a:p>
        </p:txBody>
      </p:sp>
      <p:sp>
        <p:nvSpPr>
          <p:cNvPr id="3" name="Θέση περιεχομένου 2"/>
          <p:cNvSpPr>
            <a:spLocks noGrp="1"/>
          </p:cNvSpPr>
          <p:nvPr>
            <p:ph idx="1"/>
          </p:nvPr>
        </p:nvSpPr>
        <p:spPr/>
        <p:txBody>
          <a:bodyPr/>
          <a:lstStyle/>
          <a:p>
            <a:pPr>
              <a:lnSpc>
                <a:spcPct val="80000"/>
              </a:lnSpc>
            </a:pPr>
            <a:r>
              <a:rPr lang="el-GR" sz="2800" dirty="0" smtClean="0"/>
              <a:t>Επικεντρώνει </a:t>
            </a:r>
            <a:r>
              <a:rPr lang="el-GR" sz="2800" dirty="0"/>
              <a:t>την πολιτική υποστήριξη και τις επενδύσεις σε εθνικές/περιφερειακές προτεραιότητες – κλειδιά, προκλήσεις και ανάγκες για μια ανάπτυξη βασισμένη στη </a:t>
            </a:r>
            <a:r>
              <a:rPr lang="el-GR" sz="2800" dirty="0" smtClean="0"/>
              <a:t>γνώση.</a:t>
            </a:r>
            <a:endParaRPr lang="el-GR" sz="2800" dirty="0"/>
          </a:p>
          <a:p>
            <a:pPr>
              <a:lnSpc>
                <a:spcPct val="80000"/>
              </a:lnSpc>
            </a:pPr>
            <a:r>
              <a:rPr lang="el-GR" sz="2800" dirty="0"/>
              <a:t>Οικοδομεί πάνω στα δυνατά σημεία και τα συγκριτικά πλεονεκτήματα της χώρας/περιφέρειας καθώς και στο δυναμικό για αριστεία στο χώρο της έρευνας και </a:t>
            </a:r>
            <a:r>
              <a:rPr lang="el-GR" sz="2800" dirty="0" smtClean="0"/>
              <a:t>καινοτομίας.</a:t>
            </a:r>
            <a:endParaRPr lang="el-GR" sz="2800" dirty="0"/>
          </a:p>
          <a:p>
            <a:endParaRPr lang="el-GR" dirty="0"/>
          </a:p>
        </p:txBody>
      </p:sp>
    </p:spTree>
    <p:extLst>
      <p:ext uri="{BB962C8B-B14F-4D97-AF65-F5344CB8AC3E}">
        <p14:creationId xmlns:p14="http://schemas.microsoft.com/office/powerpoint/2010/main" val="342063315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Τα χαρακτηριστικά της ΣΕΚΕΕ </a:t>
            </a:r>
            <a:r>
              <a:rPr lang="el-GR" sz="3200" b="1" dirty="0" smtClean="0"/>
              <a:t>(2/3)</a:t>
            </a:r>
            <a:endParaRPr lang="el-GR" sz="3200" dirty="0"/>
          </a:p>
        </p:txBody>
      </p:sp>
      <p:sp>
        <p:nvSpPr>
          <p:cNvPr id="3" name="Θέση περιεχομένου 2"/>
          <p:cNvSpPr>
            <a:spLocks noGrp="1"/>
          </p:cNvSpPr>
          <p:nvPr>
            <p:ph idx="1"/>
          </p:nvPr>
        </p:nvSpPr>
        <p:spPr/>
        <p:txBody>
          <a:bodyPr/>
          <a:lstStyle/>
          <a:p>
            <a:pPr>
              <a:lnSpc>
                <a:spcPct val="80000"/>
              </a:lnSpc>
            </a:pPr>
            <a:r>
              <a:rPr lang="el-GR" sz="2800" dirty="0"/>
              <a:t>Υποστηρίζει την τεχνολογική καινοτομία και την καινοτομία τη βασισμένη στη πράξη και στοχεύει στην τόνωση των ιδιωτικών </a:t>
            </a:r>
            <a:r>
              <a:rPr lang="el-GR" sz="2800" dirty="0" smtClean="0"/>
              <a:t>επενδύσεων.</a:t>
            </a:r>
            <a:endParaRPr lang="el-GR" sz="2800" dirty="0"/>
          </a:p>
          <a:p>
            <a:pPr>
              <a:lnSpc>
                <a:spcPct val="80000"/>
              </a:lnSpc>
            </a:pPr>
            <a:r>
              <a:rPr lang="el-GR" sz="2800" dirty="0"/>
              <a:t>Διασφαλίζει την πλήρη συμμετοχή των </a:t>
            </a:r>
            <a:r>
              <a:rPr lang="el-GR" sz="2800" dirty="0" smtClean="0"/>
              <a:t>ενδιαφερομένων μερών (</a:t>
            </a:r>
            <a:r>
              <a:rPr lang="en-US" sz="2800" dirty="0"/>
              <a:t>stakeholders</a:t>
            </a:r>
            <a:r>
              <a:rPr lang="el-GR" sz="2800" dirty="0"/>
              <a:t>) και ενθαρρύνει την καινοτομία και τον </a:t>
            </a:r>
            <a:r>
              <a:rPr lang="el-GR" sz="2800" dirty="0" smtClean="0"/>
              <a:t>πειραματισμό.</a:t>
            </a:r>
            <a:endParaRPr lang="el-GR" sz="2800" dirty="0"/>
          </a:p>
          <a:p>
            <a:pPr>
              <a:lnSpc>
                <a:spcPct val="80000"/>
              </a:lnSpc>
            </a:pPr>
            <a:r>
              <a:rPr lang="el-GR" sz="2800" dirty="0"/>
              <a:t>Βασίζεται σε τεκμήρια και περιλαμβάνει ένα στέρεο σύστημα παρακολούθησης και </a:t>
            </a:r>
            <a:r>
              <a:rPr lang="el-GR" sz="2800" dirty="0" smtClean="0"/>
              <a:t>αξιολόγησης.</a:t>
            </a:r>
            <a:endParaRPr lang="el-GR" sz="2800" dirty="0"/>
          </a:p>
          <a:p>
            <a:endParaRPr lang="el-GR" dirty="0"/>
          </a:p>
        </p:txBody>
      </p:sp>
    </p:spTree>
    <p:extLst>
      <p:ext uri="{BB962C8B-B14F-4D97-AF65-F5344CB8AC3E}">
        <p14:creationId xmlns:p14="http://schemas.microsoft.com/office/powerpoint/2010/main" val="282750176"/>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Τα χαρακτηριστικά της ΣΕΚΕΕ </a:t>
            </a:r>
            <a:r>
              <a:rPr lang="el-GR" sz="3200" b="1" dirty="0" smtClean="0"/>
              <a:t>(3/3</a:t>
            </a:r>
            <a:r>
              <a:rPr lang="el-GR" sz="3200" b="1" dirty="0"/>
              <a:t>)</a:t>
            </a:r>
            <a:endParaRPr lang="el-GR" sz="3200" dirty="0"/>
          </a:p>
        </p:txBody>
      </p:sp>
      <p:sp>
        <p:nvSpPr>
          <p:cNvPr id="3" name="Θέση περιεχομένου 2"/>
          <p:cNvSpPr>
            <a:spLocks noGrp="1"/>
          </p:cNvSpPr>
          <p:nvPr>
            <p:ph idx="1"/>
          </p:nvPr>
        </p:nvSpPr>
        <p:spPr/>
        <p:txBody>
          <a:bodyPr/>
          <a:lstStyle/>
          <a:p>
            <a:pPr marL="0" indent="0">
              <a:buNone/>
            </a:pPr>
            <a:r>
              <a:rPr lang="el-GR" sz="2800" dirty="0"/>
              <a:t>Με βάση τα προαναφερόμενα, οι Στρατηγικές </a:t>
            </a:r>
            <a:r>
              <a:rPr lang="el-GR" sz="2800" dirty="0" smtClean="0"/>
              <a:t>Έρευνας και Καινοτομίας για Έξυπνη Εξειδίκευση </a:t>
            </a:r>
            <a:r>
              <a:rPr lang="el-GR" sz="2800" dirty="0"/>
              <a:t>δεν είναι στρατηγικές για την έρευνα και καινοτομία αλλά στρατηγικές ανάπτυξης μιας χώρας ή περιφέρειας με μοχλό τη γνώση</a:t>
            </a:r>
            <a:r>
              <a:rPr lang="el-GR" sz="2800" dirty="0" smtClean="0"/>
              <a:t>.</a:t>
            </a:r>
          </a:p>
          <a:p>
            <a:pPr marL="0" indent="0">
              <a:buNone/>
            </a:pPr>
            <a:r>
              <a:rPr lang="el-GR" sz="2800" dirty="0" smtClean="0"/>
              <a:t>Οι ΣΕΚΚΕΕ υλοποιούνται σε εθνικό ή/και περιφερειακό επίπεδο.</a:t>
            </a:r>
            <a:endParaRPr lang="el-GR" sz="2800" dirty="0"/>
          </a:p>
        </p:txBody>
      </p:sp>
    </p:spTree>
    <p:extLst>
      <p:ext uri="{BB962C8B-B14F-4D97-AF65-F5344CB8AC3E}">
        <p14:creationId xmlns:p14="http://schemas.microsoft.com/office/powerpoint/2010/main" val="364873180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lgn="ctr">
              <a:buNone/>
            </a:pPr>
            <a:r>
              <a:rPr lang="el-GR" b="1" dirty="0"/>
              <a:t>2</a:t>
            </a:r>
            <a:r>
              <a:rPr lang="el-GR" sz="2800" b="1" dirty="0" smtClean="0"/>
              <a:t>. </a:t>
            </a:r>
            <a:r>
              <a:rPr lang="el-GR" b="1" dirty="0"/>
              <a:t>Διαδικασία σχεδιασμού της Στρατηγικής Έξυπνης </a:t>
            </a:r>
            <a:r>
              <a:rPr lang="el-GR" b="1" dirty="0" smtClean="0"/>
              <a:t>Εξειδίκευσης</a:t>
            </a:r>
            <a:endParaRPr lang="el-GR" b="1" dirty="0"/>
          </a:p>
        </p:txBody>
      </p:sp>
    </p:spTree>
    <p:extLst>
      <p:ext uri="{BB962C8B-B14F-4D97-AF65-F5344CB8AC3E}">
        <p14:creationId xmlns:p14="http://schemas.microsoft.com/office/powerpoint/2010/main" val="307209079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sz="3200" b="1" dirty="0" smtClean="0"/>
              <a:t>Τα έξι βήματα για την εκπόνηση της ΣΕΚΕΕ (1/2)</a:t>
            </a:r>
          </a:p>
        </p:txBody>
      </p:sp>
      <p:sp>
        <p:nvSpPr>
          <p:cNvPr id="43011"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609600" indent="-609600">
              <a:lnSpc>
                <a:spcPct val="80000"/>
              </a:lnSpc>
            </a:pPr>
            <a:r>
              <a:rPr lang="el-GR" sz="2800" b="1" dirty="0" smtClean="0"/>
              <a:t>Ανάλυση των χαρακτηριστικών της χώρας/περιφέρειας</a:t>
            </a:r>
            <a:r>
              <a:rPr lang="el-GR" sz="2800" dirty="0" smtClean="0"/>
              <a:t> και των δυνατοτήτων που έχει αυτή για την ανάπτυξη και αξιοποίηση της καινοτομίας.</a:t>
            </a:r>
          </a:p>
          <a:p>
            <a:pPr marL="609600" indent="-609600">
              <a:lnSpc>
                <a:spcPct val="80000"/>
              </a:lnSpc>
            </a:pPr>
            <a:r>
              <a:rPr lang="el-GR" sz="2800" dirty="0" smtClean="0"/>
              <a:t>Δημιουργία υγιούς δομής </a:t>
            </a:r>
            <a:r>
              <a:rPr lang="el-GR" sz="2800" b="1" dirty="0" smtClean="0"/>
              <a:t>διακυβέρνησης</a:t>
            </a:r>
            <a:r>
              <a:rPr lang="el-GR" sz="2800" dirty="0" smtClean="0"/>
              <a:t> και λήψης αποφάσεων εκ των κάτω, χωρίς αποκλεισμούς ενδιαφερομένων μερών.</a:t>
            </a:r>
          </a:p>
          <a:p>
            <a:pPr marL="609600" indent="-609600">
              <a:lnSpc>
                <a:spcPct val="80000"/>
              </a:lnSpc>
            </a:pPr>
            <a:r>
              <a:rPr lang="el-GR" sz="2800" dirty="0" smtClean="0"/>
              <a:t>Επεξεργασία ενός κοινού </a:t>
            </a:r>
            <a:r>
              <a:rPr lang="el-GR" sz="2800" b="1" dirty="0" smtClean="0"/>
              <a:t>οράματος</a:t>
            </a:r>
            <a:r>
              <a:rPr lang="el-GR" sz="2800" dirty="0" smtClean="0"/>
              <a:t> για το μέλλον της χώρας/περιφέρειας.</a:t>
            </a:r>
          </a:p>
        </p:txBody>
      </p:sp>
    </p:spTree>
    <p:extLst>
      <p:ext uri="{BB962C8B-B14F-4D97-AF65-F5344CB8AC3E}">
        <p14:creationId xmlns:p14="http://schemas.microsoft.com/office/powerpoint/2010/main" val="2282122287"/>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1_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2788</Words>
  <Application>Microsoft Office PowerPoint</Application>
  <PresentationFormat>Προβολή στην οθόνη (4:3)</PresentationFormat>
  <Paragraphs>206</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1_Training</vt:lpstr>
      <vt:lpstr>1. σχεδιασμοσ και υλοποιηση τησ στρατηγικησ εξυπνησ εξειδικευσησ  </vt:lpstr>
      <vt:lpstr>Περιεχόμενα Διδακτικής Ενότητας</vt:lpstr>
      <vt:lpstr>Παρουσίαση του PowerPoint</vt:lpstr>
      <vt:lpstr>Τι είναι η Στρατηγική Έρευνας και Καινοτομίας για Έξυπνη Εξειδίκευση </vt:lpstr>
      <vt:lpstr>Τα χαρακτηριστικά της ΣΕΚΕΕ (1/3)</vt:lpstr>
      <vt:lpstr>Τα χαρακτηριστικά της ΣΕΚΕΕ (2/3)</vt:lpstr>
      <vt:lpstr>Τα χαρακτηριστικά της ΣΕΚΕΕ (3/3)</vt:lpstr>
      <vt:lpstr>Παρουσίαση του PowerPoint</vt:lpstr>
      <vt:lpstr>Τα έξι βήματα για την εκπόνηση της ΣΕΚΕΕ (1/2)</vt:lpstr>
      <vt:lpstr>Τα έξι βήματα για την εκπόνηση της ΣΕΚΕΕ (2/2)</vt:lpstr>
      <vt:lpstr>Περιεχόμενα της ΣΕΚΕΕ – σημεία ελέγχου (1/6)</vt:lpstr>
      <vt:lpstr>Περιεχόμενα της ΣΕΚΕΕ – σημεία ελέγχου (2/6)</vt:lpstr>
      <vt:lpstr>Περιεχόμενα της ΣΕΚΕΕ – σημεία ελέγχου (3/6)</vt:lpstr>
      <vt:lpstr>Περιεχόμενα της ΣΕΚΕΕ – σημεία ελέγχου (4/6)</vt:lpstr>
      <vt:lpstr>Περιεχόμενα της ΣΕΚΕΕ – σημεία ελέγχου (5/6)</vt:lpstr>
      <vt:lpstr>Περιεχόμενα της ΣΕΚΕΕ – σημεία ελέγχου (6/6)</vt:lpstr>
      <vt:lpstr>Αξιολόγηση του σχεδιασμού μιας ΣΕΚΕΕ</vt:lpstr>
      <vt:lpstr>Διάγραμμα «αράχνη» για την αξιολόγηση του σχεδιασμού μιας ΣΕΚΕΕ</vt:lpstr>
      <vt:lpstr>Διαμόρφωση της λογικής της παρέμβασης</vt:lpstr>
      <vt:lpstr>Παράδειγμα λογικής της παρέμβασης μιας ΣΕΚΕΕ (1/2)</vt:lpstr>
      <vt:lpstr>Παράδειγμα λογικής της παρέμβασης μιας ΣΕΚΕΕ (2/2)</vt:lpstr>
      <vt:lpstr>Παρουσίαση του PowerPoint</vt:lpstr>
      <vt:lpstr>Διαδικασία Επιχειρηματικής Ανακάλυψης</vt:lpstr>
      <vt:lpstr>Βασικά χαρακτηριστικά της Διαδικασίας Επιχειρηματικής Ανακάλυψης (ΔΕΑ)</vt:lpstr>
      <vt:lpstr>Διαδικασία Επιχειρηματικής Ανακάλυψης</vt:lpstr>
      <vt:lpstr>Ποιοι συμμετέχουν στη ΔΕΑ (1)</vt:lpstr>
      <vt:lpstr>Ποιοι συμμετέχουν στη ΔΕΑ (2)</vt:lpstr>
      <vt:lpstr>ΔΕΑ - Βασικά συμπεράσματα (1)</vt:lpstr>
      <vt:lpstr>ΔΕΑ - Βασικά συμπεράσματα (2)</vt:lpstr>
      <vt:lpstr>Παρουσίαση του PowerPoint</vt:lpstr>
      <vt:lpstr>Υλοποίηση της ΣΕΚΕΕ</vt:lpstr>
      <vt:lpstr>Χρηματοδότηση της ΣΕΚΕΕ</vt:lpstr>
      <vt:lpstr>Παρουσίαση του PowerPoint</vt:lpstr>
      <vt:lpstr>Παρακολούθηση  και αξιολόγηση των Στρατηγικών Έξυπνης Εξειδίκευσης (1) </vt:lpstr>
      <vt:lpstr>Διαμόρφωση της λογικής της παρέμβασης – δείκτες</vt:lpstr>
      <vt:lpstr>Παρακολούθηση των Στρατηγικών Έξυπνης Εξειδίκευσης - Προτεραιότητες </vt:lpstr>
      <vt:lpstr>Παρακολούθηση των Στρατηγικών Έξυπνης Εξειδίκευσης – Μείγμα πολιτικής </vt:lpstr>
      <vt:lpstr>Παρακολούθηση της ΣΕΚΕΕ</vt:lpstr>
      <vt:lpstr>Αξιολόγηση της ΣΕΚΕΕ</vt:lpstr>
      <vt:lpstr>Αξιολόγηση της ΣΕΚΕΕ</vt:lpstr>
      <vt:lpstr>Παρουσίαση του PowerPoint</vt:lpstr>
      <vt:lpstr>Στοιχεία Συστήματος Διακυβέρνησης (1)</vt:lpstr>
      <vt:lpstr>Στοιχεία Συστήματος Διακυβέρνησης (2)</vt:lpstr>
      <vt:lpstr>Στοιχεία Συστήματος Διακυβέρνησης (3)</vt:lpstr>
      <vt:lpstr>Στοιχεία Συστήματος Διακυβέρνησης (4)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Σαράντης Κουγιού</dc:creator>
  <cp:lastModifiedBy>MG</cp:lastModifiedBy>
  <cp:revision>79</cp:revision>
  <cp:lastPrinted>2021-06-04T08:13:11Z</cp:lastPrinted>
  <dcterms:created xsi:type="dcterms:W3CDTF">2019-09-17T07:37:25Z</dcterms:created>
  <dcterms:modified xsi:type="dcterms:W3CDTF">2021-06-04T09:12:51Z</dcterms:modified>
</cp:coreProperties>
</file>