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28" r:id="rId1"/>
  </p:sldMasterIdLst>
  <p:notesMasterIdLst>
    <p:notesMasterId r:id="rId54"/>
  </p:notesMasterIdLst>
  <p:sldIdLst>
    <p:sldId id="256" r:id="rId2"/>
    <p:sldId id="338" r:id="rId3"/>
    <p:sldId id="408" r:id="rId4"/>
    <p:sldId id="409" r:id="rId5"/>
    <p:sldId id="410" r:id="rId6"/>
    <p:sldId id="411" r:id="rId7"/>
    <p:sldId id="412" r:id="rId8"/>
    <p:sldId id="413" r:id="rId9"/>
    <p:sldId id="414" r:id="rId10"/>
    <p:sldId id="415" r:id="rId11"/>
    <p:sldId id="416" r:id="rId12"/>
    <p:sldId id="418" r:id="rId13"/>
    <p:sldId id="419" r:id="rId14"/>
    <p:sldId id="420" r:id="rId15"/>
    <p:sldId id="421" r:id="rId16"/>
    <p:sldId id="422" r:id="rId17"/>
    <p:sldId id="423" r:id="rId18"/>
    <p:sldId id="424" r:id="rId19"/>
    <p:sldId id="425" r:id="rId20"/>
    <p:sldId id="426" r:id="rId21"/>
    <p:sldId id="427" r:id="rId22"/>
    <p:sldId id="428" r:id="rId23"/>
    <p:sldId id="429" r:id="rId24"/>
    <p:sldId id="430" r:id="rId25"/>
    <p:sldId id="431" r:id="rId26"/>
    <p:sldId id="432" r:id="rId27"/>
    <p:sldId id="433" r:id="rId28"/>
    <p:sldId id="434" r:id="rId29"/>
    <p:sldId id="435" r:id="rId30"/>
    <p:sldId id="436" r:id="rId31"/>
    <p:sldId id="437" r:id="rId32"/>
    <p:sldId id="438" r:id="rId33"/>
    <p:sldId id="439" r:id="rId34"/>
    <p:sldId id="390" r:id="rId35"/>
    <p:sldId id="391" r:id="rId36"/>
    <p:sldId id="392" r:id="rId37"/>
    <p:sldId id="393" r:id="rId38"/>
    <p:sldId id="394" r:id="rId39"/>
    <p:sldId id="395" r:id="rId40"/>
    <p:sldId id="396" r:id="rId41"/>
    <p:sldId id="397" r:id="rId42"/>
    <p:sldId id="398" r:id="rId43"/>
    <p:sldId id="399" r:id="rId44"/>
    <p:sldId id="400" r:id="rId45"/>
    <p:sldId id="401" r:id="rId46"/>
    <p:sldId id="402" r:id="rId47"/>
    <p:sldId id="403" r:id="rId48"/>
    <p:sldId id="404" r:id="rId49"/>
    <p:sldId id="405" r:id="rId50"/>
    <p:sldId id="406" r:id="rId51"/>
    <p:sldId id="407" r:id="rId52"/>
    <p:sldId id="417" r:id="rId53"/>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Μεσαίο στυλ 2 - Έμφασ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Μεσαίο στυλ 2 - Έμφαση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Μεσαίο στυλ 2 - Έμφαση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Μεσαίο στυλ 2 - Έμφαση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Μεσαίο στυλ 2 - Έμφαση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8566" autoAdjust="0"/>
  </p:normalViewPr>
  <p:slideViewPr>
    <p:cSldViewPr>
      <p:cViewPr varScale="1">
        <p:scale>
          <a:sx n="112" d="100"/>
          <a:sy n="112" d="100"/>
        </p:scale>
        <p:origin x="1584" y="108"/>
      </p:cViewPr>
      <p:guideLst>
        <p:guide orient="horz" pos="2160"/>
        <p:guide pos="2880"/>
      </p:guideLst>
    </p:cSldViewPr>
  </p:slideViewPr>
  <p:notesTextViewPr>
    <p:cViewPr>
      <p:scale>
        <a:sx n="100" d="100"/>
        <a:sy n="100" d="100"/>
      </p:scale>
      <p:origin x="0" y="0"/>
    </p:cViewPr>
  </p:notesTextViewPr>
  <p:notesViewPr>
    <p:cSldViewPr>
      <p:cViewPr varScale="1">
        <p:scale>
          <a:sx n="70" d="100"/>
          <a:sy n="70" d="100"/>
        </p:scale>
        <p:origin x="-2682"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93AC9A-2A63-4769-AB0E-4C2DCCBC6192}" type="datetimeFigureOut">
              <a:rPr lang="el-GR" smtClean="0"/>
              <a:pPr/>
              <a:t>22/4/2020</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5E0BF1-116E-4A05-8F27-9D7B14C93F84}" type="slidenum">
              <a:rPr lang="el-GR" smtClean="0"/>
              <a:pPr/>
              <a:t>‹#›</a:t>
            </a:fld>
            <a:endParaRPr lang="el-GR"/>
          </a:p>
        </p:txBody>
      </p:sp>
    </p:spTree>
    <p:extLst>
      <p:ext uri="{BB962C8B-B14F-4D97-AF65-F5344CB8AC3E}">
        <p14:creationId xmlns:p14="http://schemas.microsoft.com/office/powerpoint/2010/main" val="1675371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bg>
      <p:bgRef idx="1002">
        <a:schemeClr val="bg2"/>
      </p:bgRef>
    </p:bg>
    <p:spTree>
      <p:nvGrpSpPr>
        <p:cNvPr id="1" name=""/>
        <p:cNvGrpSpPr/>
        <p:nvPr/>
      </p:nvGrpSpPr>
      <p:grpSpPr>
        <a:xfrm>
          <a:off x="0" y="0"/>
          <a:ext cx="0" cy="0"/>
          <a:chOff x="0" y="0"/>
          <a:chExt cx="0" cy="0"/>
        </a:xfrm>
      </p:grpSpPr>
      <p:sp>
        <p:nvSpPr>
          <p:cNvPr id="9" name="8 - Τίτλος"/>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l-GR" smtClean="0"/>
              <a:t>Kλικ για επεξεργασία του τίτλου</a:t>
            </a:r>
            <a:endParaRPr kumimoji="0" lang="en-US"/>
          </a:p>
        </p:txBody>
      </p:sp>
      <p:sp>
        <p:nvSpPr>
          <p:cNvPr id="17" name="16 - Υπότιτλος"/>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Κάντε κλικ για να επεξεργαστείτε τον υπότιτλο του υποδείγματος</a:t>
            </a:r>
            <a:endParaRPr kumimoji="0" lang="en-US"/>
          </a:p>
        </p:txBody>
      </p:sp>
      <p:sp>
        <p:nvSpPr>
          <p:cNvPr id="30" name="29 - Θέση ημερομηνίας"/>
          <p:cNvSpPr>
            <a:spLocks noGrp="1"/>
          </p:cNvSpPr>
          <p:nvPr>
            <p:ph type="dt" sz="half" idx="10"/>
          </p:nvPr>
        </p:nvSpPr>
        <p:spPr/>
        <p:txBody>
          <a:bodyPr/>
          <a:lstStyle/>
          <a:p>
            <a:fld id="{90DC1AE9-23E5-45E2-B7F1-D02A1F8FD1EB}" type="datetime1">
              <a:rPr lang="el-GR" smtClean="0"/>
              <a:pPr/>
              <a:t>22/4/2020</a:t>
            </a:fld>
            <a:endParaRPr lang="el-GR"/>
          </a:p>
        </p:txBody>
      </p:sp>
      <p:sp>
        <p:nvSpPr>
          <p:cNvPr id="19" name="18 - Θέση υποσέλιδου"/>
          <p:cNvSpPr>
            <a:spLocks noGrp="1"/>
          </p:cNvSpPr>
          <p:nvPr>
            <p:ph type="ftr" sz="quarter" idx="11"/>
          </p:nvPr>
        </p:nvSpPr>
        <p:spPr/>
        <p:txBody>
          <a:bodyPr/>
          <a:lstStyle/>
          <a:p>
            <a:endParaRPr lang="el-GR"/>
          </a:p>
        </p:txBody>
      </p:sp>
      <p:sp>
        <p:nvSpPr>
          <p:cNvPr id="27" name="2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overrideClrMapping bg1="dk1" tx1="lt1" bg2="dk2" tx2="lt2" accent1="accent1" accent2="accent2" accent3="accent3" accent4="accent4" accent5="accent5" accent6="accent6" hlink="hlink" folHlink="folHlink"/>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301D81E8-34EC-419B-AA6E-A82052198047}" type="datetime1">
              <a:rPr lang="el-GR" smtClean="0"/>
              <a:pPr/>
              <a:t>22/4/2020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914401"/>
            <a:ext cx="2057400" cy="5211763"/>
          </a:xfrm>
        </p:spPr>
        <p:txBody>
          <a:bodyPr vert="eaVer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457200" y="914401"/>
            <a:ext cx="6019800" cy="5211763"/>
          </a:xfrm>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BAB4A42F-BE06-4C2D-A6DE-B4653C038C76}" type="datetime1">
              <a:rPr lang="el-GR" smtClean="0"/>
              <a:pPr/>
              <a:t>22/4/2020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περιεχομένου"/>
          <p:cNvSpPr>
            <a:spLocks noGrp="1"/>
          </p:cNvSpPr>
          <p:nvPr>
            <p:ph idx="1"/>
          </p:nvPr>
        </p:nvSpPr>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A9F59C77-9914-4F88-B11C-2AD055C12F48}" type="datetime1">
              <a:rPr lang="el-GR" smtClean="0"/>
              <a:pPr/>
              <a:t>22/4/2020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bg>
      <p:bgRef idx="1002">
        <a:schemeClr val="bg2"/>
      </p:bgRef>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FBA74B58-D3A9-41FD-9584-08C269EC0E5A}" type="datetime1">
              <a:rPr lang="el-GR" smtClean="0"/>
              <a:pPr/>
              <a:t>22/4/2020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overrideClrMapping bg1="dk1" tx1="lt1" bg2="dk2" tx2="lt2" accent1="accent1" accent2="accent2" accent3="accent3" accent4="accent4" accent5="accent5" accent6="accent6" hlink="hlink" folHlink="folHlink"/>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04088"/>
            <a:ext cx="8229600" cy="1143000"/>
          </a:xfrm>
        </p:spPr>
        <p:txBody>
          <a:bodyPr/>
          <a:lstStyle/>
          <a:p>
            <a:r>
              <a:rPr kumimoji="0" lang="el-GR" smtClean="0"/>
              <a:t>Kλικ για επεξεργασία του τίτλου</a:t>
            </a:r>
            <a:endParaRPr kumimoji="0" lang="en-US"/>
          </a:p>
        </p:txBody>
      </p:sp>
      <p:sp>
        <p:nvSpPr>
          <p:cNvPr id="3" name="2 - Θέση περιεχομένου"/>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περιεχομένου"/>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p>
            <a:fld id="{36F58630-9B75-4820-9512-BE6B514CFC70}" type="datetime1">
              <a:rPr lang="el-GR" smtClean="0"/>
              <a:pPr/>
              <a:t>22/4/2020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04088"/>
            <a:ext cx="8229600" cy="1143000"/>
          </a:xfrm>
        </p:spPr>
        <p:txBody>
          <a:bodyPr tIns="45720" anchor="b"/>
          <a:lstStyle>
            <a:lvl1pPr>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sp>
        <p:nvSpPr>
          <p:cNvPr id="4" name="3 - Θέση κειμένου"/>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sp>
        <p:nvSpPr>
          <p:cNvPr id="5" name="4 - Θέση περιεχομένου"/>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6" name="5 - Θέση περιεχομένου"/>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7" name="6 - Θέση ημερομηνίας"/>
          <p:cNvSpPr>
            <a:spLocks noGrp="1"/>
          </p:cNvSpPr>
          <p:nvPr>
            <p:ph type="dt" sz="half" idx="10"/>
          </p:nvPr>
        </p:nvSpPr>
        <p:spPr/>
        <p:txBody>
          <a:bodyPr/>
          <a:lstStyle/>
          <a:p>
            <a:fld id="{0B22B181-9A12-481E-B290-274AEB6B4FF1}" type="datetime1">
              <a:rPr lang="el-GR" smtClean="0"/>
              <a:pPr/>
              <a:t>22/4/2020</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l-GR" smtClean="0"/>
              <a:t>Kλικ για επεξεργασία του τίτλου</a:t>
            </a:r>
            <a:endParaRPr kumimoji="0" lang="en-US"/>
          </a:p>
        </p:txBody>
      </p:sp>
      <p:sp>
        <p:nvSpPr>
          <p:cNvPr id="3" name="2 - Θέση ημερομηνίας"/>
          <p:cNvSpPr>
            <a:spLocks noGrp="1"/>
          </p:cNvSpPr>
          <p:nvPr>
            <p:ph type="dt" sz="half" idx="10"/>
          </p:nvPr>
        </p:nvSpPr>
        <p:spPr/>
        <p:txBody>
          <a:bodyPr/>
          <a:lstStyle/>
          <a:p>
            <a:fld id="{C73F1F6C-EEF5-44D9-9C4B-B1911A9C826C}" type="datetime1">
              <a:rPr lang="el-GR" smtClean="0"/>
              <a:pPr/>
              <a:t>22/4/2020</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B79C7634-1FF1-479F-B496-9F3F6B93F5AD}" type="datetime1">
              <a:rPr lang="el-GR" smtClean="0"/>
              <a:pPr/>
              <a:t>22/4/2020</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l-GR" smtClean="0"/>
              <a:t>Kλικ για επεξεργασία των στυλ του υποδείγματος</a:t>
            </a:r>
          </a:p>
        </p:txBody>
      </p:sp>
      <p:sp>
        <p:nvSpPr>
          <p:cNvPr id="4" name="3 - Θέση περιεχομένου"/>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p>
            <a:fld id="{2C656365-D968-40C3-8E66-5C5E056B6732}" type="datetime1">
              <a:rPr lang="el-GR" smtClean="0"/>
              <a:pPr/>
              <a:t>22/4/2020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9" name="8 - Ψαλίδισμα και στρογγύλεμα μίας γωνίας του ορθογωνίου"/>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11 - Ορθογώνιο τρίγωνο"/>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1 - Τίτλος"/>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l-GR" smtClean="0"/>
              <a:t>Kλικ για επεξεργασία του τίτλου</a:t>
            </a:r>
            <a:endParaRPr kumimoji="0" lang="en-US"/>
          </a:p>
        </p:txBody>
      </p:sp>
      <p:sp>
        <p:nvSpPr>
          <p:cNvPr id="4" name="3 - Θέση κειμένου"/>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AC89121C-F89E-4B52-89FC-49E8F6EEF3ED}" type="datetime1">
              <a:rPr lang="el-GR" smtClean="0"/>
              <a:pPr/>
              <a:t>22/4/2020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a:xfrm>
            <a:off x="8077200" y="6356350"/>
            <a:ext cx="609600" cy="365125"/>
          </a:xfrm>
        </p:spPr>
        <p:txBody>
          <a:bodyPr/>
          <a:lstStyle/>
          <a:p>
            <a:fld id="{D3F1D1C4-C2D9-4231-9FB2-B2D9D97AA41D}" type="slidenum">
              <a:rPr lang="el-GR" smtClean="0"/>
              <a:pPr/>
              <a:t>‹#›</a:t>
            </a:fld>
            <a:endParaRPr lang="el-GR"/>
          </a:p>
        </p:txBody>
      </p:sp>
      <p:sp>
        <p:nvSpPr>
          <p:cNvPr id="3" name="2 - Θέση εικόνας"/>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l-GR" smtClean="0"/>
              <a:t>Κάντε κλικ στο εικονίδιο για να προσθέσετε μια εικόνα</a:t>
            </a:r>
            <a:endParaRPr kumimoji="0" lang="en-US" dirty="0"/>
          </a:p>
        </p:txBody>
      </p:sp>
      <p:sp>
        <p:nvSpPr>
          <p:cNvPr id="10" name="9 - Ελεύθερη σχεδίαση"/>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10 - Ελεύθερη σχεδίαση"/>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6 - Ελεύθερη σχεδίαση"/>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7 - Ελεύθερη σχεδίαση"/>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8 - Θέση τίτλου"/>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l-GR" smtClean="0"/>
              <a:t>Kλικ για επεξεργασία του τίτλου</a:t>
            </a:r>
            <a:endParaRPr kumimoji="0" lang="en-US"/>
          </a:p>
        </p:txBody>
      </p:sp>
      <p:sp>
        <p:nvSpPr>
          <p:cNvPr id="30" name="29 - Θέση κειμένου"/>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l-GR" smtClean="0"/>
              <a:t>Kλικ για επεξεργασία των στυλ του υποδείγματος</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0" name="9 - Θέση ημερομηνίας"/>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2FBD2890-2000-40F3-AA42-F64785A8B661}" type="datetime1">
              <a:rPr lang="el-GR" smtClean="0"/>
              <a:pPr/>
              <a:t>22/4/2020</a:t>
            </a:fld>
            <a:endParaRPr lang="el-GR"/>
          </a:p>
        </p:txBody>
      </p:sp>
      <p:sp>
        <p:nvSpPr>
          <p:cNvPr id="22" name="21 - Θέση υποσέλιδου"/>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l-GR"/>
          </a:p>
        </p:txBody>
      </p:sp>
      <p:sp>
        <p:nvSpPr>
          <p:cNvPr id="18" name="17 - Θέση αριθμού διαφάνειας"/>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D3F1D1C4-C2D9-4231-9FB2-B2D9D97AA41D}" type="slidenum">
              <a:rPr lang="el-GR" smtClean="0"/>
              <a:pPr/>
              <a:t>‹#›</a:t>
            </a:fld>
            <a:endParaRPr lang="el-GR"/>
          </a:p>
        </p:txBody>
      </p:sp>
      <p:grpSp>
        <p:nvGrpSpPr>
          <p:cNvPr id="2" name="1 - Ομάδα"/>
          <p:cNvGrpSpPr/>
          <p:nvPr/>
        </p:nvGrpSpPr>
        <p:grpSpPr>
          <a:xfrm>
            <a:off x="-19017" y="202408"/>
            <a:ext cx="9180548" cy="649224"/>
            <a:chOff x="-19045" y="216550"/>
            <a:chExt cx="9180548" cy="649224"/>
          </a:xfrm>
        </p:grpSpPr>
        <p:sp>
          <p:nvSpPr>
            <p:cNvPr id="12" name="11 - Ελεύθερη σχεδίαση"/>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 Ελεύθερη σχεδίαση"/>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transition>
    <p:dissolve/>
  </p:transition>
  <p:hf hdr="0" ftr="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 Θέση ημερομηνίας"/>
          <p:cNvSpPr>
            <a:spLocks noGrp="1"/>
          </p:cNvSpPr>
          <p:nvPr>
            <p:ph type="dt" sz="half" idx="10"/>
          </p:nvPr>
        </p:nvSpPr>
        <p:spPr/>
        <p:txBody>
          <a:bodyPr/>
          <a:lstStyle/>
          <a:p>
            <a:fld id="{078F85AE-EB60-406B-9CED-D47DA06FCB3A}" type="datetime1">
              <a:rPr lang="el-GR" smtClean="0"/>
              <a:pPr/>
              <a:t>22/4/2020</a:t>
            </a:fld>
            <a:endParaRPr lang="el-GR"/>
          </a:p>
        </p:txBody>
      </p:sp>
      <p:sp>
        <p:nvSpPr>
          <p:cNvPr id="9" name="8 - Θέση αριθμού διαφάνειας"/>
          <p:cNvSpPr>
            <a:spLocks noGrp="1"/>
          </p:cNvSpPr>
          <p:nvPr>
            <p:ph type="sldNum" sz="quarter" idx="12"/>
          </p:nvPr>
        </p:nvSpPr>
        <p:spPr/>
        <p:txBody>
          <a:bodyPr/>
          <a:lstStyle/>
          <a:p>
            <a:fld id="{D3F1D1C4-C2D9-4231-9FB2-B2D9D97AA41D}" type="slidenum">
              <a:rPr lang="el-GR" smtClean="0"/>
              <a:pPr/>
              <a:t>1</a:t>
            </a:fld>
            <a:endParaRPr lang="el-GR"/>
          </a:p>
        </p:txBody>
      </p:sp>
      <p:sp>
        <p:nvSpPr>
          <p:cNvPr id="11" name="object 5"/>
          <p:cNvSpPr/>
          <p:nvPr/>
        </p:nvSpPr>
        <p:spPr>
          <a:xfrm>
            <a:off x="0" y="0"/>
            <a:ext cx="9143993" cy="2276872"/>
          </a:xfrm>
          <a:prstGeom prst="rect">
            <a:avLst/>
          </a:prstGeom>
          <a:blipFill>
            <a:blip r:embed="rId2" cstate="print"/>
            <a:stretch>
              <a:fillRect/>
            </a:stretch>
          </a:blipFill>
        </p:spPr>
        <p:txBody>
          <a:bodyPr wrap="square" lIns="0" tIns="0" rIns="0" bIns="0" rtlCol="0"/>
          <a:lstStyle/>
          <a:p>
            <a:endParaRPr/>
          </a:p>
        </p:txBody>
      </p: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96752"/>
            <a:ext cx="1993900" cy="111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99200" y="0"/>
            <a:ext cx="2844800" cy="925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object 4"/>
          <p:cNvSpPr txBox="1"/>
          <p:nvPr/>
        </p:nvSpPr>
        <p:spPr>
          <a:xfrm>
            <a:off x="1907704" y="2996952"/>
            <a:ext cx="6195194" cy="382156"/>
          </a:xfrm>
          <a:prstGeom prst="rect">
            <a:avLst/>
          </a:prstGeom>
        </p:spPr>
        <p:txBody>
          <a:bodyPr vert="horz" wrap="square" lIns="0" tIns="12700" rIns="0" bIns="0" rtlCol="0">
            <a:spAutoFit/>
          </a:bodyPr>
          <a:lstStyle/>
          <a:p>
            <a:pPr marL="12700" marR="698500" algn="ctr">
              <a:lnSpc>
                <a:spcPct val="100000"/>
              </a:lnSpc>
              <a:spcBef>
                <a:spcPts val="100"/>
              </a:spcBef>
            </a:pPr>
            <a:r>
              <a:rPr lang="el-GR" sz="2400" b="1" dirty="0"/>
              <a:t>Η Ποιότητα στις Υπηρεσίες Υγείας</a:t>
            </a:r>
            <a:endParaRPr sz="1600" b="1" dirty="0">
              <a:latin typeface="Comic Sans MS"/>
              <a:cs typeface="Comic Sans MS"/>
            </a:endParaRPr>
          </a:p>
        </p:txBody>
      </p:sp>
      <p:sp>
        <p:nvSpPr>
          <p:cNvPr id="15" name="Θέση κειμένου 5"/>
          <p:cNvSpPr txBox="1">
            <a:spLocks/>
          </p:cNvSpPr>
          <p:nvPr/>
        </p:nvSpPr>
        <p:spPr>
          <a:xfrm>
            <a:off x="539552" y="3573016"/>
            <a:ext cx="8280920" cy="2808312"/>
          </a:xfrm>
          <a:prstGeom prst="rect">
            <a:avLst/>
          </a:prstGeom>
        </p:spPr>
        <p:txBody>
          <a:bodyPr vert="horz">
            <a:normAutofit fontScale="47500" lnSpcReduction="20000"/>
          </a:bodyPr>
          <a:lstStyle/>
          <a:p>
            <a:pPr marL="274320" marR="0" lvl="0" indent="-274320" algn="ctr"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el-GR" sz="24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ctr" defTabSz="914400" rtl="0" eaLnBrk="1" fontAlgn="auto" latinLnBrk="0" hangingPunct="1">
              <a:lnSpc>
                <a:spcPct val="100000"/>
              </a:lnSpc>
              <a:spcBef>
                <a:spcPct val="20000"/>
              </a:spcBef>
              <a:spcAft>
                <a:spcPts val="0"/>
              </a:spcAft>
              <a:buClr>
                <a:schemeClr val="accent3"/>
              </a:buClr>
              <a:buSzPct val="95000"/>
              <a:tabLst/>
              <a:defRPr/>
            </a:pPr>
            <a:r>
              <a:rPr kumimoji="0" lang="el-GR" sz="2900" b="0" i="0" u="none" strike="noStrike" kern="1200" cap="none" spc="0" normalizeH="0" baseline="0" noProof="0" dirty="0" smtClean="0">
                <a:ln>
                  <a:noFill/>
                </a:ln>
                <a:solidFill>
                  <a:schemeClr val="tx1"/>
                </a:solidFill>
                <a:effectLst/>
                <a:uLnTx/>
                <a:uFillTx/>
                <a:latin typeface="+mn-lt"/>
                <a:ea typeface="+mn-ea"/>
                <a:cs typeface="+mn-cs"/>
              </a:rPr>
              <a:t>ΕΘΝΙΚΗ ΣΧΟΛΗ ΔΗΜΟΣΙΑΣ ΔΙΟΙΚΗΣΗΣ ΚΑΙ ΑΥΤΟΔΙΟΙΚΗΣΗΣ</a:t>
            </a:r>
          </a:p>
          <a:p>
            <a:pPr marL="274320" marR="0" lvl="0" indent="-274320" algn="ctr" defTabSz="914400" rtl="0" eaLnBrk="1" fontAlgn="auto" latinLnBrk="0" hangingPunct="1">
              <a:lnSpc>
                <a:spcPct val="100000"/>
              </a:lnSpc>
              <a:spcBef>
                <a:spcPct val="20000"/>
              </a:spcBef>
              <a:spcAft>
                <a:spcPts val="0"/>
              </a:spcAft>
              <a:buClr>
                <a:schemeClr val="accent3"/>
              </a:buClr>
              <a:buSzPct val="95000"/>
              <a:tabLst/>
              <a:defRPr/>
            </a:pPr>
            <a:r>
              <a:rPr kumimoji="0" lang="el-GR" sz="2900" b="0" i="0" u="none" strike="noStrike" kern="1200" cap="none" spc="0" normalizeH="0" baseline="0" noProof="0" dirty="0" smtClean="0">
                <a:ln>
                  <a:noFill/>
                </a:ln>
                <a:solidFill>
                  <a:schemeClr val="tx1"/>
                </a:solidFill>
                <a:effectLst/>
                <a:uLnTx/>
                <a:uFillTx/>
                <a:latin typeface="+mn-lt"/>
                <a:ea typeface="+mn-ea"/>
                <a:cs typeface="+mn-cs"/>
              </a:rPr>
              <a:t>ΚΣΤ΄ΕΚΠΑΙΔΕΥΤΙΚΗ ΣΕΙΡΑ «ΑΛΕΞΑΝΔΡΟΣ ΣΒΩΛΟΣ» </a:t>
            </a:r>
          </a:p>
          <a:p>
            <a:pPr marL="274320" marR="0" lvl="0" indent="-274320" algn="ctr" defTabSz="914400" rtl="0" eaLnBrk="1" fontAlgn="auto" latinLnBrk="0" hangingPunct="1">
              <a:lnSpc>
                <a:spcPct val="100000"/>
              </a:lnSpc>
              <a:spcBef>
                <a:spcPct val="20000"/>
              </a:spcBef>
              <a:spcAft>
                <a:spcPts val="0"/>
              </a:spcAft>
              <a:buClr>
                <a:schemeClr val="accent3"/>
              </a:buClr>
              <a:buSzPct val="95000"/>
              <a:tabLst/>
              <a:defRPr/>
            </a:pPr>
            <a:r>
              <a:rPr lang="el-GR" sz="2900" dirty="0" smtClean="0"/>
              <a:t>Β’ </a:t>
            </a:r>
            <a:r>
              <a:rPr kumimoji="0" lang="el-GR" sz="2900" b="0" i="0" u="none" strike="noStrike" kern="1200" cap="none" spc="0" normalizeH="0" baseline="0" noProof="0" dirty="0" smtClean="0">
                <a:ln>
                  <a:noFill/>
                </a:ln>
                <a:solidFill>
                  <a:schemeClr val="tx1"/>
                </a:solidFill>
                <a:effectLst/>
                <a:uLnTx/>
                <a:uFillTx/>
                <a:latin typeface="+mn-lt"/>
                <a:ea typeface="+mn-ea"/>
                <a:cs typeface="+mn-cs"/>
              </a:rPr>
              <a:t>ΕΙΔΙΚΗ ΦΑΣΗ </a:t>
            </a:r>
          </a:p>
          <a:p>
            <a:pPr marL="274320" marR="0" lvl="0" indent="-274320" algn="ctr"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el-GR" sz="29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ctr" defTabSz="914400" rtl="0" eaLnBrk="1" fontAlgn="auto" latinLnBrk="0" hangingPunct="1">
              <a:lnSpc>
                <a:spcPct val="100000"/>
              </a:lnSpc>
              <a:spcBef>
                <a:spcPct val="20000"/>
              </a:spcBef>
              <a:spcAft>
                <a:spcPts val="0"/>
              </a:spcAft>
              <a:buClr>
                <a:schemeClr val="accent3"/>
              </a:buClr>
              <a:buSzPct val="95000"/>
              <a:tabLst/>
              <a:defRPr/>
            </a:pPr>
            <a:r>
              <a:rPr kumimoji="0" lang="el-GR" sz="2900" b="0" i="0" u="sng" strike="noStrike" kern="1200" cap="none" spc="0" normalizeH="0" baseline="0" noProof="0" dirty="0" smtClean="0">
                <a:ln>
                  <a:noFill/>
                </a:ln>
                <a:solidFill>
                  <a:schemeClr val="tx1"/>
                </a:solidFill>
                <a:effectLst/>
                <a:uLnTx/>
                <a:uFillTx/>
                <a:latin typeface="+mn-lt"/>
                <a:ea typeface="+mn-ea"/>
                <a:cs typeface="+mn-cs"/>
              </a:rPr>
              <a:t>ΕΙΣΗΓΗΤΡΙΑ</a:t>
            </a:r>
          </a:p>
          <a:p>
            <a:pPr marL="274320" marR="0" lvl="0" indent="-274320" algn="ctr" defTabSz="914400" rtl="0" eaLnBrk="1" fontAlgn="auto" latinLnBrk="0" hangingPunct="1">
              <a:lnSpc>
                <a:spcPct val="100000"/>
              </a:lnSpc>
              <a:spcBef>
                <a:spcPct val="20000"/>
              </a:spcBef>
              <a:spcAft>
                <a:spcPts val="0"/>
              </a:spcAft>
              <a:buClr>
                <a:schemeClr val="accent3"/>
              </a:buClr>
              <a:buSzPct val="95000"/>
              <a:tabLst/>
              <a:defRPr/>
            </a:pPr>
            <a:r>
              <a:rPr kumimoji="0" lang="el-GR" sz="2900" b="0" i="0" u="none" strike="noStrike" kern="1200" cap="none" spc="0" normalizeH="0" baseline="0" noProof="0" dirty="0" smtClean="0">
                <a:ln>
                  <a:noFill/>
                </a:ln>
                <a:solidFill>
                  <a:schemeClr val="tx1"/>
                </a:solidFill>
                <a:effectLst/>
                <a:uLnTx/>
                <a:uFillTx/>
                <a:latin typeface="+mn-lt"/>
                <a:ea typeface="+mn-ea"/>
                <a:cs typeface="+mn-cs"/>
              </a:rPr>
              <a:t>Δρ. ΠΑΡΑΣΚΕΥΗ ΘΕΟΦΙΛΟΥ</a:t>
            </a:r>
          </a:p>
          <a:p>
            <a:pPr marL="274320" indent="-274320" algn="ctr">
              <a:spcBef>
                <a:spcPct val="20000"/>
              </a:spcBef>
              <a:buClr>
                <a:schemeClr val="accent3"/>
              </a:buClr>
              <a:buSzPct val="95000"/>
              <a:defRPr/>
            </a:pPr>
            <a:r>
              <a:rPr lang="el-GR" sz="5100" b="1" dirty="0">
                <a:solidFill>
                  <a:srgbClr val="FF0000"/>
                </a:solidFill>
                <a:effectLst>
                  <a:outerShdw blurRad="38100" dist="38100" dir="2700000" algn="tl">
                    <a:srgbClr val="000000">
                      <a:alpha val="43137"/>
                    </a:srgbClr>
                  </a:outerShdw>
                </a:effectLst>
              </a:rPr>
              <a:t>(Μέρος  </a:t>
            </a:r>
            <a:r>
              <a:rPr lang="el-GR" sz="5100" b="1" dirty="0" smtClean="0">
                <a:solidFill>
                  <a:srgbClr val="FF0000"/>
                </a:solidFill>
                <a:effectLst>
                  <a:outerShdw blurRad="38100" dist="38100" dir="2700000" algn="tl">
                    <a:srgbClr val="000000">
                      <a:alpha val="43137"/>
                    </a:srgbClr>
                  </a:outerShdw>
                </a:effectLst>
              </a:rPr>
              <a:t>2</a:t>
            </a:r>
            <a:r>
              <a:rPr lang="el-GR" sz="5100" b="1" baseline="30000" dirty="0" smtClean="0">
                <a:solidFill>
                  <a:srgbClr val="FF0000"/>
                </a:solidFill>
                <a:effectLst>
                  <a:outerShdw blurRad="38100" dist="38100" dir="2700000" algn="tl">
                    <a:srgbClr val="000000">
                      <a:alpha val="43137"/>
                    </a:srgbClr>
                  </a:outerShdw>
                </a:effectLst>
              </a:rPr>
              <a:t>ο</a:t>
            </a:r>
            <a:r>
              <a:rPr lang="el-GR" sz="5100" b="1" dirty="0">
                <a:solidFill>
                  <a:srgbClr val="FF0000"/>
                </a:solidFill>
                <a:effectLst>
                  <a:outerShdw blurRad="38100" dist="38100" dir="2700000" algn="tl">
                    <a:srgbClr val="000000">
                      <a:alpha val="43137"/>
                    </a:srgbClr>
                  </a:outerShdw>
                </a:effectLst>
              </a:rPr>
              <a:t>)</a:t>
            </a:r>
          </a:p>
          <a:p>
            <a:pPr marL="274320" marR="0" lvl="0" indent="-274320" algn="ctr" defTabSz="914400" rtl="0" eaLnBrk="1" fontAlgn="auto" latinLnBrk="0" hangingPunct="1">
              <a:lnSpc>
                <a:spcPct val="100000"/>
              </a:lnSpc>
              <a:spcBef>
                <a:spcPct val="20000"/>
              </a:spcBef>
              <a:spcAft>
                <a:spcPts val="0"/>
              </a:spcAft>
              <a:buClr>
                <a:schemeClr val="accent3"/>
              </a:buClr>
              <a:buSzPct val="95000"/>
              <a:tabLst/>
              <a:defRPr/>
            </a:pPr>
            <a:endParaRPr kumimoji="0" lang="el-GR" sz="29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ctr"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el-GR" sz="29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ctr" defTabSz="914400" rtl="0" eaLnBrk="1" fontAlgn="auto" latinLnBrk="0" hangingPunct="1">
              <a:lnSpc>
                <a:spcPct val="100000"/>
              </a:lnSpc>
              <a:spcBef>
                <a:spcPct val="20000"/>
              </a:spcBef>
              <a:spcAft>
                <a:spcPts val="0"/>
              </a:spcAft>
              <a:buClr>
                <a:schemeClr val="accent3"/>
              </a:buClr>
              <a:buSzPct val="95000"/>
              <a:tabLst/>
              <a:defRPr/>
            </a:pPr>
            <a:r>
              <a:rPr kumimoji="0" lang="el-GR" sz="2900" b="0" i="0" u="none" strike="noStrike" kern="1200" cap="none" spc="0" normalizeH="0" baseline="0" noProof="0" dirty="0" smtClean="0">
                <a:ln>
                  <a:noFill/>
                </a:ln>
                <a:solidFill>
                  <a:schemeClr val="tx1"/>
                </a:solidFill>
                <a:effectLst/>
                <a:uLnTx/>
                <a:uFillTx/>
                <a:latin typeface="+mn-lt"/>
                <a:ea typeface="+mn-ea"/>
                <a:cs typeface="+mn-cs"/>
              </a:rPr>
              <a:t>ΑΘΗΝΑ 2020</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 </a:t>
            </a:r>
            <a:endParaRPr kumimoji="0" lang="el-GR" sz="24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A9F59C77-9914-4F88-B11C-2AD055C12F48}" type="datetime1">
              <a:rPr lang="el-GR" smtClean="0"/>
              <a:pPr/>
              <a:t>22/4/2020</a:t>
            </a:fld>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10</a:t>
            </a:fld>
            <a:endParaRPr lang="el-GR"/>
          </a:p>
        </p:txBody>
      </p:sp>
      <p:pic>
        <p:nvPicPr>
          <p:cNvPr id="6" name="5 - Εικόνα"/>
          <p:cNvPicPr/>
          <p:nvPr/>
        </p:nvPicPr>
        <p:blipFill>
          <a:blip r:embed="rId2" cstate="print"/>
          <a:srcRect/>
          <a:stretch>
            <a:fillRect/>
          </a:stretch>
        </p:blipFill>
        <p:spPr bwMode="auto">
          <a:xfrm>
            <a:off x="2123728" y="2492896"/>
            <a:ext cx="5270500" cy="3190875"/>
          </a:xfrm>
          <a:prstGeom prst="rect">
            <a:avLst/>
          </a:prstGeom>
          <a:noFill/>
          <a:ln w="9525">
            <a:noFill/>
            <a:miter lim="800000"/>
            <a:headEnd/>
            <a:tailEnd/>
          </a:ln>
        </p:spPr>
      </p:pic>
      <p:sp>
        <p:nvSpPr>
          <p:cNvPr id="2049" name="Rectangle 1"/>
          <p:cNvSpPr>
            <a:spLocks noChangeArrowheads="1"/>
          </p:cNvSpPr>
          <p:nvPr/>
        </p:nvSpPr>
        <p:spPr bwMode="auto">
          <a:xfrm>
            <a:off x="2843808" y="1680775"/>
            <a:ext cx="439248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Σχεδιάγραμμα </a:t>
            </a:r>
            <a:r>
              <a:rPr kumimoji="0" lang="en-US" sz="20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2</a:t>
            </a:r>
            <a:endParaRPr kumimoji="0" lang="el-GR"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dissolv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A9F59C77-9914-4F88-B11C-2AD055C12F48}" type="datetime1">
              <a:rPr lang="el-GR" smtClean="0"/>
              <a:pPr/>
              <a:t>22/4/2020</a:t>
            </a:fld>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11</a:t>
            </a:fld>
            <a:endParaRPr lang="el-GR"/>
          </a:p>
        </p:txBody>
      </p:sp>
      <p:sp>
        <p:nvSpPr>
          <p:cNvPr id="1025" name="Rectangle 1"/>
          <p:cNvSpPr>
            <a:spLocks noChangeArrowheads="1"/>
          </p:cNvSpPr>
          <p:nvPr/>
        </p:nvSpPr>
        <p:spPr bwMode="auto">
          <a:xfrm>
            <a:off x="323528" y="1340768"/>
            <a:ext cx="8496944" cy="48013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68313" algn="l" defTabSz="914400" rtl="0" eaLnBrk="1" fontAlgn="base" latinLnBrk="0" hangingPunct="1">
              <a:lnSpc>
                <a:spcPct val="100000"/>
              </a:lnSpc>
              <a:spcBef>
                <a:spcPct val="0"/>
              </a:spcBef>
              <a:spcAft>
                <a:spcPct val="0"/>
              </a:spcAft>
              <a:buClrTx/>
              <a:buSzTx/>
              <a:buFontTx/>
              <a:buNone/>
              <a:tabLst/>
            </a:pPr>
            <a:r>
              <a:rPr kumimoji="0" lang="el-GR" sz="2400" b="1" i="0" u="none" strike="noStrike" cap="none" normalizeH="0" baseline="0" dirty="0" smtClean="0">
                <a:ln>
                  <a:noFill/>
                </a:ln>
                <a:solidFill>
                  <a:schemeClr val="tx1"/>
                </a:solidFill>
                <a:effectLst/>
                <a:latin typeface="+mj-lt"/>
                <a:ea typeface="Times New Roman" pitchFamily="18" charset="0"/>
                <a:cs typeface="Times New Roman" pitchFamily="18" charset="0"/>
              </a:rPr>
              <a:t>ΕΡΓΑΛΕΙΑ</a:t>
            </a:r>
            <a:endParaRPr kumimoji="0" lang="el-GR" sz="2400" b="0" i="0" u="none" strike="noStrike" cap="none" normalizeH="0" baseline="0" dirty="0" smtClean="0">
              <a:ln>
                <a:noFill/>
              </a:ln>
              <a:solidFill>
                <a:schemeClr val="tx1"/>
              </a:solidFill>
              <a:effectLst/>
              <a:latin typeface="+mj-lt"/>
              <a:cs typeface="Arial" pitchFamily="34" charset="0"/>
            </a:endParaRPr>
          </a:p>
          <a:p>
            <a:pPr marL="0" marR="0" lvl="0" indent="468313" algn="l" defTabSz="914400" rtl="0" eaLnBrk="0" fontAlgn="base" latinLnBrk="0" hangingPunct="0">
              <a:lnSpc>
                <a:spcPct val="100000"/>
              </a:lnSpc>
              <a:spcBef>
                <a:spcPct val="0"/>
              </a:spcBef>
              <a:spcAft>
                <a:spcPct val="0"/>
              </a:spcAft>
              <a:buClrTx/>
              <a:buSzTx/>
              <a:buFontTx/>
              <a:buNone/>
              <a:tabLst/>
            </a:pPr>
            <a:r>
              <a:rPr kumimoji="0" lang="el-GR" sz="2400" b="0" i="0" u="none" strike="noStrike" cap="none" normalizeH="0" baseline="0" dirty="0" smtClean="0">
                <a:ln>
                  <a:noFill/>
                </a:ln>
                <a:solidFill>
                  <a:schemeClr val="tx1"/>
                </a:solidFill>
                <a:effectLst/>
                <a:latin typeface="+mj-lt"/>
                <a:ea typeface="Times New Roman" pitchFamily="18" charset="0"/>
                <a:cs typeface="Times New Roman" pitchFamily="18" charset="0"/>
              </a:rPr>
              <a:t>Η ποιότητα μπορεί να μετρηθεί και να μελετηθεί με ένα πλήθος γραφικών και περιγραφικών μεθόδων. Αυτό το τμήμα περιλαμβάνει όχι μόνο πολλά από τα πιο δημοφιλή εργαλεία αξιολόγησης της ποιότητας αλλά και περιγραφές καταστάσεων</a:t>
            </a:r>
            <a:r>
              <a:rPr kumimoji="0" lang="en-US" sz="2400" b="0" i="0" u="none" strike="noStrike" cap="none" normalizeH="0" baseline="0" dirty="0" smtClean="0">
                <a:ln>
                  <a:noFill/>
                </a:ln>
                <a:solidFill>
                  <a:schemeClr val="tx1"/>
                </a:solidFill>
                <a:effectLst/>
                <a:latin typeface="+mj-lt"/>
                <a:ea typeface="Times New Roman" pitchFamily="18" charset="0"/>
                <a:cs typeface="Times New Roman" pitchFamily="18" charset="0"/>
              </a:rPr>
              <a:t>,</a:t>
            </a:r>
            <a:r>
              <a:rPr kumimoji="0" lang="el-GR" sz="2400" b="0" i="0" u="none" strike="noStrike" cap="none" normalizeH="0" baseline="0" dirty="0" smtClean="0">
                <a:ln>
                  <a:noFill/>
                </a:ln>
                <a:solidFill>
                  <a:schemeClr val="tx1"/>
                </a:solidFill>
                <a:effectLst/>
                <a:latin typeface="+mj-lt"/>
                <a:ea typeface="Times New Roman" pitchFamily="18" charset="0"/>
                <a:cs typeface="Times New Roman" pitchFamily="18" charset="0"/>
              </a:rPr>
              <a:t> όπου αυτά θα είναι πιο αποτελεσματικά.</a:t>
            </a:r>
            <a:endParaRPr kumimoji="0" lang="en-US" sz="2400" b="0" i="0" u="none" strike="noStrike" cap="none" normalizeH="0" baseline="0" dirty="0" smtClean="0">
              <a:ln>
                <a:noFill/>
              </a:ln>
              <a:solidFill>
                <a:schemeClr val="tx1"/>
              </a:solidFill>
              <a:effectLst/>
              <a:latin typeface="+mj-lt"/>
              <a:ea typeface="Times New Roman" pitchFamily="18" charset="0"/>
              <a:cs typeface="Times New Roman" pitchFamily="18" charset="0"/>
            </a:endParaRPr>
          </a:p>
          <a:p>
            <a:pPr marL="0" marR="0" lvl="0" indent="468313" algn="l" defTabSz="914400" rtl="0" eaLnBrk="0" fontAlgn="base" latinLnBrk="0" hangingPunct="0">
              <a:lnSpc>
                <a:spcPct val="100000"/>
              </a:lnSpc>
              <a:spcBef>
                <a:spcPct val="0"/>
              </a:spcBef>
              <a:spcAft>
                <a:spcPct val="0"/>
              </a:spcAft>
              <a:buClrTx/>
              <a:buSzTx/>
              <a:buFontTx/>
              <a:buNone/>
              <a:tabLst/>
            </a:pPr>
            <a:endParaRPr kumimoji="0" lang="el-GR" sz="2400" b="0" i="0" u="none" strike="noStrike" cap="none" normalizeH="0" baseline="0" dirty="0" smtClean="0">
              <a:ln>
                <a:noFill/>
              </a:ln>
              <a:solidFill>
                <a:schemeClr val="tx1"/>
              </a:solidFill>
              <a:effectLst/>
              <a:latin typeface="+mj-lt"/>
              <a:cs typeface="Arial" pitchFamily="34" charset="0"/>
            </a:endParaRPr>
          </a:p>
          <a:p>
            <a:pPr marL="0" marR="0" lvl="0" indent="468313" algn="l" defTabSz="914400" rtl="0" eaLnBrk="0" fontAlgn="base" latinLnBrk="0" hangingPunct="0">
              <a:lnSpc>
                <a:spcPct val="100000"/>
              </a:lnSpc>
              <a:spcBef>
                <a:spcPct val="0"/>
              </a:spcBef>
              <a:spcAft>
                <a:spcPct val="0"/>
              </a:spcAft>
              <a:buClrTx/>
              <a:buSzTx/>
              <a:buFontTx/>
              <a:buNone/>
              <a:tabLst/>
            </a:pPr>
            <a:r>
              <a:rPr kumimoji="0" lang="el-GR" sz="2400" b="1" i="0" u="none" strike="noStrike" cap="none" normalizeH="0" baseline="0" dirty="0" smtClean="0">
                <a:ln>
                  <a:noFill/>
                </a:ln>
                <a:solidFill>
                  <a:schemeClr val="tx1"/>
                </a:solidFill>
                <a:effectLst/>
                <a:latin typeface="+mj-lt"/>
                <a:ea typeface="Times New Roman" pitchFamily="18" charset="0"/>
                <a:cs typeface="Times New Roman" pitchFamily="18" charset="0"/>
              </a:rPr>
              <a:t>Διάγραμμα-</a:t>
            </a:r>
            <a:r>
              <a:rPr kumimoji="0" lang="el-GR" sz="2400" b="1" i="0" u="none" strike="noStrike" cap="none" normalizeH="0" baseline="0" dirty="0" err="1" smtClean="0">
                <a:ln>
                  <a:noFill/>
                </a:ln>
                <a:solidFill>
                  <a:schemeClr val="tx1"/>
                </a:solidFill>
                <a:effectLst/>
                <a:latin typeface="+mj-lt"/>
                <a:ea typeface="Times New Roman" pitchFamily="18" charset="0"/>
                <a:cs typeface="Times New Roman" pitchFamily="18" charset="0"/>
              </a:rPr>
              <a:t>Ραχοκοκκαλιά</a:t>
            </a:r>
            <a:endParaRPr kumimoji="0" lang="el-GR" sz="2400" b="0" i="0" u="none" strike="noStrike" cap="none" normalizeH="0" baseline="0" dirty="0" smtClean="0">
              <a:ln>
                <a:noFill/>
              </a:ln>
              <a:solidFill>
                <a:schemeClr val="tx1"/>
              </a:solidFill>
              <a:effectLst/>
              <a:latin typeface="+mj-lt"/>
              <a:cs typeface="Arial" pitchFamily="34" charset="0"/>
            </a:endParaRPr>
          </a:p>
          <a:p>
            <a:pPr marL="0" marR="0" lvl="0" indent="468313" algn="l" defTabSz="914400" rtl="0" eaLnBrk="0" fontAlgn="base" latinLnBrk="0" hangingPunct="0">
              <a:lnSpc>
                <a:spcPct val="100000"/>
              </a:lnSpc>
              <a:spcBef>
                <a:spcPct val="0"/>
              </a:spcBef>
              <a:spcAft>
                <a:spcPct val="0"/>
              </a:spcAft>
              <a:buClrTx/>
              <a:buSzTx/>
              <a:buFontTx/>
              <a:buNone/>
              <a:tabLst/>
            </a:pPr>
            <a:r>
              <a:rPr kumimoji="0" lang="el-GR" sz="2400" b="1" i="0" u="none" strike="noStrike" cap="none" normalizeH="0" baseline="0" dirty="0" smtClean="0">
                <a:ln>
                  <a:noFill/>
                </a:ln>
                <a:solidFill>
                  <a:schemeClr val="tx1"/>
                </a:solidFill>
                <a:effectLst/>
                <a:latin typeface="+mj-lt"/>
                <a:ea typeface="Times New Roman" pitchFamily="18" charset="0"/>
                <a:cs typeface="Times New Roman" pitchFamily="18" charset="0"/>
              </a:rPr>
              <a:t>Σενάριο 1:</a:t>
            </a:r>
            <a:r>
              <a:rPr kumimoji="0" lang="el-GR" sz="2400" b="0" i="0" u="none" strike="noStrike" cap="none" normalizeH="0" baseline="0" dirty="0" smtClean="0">
                <a:ln>
                  <a:noFill/>
                </a:ln>
                <a:solidFill>
                  <a:schemeClr val="tx1"/>
                </a:solidFill>
                <a:effectLst/>
                <a:latin typeface="+mj-lt"/>
                <a:ea typeface="Times New Roman" pitchFamily="18" charset="0"/>
                <a:cs typeface="Times New Roman" pitchFamily="18" charset="0"/>
              </a:rPr>
              <a:t> Σε ένα τοπικό νοσοκομείο, οι ιατροί και το διοικητικό προσωπικό ανησυχούν για τη μείωση του αριθμού των εγχειρήσεων που γίνονται στα χειρουργεία. Οι πιθανοί λόγοι της μείωσης καταγράφονται σε ένα διάγραμμα </a:t>
            </a:r>
            <a:r>
              <a:rPr kumimoji="0" lang="el-GR" sz="2400" b="0" i="0" u="none" strike="noStrike" cap="none" normalizeH="0" baseline="0" dirty="0" err="1" smtClean="0">
                <a:ln>
                  <a:noFill/>
                </a:ln>
                <a:solidFill>
                  <a:schemeClr val="tx1"/>
                </a:solidFill>
                <a:effectLst/>
                <a:latin typeface="+mj-lt"/>
                <a:ea typeface="Times New Roman" pitchFamily="18" charset="0"/>
                <a:cs typeface="Times New Roman" pitchFamily="18" charset="0"/>
              </a:rPr>
              <a:t>ραχοκοκκαλιά</a:t>
            </a:r>
            <a:r>
              <a:rPr kumimoji="0" lang="el-GR" sz="2400" b="0" i="0" u="none" strike="noStrike" cap="none" normalizeH="0" baseline="0" dirty="0" smtClean="0">
                <a:ln>
                  <a:noFill/>
                </a:ln>
                <a:solidFill>
                  <a:schemeClr val="tx1"/>
                </a:solidFill>
                <a:effectLst/>
                <a:latin typeface="+mj-lt"/>
                <a:ea typeface="Times New Roman" pitchFamily="18" charset="0"/>
                <a:cs typeface="Times New Roman" pitchFamily="18" charset="0"/>
              </a:rPr>
              <a:t>.</a:t>
            </a:r>
            <a:endParaRPr kumimoji="0" lang="el-GR" sz="2400" b="0" i="0" u="none" strike="noStrike" cap="none" normalizeH="0" baseline="0" dirty="0" smtClean="0">
              <a:ln>
                <a:noFill/>
              </a:ln>
              <a:solidFill>
                <a:schemeClr val="tx1"/>
              </a:solidFill>
              <a:effectLst/>
              <a:latin typeface="+mj-lt"/>
              <a:cs typeface="Arial" pitchFamily="34" charset="0"/>
            </a:endParaRPr>
          </a:p>
          <a:p>
            <a:pPr marL="0" marR="0" lvl="0" indent="468313" algn="l" defTabSz="914400" rtl="0" eaLnBrk="0" fontAlgn="base" latinLnBrk="0" hangingPunct="0">
              <a:lnSpc>
                <a:spcPct val="100000"/>
              </a:lnSpc>
              <a:spcBef>
                <a:spcPct val="0"/>
              </a:spcBef>
              <a:spcAft>
                <a:spcPct val="0"/>
              </a:spcAft>
              <a:buClrTx/>
              <a:buSzTx/>
              <a:buFontTx/>
              <a:buNone/>
              <a:tabLst/>
            </a:pPr>
            <a:endParaRPr kumimoji="0" lang="el-G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dissolv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A9F59C77-9914-4F88-B11C-2AD055C12F48}" type="datetime1">
              <a:rPr lang="el-GR" smtClean="0"/>
              <a:pPr/>
              <a:t>22/4/2020</a:t>
            </a:fld>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12</a:t>
            </a:fld>
            <a:endParaRPr lang="el-GR"/>
          </a:p>
        </p:txBody>
      </p:sp>
      <p:sp>
        <p:nvSpPr>
          <p:cNvPr id="171009" name="Rectangle 1"/>
          <p:cNvSpPr>
            <a:spLocks noChangeArrowheads="1"/>
          </p:cNvSpPr>
          <p:nvPr/>
        </p:nvSpPr>
        <p:spPr bwMode="auto">
          <a:xfrm>
            <a:off x="539552" y="2852936"/>
            <a:ext cx="7848872"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52413" algn="just"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dirty="0" smtClean="0">
                <a:ln>
                  <a:noFill/>
                </a:ln>
                <a:solidFill>
                  <a:schemeClr val="tx1"/>
                </a:solidFill>
                <a:effectLst/>
                <a:latin typeface="+mj-lt"/>
                <a:ea typeface="Times New Roman" pitchFamily="18" charset="0"/>
                <a:cs typeface="Times New Roman" pitchFamily="18" charset="0"/>
              </a:rPr>
              <a:t>Το διάγραμμα </a:t>
            </a:r>
            <a:r>
              <a:rPr kumimoji="0" lang="el-GR" sz="2000" b="0" i="0" u="none" strike="noStrike" cap="none" normalizeH="0" baseline="0" dirty="0" err="1" smtClean="0">
                <a:ln>
                  <a:noFill/>
                </a:ln>
                <a:solidFill>
                  <a:schemeClr val="tx1"/>
                </a:solidFill>
                <a:effectLst/>
                <a:latin typeface="+mj-lt"/>
                <a:ea typeface="Times New Roman" pitchFamily="18" charset="0"/>
                <a:cs typeface="Times New Roman" pitchFamily="18" charset="0"/>
              </a:rPr>
              <a:t>ραχοκοκκαλιά</a:t>
            </a:r>
            <a:r>
              <a:rPr kumimoji="0" lang="el-GR" sz="2000" b="0" i="0" u="none" strike="noStrike" cap="none" normalizeH="0" baseline="0" dirty="0" smtClean="0">
                <a:ln>
                  <a:noFill/>
                </a:ln>
                <a:solidFill>
                  <a:schemeClr val="tx1"/>
                </a:solidFill>
                <a:effectLst/>
                <a:latin typeface="+mj-lt"/>
                <a:ea typeface="Times New Roman" pitchFamily="18" charset="0"/>
                <a:cs typeface="Times New Roman" pitchFamily="18" charset="0"/>
              </a:rPr>
              <a:t>, επίσης γνωστό και ως διάγραμμα </a:t>
            </a:r>
            <a:r>
              <a:rPr kumimoji="0" lang="en-US" sz="2000" b="0" i="0" u="none" strike="noStrike" cap="none" normalizeH="0" baseline="0" dirty="0" smtClean="0">
                <a:ln>
                  <a:noFill/>
                </a:ln>
                <a:solidFill>
                  <a:schemeClr val="tx1"/>
                </a:solidFill>
                <a:effectLst/>
                <a:latin typeface="+mj-lt"/>
                <a:ea typeface="Times New Roman" pitchFamily="18" charset="0"/>
                <a:cs typeface="Times New Roman" pitchFamily="18" charset="0"/>
              </a:rPr>
              <a:t>Ishikawa </a:t>
            </a:r>
            <a:r>
              <a:rPr kumimoji="0" lang="el-GR" sz="2000" b="0" i="0" u="none" strike="noStrike" cap="none" normalizeH="0" baseline="0" dirty="0" smtClean="0">
                <a:ln>
                  <a:noFill/>
                </a:ln>
                <a:solidFill>
                  <a:schemeClr val="tx1"/>
                </a:solidFill>
                <a:effectLst/>
                <a:latin typeface="+mj-lt"/>
                <a:ea typeface="Times New Roman" pitchFamily="18" charset="0"/>
                <a:cs typeface="Times New Roman" pitchFamily="18" charset="0"/>
              </a:rPr>
              <a:t>ή διάγραμμα αιτίου-αποτελέσματος, περιγράφει και οργανώνει τα πιθανά αίτια ενός γεγονότος που παρατηρείται. </a:t>
            </a:r>
          </a:p>
          <a:p>
            <a:pPr marL="0" marR="0" lvl="0" indent="252413" algn="just" defTabSz="914400" rtl="0" eaLnBrk="1" fontAlgn="base" latinLnBrk="0" hangingPunct="1">
              <a:lnSpc>
                <a:spcPct val="100000"/>
              </a:lnSpc>
              <a:spcBef>
                <a:spcPct val="0"/>
              </a:spcBef>
              <a:spcAft>
                <a:spcPct val="0"/>
              </a:spcAft>
              <a:buClrTx/>
              <a:buSzTx/>
              <a:buFontTx/>
              <a:buNone/>
              <a:tabLst/>
            </a:pPr>
            <a:endParaRPr lang="el-GR" sz="2000" dirty="0" smtClean="0">
              <a:latin typeface="+mj-lt"/>
              <a:ea typeface="Times New Roman" pitchFamily="18" charset="0"/>
              <a:cs typeface="Times New Roman" pitchFamily="18" charset="0"/>
            </a:endParaRPr>
          </a:p>
          <a:p>
            <a:pPr marL="0" marR="0" lvl="0" indent="252413" algn="just"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dirty="0" smtClean="0">
                <a:ln>
                  <a:noFill/>
                </a:ln>
                <a:solidFill>
                  <a:schemeClr val="tx1"/>
                </a:solidFill>
                <a:effectLst/>
                <a:latin typeface="+mj-lt"/>
                <a:ea typeface="Times New Roman" pitchFamily="18" charset="0"/>
                <a:cs typeface="Times New Roman" pitchFamily="18" charset="0"/>
              </a:rPr>
              <a:t>Το γεγονός τοποθετείται στην άκρη ενός βέλους</a:t>
            </a:r>
            <a:r>
              <a:rPr kumimoji="0" lang="en-US" sz="2000" b="0" i="0" u="none" strike="noStrike" cap="none" normalizeH="0" baseline="0" dirty="0" smtClean="0">
                <a:ln>
                  <a:noFill/>
                </a:ln>
                <a:solidFill>
                  <a:schemeClr val="tx1"/>
                </a:solidFill>
                <a:effectLst/>
                <a:latin typeface="+mj-lt"/>
                <a:ea typeface="Times New Roman" pitchFamily="18" charset="0"/>
                <a:cs typeface="Times New Roman" pitchFamily="18" charset="0"/>
              </a:rPr>
              <a:t>,</a:t>
            </a:r>
            <a:r>
              <a:rPr kumimoji="0" lang="el-GR" sz="2000" b="0" i="0" u="none" strike="noStrike" cap="none" normalizeH="0" baseline="30000" dirty="0" smtClean="0">
                <a:ln>
                  <a:noFill/>
                </a:ln>
                <a:solidFill>
                  <a:schemeClr val="tx1"/>
                </a:solidFill>
                <a:effectLst/>
                <a:latin typeface="+mj-lt"/>
                <a:ea typeface="Times New Roman" pitchFamily="18" charset="0"/>
                <a:cs typeface="Times New Roman" pitchFamily="18" charset="0"/>
              </a:rPr>
              <a:t>-</a:t>
            </a:r>
            <a:r>
              <a:rPr kumimoji="0" lang="el-GR" sz="2000" b="0" i="0" u="none" strike="noStrike" cap="none" normalizeH="0" baseline="0" dirty="0" smtClean="0">
                <a:ln>
                  <a:noFill/>
                </a:ln>
                <a:solidFill>
                  <a:schemeClr val="tx1"/>
                </a:solidFill>
                <a:effectLst/>
                <a:latin typeface="+mj-lt"/>
                <a:ea typeface="Times New Roman" pitchFamily="18" charset="0"/>
                <a:cs typeface="Times New Roman" pitchFamily="18" charset="0"/>
              </a:rPr>
              <a:t> τα </a:t>
            </a:r>
            <a:r>
              <a:rPr lang="el-GR" sz="2000" dirty="0" smtClean="0">
                <a:latin typeface="+mj-lt"/>
                <a:ea typeface="Times New Roman" pitchFamily="18" charset="0"/>
                <a:cs typeface="Times New Roman" pitchFamily="18" charset="0"/>
              </a:rPr>
              <a:t>δε </a:t>
            </a:r>
            <a:r>
              <a:rPr kumimoji="0" lang="el-GR" sz="2000" b="0" i="0" u="none" strike="noStrike" cap="none" normalizeH="0" baseline="0" dirty="0" smtClean="0">
                <a:ln>
                  <a:noFill/>
                </a:ln>
                <a:solidFill>
                  <a:schemeClr val="tx1"/>
                </a:solidFill>
                <a:effectLst/>
                <a:latin typeface="+mj-lt"/>
                <a:ea typeface="Times New Roman" pitchFamily="18" charset="0"/>
                <a:cs typeface="Times New Roman" pitchFamily="18" charset="0"/>
              </a:rPr>
              <a:t>πιθανά αίτια, ομαδοποιημένα σύμφωνα με τις ομοιότητές τους, είναι αγκάθια που προεξέχουν από το βέλος.</a:t>
            </a:r>
            <a:endParaRPr kumimoji="0" lang="el-GR" sz="2000" b="0"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transition>
    <p:dissolv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A9F59C77-9914-4F88-B11C-2AD055C12F48}" type="datetime1">
              <a:rPr lang="el-GR" smtClean="0"/>
              <a:pPr/>
              <a:t>22/4/2020</a:t>
            </a:fld>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13</a:t>
            </a:fld>
            <a:endParaRPr lang="el-GR"/>
          </a:p>
        </p:txBody>
      </p:sp>
      <p:sp>
        <p:nvSpPr>
          <p:cNvPr id="6" name="5 - Ορθογώνιο"/>
          <p:cNvSpPr/>
          <p:nvPr/>
        </p:nvSpPr>
        <p:spPr>
          <a:xfrm>
            <a:off x="323528" y="2132856"/>
            <a:ext cx="8496944" cy="3693319"/>
          </a:xfrm>
          <a:prstGeom prst="rect">
            <a:avLst/>
          </a:prstGeom>
        </p:spPr>
        <p:txBody>
          <a:bodyPr wrap="square">
            <a:spAutoFit/>
          </a:bodyPr>
          <a:lstStyle/>
          <a:p>
            <a:pPr lvl="0" indent="252413" algn="just" eaLnBrk="0" fontAlgn="base" hangingPunct="0">
              <a:spcBef>
                <a:spcPct val="0"/>
              </a:spcBef>
              <a:spcAft>
                <a:spcPct val="0"/>
              </a:spcAft>
            </a:pPr>
            <a:r>
              <a:rPr lang="el-GR" dirty="0" smtClean="0">
                <a:ea typeface="Times New Roman" pitchFamily="18" charset="0"/>
                <a:cs typeface="Times New Roman" pitchFamily="18" charset="0"/>
              </a:rPr>
              <a:t>Η ομάδα βελτίωσης της απόδοσης αυτού του νοσοκομείου σκέφτηκε και κατέγραψε όλες τις πιθανές αιτίες της μείωσης του αριθμού των εγχειρήσεων (Σχεδιάγραμμα 3). </a:t>
            </a:r>
          </a:p>
          <a:p>
            <a:pPr lvl="0" indent="252413" algn="just" eaLnBrk="0" fontAlgn="base" hangingPunct="0">
              <a:spcBef>
                <a:spcPct val="0"/>
              </a:spcBef>
              <a:spcAft>
                <a:spcPct val="0"/>
              </a:spcAft>
            </a:pPr>
            <a:endParaRPr lang="el-GR" dirty="0" smtClean="0">
              <a:ea typeface="Times New Roman" pitchFamily="18" charset="0"/>
              <a:cs typeface="Times New Roman" pitchFamily="18" charset="0"/>
            </a:endParaRPr>
          </a:p>
          <a:p>
            <a:pPr lvl="0" indent="252413" algn="just" eaLnBrk="0" fontAlgn="base" hangingPunct="0">
              <a:spcBef>
                <a:spcPct val="0"/>
              </a:spcBef>
              <a:spcAft>
                <a:spcPct val="0"/>
              </a:spcAft>
            </a:pPr>
            <a:r>
              <a:rPr lang="el-GR" dirty="0" smtClean="0">
                <a:ea typeface="Times New Roman" pitchFamily="18" charset="0"/>
                <a:cs typeface="Times New Roman" pitchFamily="18" charset="0"/>
              </a:rPr>
              <a:t>Μία αιτία μείωσης αποδόθηκε στην καθυστέρηση πραγματοποίησης των εγχειρήσεων. Οι </a:t>
            </a:r>
            <a:r>
              <a:rPr lang="el-GR" dirty="0" err="1" smtClean="0">
                <a:ea typeface="Times New Roman" pitchFamily="18" charset="0"/>
                <a:cs typeface="Times New Roman" pitchFamily="18" charset="0"/>
              </a:rPr>
              <a:t>περιεγχειρητικές</a:t>
            </a:r>
            <a:r>
              <a:rPr lang="el-GR" dirty="0" smtClean="0">
                <a:ea typeface="Times New Roman" pitchFamily="18" charset="0"/>
                <a:cs typeface="Times New Roman" pitchFamily="18" charset="0"/>
              </a:rPr>
              <a:t> υπηρεσίες, η ομάδα που είναι υπεύθυνη για τα χειρουργεία, κατέληξε ότι πολλές εγχειρήσεις καθυστερούσαν λόγω έλλειψης χειρουργείων. Οι χειρουργοί διαμαρτυρήθηκαν ότι οι ελλείψεις σε εξοπλισμό από τον κεντρικό οργανισμό προμηθειών, συχνά, τους υποχρέωναν να ακυρώνουν ή να αναβάλλουν τις εγχειρήσεις. Το νοσηλευτικό προσωπικό των χειρουργείων ζήτησε αύξηση προσωπικού, υποδεικνύοντας ότι περισσότεροι νοσηλευτές θα διευκόλυναν τη ροή και έτσι θα μείωναν τον αριθμό των καθυστερήσεων. Ο οργανισμός διαχείρισης της ποιότητας ανέλυσε τις καθυστερήσεις των χειρουργείων για το Μάιο.</a:t>
            </a:r>
            <a:endParaRPr lang="el-GR" dirty="0" smtClean="0">
              <a:cs typeface="Arial" pitchFamily="34" charset="0"/>
            </a:endParaRPr>
          </a:p>
        </p:txBody>
      </p:sp>
    </p:spTree>
  </p:cSld>
  <p:clrMapOvr>
    <a:masterClrMapping/>
  </p:clrMapOvr>
  <p:transition>
    <p:dissolv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A9F59C77-9914-4F88-B11C-2AD055C12F48}" type="datetime1">
              <a:rPr lang="el-GR" smtClean="0"/>
              <a:pPr/>
              <a:t>22/4/2020</a:t>
            </a:fld>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14</a:t>
            </a:fld>
            <a:endParaRPr lang="el-GR"/>
          </a:p>
        </p:txBody>
      </p:sp>
      <p:pic>
        <p:nvPicPr>
          <p:cNvPr id="6" name="5 - Εικόνα"/>
          <p:cNvPicPr/>
          <p:nvPr/>
        </p:nvPicPr>
        <p:blipFill>
          <a:blip r:embed="rId2" cstate="print"/>
          <a:srcRect/>
          <a:stretch>
            <a:fillRect/>
          </a:stretch>
        </p:blipFill>
        <p:spPr bwMode="auto">
          <a:xfrm>
            <a:off x="1475656" y="1988840"/>
            <a:ext cx="6229350" cy="4371975"/>
          </a:xfrm>
          <a:prstGeom prst="rect">
            <a:avLst/>
          </a:prstGeom>
          <a:noFill/>
          <a:ln w="9525">
            <a:noFill/>
            <a:miter lim="800000"/>
            <a:headEnd/>
            <a:tailEnd/>
          </a:ln>
        </p:spPr>
      </p:pic>
      <p:sp>
        <p:nvSpPr>
          <p:cNvPr id="7" name="Rectangle 1"/>
          <p:cNvSpPr>
            <a:spLocks noChangeArrowheads="1"/>
          </p:cNvSpPr>
          <p:nvPr/>
        </p:nvSpPr>
        <p:spPr bwMode="auto">
          <a:xfrm>
            <a:off x="2699792" y="1268760"/>
            <a:ext cx="439248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Σχεδιάγραμμα </a:t>
            </a:r>
            <a:r>
              <a:rPr lang="el-GR" sz="2000" b="1" dirty="0" smtClean="0">
                <a:latin typeface="Calibri" pitchFamily="34" charset="0"/>
                <a:ea typeface="Times New Roman" pitchFamily="18" charset="0"/>
                <a:cs typeface="Times New Roman" pitchFamily="18" charset="0"/>
              </a:rPr>
              <a:t>3</a:t>
            </a:r>
            <a:endParaRPr kumimoji="0" lang="el-GR"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dissolv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A9F59C77-9914-4F88-B11C-2AD055C12F48}" type="datetime1">
              <a:rPr lang="el-GR" smtClean="0"/>
              <a:pPr/>
              <a:t>22/4/2020</a:t>
            </a:fld>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15</a:t>
            </a:fld>
            <a:endParaRPr lang="el-GR"/>
          </a:p>
        </p:txBody>
      </p:sp>
      <p:sp>
        <p:nvSpPr>
          <p:cNvPr id="167937" name="Rectangle 1"/>
          <p:cNvSpPr>
            <a:spLocks noChangeArrowheads="1"/>
          </p:cNvSpPr>
          <p:nvPr/>
        </p:nvSpPr>
        <p:spPr bwMode="auto">
          <a:xfrm>
            <a:off x="539552" y="2060848"/>
            <a:ext cx="7848872"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68313" algn="just"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smtClean="0">
                <a:ln>
                  <a:noFill/>
                </a:ln>
                <a:solidFill>
                  <a:schemeClr val="tx1"/>
                </a:solidFill>
                <a:effectLst/>
                <a:latin typeface="+mj-lt"/>
                <a:ea typeface="Times New Roman" pitchFamily="18" charset="0"/>
                <a:cs typeface="Times New Roman" pitchFamily="18" charset="0"/>
              </a:rPr>
              <a:t>Ανάλυση </a:t>
            </a:r>
            <a:r>
              <a:rPr kumimoji="0" lang="en-US" sz="2000" b="1" i="0" u="none" strike="noStrike" cap="none" normalizeH="0" baseline="0" dirty="0" smtClean="0">
                <a:ln>
                  <a:noFill/>
                </a:ln>
                <a:solidFill>
                  <a:schemeClr val="tx1"/>
                </a:solidFill>
                <a:effectLst/>
                <a:latin typeface="+mj-lt"/>
                <a:ea typeface="Times New Roman" pitchFamily="18" charset="0"/>
                <a:cs typeface="Times New Roman" pitchFamily="18" charset="0"/>
              </a:rPr>
              <a:t>Pareto</a:t>
            </a:r>
            <a:endParaRPr kumimoji="0" lang="el-GR" sz="2000" b="1" i="0" u="none" strike="noStrike" cap="none" normalizeH="0" baseline="0" dirty="0" smtClean="0">
              <a:ln>
                <a:noFill/>
              </a:ln>
              <a:solidFill>
                <a:schemeClr val="tx1"/>
              </a:solidFill>
              <a:effectLst/>
              <a:latin typeface="+mj-lt"/>
              <a:ea typeface="Times New Roman" pitchFamily="18" charset="0"/>
              <a:cs typeface="Times New Roman" pitchFamily="18" charset="0"/>
            </a:endParaRPr>
          </a:p>
          <a:p>
            <a:pPr marL="0" marR="0" lvl="0" indent="468313" algn="just" defTabSz="914400" rtl="0" eaLnBrk="1" fontAlgn="base" latinLnBrk="0" hangingPunct="1">
              <a:lnSpc>
                <a:spcPct val="100000"/>
              </a:lnSpc>
              <a:spcBef>
                <a:spcPct val="0"/>
              </a:spcBef>
              <a:spcAft>
                <a:spcPct val="0"/>
              </a:spcAft>
              <a:buClrTx/>
              <a:buSzTx/>
              <a:buFontTx/>
              <a:buNone/>
              <a:tabLst/>
            </a:pPr>
            <a:endParaRPr lang="el-GR" sz="2000" b="1" dirty="0" smtClean="0">
              <a:latin typeface="+mj-lt"/>
              <a:cs typeface="Times New Roman" pitchFamily="18" charset="0"/>
            </a:endParaRPr>
          </a:p>
          <a:p>
            <a:pPr marL="0" marR="0" lvl="0" indent="468313" algn="just" defTabSz="914400" rtl="0" eaLnBrk="1" fontAlgn="base" latinLnBrk="0" hangingPunct="1">
              <a:lnSpc>
                <a:spcPct val="100000"/>
              </a:lnSpc>
              <a:spcBef>
                <a:spcPct val="0"/>
              </a:spcBef>
              <a:spcAft>
                <a:spcPct val="0"/>
              </a:spcAft>
              <a:buClrTx/>
              <a:buSzTx/>
              <a:buFontTx/>
              <a:buNone/>
              <a:tabLst/>
            </a:pPr>
            <a:endParaRPr kumimoji="0" lang="el-GR" sz="2000" b="0" i="0" u="none" strike="noStrike" cap="none" normalizeH="0" baseline="0" dirty="0" smtClean="0">
              <a:ln>
                <a:noFill/>
              </a:ln>
              <a:solidFill>
                <a:schemeClr val="tx1"/>
              </a:solidFill>
              <a:effectLst/>
              <a:latin typeface="+mj-lt"/>
              <a:cs typeface="Arial" pitchFamily="34" charset="0"/>
            </a:endParaRPr>
          </a:p>
          <a:p>
            <a:pPr indent="468313" algn="just" eaLnBrk="0" fontAlgn="base" hangingPunct="0">
              <a:spcBef>
                <a:spcPct val="0"/>
              </a:spcBef>
              <a:spcAft>
                <a:spcPct val="0"/>
              </a:spcAft>
            </a:pPr>
            <a:r>
              <a:rPr kumimoji="0" lang="el-GR" b="0" i="0" u="none" strike="noStrike" cap="none" normalizeH="0" baseline="0" dirty="0" smtClean="0">
                <a:ln>
                  <a:noFill/>
                </a:ln>
                <a:solidFill>
                  <a:schemeClr val="tx1"/>
                </a:solidFill>
                <a:effectLst/>
                <a:latin typeface="+mj-lt"/>
                <a:ea typeface="Times New Roman" pitchFamily="18" charset="0"/>
                <a:cs typeface="Times New Roman" pitchFamily="18" charset="0"/>
              </a:rPr>
              <a:t>Η αρχή </a:t>
            </a:r>
            <a:r>
              <a:rPr kumimoji="0" lang="en-US" b="0" i="0" u="none" strike="noStrike" cap="none" normalizeH="0" baseline="0" dirty="0" smtClean="0">
                <a:ln>
                  <a:noFill/>
                </a:ln>
                <a:solidFill>
                  <a:schemeClr val="tx1"/>
                </a:solidFill>
                <a:effectLst/>
                <a:latin typeface="+mj-lt"/>
                <a:ea typeface="Times New Roman" pitchFamily="18" charset="0"/>
                <a:cs typeface="Times New Roman" pitchFamily="18" charset="0"/>
              </a:rPr>
              <a:t>Pareto</a:t>
            </a:r>
            <a:r>
              <a:rPr kumimoji="0" lang="en-US" b="1" i="1" u="none" strike="noStrike" cap="none" normalizeH="0" baseline="0" dirty="0" smtClean="0">
                <a:ln>
                  <a:noFill/>
                </a:ln>
                <a:solidFill>
                  <a:schemeClr val="tx1"/>
                </a:solidFill>
                <a:effectLst/>
                <a:latin typeface="+mj-lt"/>
                <a:ea typeface="Times New Roman" pitchFamily="18" charset="0"/>
                <a:cs typeface="Times New Roman" pitchFamily="18" charset="0"/>
              </a:rPr>
              <a:t> </a:t>
            </a:r>
            <a:r>
              <a:rPr kumimoji="0" lang="el-GR" b="0" i="0" u="none" strike="noStrike" cap="none" normalizeH="0" baseline="0" dirty="0" smtClean="0">
                <a:ln>
                  <a:noFill/>
                </a:ln>
                <a:solidFill>
                  <a:schemeClr val="tx1"/>
                </a:solidFill>
                <a:effectLst/>
                <a:latin typeface="+mj-lt"/>
                <a:ea typeface="Times New Roman" pitchFamily="18" charset="0"/>
                <a:cs typeface="Times New Roman" pitchFamily="18" charset="0"/>
              </a:rPr>
              <a:t>ορίζεται ως ο διαχωρισμός των «λίγο ζωτικής σημασίας» θεμάτων που συντελούν σε ένα πρόβλημα από τα άλλα λιγότερο σημαντικά θέματα. Για να μετρηθεί η </a:t>
            </a:r>
            <a:r>
              <a:rPr lang="el-GR" dirty="0" smtClean="0">
                <a:ea typeface="Times New Roman" pitchFamily="18" charset="0"/>
                <a:cs typeface="Times New Roman" pitchFamily="18" charset="0"/>
              </a:rPr>
              <a:t>επίδραση των «λίγο ζωτικής σημασίας», συχνά είναι χρήσιμο ένα γράφημα που να απεικονίζει τη συχνότητα των προβλημάτων. </a:t>
            </a:r>
          </a:p>
          <a:p>
            <a:pPr indent="468313" algn="just" eaLnBrk="0" fontAlgn="base" hangingPunct="0">
              <a:spcBef>
                <a:spcPct val="0"/>
              </a:spcBef>
              <a:spcAft>
                <a:spcPct val="0"/>
              </a:spcAft>
            </a:pPr>
            <a:endParaRPr lang="el-GR" dirty="0" smtClean="0">
              <a:ea typeface="Times New Roman" pitchFamily="18" charset="0"/>
              <a:cs typeface="Times New Roman" pitchFamily="18" charset="0"/>
            </a:endParaRPr>
          </a:p>
          <a:p>
            <a:pPr indent="468313" algn="just" eaLnBrk="0" fontAlgn="base" hangingPunct="0">
              <a:spcBef>
                <a:spcPct val="0"/>
              </a:spcBef>
              <a:spcAft>
                <a:spcPct val="0"/>
              </a:spcAft>
            </a:pPr>
            <a:r>
              <a:rPr lang="el-GR" dirty="0" smtClean="0">
                <a:ea typeface="Times New Roman" pitchFamily="18" charset="0"/>
                <a:cs typeface="Times New Roman" pitchFamily="18" charset="0"/>
              </a:rPr>
              <a:t>Για παράδειγμα, για να εκτιμηθούν τα αίτια των καθυστερήσεων των χειρουργείων το Μάιο, το πρώτο βήμα μπορεί να είναι η δημιουργία ενός γραφήματος </a:t>
            </a:r>
            <a:r>
              <a:rPr lang="es-ES_tradnl" dirty="0" smtClean="0">
                <a:ea typeface="Times New Roman" pitchFamily="18" charset="0"/>
                <a:cs typeface="Times New Roman" pitchFamily="18" charset="0"/>
              </a:rPr>
              <a:t>Pareto</a:t>
            </a:r>
            <a:r>
              <a:rPr lang="el-GR" dirty="0" smtClean="0">
                <a:ea typeface="Times New Roman" pitchFamily="18" charset="0"/>
                <a:cs typeface="Times New Roman" pitchFamily="18" charset="0"/>
              </a:rPr>
              <a:t> που θα καταγράφει τις αιτίες και τις συχνότητες της κάθε μίας (Πίνακας 1).</a:t>
            </a:r>
            <a:endParaRPr lang="el-GR" dirty="0" smtClean="0">
              <a:cs typeface="Arial" pitchFamily="34" charset="0"/>
            </a:endParaRPr>
          </a:p>
          <a:p>
            <a:pPr marL="0" marR="0" lvl="0" indent="468313" algn="just" defTabSz="914400" rtl="0" eaLnBrk="0" fontAlgn="base" latinLnBrk="0" hangingPunct="0">
              <a:lnSpc>
                <a:spcPct val="100000"/>
              </a:lnSpc>
              <a:spcBef>
                <a:spcPct val="0"/>
              </a:spcBef>
              <a:spcAft>
                <a:spcPct val="0"/>
              </a:spcAft>
              <a:buClrTx/>
              <a:buSzTx/>
              <a:buFontTx/>
              <a:buNone/>
              <a:tabLst/>
            </a:pPr>
            <a:endParaRPr kumimoji="0" lang="el-GR" b="0"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transition>
    <p:dissolv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A9F59C77-9914-4F88-B11C-2AD055C12F48}" type="datetime1">
              <a:rPr lang="el-GR" smtClean="0"/>
              <a:pPr/>
              <a:t>22/4/2020</a:t>
            </a:fld>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16</a:t>
            </a:fld>
            <a:endParaRPr lang="el-GR"/>
          </a:p>
        </p:txBody>
      </p:sp>
      <p:graphicFrame>
        <p:nvGraphicFramePr>
          <p:cNvPr id="6" name="5 - Πίνακας"/>
          <p:cNvGraphicFramePr>
            <a:graphicFrameLocks noGrp="1"/>
          </p:cNvGraphicFramePr>
          <p:nvPr/>
        </p:nvGraphicFramePr>
        <p:xfrm>
          <a:off x="539552" y="2204864"/>
          <a:ext cx="7992889" cy="3628943"/>
        </p:xfrm>
        <a:graphic>
          <a:graphicData uri="http://schemas.openxmlformats.org/drawingml/2006/table">
            <a:tbl>
              <a:tblPr/>
              <a:tblGrid>
                <a:gridCol w="3793666"/>
                <a:gridCol w="2015058"/>
                <a:gridCol w="2184165"/>
              </a:tblGrid>
              <a:tr h="374939">
                <a:tc gridSpan="3">
                  <a:txBody>
                    <a:bodyPr/>
                    <a:lstStyle/>
                    <a:p>
                      <a:pPr indent="467995" algn="just">
                        <a:lnSpc>
                          <a:spcPct val="150000"/>
                        </a:lnSpc>
                        <a:spcBef>
                          <a:spcPts val="300"/>
                        </a:spcBef>
                        <a:spcAft>
                          <a:spcPts val="300"/>
                        </a:spcAft>
                      </a:pPr>
                      <a:r>
                        <a:rPr lang="el-GR" sz="1300" b="1" dirty="0">
                          <a:latin typeface="Times New Roman"/>
                          <a:ea typeface="Times New Roman"/>
                          <a:cs typeface="Times New Roman"/>
                        </a:rPr>
                        <a:t>Πίνακας </a:t>
                      </a:r>
                      <a:r>
                        <a:rPr lang="el-GR" sz="1300" b="1" dirty="0" smtClean="0">
                          <a:latin typeface="Times New Roman"/>
                          <a:ea typeface="Times New Roman"/>
                          <a:cs typeface="Times New Roman"/>
                        </a:rPr>
                        <a:t>1</a:t>
                      </a:r>
                      <a:r>
                        <a:rPr lang="el-GR" sz="1300" b="1" dirty="0">
                          <a:latin typeface="Times New Roman"/>
                          <a:ea typeface="Times New Roman"/>
                          <a:cs typeface="Times New Roman"/>
                        </a:rPr>
                        <a:t>:</a:t>
                      </a:r>
                      <a:r>
                        <a:rPr lang="el-GR" sz="1300" dirty="0">
                          <a:latin typeface="Times New Roman"/>
                          <a:ea typeface="Times New Roman"/>
                          <a:cs typeface="Times New Roman"/>
                        </a:rPr>
                        <a:t> Λόγοι Καθυστέρησης στο Χειρουργείο το μήνα Μάιο</a:t>
                      </a:r>
                      <a:endParaRPr lang="el-GR" sz="1000" dirty="0">
                        <a:latin typeface="Calibri"/>
                        <a:ea typeface="Calibri"/>
                        <a:cs typeface="Times New Roman"/>
                      </a:endParaRPr>
                    </a:p>
                  </a:txBody>
                  <a:tcPr marL="61633" marR="61633" marT="0" marB="0">
                    <a:lnL>
                      <a:noFill/>
                    </a:lnL>
                    <a:lnR>
                      <a:noFill/>
                    </a:lnR>
                    <a:lnT>
                      <a:noFill/>
                    </a:lnT>
                    <a:lnB>
                      <a:noFill/>
                    </a:lnB>
                    <a:solidFill>
                      <a:schemeClr val="accent6">
                        <a:lumMod val="60000"/>
                        <a:lumOff val="40000"/>
                      </a:schemeClr>
                    </a:solidFill>
                  </a:tcPr>
                </a:tc>
                <a:tc hMerge="1">
                  <a:txBody>
                    <a:bodyPr/>
                    <a:lstStyle/>
                    <a:p>
                      <a:endParaRPr lang="el-GR"/>
                    </a:p>
                  </a:txBody>
                  <a:tcPr/>
                </a:tc>
                <a:tc hMerge="1">
                  <a:txBody>
                    <a:bodyPr/>
                    <a:lstStyle/>
                    <a:p>
                      <a:endParaRPr lang="el-GR"/>
                    </a:p>
                  </a:txBody>
                  <a:tcPr/>
                </a:tc>
              </a:tr>
              <a:tr h="397331">
                <a:tc>
                  <a:txBody>
                    <a:bodyPr/>
                    <a:lstStyle/>
                    <a:p>
                      <a:pPr indent="467995" algn="ctr">
                        <a:lnSpc>
                          <a:spcPts val="1200"/>
                        </a:lnSpc>
                        <a:spcBef>
                          <a:spcPts val="300"/>
                        </a:spcBef>
                        <a:spcAft>
                          <a:spcPts val="300"/>
                        </a:spcAft>
                      </a:pPr>
                      <a:r>
                        <a:rPr lang="el-GR" sz="1100" b="1" i="1">
                          <a:latin typeface="Times New Roman"/>
                          <a:ea typeface="Calibri"/>
                          <a:cs typeface="Times New Roman"/>
                        </a:rPr>
                        <a:t>Αιτιολογία</a:t>
                      </a:r>
                      <a:endParaRPr lang="el-GR" sz="1000">
                        <a:latin typeface="Calibri"/>
                        <a:ea typeface="Calibri"/>
                        <a:cs typeface="Times New Roman"/>
                      </a:endParaRPr>
                    </a:p>
                  </a:txBody>
                  <a:tcPr marL="61633" marR="61633" marT="0" marB="0">
                    <a:lnL>
                      <a:noFill/>
                    </a:lnL>
                    <a:lnR>
                      <a:noFill/>
                    </a:lnR>
                    <a:lnT>
                      <a:noFill/>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indent="467995" algn="ctr">
                        <a:lnSpc>
                          <a:spcPts val="1200"/>
                        </a:lnSpc>
                        <a:spcBef>
                          <a:spcPts val="300"/>
                        </a:spcBef>
                        <a:spcAft>
                          <a:spcPts val="300"/>
                        </a:spcAft>
                      </a:pPr>
                      <a:r>
                        <a:rPr lang="el-GR" sz="1100" b="1" i="1">
                          <a:latin typeface="Times New Roman"/>
                          <a:ea typeface="Calibri"/>
                          <a:cs typeface="Times New Roman"/>
                        </a:rPr>
                        <a:t>Αριθμός Περιπτώσεων</a:t>
                      </a:r>
                      <a:endParaRPr lang="el-GR" sz="1000">
                        <a:latin typeface="Calibri"/>
                        <a:ea typeface="Calibri"/>
                        <a:cs typeface="Times New Roman"/>
                      </a:endParaRPr>
                    </a:p>
                  </a:txBody>
                  <a:tcPr marL="61633" marR="61633" marT="0" marB="0">
                    <a:lnL>
                      <a:noFill/>
                    </a:lnL>
                    <a:lnR>
                      <a:noFill/>
                    </a:lnR>
                    <a:lnT>
                      <a:noFill/>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indent="467995" algn="ctr">
                        <a:lnSpc>
                          <a:spcPts val="1200"/>
                        </a:lnSpc>
                        <a:spcBef>
                          <a:spcPts val="300"/>
                        </a:spcBef>
                        <a:spcAft>
                          <a:spcPts val="300"/>
                        </a:spcAft>
                      </a:pPr>
                      <a:r>
                        <a:rPr lang="el-GR" sz="1100" b="1" i="1">
                          <a:latin typeface="Times New Roman"/>
                          <a:ea typeface="Calibri"/>
                          <a:cs typeface="Times New Roman"/>
                        </a:rPr>
                        <a:t>Ποσοστό Καθυστέρησης</a:t>
                      </a:r>
                      <a:endParaRPr lang="el-GR" sz="1000">
                        <a:latin typeface="Calibri"/>
                        <a:ea typeface="Calibri"/>
                        <a:cs typeface="Times New Roman"/>
                      </a:endParaRPr>
                    </a:p>
                  </a:txBody>
                  <a:tcPr marL="61633" marR="61633" marT="0" marB="0">
                    <a:lnL>
                      <a:noFill/>
                    </a:lnL>
                    <a:lnR>
                      <a:noFill/>
                    </a:lnR>
                    <a:lnT>
                      <a:noFill/>
                    </a:lnT>
                    <a:lnB w="12700" cap="flat" cmpd="sng" algn="ctr">
                      <a:solidFill>
                        <a:srgbClr val="000000"/>
                      </a:solidFill>
                      <a:prstDash val="solid"/>
                      <a:round/>
                      <a:headEnd type="none" w="med" len="med"/>
                      <a:tailEnd type="none" w="med" len="med"/>
                    </a:lnB>
                    <a:solidFill>
                      <a:schemeClr val="accent6">
                        <a:lumMod val="60000"/>
                        <a:lumOff val="40000"/>
                      </a:schemeClr>
                    </a:solidFill>
                  </a:tcPr>
                </a:tc>
              </a:tr>
              <a:tr h="285667">
                <a:tc>
                  <a:txBody>
                    <a:bodyPr/>
                    <a:lstStyle/>
                    <a:p>
                      <a:pPr indent="467995" algn="just">
                        <a:spcBef>
                          <a:spcPts val="300"/>
                        </a:spcBef>
                        <a:spcAft>
                          <a:spcPts val="300"/>
                        </a:spcAft>
                      </a:pPr>
                      <a:r>
                        <a:rPr lang="el-GR" sz="1400" spc="100">
                          <a:latin typeface="Times New Roman"/>
                          <a:ea typeface="Times New Roman"/>
                          <a:cs typeface="Times New Roman"/>
                        </a:rPr>
                        <a:t>Έλλειψη χειρουργείου</a:t>
                      </a:r>
                      <a:endParaRPr lang="el-GR" sz="1100">
                        <a:latin typeface="Times New Roman"/>
                        <a:ea typeface="Times New Roman"/>
                        <a:cs typeface="Times New Roman"/>
                      </a:endParaRPr>
                    </a:p>
                  </a:txBody>
                  <a:tcPr marL="61633" marR="61633" marT="0" marB="0" anchor="ctr">
                    <a:lnL>
                      <a:noFill/>
                    </a:lnL>
                    <a:lnR>
                      <a:noFill/>
                    </a:lnR>
                    <a:lnT w="12700" cap="flat" cmpd="sng" algn="ctr">
                      <a:solidFill>
                        <a:srgbClr val="000000"/>
                      </a:solidFill>
                      <a:prstDash val="solid"/>
                      <a:round/>
                      <a:headEnd type="none" w="med" len="med"/>
                      <a:tailEnd type="none" w="med" len="med"/>
                    </a:lnT>
                    <a:lnB>
                      <a:noFill/>
                    </a:lnB>
                    <a:solidFill>
                      <a:schemeClr val="accent6">
                        <a:lumMod val="60000"/>
                        <a:lumOff val="40000"/>
                      </a:schemeClr>
                    </a:solidFill>
                  </a:tcPr>
                </a:tc>
                <a:tc>
                  <a:txBody>
                    <a:bodyPr/>
                    <a:lstStyle/>
                    <a:p>
                      <a:pPr indent="467995" algn="r">
                        <a:lnSpc>
                          <a:spcPts val="1200"/>
                        </a:lnSpc>
                        <a:spcBef>
                          <a:spcPts val="300"/>
                        </a:spcBef>
                        <a:spcAft>
                          <a:spcPts val="300"/>
                        </a:spcAft>
                      </a:pPr>
                      <a:r>
                        <a:rPr lang="el-GR" sz="900">
                          <a:latin typeface="Times New Roman"/>
                          <a:ea typeface="Times New Roman"/>
                          <a:cs typeface="Times New Roman"/>
                        </a:rPr>
                        <a:t>15</a:t>
                      </a:r>
                      <a:endParaRPr lang="el-GR" sz="1100">
                        <a:latin typeface="Times New Roman"/>
                        <a:ea typeface="Times New Roman"/>
                        <a:cs typeface="Times New Roman"/>
                      </a:endParaRPr>
                    </a:p>
                  </a:txBody>
                  <a:tcPr marL="61633" marR="61633" marT="0" marB="0" anchor="ctr">
                    <a:lnL>
                      <a:noFill/>
                    </a:lnL>
                    <a:lnR>
                      <a:noFill/>
                    </a:lnR>
                    <a:lnT w="12700" cap="flat" cmpd="sng" algn="ctr">
                      <a:solidFill>
                        <a:srgbClr val="000000"/>
                      </a:solidFill>
                      <a:prstDash val="solid"/>
                      <a:round/>
                      <a:headEnd type="none" w="med" len="med"/>
                      <a:tailEnd type="none" w="med" len="med"/>
                    </a:lnT>
                    <a:lnB>
                      <a:noFill/>
                    </a:lnB>
                    <a:solidFill>
                      <a:schemeClr val="accent6">
                        <a:lumMod val="60000"/>
                        <a:lumOff val="40000"/>
                      </a:schemeClr>
                    </a:solidFill>
                  </a:tcPr>
                </a:tc>
                <a:tc>
                  <a:txBody>
                    <a:bodyPr/>
                    <a:lstStyle/>
                    <a:p>
                      <a:pPr marR="612140" indent="467995" algn="r">
                        <a:lnSpc>
                          <a:spcPts val="1200"/>
                        </a:lnSpc>
                        <a:spcBef>
                          <a:spcPts val="300"/>
                        </a:spcBef>
                        <a:spcAft>
                          <a:spcPts val="300"/>
                        </a:spcAft>
                      </a:pPr>
                      <a:r>
                        <a:rPr lang="el-GR" sz="900">
                          <a:latin typeface="Times New Roman"/>
                          <a:ea typeface="Times New Roman"/>
                          <a:cs typeface="Times New Roman"/>
                        </a:rPr>
                        <a:t>31%</a:t>
                      </a:r>
                      <a:endParaRPr lang="el-GR" sz="1100">
                        <a:latin typeface="Times New Roman"/>
                        <a:ea typeface="Times New Roman"/>
                        <a:cs typeface="Times New Roman"/>
                      </a:endParaRPr>
                    </a:p>
                  </a:txBody>
                  <a:tcPr marL="61633" marR="61633" marT="0" marB="0" anchor="ctr">
                    <a:lnL>
                      <a:noFill/>
                    </a:lnL>
                    <a:lnR>
                      <a:noFill/>
                    </a:lnR>
                    <a:lnT w="12700" cap="flat" cmpd="sng" algn="ctr">
                      <a:solidFill>
                        <a:srgbClr val="000000"/>
                      </a:solidFill>
                      <a:prstDash val="solid"/>
                      <a:round/>
                      <a:headEnd type="none" w="med" len="med"/>
                      <a:tailEnd type="none" w="med" len="med"/>
                    </a:lnT>
                    <a:lnB>
                      <a:noFill/>
                    </a:lnB>
                    <a:solidFill>
                      <a:schemeClr val="accent6">
                        <a:lumMod val="60000"/>
                        <a:lumOff val="40000"/>
                      </a:schemeClr>
                    </a:solidFill>
                  </a:tcPr>
                </a:tc>
              </a:tr>
              <a:tr h="571335">
                <a:tc>
                  <a:txBody>
                    <a:bodyPr/>
                    <a:lstStyle/>
                    <a:p>
                      <a:pPr indent="467995" algn="just">
                        <a:spcBef>
                          <a:spcPts val="300"/>
                        </a:spcBef>
                        <a:spcAft>
                          <a:spcPts val="300"/>
                        </a:spcAft>
                      </a:pPr>
                      <a:r>
                        <a:rPr lang="el-GR" sz="1400" spc="100">
                          <a:latin typeface="Times New Roman"/>
                          <a:ea typeface="Times New Roman"/>
                          <a:cs typeface="Times New Roman"/>
                        </a:rPr>
                        <a:t>Έλλειψη κλίνης στην εντατική μονάδα</a:t>
                      </a:r>
                      <a:endParaRPr lang="el-GR" sz="1100">
                        <a:latin typeface="Times New Roman"/>
                        <a:ea typeface="Times New Roman"/>
                        <a:cs typeface="Times New Roman"/>
                      </a:endParaRPr>
                    </a:p>
                  </a:txBody>
                  <a:tcPr marL="61633" marR="61633" marT="0" marB="0" anchor="ctr">
                    <a:lnL>
                      <a:noFill/>
                    </a:lnL>
                    <a:lnR>
                      <a:noFill/>
                    </a:lnR>
                    <a:lnT>
                      <a:noFill/>
                    </a:lnT>
                    <a:lnB>
                      <a:noFill/>
                    </a:lnB>
                    <a:solidFill>
                      <a:schemeClr val="accent6">
                        <a:lumMod val="60000"/>
                        <a:lumOff val="40000"/>
                      </a:schemeClr>
                    </a:solidFill>
                  </a:tcPr>
                </a:tc>
                <a:tc>
                  <a:txBody>
                    <a:bodyPr/>
                    <a:lstStyle/>
                    <a:p>
                      <a:pPr indent="467995" algn="r">
                        <a:lnSpc>
                          <a:spcPts val="1200"/>
                        </a:lnSpc>
                        <a:spcBef>
                          <a:spcPts val="300"/>
                        </a:spcBef>
                        <a:spcAft>
                          <a:spcPts val="300"/>
                        </a:spcAft>
                      </a:pPr>
                      <a:r>
                        <a:rPr lang="el-GR" sz="900">
                          <a:latin typeface="Times New Roman"/>
                          <a:ea typeface="Times New Roman"/>
                          <a:cs typeface="Times New Roman"/>
                        </a:rPr>
                        <a:t>12</a:t>
                      </a:r>
                      <a:endParaRPr lang="el-GR" sz="1100">
                        <a:latin typeface="Times New Roman"/>
                        <a:ea typeface="Times New Roman"/>
                        <a:cs typeface="Times New Roman"/>
                      </a:endParaRPr>
                    </a:p>
                  </a:txBody>
                  <a:tcPr marL="61633" marR="61633" marT="0" marB="0" anchor="ctr">
                    <a:lnL>
                      <a:noFill/>
                    </a:lnL>
                    <a:lnR>
                      <a:noFill/>
                    </a:lnR>
                    <a:lnT>
                      <a:noFill/>
                    </a:lnT>
                    <a:lnB>
                      <a:noFill/>
                    </a:lnB>
                    <a:solidFill>
                      <a:schemeClr val="accent6">
                        <a:lumMod val="60000"/>
                        <a:lumOff val="40000"/>
                      </a:schemeClr>
                    </a:solidFill>
                  </a:tcPr>
                </a:tc>
                <a:tc>
                  <a:txBody>
                    <a:bodyPr/>
                    <a:lstStyle/>
                    <a:p>
                      <a:pPr marR="612140" indent="467995" algn="r">
                        <a:lnSpc>
                          <a:spcPts val="1200"/>
                        </a:lnSpc>
                        <a:spcBef>
                          <a:spcPts val="300"/>
                        </a:spcBef>
                        <a:spcAft>
                          <a:spcPts val="300"/>
                        </a:spcAft>
                      </a:pPr>
                      <a:r>
                        <a:rPr lang="el-GR" sz="900">
                          <a:latin typeface="Times New Roman"/>
                          <a:ea typeface="Times New Roman"/>
                          <a:cs typeface="Times New Roman"/>
                        </a:rPr>
                        <a:t>25%</a:t>
                      </a:r>
                      <a:endParaRPr lang="el-GR" sz="1100">
                        <a:latin typeface="Times New Roman"/>
                        <a:ea typeface="Times New Roman"/>
                        <a:cs typeface="Times New Roman"/>
                      </a:endParaRPr>
                    </a:p>
                  </a:txBody>
                  <a:tcPr marL="61633" marR="61633" marT="0" marB="0" anchor="ctr">
                    <a:lnL>
                      <a:noFill/>
                    </a:lnL>
                    <a:lnR>
                      <a:noFill/>
                    </a:lnR>
                    <a:lnT>
                      <a:noFill/>
                    </a:lnT>
                    <a:lnB>
                      <a:noFill/>
                    </a:lnB>
                    <a:solidFill>
                      <a:schemeClr val="accent6">
                        <a:lumMod val="60000"/>
                        <a:lumOff val="40000"/>
                      </a:schemeClr>
                    </a:solidFill>
                  </a:tcPr>
                </a:tc>
              </a:tr>
              <a:tr h="571335">
                <a:tc>
                  <a:txBody>
                    <a:bodyPr/>
                    <a:lstStyle/>
                    <a:p>
                      <a:pPr indent="467995" algn="just">
                        <a:spcBef>
                          <a:spcPts val="300"/>
                        </a:spcBef>
                        <a:spcAft>
                          <a:spcPts val="300"/>
                        </a:spcAft>
                      </a:pPr>
                      <a:r>
                        <a:rPr lang="el-GR" sz="1400" spc="100">
                          <a:latin typeface="Times New Roman"/>
                          <a:ea typeface="Times New Roman"/>
                          <a:cs typeface="Times New Roman"/>
                        </a:rPr>
                        <a:t>Έλλειψη νοσοκομειακού προσωπικού</a:t>
                      </a:r>
                      <a:endParaRPr lang="el-GR" sz="1100">
                        <a:latin typeface="Times New Roman"/>
                        <a:ea typeface="Times New Roman"/>
                        <a:cs typeface="Times New Roman"/>
                      </a:endParaRPr>
                    </a:p>
                  </a:txBody>
                  <a:tcPr marL="61633" marR="61633" marT="0" marB="0" anchor="ctr">
                    <a:lnL>
                      <a:noFill/>
                    </a:lnL>
                    <a:lnR>
                      <a:noFill/>
                    </a:lnR>
                    <a:lnT>
                      <a:noFill/>
                    </a:lnT>
                    <a:lnB>
                      <a:noFill/>
                    </a:lnB>
                    <a:solidFill>
                      <a:schemeClr val="accent6">
                        <a:lumMod val="60000"/>
                        <a:lumOff val="40000"/>
                      </a:schemeClr>
                    </a:solidFill>
                  </a:tcPr>
                </a:tc>
                <a:tc>
                  <a:txBody>
                    <a:bodyPr/>
                    <a:lstStyle/>
                    <a:p>
                      <a:pPr indent="467995" algn="r">
                        <a:lnSpc>
                          <a:spcPts val="1200"/>
                        </a:lnSpc>
                        <a:spcBef>
                          <a:spcPts val="300"/>
                        </a:spcBef>
                        <a:spcAft>
                          <a:spcPts val="300"/>
                        </a:spcAft>
                      </a:pPr>
                      <a:r>
                        <a:rPr lang="el-GR" sz="900">
                          <a:latin typeface="Times New Roman"/>
                          <a:ea typeface="Times New Roman"/>
                          <a:cs typeface="Times New Roman"/>
                        </a:rPr>
                        <a:t>5</a:t>
                      </a:r>
                      <a:endParaRPr lang="el-GR" sz="1100">
                        <a:latin typeface="Times New Roman"/>
                        <a:ea typeface="Times New Roman"/>
                        <a:cs typeface="Times New Roman"/>
                      </a:endParaRPr>
                    </a:p>
                  </a:txBody>
                  <a:tcPr marL="61633" marR="61633" marT="0" marB="0" anchor="ctr">
                    <a:lnL>
                      <a:noFill/>
                    </a:lnL>
                    <a:lnR>
                      <a:noFill/>
                    </a:lnR>
                    <a:lnT>
                      <a:noFill/>
                    </a:lnT>
                    <a:lnB>
                      <a:noFill/>
                    </a:lnB>
                    <a:solidFill>
                      <a:schemeClr val="accent6">
                        <a:lumMod val="60000"/>
                        <a:lumOff val="40000"/>
                      </a:schemeClr>
                    </a:solidFill>
                  </a:tcPr>
                </a:tc>
                <a:tc>
                  <a:txBody>
                    <a:bodyPr/>
                    <a:lstStyle/>
                    <a:p>
                      <a:pPr marR="612140" indent="467995" algn="r">
                        <a:lnSpc>
                          <a:spcPts val="1200"/>
                        </a:lnSpc>
                        <a:spcBef>
                          <a:spcPts val="300"/>
                        </a:spcBef>
                        <a:spcAft>
                          <a:spcPts val="300"/>
                        </a:spcAft>
                      </a:pPr>
                      <a:r>
                        <a:rPr lang="el-GR" sz="900">
                          <a:latin typeface="Times New Roman"/>
                          <a:ea typeface="Times New Roman"/>
                          <a:cs typeface="Times New Roman"/>
                        </a:rPr>
                        <a:t>10%</a:t>
                      </a:r>
                      <a:endParaRPr lang="el-GR" sz="1100">
                        <a:latin typeface="Times New Roman"/>
                        <a:ea typeface="Times New Roman"/>
                        <a:cs typeface="Times New Roman"/>
                      </a:endParaRPr>
                    </a:p>
                  </a:txBody>
                  <a:tcPr marL="61633" marR="61633" marT="0" marB="0" anchor="ctr">
                    <a:lnL>
                      <a:noFill/>
                    </a:lnL>
                    <a:lnR>
                      <a:noFill/>
                    </a:lnR>
                    <a:lnT>
                      <a:noFill/>
                    </a:lnT>
                    <a:lnB>
                      <a:noFill/>
                    </a:lnB>
                    <a:solidFill>
                      <a:schemeClr val="accent6">
                        <a:lumMod val="60000"/>
                        <a:lumOff val="40000"/>
                      </a:schemeClr>
                    </a:solidFill>
                  </a:tcPr>
                </a:tc>
              </a:tr>
              <a:tr h="285667">
                <a:tc>
                  <a:txBody>
                    <a:bodyPr/>
                    <a:lstStyle/>
                    <a:p>
                      <a:pPr indent="467995" algn="just">
                        <a:spcBef>
                          <a:spcPts val="300"/>
                        </a:spcBef>
                        <a:spcAft>
                          <a:spcPts val="300"/>
                        </a:spcAft>
                      </a:pPr>
                      <a:r>
                        <a:rPr lang="el-GR" sz="1400" spc="100">
                          <a:latin typeface="Times New Roman"/>
                          <a:ea typeface="Times New Roman"/>
                          <a:cs typeface="Times New Roman"/>
                        </a:rPr>
                        <a:t>Κατάσταση του ασθενούς</a:t>
                      </a:r>
                      <a:endParaRPr lang="el-GR" sz="1100">
                        <a:latin typeface="Times New Roman"/>
                        <a:ea typeface="Times New Roman"/>
                        <a:cs typeface="Times New Roman"/>
                      </a:endParaRPr>
                    </a:p>
                  </a:txBody>
                  <a:tcPr marL="61633" marR="61633" marT="0" marB="0" anchor="ctr">
                    <a:lnL>
                      <a:noFill/>
                    </a:lnL>
                    <a:lnR>
                      <a:noFill/>
                    </a:lnR>
                    <a:lnT>
                      <a:noFill/>
                    </a:lnT>
                    <a:lnB>
                      <a:noFill/>
                    </a:lnB>
                    <a:solidFill>
                      <a:schemeClr val="accent6">
                        <a:lumMod val="60000"/>
                        <a:lumOff val="40000"/>
                      </a:schemeClr>
                    </a:solidFill>
                  </a:tcPr>
                </a:tc>
                <a:tc>
                  <a:txBody>
                    <a:bodyPr/>
                    <a:lstStyle/>
                    <a:p>
                      <a:pPr indent="467995" algn="r">
                        <a:lnSpc>
                          <a:spcPts val="1200"/>
                        </a:lnSpc>
                        <a:spcBef>
                          <a:spcPts val="300"/>
                        </a:spcBef>
                        <a:spcAft>
                          <a:spcPts val="300"/>
                        </a:spcAft>
                      </a:pPr>
                      <a:r>
                        <a:rPr lang="el-GR" sz="900">
                          <a:latin typeface="Times New Roman"/>
                          <a:ea typeface="Times New Roman"/>
                          <a:cs typeface="Times New Roman"/>
                        </a:rPr>
                        <a:t>7</a:t>
                      </a:r>
                      <a:endParaRPr lang="el-GR" sz="1100">
                        <a:latin typeface="Times New Roman"/>
                        <a:ea typeface="Times New Roman"/>
                        <a:cs typeface="Times New Roman"/>
                      </a:endParaRPr>
                    </a:p>
                  </a:txBody>
                  <a:tcPr marL="61633" marR="61633" marT="0" marB="0" anchor="ctr">
                    <a:lnL>
                      <a:noFill/>
                    </a:lnL>
                    <a:lnR>
                      <a:noFill/>
                    </a:lnR>
                    <a:lnT>
                      <a:noFill/>
                    </a:lnT>
                    <a:lnB>
                      <a:noFill/>
                    </a:lnB>
                    <a:solidFill>
                      <a:schemeClr val="accent6">
                        <a:lumMod val="60000"/>
                        <a:lumOff val="40000"/>
                      </a:schemeClr>
                    </a:solidFill>
                  </a:tcPr>
                </a:tc>
                <a:tc>
                  <a:txBody>
                    <a:bodyPr/>
                    <a:lstStyle/>
                    <a:p>
                      <a:pPr marR="612140" indent="467995" algn="r">
                        <a:lnSpc>
                          <a:spcPts val="1200"/>
                        </a:lnSpc>
                        <a:spcBef>
                          <a:spcPts val="300"/>
                        </a:spcBef>
                        <a:spcAft>
                          <a:spcPts val="300"/>
                        </a:spcAft>
                      </a:pPr>
                      <a:r>
                        <a:rPr lang="el-GR" sz="900">
                          <a:latin typeface="Times New Roman"/>
                          <a:ea typeface="Times New Roman"/>
                          <a:cs typeface="Times New Roman"/>
                        </a:rPr>
                        <a:t>15%</a:t>
                      </a:r>
                      <a:endParaRPr lang="el-GR" sz="1100">
                        <a:latin typeface="Times New Roman"/>
                        <a:ea typeface="Times New Roman"/>
                        <a:cs typeface="Times New Roman"/>
                      </a:endParaRPr>
                    </a:p>
                  </a:txBody>
                  <a:tcPr marL="61633" marR="61633" marT="0" marB="0" anchor="ctr">
                    <a:lnL>
                      <a:noFill/>
                    </a:lnL>
                    <a:lnR>
                      <a:noFill/>
                    </a:lnR>
                    <a:lnT>
                      <a:noFill/>
                    </a:lnT>
                    <a:lnB>
                      <a:noFill/>
                    </a:lnB>
                    <a:solidFill>
                      <a:schemeClr val="accent6">
                        <a:lumMod val="60000"/>
                        <a:lumOff val="40000"/>
                      </a:schemeClr>
                    </a:solidFill>
                  </a:tcPr>
                </a:tc>
              </a:tr>
              <a:tr h="571335">
                <a:tc>
                  <a:txBody>
                    <a:bodyPr/>
                    <a:lstStyle/>
                    <a:p>
                      <a:pPr indent="467995" algn="just">
                        <a:spcBef>
                          <a:spcPts val="300"/>
                        </a:spcBef>
                        <a:spcAft>
                          <a:spcPts val="300"/>
                        </a:spcAft>
                      </a:pPr>
                      <a:r>
                        <a:rPr lang="el-GR" sz="1400" spc="100">
                          <a:latin typeface="Times New Roman"/>
                          <a:ea typeface="Times New Roman"/>
                          <a:cs typeface="Times New Roman"/>
                        </a:rPr>
                        <a:t>Έλλειψη διαθέσιμου χειρούργου</a:t>
                      </a:r>
                      <a:endParaRPr lang="el-GR" sz="1100">
                        <a:latin typeface="Times New Roman"/>
                        <a:ea typeface="Times New Roman"/>
                        <a:cs typeface="Times New Roman"/>
                      </a:endParaRPr>
                    </a:p>
                  </a:txBody>
                  <a:tcPr marL="61633" marR="61633" marT="0" marB="0" anchor="ctr">
                    <a:lnL>
                      <a:noFill/>
                    </a:lnL>
                    <a:lnR>
                      <a:noFill/>
                    </a:lnR>
                    <a:lnT>
                      <a:noFill/>
                    </a:lnT>
                    <a:lnB>
                      <a:noFill/>
                    </a:lnB>
                    <a:solidFill>
                      <a:schemeClr val="accent6">
                        <a:lumMod val="60000"/>
                        <a:lumOff val="40000"/>
                      </a:schemeClr>
                    </a:solidFill>
                  </a:tcPr>
                </a:tc>
                <a:tc>
                  <a:txBody>
                    <a:bodyPr/>
                    <a:lstStyle/>
                    <a:p>
                      <a:pPr indent="467995" algn="r">
                        <a:lnSpc>
                          <a:spcPts val="1200"/>
                        </a:lnSpc>
                        <a:spcBef>
                          <a:spcPts val="300"/>
                        </a:spcBef>
                        <a:spcAft>
                          <a:spcPts val="300"/>
                        </a:spcAft>
                      </a:pPr>
                      <a:r>
                        <a:rPr lang="el-GR" sz="900">
                          <a:latin typeface="Times New Roman"/>
                          <a:ea typeface="Times New Roman"/>
                          <a:cs typeface="Times New Roman"/>
                        </a:rPr>
                        <a:t>3</a:t>
                      </a:r>
                      <a:endParaRPr lang="el-GR" sz="1100">
                        <a:latin typeface="Times New Roman"/>
                        <a:ea typeface="Times New Roman"/>
                        <a:cs typeface="Times New Roman"/>
                      </a:endParaRPr>
                    </a:p>
                  </a:txBody>
                  <a:tcPr marL="61633" marR="61633" marT="0" marB="0" anchor="ctr">
                    <a:lnL>
                      <a:noFill/>
                    </a:lnL>
                    <a:lnR>
                      <a:noFill/>
                    </a:lnR>
                    <a:lnT>
                      <a:noFill/>
                    </a:lnT>
                    <a:lnB>
                      <a:noFill/>
                    </a:lnB>
                    <a:solidFill>
                      <a:schemeClr val="accent6">
                        <a:lumMod val="60000"/>
                        <a:lumOff val="40000"/>
                      </a:schemeClr>
                    </a:solidFill>
                  </a:tcPr>
                </a:tc>
                <a:tc>
                  <a:txBody>
                    <a:bodyPr/>
                    <a:lstStyle/>
                    <a:p>
                      <a:pPr marR="612140" indent="467995" algn="r">
                        <a:lnSpc>
                          <a:spcPts val="1200"/>
                        </a:lnSpc>
                        <a:spcBef>
                          <a:spcPts val="300"/>
                        </a:spcBef>
                        <a:spcAft>
                          <a:spcPts val="300"/>
                        </a:spcAft>
                      </a:pPr>
                      <a:r>
                        <a:rPr lang="el-GR" sz="900">
                          <a:latin typeface="Times New Roman"/>
                          <a:ea typeface="Times New Roman"/>
                          <a:cs typeface="Times New Roman"/>
                        </a:rPr>
                        <a:t>6%</a:t>
                      </a:r>
                      <a:endParaRPr lang="el-GR" sz="1100">
                        <a:latin typeface="Times New Roman"/>
                        <a:ea typeface="Times New Roman"/>
                        <a:cs typeface="Times New Roman"/>
                      </a:endParaRPr>
                    </a:p>
                  </a:txBody>
                  <a:tcPr marL="61633" marR="61633" marT="0" marB="0" anchor="ctr">
                    <a:lnL>
                      <a:noFill/>
                    </a:lnL>
                    <a:lnR>
                      <a:noFill/>
                    </a:lnR>
                    <a:lnT>
                      <a:noFill/>
                    </a:lnT>
                    <a:lnB>
                      <a:noFill/>
                    </a:lnB>
                    <a:solidFill>
                      <a:schemeClr val="accent6">
                        <a:lumMod val="60000"/>
                        <a:lumOff val="40000"/>
                      </a:schemeClr>
                    </a:solidFill>
                  </a:tcPr>
                </a:tc>
              </a:tr>
              <a:tr h="285667">
                <a:tc>
                  <a:txBody>
                    <a:bodyPr/>
                    <a:lstStyle/>
                    <a:p>
                      <a:pPr indent="467995" algn="just">
                        <a:spcBef>
                          <a:spcPts val="300"/>
                        </a:spcBef>
                        <a:spcAft>
                          <a:spcPts val="300"/>
                        </a:spcAft>
                      </a:pPr>
                      <a:r>
                        <a:rPr lang="el-GR" sz="1400" spc="100">
                          <a:latin typeface="Times New Roman"/>
                          <a:ea typeface="Times New Roman"/>
                          <a:cs typeface="Times New Roman"/>
                        </a:rPr>
                        <a:t>Μη διαθέσιμος εξοπλισμός</a:t>
                      </a:r>
                      <a:endParaRPr lang="el-GR" sz="1100">
                        <a:latin typeface="Times New Roman"/>
                        <a:ea typeface="Times New Roman"/>
                        <a:cs typeface="Times New Roman"/>
                      </a:endParaRPr>
                    </a:p>
                  </a:txBody>
                  <a:tcPr marL="61633" marR="61633" marT="0" marB="0" anchor="ctr">
                    <a:lnL>
                      <a:noFill/>
                    </a:lnL>
                    <a:lnR>
                      <a:noFill/>
                    </a:lnR>
                    <a:lnT>
                      <a:noFill/>
                    </a:lnT>
                    <a:lnB>
                      <a:noFill/>
                    </a:lnB>
                    <a:solidFill>
                      <a:schemeClr val="accent6">
                        <a:lumMod val="60000"/>
                        <a:lumOff val="40000"/>
                      </a:schemeClr>
                    </a:solidFill>
                  </a:tcPr>
                </a:tc>
                <a:tc>
                  <a:txBody>
                    <a:bodyPr/>
                    <a:lstStyle/>
                    <a:p>
                      <a:pPr indent="467995" algn="r">
                        <a:lnSpc>
                          <a:spcPts val="1200"/>
                        </a:lnSpc>
                        <a:spcBef>
                          <a:spcPts val="300"/>
                        </a:spcBef>
                        <a:spcAft>
                          <a:spcPts val="300"/>
                        </a:spcAft>
                      </a:pPr>
                      <a:r>
                        <a:rPr lang="el-GR" sz="900">
                          <a:latin typeface="Times New Roman"/>
                          <a:ea typeface="Times New Roman"/>
                          <a:cs typeface="Times New Roman"/>
                        </a:rPr>
                        <a:t>6</a:t>
                      </a:r>
                      <a:endParaRPr lang="el-GR" sz="1100">
                        <a:latin typeface="Times New Roman"/>
                        <a:ea typeface="Times New Roman"/>
                        <a:cs typeface="Times New Roman"/>
                      </a:endParaRPr>
                    </a:p>
                  </a:txBody>
                  <a:tcPr marL="61633" marR="61633" marT="0" marB="0" anchor="ctr">
                    <a:lnL>
                      <a:noFill/>
                    </a:lnL>
                    <a:lnR>
                      <a:noFill/>
                    </a:lnR>
                    <a:lnT>
                      <a:noFill/>
                    </a:lnT>
                    <a:lnB>
                      <a:noFill/>
                    </a:lnB>
                    <a:solidFill>
                      <a:schemeClr val="accent6">
                        <a:lumMod val="60000"/>
                        <a:lumOff val="40000"/>
                      </a:schemeClr>
                    </a:solidFill>
                  </a:tcPr>
                </a:tc>
                <a:tc>
                  <a:txBody>
                    <a:bodyPr/>
                    <a:lstStyle/>
                    <a:p>
                      <a:pPr marR="612140" indent="467995" algn="r">
                        <a:lnSpc>
                          <a:spcPts val="1200"/>
                        </a:lnSpc>
                        <a:spcBef>
                          <a:spcPts val="300"/>
                        </a:spcBef>
                        <a:spcAft>
                          <a:spcPts val="300"/>
                        </a:spcAft>
                      </a:pPr>
                      <a:r>
                        <a:rPr lang="el-GR" sz="900">
                          <a:latin typeface="Times New Roman"/>
                          <a:ea typeface="Times New Roman"/>
                          <a:cs typeface="Times New Roman"/>
                        </a:rPr>
                        <a:t>13%</a:t>
                      </a:r>
                      <a:endParaRPr lang="el-GR" sz="1100">
                        <a:latin typeface="Times New Roman"/>
                        <a:ea typeface="Times New Roman"/>
                        <a:cs typeface="Times New Roman"/>
                      </a:endParaRPr>
                    </a:p>
                  </a:txBody>
                  <a:tcPr marL="61633" marR="61633" marT="0" marB="0" anchor="ctr">
                    <a:lnL>
                      <a:noFill/>
                    </a:lnL>
                    <a:lnR>
                      <a:noFill/>
                    </a:lnR>
                    <a:lnT>
                      <a:noFill/>
                    </a:lnT>
                    <a:lnB>
                      <a:noFill/>
                    </a:lnB>
                    <a:solidFill>
                      <a:schemeClr val="accent6">
                        <a:lumMod val="60000"/>
                        <a:lumOff val="40000"/>
                      </a:schemeClr>
                    </a:solidFill>
                  </a:tcPr>
                </a:tc>
              </a:tr>
              <a:tr h="285667">
                <a:tc>
                  <a:txBody>
                    <a:bodyPr/>
                    <a:lstStyle/>
                    <a:p>
                      <a:pPr indent="467995" algn="just">
                        <a:spcBef>
                          <a:spcPts val="300"/>
                        </a:spcBef>
                        <a:spcAft>
                          <a:spcPts val="300"/>
                        </a:spcAft>
                      </a:pPr>
                      <a:r>
                        <a:rPr lang="el-GR" sz="1400" spc="100">
                          <a:latin typeface="Times New Roman"/>
                          <a:ea typeface="Times New Roman"/>
                          <a:cs typeface="Times New Roman"/>
                        </a:rPr>
                        <a:t>ΣΥΝΟΛΟ</a:t>
                      </a:r>
                      <a:endParaRPr lang="el-GR" sz="1100">
                        <a:latin typeface="Times New Roman"/>
                        <a:ea typeface="Times New Roman"/>
                        <a:cs typeface="Times New Roman"/>
                      </a:endParaRPr>
                    </a:p>
                  </a:txBody>
                  <a:tcPr marL="61633" marR="61633" marT="0" marB="0" anchor="ctr">
                    <a:lnL>
                      <a:noFill/>
                    </a:lnL>
                    <a:lnR>
                      <a:noFill/>
                    </a:lnR>
                    <a:lnT>
                      <a:noFill/>
                    </a:lnT>
                    <a:lnB>
                      <a:noFill/>
                    </a:lnB>
                    <a:solidFill>
                      <a:schemeClr val="accent6">
                        <a:lumMod val="60000"/>
                        <a:lumOff val="40000"/>
                      </a:schemeClr>
                    </a:solidFill>
                  </a:tcPr>
                </a:tc>
                <a:tc>
                  <a:txBody>
                    <a:bodyPr/>
                    <a:lstStyle/>
                    <a:p>
                      <a:pPr indent="467995" algn="r">
                        <a:lnSpc>
                          <a:spcPts val="1200"/>
                        </a:lnSpc>
                        <a:spcBef>
                          <a:spcPts val="300"/>
                        </a:spcBef>
                        <a:spcAft>
                          <a:spcPts val="300"/>
                        </a:spcAft>
                      </a:pPr>
                      <a:r>
                        <a:rPr lang="el-GR" sz="900">
                          <a:latin typeface="Times New Roman"/>
                          <a:ea typeface="Times New Roman"/>
                          <a:cs typeface="Times New Roman"/>
                        </a:rPr>
                        <a:t>48</a:t>
                      </a:r>
                      <a:endParaRPr lang="el-GR" sz="1100">
                        <a:latin typeface="Times New Roman"/>
                        <a:ea typeface="Times New Roman"/>
                        <a:cs typeface="Times New Roman"/>
                      </a:endParaRPr>
                    </a:p>
                  </a:txBody>
                  <a:tcPr marL="61633" marR="61633" marT="0" marB="0" anchor="ctr">
                    <a:lnL>
                      <a:noFill/>
                    </a:lnL>
                    <a:lnR>
                      <a:noFill/>
                    </a:lnR>
                    <a:lnT>
                      <a:noFill/>
                    </a:lnT>
                    <a:lnB>
                      <a:noFill/>
                    </a:lnB>
                    <a:solidFill>
                      <a:schemeClr val="accent6">
                        <a:lumMod val="60000"/>
                        <a:lumOff val="40000"/>
                      </a:schemeClr>
                    </a:solidFill>
                  </a:tcPr>
                </a:tc>
                <a:tc>
                  <a:txBody>
                    <a:bodyPr/>
                    <a:lstStyle/>
                    <a:p>
                      <a:pPr marR="612140" indent="467995" algn="r">
                        <a:lnSpc>
                          <a:spcPts val="1200"/>
                        </a:lnSpc>
                        <a:spcBef>
                          <a:spcPts val="300"/>
                        </a:spcBef>
                        <a:spcAft>
                          <a:spcPts val="300"/>
                        </a:spcAft>
                      </a:pPr>
                      <a:r>
                        <a:rPr lang="el-GR" sz="900" dirty="0">
                          <a:latin typeface="Times New Roman"/>
                          <a:ea typeface="Times New Roman"/>
                          <a:cs typeface="Times New Roman"/>
                        </a:rPr>
                        <a:t>100%</a:t>
                      </a:r>
                      <a:endParaRPr lang="el-GR" sz="1100" dirty="0">
                        <a:latin typeface="Times New Roman"/>
                        <a:ea typeface="Times New Roman"/>
                        <a:cs typeface="Times New Roman"/>
                      </a:endParaRPr>
                    </a:p>
                  </a:txBody>
                  <a:tcPr marL="61633" marR="61633" marT="0" marB="0" anchor="ctr">
                    <a:lnL>
                      <a:noFill/>
                    </a:lnL>
                    <a:lnR>
                      <a:noFill/>
                    </a:lnR>
                    <a:lnT>
                      <a:noFill/>
                    </a:lnT>
                    <a:lnB>
                      <a:noFill/>
                    </a:lnB>
                    <a:solidFill>
                      <a:schemeClr val="accent6">
                        <a:lumMod val="60000"/>
                        <a:lumOff val="40000"/>
                      </a:schemeClr>
                    </a:solidFill>
                  </a:tcPr>
                </a:tc>
              </a:tr>
            </a:tbl>
          </a:graphicData>
        </a:graphic>
      </p:graphicFrame>
    </p:spTree>
  </p:cSld>
  <p:clrMapOvr>
    <a:masterClrMapping/>
  </p:clrMapOvr>
  <p:transition>
    <p:dissolv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A9F59C77-9914-4F88-B11C-2AD055C12F48}" type="datetime1">
              <a:rPr lang="el-GR" smtClean="0"/>
              <a:pPr/>
              <a:t>22/4/2020</a:t>
            </a:fld>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17</a:t>
            </a:fld>
            <a:endParaRPr lang="el-GR"/>
          </a:p>
        </p:txBody>
      </p:sp>
      <p:sp>
        <p:nvSpPr>
          <p:cNvPr id="179201" name="Rectangle 1"/>
          <p:cNvSpPr>
            <a:spLocks noChangeArrowheads="1"/>
          </p:cNvSpPr>
          <p:nvPr/>
        </p:nvSpPr>
        <p:spPr bwMode="auto">
          <a:xfrm>
            <a:off x="323528" y="1772816"/>
            <a:ext cx="8568952" cy="42473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52413" algn="l" defTabSz="914400" rtl="0" eaLnBrk="1" fontAlgn="base" latinLnBrk="0" hangingPunct="1">
              <a:lnSpc>
                <a:spcPct val="100000"/>
              </a:lnSpc>
              <a:spcBef>
                <a:spcPct val="0"/>
              </a:spcBef>
              <a:spcAft>
                <a:spcPct val="0"/>
              </a:spcAft>
              <a:buClrTx/>
              <a:buSzTx/>
              <a:buFontTx/>
              <a:buNone/>
              <a:tabLst/>
            </a:pPr>
            <a:r>
              <a:rPr kumimoji="0" lang="el-GR" b="0" i="0" u="none" strike="noStrike" cap="none" normalizeH="0" baseline="0" dirty="0" smtClean="0">
                <a:ln>
                  <a:noFill/>
                </a:ln>
                <a:solidFill>
                  <a:schemeClr val="tx1"/>
                </a:solidFill>
                <a:effectLst/>
                <a:latin typeface="+mj-lt"/>
                <a:ea typeface="Times New Roman" pitchFamily="18" charset="0"/>
                <a:cs typeface="Times New Roman" pitchFamily="18" charset="0"/>
              </a:rPr>
              <a:t>Όμως, αυτό δε δείχνει όλη την εικόνα. Ο αριθμός των ημερών καθυστέρησης μπορεί να είναι πιο χρήσιμος, μαζί με την αιτία της καθυστέρησης (Πίνακας 2).</a:t>
            </a:r>
          </a:p>
          <a:p>
            <a:pPr marL="0" marR="0" lvl="0" indent="252413" algn="l" defTabSz="914400" rtl="0" eaLnBrk="1" fontAlgn="base" latinLnBrk="0" hangingPunct="1">
              <a:lnSpc>
                <a:spcPct val="100000"/>
              </a:lnSpc>
              <a:spcBef>
                <a:spcPct val="0"/>
              </a:spcBef>
              <a:spcAft>
                <a:spcPct val="0"/>
              </a:spcAft>
              <a:buClrTx/>
              <a:buSzTx/>
              <a:buFontTx/>
              <a:buNone/>
              <a:tabLst/>
            </a:pPr>
            <a:endParaRPr kumimoji="0" lang="el-GR" b="0" i="0" u="none" strike="noStrike" cap="none" normalizeH="0" baseline="0" dirty="0" smtClean="0">
              <a:ln>
                <a:noFill/>
              </a:ln>
              <a:solidFill>
                <a:schemeClr val="tx1"/>
              </a:solidFill>
              <a:effectLst/>
              <a:latin typeface="+mj-lt"/>
              <a:ea typeface="Times New Roman" pitchFamily="18" charset="0"/>
              <a:cs typeface="Arial" pitchFamily="34" charset="0"/>
            </a:endParaRPr>
          </a:p>
          <a:p>
            <a:pPr marL="0" marR="0" lvl="0" indent="252413" algn="l" defTabSz="914400" rtl="0" eaLnBrk="0" fontAlgn="base" latinLnBrk="0" hangingPunct="0">
              <a:lnSpc>
                <a:spcPct val="100000"/>
              </a:lnSpc>
              <a:spcBef>
                <a:spcPct val="0"/>
              </a:spcBef>
              <a:spcAft>
                <a:spcPct val="0"/>
              </a:spcAft>
              <a:buClrTx/>
              <a:buSzTx/>
              <a:buFontTx/>
              <a:buNone/>
              <a:tabLst/>
            </a:pPr>
            <a:r>
              <a:rPr kumimoji="0" lang="el-GR" b="0" i="0" u="none" strike="noStrike" cap="none" normalizeH="0" baseline="0" dirty="0" smtClean="0">
                <a:ln>
                  <a:noFill/>
                </a:ln>
                <a:solidFill>
                  <a:schemeClr val="tx1"/>
                </a:solidFill>
                <a:effectLst/>
                <a:latin typeface="+mj-lt"/>
                <a:ea typeface="Times New Roman" pitchFamily="18" charset="0"/>
                <a:cs typeface="Arial" pitchFamily="34" charset="0"/>
              </a:rPr>
              <a:t>Τα συμπεράσματα που βγαίνουν από την πρώτη ανάλυση </a:t>
            </a:r>
            <a:r>
              <a:rPr kumimoji="0" lang="en-US" b="0" i="0" u="none" strike="noStrike" cap="none" normalizeH="0" baseline="0" dirty="0" smtClean="0">
                <a:ln>
                  <a:noFill/>
                </a:ln>
                <a:solidFill>
                  <a:schemeClr val="tx1"/>
                </a:solidFill>
                <a:effectLst/>
                <a:latin typeface="+mj-lt"/>
                <a:ea typeface="Times New Roman" pitchFamily="18" charset="0"/>
                <a:cs typeface="Arial" pitchFamily="34" charset="0"/>
              </a:rPr>
              <a:t>Pareto </a:t>
            </a:r>
            <a:r>
              <a:rPr kumimoji="0" lang="el-GR" b="0" i="0" u="none" strike="noStrike" cap="none" normalizeH="0" baseline="0" dirty="0" smtClean="0">
                <a:ln>
                  <a:noFill/>
                </a:ln>
                <a:solidFill>
                  <a:schemeClr val="tx1"/>
                </a:solidFill>
                <a:effectLst/>
                <a:latin typeface="+mj-lt"/>
                <a:ea typeface="Times New Roman" pitchFamily="18" charset="0"/>
                <a:cs typeface="Arial" pitchFamily="34" charset="0"/>
              </a:rPr>
              <a:t>στον Πίνακα 1 διαφέρουν από αυτά του Πίνακα 2, αλλά και στις δύο, οι βασικές αιτίες καθυστέρησης είναι η έλλειψη χειρουργείων και η έλλειψη θέσεων στη μονάδα εντατικής θεραπείας. </a:t>
            </a:r>
          </a:p>
          <a:p>
            <a:pPr marL="0" marR="0" lvl="0" indent="252413" algn="l" defTabSz="914400" rtl="0" eaLnBrk="0" fontAlgn="base" latinLnBrk="0" hangingPunct="0">
              <a:lnSpc>
                <a:spcPct val="100000"/>
              </a:lnSpc>
              <a:spcBef>
                <a:spcPct val="0"/>
              </a:spcBef>
              <a:spcAft>
                <a:spcPct val="0"/>
              </a:spcAft>
              <a:buClrTx/>
              <a:buSzTx/>
              <a:buFontTx/>
              <a:buNone/>
              <a:tabLst/>
            </a:pPr>
            <a:endParaRPr lang="el-GR" dirty="0" smtClean="0">
              <a:latin typeface="+mj-lt"/>
              <a:ea typeface="Times New Roman" pitchFamily="18" charset="0"/>
              <a:cs typeface="Arial" pitchFamily="34" charset="0"/>
            </a:endParaRPr>
          </a:p>
          <a:p>
            <a:pPr marL="0" marR="0" lvl="0" indent="252413" algn="l" defTabSz="914400" rtl="0" eaLnBrk="0" fontAlgn="base" latinLnBrk="0" hangingPunct="0">
              <a:lnSpc>
                <a:spcPct val="100000"/>
              </a:lnSpc>
              <a:spcBef>
                <a:spcPct val="0"/>
              </a:spcBef>
              <a:spcAft>
                <a:spcPct val="0"/>
              </a:spcAft>
              <a:buClrTx/>
              <a:buSzTx/>
              <a:buFontTx/>
              <a:buNone/>
              <a:tabLst/>
            </a:pPr>
            <a:r>
              <a:rPr kumimoji="0" lang="el-GR" b="0" i="0" u="none" strike="noStrike" cap="none" normalizeH="0" baseline="0" dirty="0" smtClean="0">
                <a:ln>
                  <a:noFill/>
                </a:ln>
                <a:solidFill>
                  <a:schemeClr val="tx1"/>
                </a:solidFill>
                <a:effectLst/>
                <a:latin typeface="+mj-lt"/>
                <a:ea typeface="Times New Roman" pitchFamily="18" charset="0"/>
                <a:cs typeface="Arial" pitchFamily="34" charset="0"/>
              </a:rPr>
              <a:t>Η έλλειψη εξοπλισμού, παρ' ότι επισημάνθηκε κραυγαλέα από τους ιατρούς, προκαλεί ελάχιστη ανωμαλία στο πρόγραμμα των χειρουργείων, ενώ η έλλειψη νοσηλευτών είναι τέταρτη σε σύνολο έξι εξεταζόμενων αιτίων. </a:t>
            </a:r>
          </a:p>
          <a:p>
            <a:pPr marL="0" marR="0" lvl="0" indent="252413" algn="l" defTabSz="914400" rtl="0" eaLnBrk="0" fontAlgn="base" latinLnBrk="0" hangingPunct="0">
              <a:lnSpc>
                <a:spcPct val="100000"/>
              </a:lnSpc>
              <a:spcBef>
                <a:spcPct val="0"/>
              </a:spcBef>
              <a:spcAft>
                <a:spcPct val="0"/>
              </a:spcAft>
              <a:buClrTx/>
              <a:buSzTx/>
              <a:buFontTx/>
              <a:buNone/>
              <a:tabLst/>
            </a:pPr>
            <a:endParaRPr lang="el-GR" dirty="0" smtClean="0">
              <a:latin typeface="+mj-lt"/>
              <a:ea typeface="Times New Roman" pitchFamily="18" charset="0"/>
              <a:cs typeface="Arial" pitchFamily="34" charset="0"/>
            </a:endParaRPr>
          </a:p>
          <a:p>
            <a:pPr marL="0" marR="0" lvl="0" indent="252413" algn="l" defTabSz="914400" rtl="0" eaLnBrk="0" fontAlgn="base" latinLnBrk="0" hangingPunct="0">
              <a:lnSpc>
                <a:spcPct val="100000"/>
              </a:lnSpc>
              <a:spcBef>
                <a:spcPct val="0"/>
              </a:spcBef>
              <a:spcAft>
                <a:spcPct val="0"/>
              </a:spcAft>
              <a:buClrTx/>
              <a:buSzTx/>
              <a:buFontTx/>
              <a:buNone/>
              <a:tabLst/>
            </a:pPr>
            <a:r>
              <a:rPr kumimoji="0" lang="el-GR" b="0" i="0" u="none" strike="noStrike" cap="none" normalizeH="0" baseline="0" dirty="0" smtClean="0">
                <a:ln>
                  <a:noFill/>
                </a:ln>
                <a:solidFill>
                  <a:schemeClr val="tx1"/>
                </a:solidFill>
                <a:effectLst/>
                <a:latin typeface="+mj-lt"/>
                <a:ea typeface="Times New Roman" pitchFamily="18" charset="0"/>
                <a:cs typeface="Arial" pitchFamily="34" charset="0"/>
              </a:rPr>
              <a:t>Είναι ενδιαφέρον να σημειωθεί ότι η έλλειψη χειρουργού, παρ' ότι δεν αναφέρθηκε από αυτούς που χρησιμοποίησαν τα χειρουργεία και θεωρήθηκε ελάχιστη αιτία, ακόμα και μετά από την αρχική ανάλυση </a:t>
            </a:r>
            <a:r>
              <a:rPr kumimoji="0" lang="en-US" b="0" i="0" u="none" strike="noStrike" cap="none" normalizeH="0" baseline="0" dirty="0" smtClean="0">
                <a:ln>
                  <a:noFill/>
                </a:ln>
                <a:solidFill>
                  <a:schemeClr val="tx1"/>
                </a:solidFill>
                <a:effectLst/>
                <a:latin typeface="+mj-lt"/>
                <a:ea typeface="Times New Roman" pitchFamily="18" charset="0"/>
                <a:cs typeface="Arial" pitchFamily="34" charset="0"/>
              </a:rPr>
              <a:t>Pareto</a:t>
            </a:r>
            <a:r>
              <a:rPr kumimoji="0" lang="el-GR" b="1" i="1" u="none" strike="noStrike" cap="none" normalizeH="0" baseline="0" dirty="0" smtClean="0">
                <a:ln>
                  <a:noFill/>
                </a:ln>
                <a:solidFill>
                  <a:schemeClr val="tx1"/>
                </a:solidFill>
                <a:effectLst/>
                <a:latin typeface="+mj-lt"/>
                <a:ea typeface="Times New Roman" pitchFamily="18" charset="0"/>
                <a:cs typeface="Arial" pitchFamily="34" charset="0"/>
              </a:rPr>
              <a:t>, </a:t>
            </a:r>
            <a:r>
              <a:rPr kumimoji="0" lang="el-GR" b="0" i="0" u="none" strike="noStrike" cap="none" normalizeH="0" baseline="0" dirty="0" smtClean="0">
                <a:ln>
                  <a:noFill/>
                </a:ln>
                <a:solidFill>
                  <a:schemeClr val="tx1"/>
                </a:solidFill>
                <a:effectLst/>
                <a:latin typeface="+mj-lt"/>
                <a:ea typeface="Times New Roman" pitchFamily="18" charset="0"/>
                <a:cs typeface="Arial" pitchFamily="34" charset="0"/>
              </a:rPr>
              <a:t>προκαλεί το 19 τοις εκατό των ημερών καθυστέρησης των εγχειρήσεων. </a:t>
            </a:r>
            <a:endParaRPr kumimoji="0" lang="el-GR" b="0"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transition>
    <p:dissolv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A9F59C77-9914-4F88-B11C-2AD055C12F48}" type="datetime1">
              <a:rPr lang="el-GR" smtClean="0"/>
              <a:pPr/>
              <a:t>22/4/2020</a:t>
            </a:fld>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18</a:t>
            </a:fld>
            <a:endParaRPr lang="el-GR"/>
          </a:p>
        </p:txBody>
      </p:sp>
      <p:graphicFrame>
        <p:nvGraphicFramePr>
          <p:cNvPr id="6" name="5 - Πίνακας"/>
          <p:cNvGraphicFramePr>
            <a:graphicFrameLocks noGrp="1"/>
          </p:cNvGraphicFramePr>
          <p:nvPr/>
        </p:nvGraphicFramePr>
        <p:xfrm>
          <a:off x="467544" y="2348880"/>
          <a:ext cx="8208911" cy="3310368"/>
        </p:xfrm>
        <a:graphic>
          <a:graphicData uri="http://schemas.openxmlformats.org/drawingml/2006/table">
            <a:tbl>
              <a:tblPr/>
              <a:tblGrid>
                <a:gridCol w="3787073"/>
                <a:gridCol w="1416310"/>
                <a:gridCol w="1633790"/>
                <a:gridCol w="1371738"/>
              </a:tblGrid>
              <a:tr h="287623">
                <a:tc gridSpan="4">
                  <a:txBody>
                    <a:bodyPr/>
                    <a:lstStyle/>
                    <a:p>
                      <a:pPr indent="467995" algn="l">
                        <a:lnSpc>
                          <a:spcPct val="150000"/>
                        </a:lnSpc>
                        <a:spcBef>
                          <a:spcPts val="300"/>
                        </a:spcBef>
                        <a:spcAft>
                          <a:spcPts val="300"/>
                        </a:spcAft>
                      </a:pPr>
                      <a:r>
                        <a:rPr lang="el-GR" sz="1300" b="1" dirty="0">
                          <a:latin typeface="Times New Roman"/>
                          <a:ea typeface="Times New Roman"/>
                          <a:cs typeface="Times New Roman"/>
                        </a:rPr>
                        <a:t>Πίνακας </a:t>
                      </a:r>
                      <a:r>
                        <a:rPr lang="el-GR" sz="1300" b="1" dirty="0" smtClean="0">
                          <a:latin typeface="Times New Roman"/>
                          <a:ea typeface="Times New Roman"/>
                          <a:cs typeface="Times New Roman"/>
                        </a:rPr>
                        <a:t>2</a:t>
                      </a:r>
                      <a:r>
                        <a:rPr lang="el-GR" sz="1300" b="1" dirty="0">
                          <a:latin typeface="Times New Roman"/>
                          <a:ea typeface="Times New Roman"/>
                          <a:cs typeface="Times New Roman"/>
                        </a:rPr>
                        <a:t>:</a:t>
                      </a:r>
                      <a:r>
                        <a:rPr lang="el-GR" sz="1300" dirty="0">
                          <a:latin typeface="Times New Roman"/>
                          <a:ea typeface="Times New Roman"/>
                          <a:cs typeface="Times New Roman"/>
                        </a:rPr>
                        <a:t> Λόγοι Καθυστέρησης στο Χειρουργείο το μήνα Μάιο</a:t>
                      </a:r>
                      <a:endParaRPr lang="el-GR" sz="1000" dirty="0">
                        <a:latin typeface="Calibri"/>
                        <a:ea typeface="Calibri"/>
                        <a:cs typeface="Times New Roman"/>
                      </a:endParaRPr>
                    </a:p>
                  </a:txBody>
                  <a:tcPr marL="61633" marR="61633" marT="0" marB="0">
                    <a:lnL>
                      <a:noFill/>
                    </a:lnL>
                    <a:lnR>
                      <a:noFill/>
                    </a:lnR>
                    <a:lnT>
                      <a:noFill/>
                    </a:lnT>
                    <a:lnB>
                      <a:noFill/>
                    </a:lnB>
                    <a:solidFill>
                      <a:schemeClr val="accent6">
                        <a:lumMod val="60000"/>
                        <a:lumOff val="40000"/>
                      </a:schemeClr>
                    </a:solidFill>
                  </a:tcPr>
                </a:tc>
                <a:tc hMerge="1">
                  <a:txBody>
                    <a:bodyPr/>
                    <a:lstStyle/>
                    <a:p>
                      <a:endParaRPr lang="el-GR"/>
                    </a:p>
                  </a:txBody>
                  <a:tcPr/>
                </a:tc>
                <a:tc hMerge="1">
                  <a:txBody>
                    <a:bodyPr/>
                    <a:lstStyle/>
                    <a:p>
                      <a:endParaRPr lang="el-GR"/>
                    </a:p>
                  </a:txBody>
                  <a:tcPr/>
                </a:tc>
                <a:tc hMerge="1">
                  <a:txBody>
                    <a:bodyPr/>
                    <a:lstStyle/>
                    <a:p>
                      <a:endParaRPr lang="el-GR"/>
                    </a:p>
                  </a:txBody>
                  <a:tcPr/>
                </a:tc>
              </a:tr>
              <a:tr h="602638">
                <a:tc>
                  <a:txBody>
                    <a:bodyPr/>
                    <a:lstStyle/>
                    <a:p>
                      <a:pPr indent="467995" algn="ctr">
                        <a:lnSpc>
                          <a:spcPts val="1200"/>
                        </a:lnSpc>
                        <a:spcBef>
                          <a:spcPts val="300"/>
                        </a:spcBef>
                        <a:spcAft>
                          <a:spcPts val="300"/>
                        </a:spcAft>
                      </a:pPr>
                      <a:r>
                        <a:rPr lang="el-GR" sz="1100" b="1" i="1">
                          <a:latin typeface="Times New Roman"/>
                          <a:ea typeface="Calibri"/>
                          <a:cs typeface="Times New Roman"/>
                        </a:rPr>
                        <a:t>Αιτιολογία</a:t>
                      </a:r>
                      <a:endParaRPr lang="el-GR" sz="1000">
                        <a:latin typeface="Calibri"/>
                        <a:ea typeface="Calibri"/>
                        <a:cs typeface="Times New Roman"/>
                      </a:endParaRPr>
                    </a:p>
                  </a:txBody>
                  <a:tcPr marL="61633" marR="61633" marT="0" marB="0" anchor="b">
                    <a:lnL>
                      <a:noFill/>
                    </a:lnL>
                    <a:lnR>
                      <a:noFill/>
                    </a:lnR>
                    <a:lnT>
                      <a:noFill/>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indent="467995" algn="ctr">
                        <a:lnSpc>
                          <a:spcPts val="1200"/>
                        </a:lnSpc>
                        <a:spcBef>
                          <a:spcPts val="300"/>
                        </a:spcBef>
                        <a:spcAft>
                          <a:spcPts val="300"/>
                        </a:spcAft>
                      </a:pPr>
                      <a:r>
                        <a:rPr lang="el-GR" sz="1100" b="1" i="1">
                          <a:latin typeface="Times New Roman"/>
                          <a:ea typeface="Calibri"/>
                          <a:cs typeface="Times New Roman"/>
                        </a:rPr>
                        <a:t>Αριθμός Περιπτώσεων</a:t>
                      </a:r>
                      <a:endParaRPr lang="el-GR" sz="1000">
                        <a:latin typeface="Calibri"/>
                        <a:ea typeface="Calibri"/>
                        <a:cs typeface="Times New Roman"/>
                      </a:endParaRPr>
                    </a:p>
                  </a:txBody>
                  <a:tcPr marL="61633" marR="61633" marT="0" marB="0" anchor="ctr">
                    <a:lnL>
                      <a:noFill/>
                    </a:lnL>
                    <a:lnR>
                      <a:noFill/>
                    </a:lnR>
                    <a:lnT>
                      <a:noFill/>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indent="467995" algn="ctr">
                        <a:spcAft>
                          <a:spcPts val="0"/>
                        </a:spcAft>
                      </a:pPr>
                      <a:r>
                        <a:rPr lang="el-GR" sz="1000" b="1" i="1">
                          <a:latin typeface="Times New Roman"/>
                          <a:ea typeface="Times New Roman"/>
                          <a:cs typeface="Times New Roman"/>
                        </a:rPr>
                        <a:t>Σύνολο Ημερών</a:t>
                      </a:r>
                      <a:endParaRPr lang="el-GR" sz="1100">
                        <a:latin typeface="Times New Roman"/>
                        <a:ea typeface="Times New Roman"/>
                        <a:cs typeface="Times New Roman"/>
                      </a:endParaRPr>
                    </a:p>
                    <a:p>
                      <a:pPr indent="467995" algn="ctr">
                        <a:spcAft>
                          <a:spcPts val="0"/>
                        </a:spcAft>
                      </a:pPr>
                      <a:r>
                        <a:rPr lang="el-GR" sz="1000" b="1" i="1">
                          <a:latin typeface="Times New Roman"/>
                          <a:ea typeface="Times New Roman"/>
                          <a:cs typeface="Times New Roman"/>
                        </a:rPr>
                        <a:t>Καθυστέρησης</a:t>
                      </a:r>
                      <a:endParaRPr lang="el-GR" sz="1100">
                        <a:latin typeface="Times New Roman"/>
                        <a:ea typeface="Times New Roman"/>
                        <a:cs typeface="Times New Roman"/>
                      </a:endParaRPr>
                    </a:p>
                  </a:txBody>
                  <a:tcPr marL="61633" marR="61633" marT="0" marB="0" anchor="ctr">
                    <a:lnL>
                      <a:noFill/>
                    </a:lnL>
                    <a:lnR>
                      <a:noFill/>
                    </a:lnR>
                    <a:lnT>
                      <a:noFill/>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indent="467995" algn="ctr">
                        <a:lnSpc>
                          <a:spcPts val="1200"/>
                        </a:lnSpc>
                        <a:spcBef>
                          <a:spcPts val="300"/>
                        </a:spcBef>
                        <a:spcAft>
                          <a:spcPts val="300"/>
                        </a:spcAft>
                      </a:pPr>
                      <a:r>
                        <a:rPr lang="el-GR" sz="1100" b="1" i="1">
                          <a:latin typeface="Times New Roman"/>
                          <a:ea typeface="Calibri"/>
                          <a:cs typeface="Times New Roman"/>
                        </a:rPr>
                        <a:t>Ποσοστό Καθυστέρησης</a:t>
                      </a:r>
                      <a:endParaRPr lang="el-GR" sz="1000">
                        <a:latin typeface="Calibri"/>
                        <a:ea typeface="Calibri"/>
                        <a:cs typeface="Times New Roman"/>
                      </a:endParaRPr>
                    </a:p>
                  </a:txBody>
                  <a:tcPr marL="61633" marR="61633" marT="0" marB="0" anchor="ctr">
                    <a:lnL>
                      <a:noFill/>
                    </a:lnL>
                    <a:lnR>
                      <a:noFill/>
                    </a:lnR>
                    <a:lnT>
                      <a:noFill/>
                    </a:lnT>
                    <a:lnB w="12700" cap="flat" cmpd="sng" algn="ctr">
                      <a:solidFill>
                        <a:srgbClr val="000000"/>
                      </a:solidFill>
                      <a:prstDash val="solid"/>
                      <a:round/>
                      <a:headEnd type="none" w="med" len="med"/>
                      <a:tailEnd type="none" w="med" len="med"/>
                    </a:lnB>
                    <a:solidFill>
                      <a:schemeClr val="accent6">
                        <a:lumMod val="60000"/>
                        <a:lumOff val="40000"/>
                      </a:schemeClr>
                    </a:solidFill>
                  </a:tcPr>
                </a:tc>
              </a:tr>
              <a:tr h="273926">
                <a:tc>
                  <a:txBody>
                    <a:bodyPr/>
                    <a:lstStyle/>
                    <a:p>
                      <a:pPr indent="467995" algn="just">
                        <a:spcBef>
                          <a:spcPts val="300"/>
                        </a:spcBef>
                        <a:spcAft>
                          <a:spcPts val="300"/>
                        </a:spcAft>
                      </a:pPr>
                      <a:r>
                        <a:rPr lang="el-GR" sz="1400" spc="100">
                          <a:latin typeface="Times New Roman"/>
                          <a:ea typeface="Times New Roman"/>
                          <a:cs typeface="Times New Roman"/>
                        </a:rPr>
                        <a:t>Έλλειψη χειρουργείου</a:t>
                      </a:r>
                      <a:endParaRPr lang="el-GR" sz="1100">
                        <a:latin typeface="Times New Roman"/>
                        <a:ea typeface="Times New Roman"/>
                        <a:cs typeface="Times New Roman"/>
                      </a:endParaRPr>
                    </a:p>
                  </a:txBody>
                  <a:tcPr marL="61633" marR="61633" marT="0" marB="0" anchor="ctr">
                    <a:lnL>
                      <a:noFill/>
                    </a:lnL>
                    <a:lnR>
                      <a:noFill/>
                    </a:lnR>
                    <a:lnT w="12700" cap="flat" cmpd="sng" algn="ctr">
                      <a:solidFill>
                        <a:srgbClr val="000000"/>
                      </a:solidFill>
                      <a:prstDash val="solid"/>
                      <a:round/>
                      <a:headEnd type="none" w="med" len="med"/>
                      <a:tailEnd type="none" w="med" len="med"/>
                    </a:lnT>
                    <a:lnB>
                      <a:noFill/>
                    </a:lnB>
                    <a:solidFill>
                      <a:schemeClr val="accent6">
                        <a:lumMod val="60000"/>
                        <a:lumOff val="40000"/>
                      </a:schemeClr>
                    </a:solidFill>
                  </a:tcPr>
                </a:tc>
                <a:tc>
                  <a:txBody>
                    <a:bodyPr/>
                    <a:lstStyle/>
                    <a:p>
                      <a:pPr marR="540385" indent="467995" algn="r">
                        <a:lnSpc>
                          <a:spcPts val="1200"/>
                        </a:lnSpc>
                        <a:spcBef>
                          <a:spcPts val="300"/>
                        </a:spcBef>
                        <a:spcAft>
                          <a:spcPts val="300"/>
                        </a:spcAft>
                      </a:pPr>
                      <a:r>
                        <a:rPr lang="el-GR" sz="900">
                          <a:latin typeface="Times New Roman"/>
                          <a:ea typeface="Times New Roman"/>
                          <a:cs typeface="Times New Roman"/>
                        </a:rPr>
                        <a:t>15</a:t>
                      </a:r>
                      <a:endParaRPr lang="el-GR" sz="1100">
                        <a:latin typeface="Times New Roman"/>
                        <a:ea typeface="Times New Roman"/>
                        <a:cs typeface="Times New Roman"/>
                      </a:endParaRPr>
                    </a:p>
                  </a:txBody>
                  <a:tcPr marL="61633" marR="61633" marT="0" marB="0" anchor="ctr">
                    <a:lnL>
                      <a:noFill/>
                    </a:lnL>
                    <a:lnR>
                      <a:noFill/>
                    </a:lnR>
                    <a:lnT w="12700" cap="flat" cmpd="sng" algn="ctr">
                      <a:solidFill>
                        <a:srgbClr val="000000"/>
                      </a:solidFill>
                      <a:prstDash val="solid"/>
                      <a:round/>
                      <a:headEnd type="none" w="med" len="med"/>
                      <a:tailEnd type="none" w="med" len="med"/>
                    </a:lnT>
                    <a:lnB>
                      <a:noFill/>
                    </a:lnB>
                    <a:solidFill>
                      <a:schemeClr val="accent6">
                        <a:lumMod val="60000"/>
                        <a:lumOff val="40000"/>
                      </a:schemeClr>
                    </a:solidFill>
                  </a:tcPr>
                </a:tc>
                <a:tc>
                  <a:txBody>
                    <a:bodyPr/>
                    <a:lstStyle/>
                    <a:p>
                      <a:pPr marL="344170" indent="467995" algn="just">
                        <a:lnSpc>
                          <a:spcPts val="1200"/>
                        </a:lnSpc>
                        <a:spcBef>
                          <a:spcPts val="300"/>
                        </a:spcBef>
                        <a:spcAft>
                          <a:spcPts val="300"/>
                        </a:spcAft>
                      </a:pPr>
                      <a:r>
                        <a:rPr lang="el-GR" sz="900">
                          <a:latin typeface="Times New Roman"/>
                          <a:ea typeface="Times New Roman"/>
                          <a:cs typeface="Times New Roman"/>
                        </a:rPr>
                        <a:t>20</a:t>
                      </a:r>
                      <a:endParaRPr lang="el-GR" sz="1100">
                        <a:latin typeface="Times New Roman"/>
                        <a:ea typeface="Times New Roman"/>
                        <a:cs typeface="Times New Roman"/>
                      </a:endParaRPr>
                    </a:p>
                  </a:txBody>
                  <a:tcPr marL="61633" marR="61633" marT="0" marB="0">
                    <a:lnL>
                      <a:noFill/>
                    </a:lnL>
                    <a:lnR>
                      <a:noFill/>
                    </a:lnR>
                    <a:lnT w="12700" cap="flat" cmpd="sng" algn="ctr">
                      <a:solidFill>
                        <a:srgbClr val="000000"/>
                      </a:solidFill>
                      <a:prstDash val="solid"/>
                      <a:round/>
                      <a:headEnd type="none" w="med" len="med"/>
                      <a:tailEnd type="none" w="med" len="med"/>
                    </a:lnT>
                    <a:lnB>
                      <a:noFill/>
                    </a:lnB>
                    <a:solidFill>
                      <a:schemeClr val="accent6">
                        <a:lumMod val="60000"/>
                        <a:lumOff val="40000"/>
                      </a:schemeClr>
                    </a:solidFill>
                  </a:tcPr>
                </a:tc>
                <a:tc>
                  <a:txBody>
                    <a:bodyPr/>
                    <a:lstStyle/>
                    <a:p>
                      <a:pPr marR="467995" indent="467995" algn="r">
                        <a:lnSpc>
                          <a:spcPts val="1200"/>
                        </a:lnSpc>
                        <a:spcBef>
                          <a:spcPts val="300"/>
                        </a:spcBef>
                        <a:spcAft>
                          <a:spcPts val="300"/>
                        </a:spcAft>
                      </a:pPr>
                      <a:r>
                        <a:rPr lang="el-GR" sz="900">
                          <a:latin typeface="Times New Roman"/>
                          <a:ea typeface="Times New Roman"/>
                          <a:cs typeface="Times New Roman"/>
                        </a:rPr>
                        <a:t>31%</a:t>
                      </a:r>
                      <a:endParaRPr lang="el-GR" sz="1100">
                        <a:latin typeface="Times New Roman"/>
                        <a:ea typeface="Times New Roman"/>
                        <a:cs typeface="Times New Roman"/>
                      </a:endParaRPr>
                    </a:p>
                  </a:txBody>
                  <a:tcPr marL="61633" marR="61633" marT="0" marB="0" anchor="ctr">
                    <a:lnL>
                      <a:noFill/>
                    </a:lnL>
                    <a:lnR>
                      <a:noFill/>
                    </a:lnR>
                    <a:lnT w="12700" cap="flat" cmpd="sng" algn="ctr">
                      <a:solidFill>
                        <a:srgbClr val="000000"/>
                      </a:solidFill>
                      <a:prstDash val="solid"/>
                      <a:round/>
                      <a:headEnd type="none" w="med" len="med"/>
                      <a:tailEnd type="none" w="med" len="med"/>
                    </a:lnT>
                    <a:lnB>
                      <a:noFill/>
                    </a:lnB>
                    <a:solidFill>
                      <a:schemeClr val="accent6">
                        <a:lumMod val="60000"/>
                        <a:lumOff val="40000"/>
                      </a:schemeClr>
                    </a:solidFill>
                  </a:tcPr>
                </a:tc>
              </a:tr>
              <a:tr h="438282">
                <a:tc>
                  <a:txBody>
                    <a:bodyPr/>
                    <a:lstStyle/>
                    <a:p>
                      <a:pPr indent="467995" algn="just">
                        <a:spcBef>
                          <a:spcPts val="300"/>
                        </a:spcBef>
                        <a:spcAft>
                          <a:spcPts val="300"/>
                        </a:spcAft>
                      </a:pPr>
                      <a:r>
                        <a:rPr lang="el-GR" sz="1400" spc="100">
                          <a:latin typeface="Times New Roman"/>
                          <a:ea typeface="Times New Roman"/>
                          <a:cs typeface="Times New Roman"/>
                        </a:rPr>
                        <a:t>Έλλειψη κλίνης στην εντατική μονάδα</a:t>
                      </a:r>
                      <a:endParaRPr lang="el-GR" sz="1100">
                        <a:latin typeface="Times New Roman"/>
                        <a:ea typeface="Times New Roman"/>
                        <a:cs typeface="Times New Roman"/>
                      </a:endParaRPr>
                    </a:p>
                  </a:txBody>
                  <a:tcPr marL="61633" marR="61633" marT="0" marB="0" anchor="ctr">
                    <a:lnL>
                      <a:noFill/>
                    </a:lnL>
                    <a:lnR>
                      <a:noFill/>
                    </a:lnR>
                    <a:lnT>
                      <a:noFill/>
                    </a:lnT>
                    <a:lnB>
                      <a:noFill/>
                    </a:lnB>
                    <a:solidFill>
                      <a:schemeClr val="accent6">
                        <a:lumMod val="60000"/>
                        <a:lumOff val="40000"/>
                      </a:schemeClr>
                    </a:solidFill>
                  </a:tcPr>
                </a:tc>
                <a:tc>
                  <a:txBody>
                    <a:bodyPr/>
                    <a:lstStyle/>
                    <a:p>
                      <a:pPr marR="540385" indent="467995" algn="r">
                        <a:lnSpc>
                          <a:spcPts val="1200"/>
                        </a:lnSpc>
                        <a:spcBef>
                          <a:spcPts val="300"/>
                        </a:spcBef>
                        <a:spcAft>
                          <a:spcPts val="300"/>
                        </a:spcAft>
                      </a:pPr>
                      <a:r>
                        <a:rPr lang="el-GR" sz="900">
                          <a:latin typeface="Times New Roman"/>
                          <a:ea typeface="Times New Roman"/>
                          <a:cs typeface="Times New Roman"/>
                        </a:rPr>
                        <a:t>12</a:t>
                      </a:r>
                      <a:endParaRPr lang="el-GR" sz="1100">
                        <a:latin typeface="Times New Roman"/>
                        <a:ea typeface="Times New Roman"/>
                        <a:cs typeface="Times New Roman"/>
                      </a:endParaRPr>
                    </a:p>
                  </a:txBody>
                  <a:tcPr marL="61633" marR="61633" marT="0" marB="0" anchor="ctr">
                    <a:lnL>
                      <a:noFill/>
                    </a:lnL>
                    <a:lnR>
                      <a:noFill/>
                    </a:lnR>
                    <a:lnT>
                      <a:noFill/>
                    </a:lnT>
                    <a:lnB>
                      <a:noFill/>
                    </a:lnB>
                    <a:solidFill>
                      <a:schemeClr val="accent6">
                        <a:lumMod val="60000"/>
                        <a:lumOff val="40000"/>
                      </a:schemeClr>
                    </a:solidFill>
                  </a:tcPr>
                </a:tc>
                <a:tc>
                  <a:txBody>
                    <a:bodyPr/>
                    <a:lstStyle/>
                    <a:p>
                      <a:pPr marL="344170" indent="467995" algn="just">
                        <a:lnSpc>
                          <a:spcPts val="1200"/>
                        </a:lnSpc>
                        <a:spcBef>
                          <a:spcPts val="300"/>
                        </a:spcBef>
                        <a:spcAft>
                          <a:spcPts val="300"/>
                        </a:spcAft>
                      </a:pPr>
                      <a:r>
                        <a:rPr lang="el-GR" sz="900">
                          <a:latin typeface="Times New Roman"/>
                          <a:ea typeface="Times New Roman"/>
                          <a:cs typeface="Times New Roman"/>
                        </a:rPr>
                        <a:t>27</a:t>
                      </a:r>
                      <a:endParaRPr lang="el-GR" sz="1100">
                        <a:latin typeface="Times New Roman"/>
                        <a:ea typeface="Times New Roman"/>
                        <a:cs typeface="Times New Roman"/>
                      </a:endParaRPr>
                    </a:p>
                  </a:txBody>
                  <a:tcPr marL="61633" marR="61633" marT="0" marB="0">
                    <a:lnL>
                      <a:noFill/>
                    </a:lnL>
                    <a:lnR>
                      <a:noFill/>
                    </a:lnR>
                    <a:lnT>
                      <a:noFill/>
                    </a:lnT>
                    <a:lnB>
                      <a:noFill/>
                    </a:lnB>
                    <a:solidFill>
                      <a:schemeClr val="accent6">
                        <a:lumMod val="60000"/>
                        <a:lumOff val="40000"/>
                      </a:schemeClr>
                    </a:solidFill>
                  </a:tcPr>
                </a:tc>
                <a:tc>
                  <a:txBody>
                    <a:bodyPr/>
                    <a:lstStyle/>
                    <a:p>
                      <a:pPr marR="467995" indent="467995" algn="r">
                        <a:lnSpc>
                          <a:spcPts val="1200"/>
                        </a:lnSpc>
                        <a:spcBef>
                          <a:spcPts val="300"/>
                        </a:spcBef>
                        <a:spcAft>
                          <a:spcPts val="300"/>
                        </a:spcAft>
                      </a:pPr>
                      <a:r>
                        <a:rPr lang="el-GR" sz="900">
                          <a:latin typeface="Times New Roman"/>
                          <a:ea typeface="Times New Roman"/>
                          <a:cs typeface="Times New Roman"/>
                        </a:rPr>
                        <a:t>25%</a:t>
                      </a:r>
                      <a:endParaRPr lang="el-GR" sz="1100">
                        <a:latin typeface="Times New Roman"/>
                        <a:ea typeface="Times New Roman"/>
                        <a:cs typeface="Times New Roman"/>
                      </a:endParaRPr>
                    </a:p>
                  </a:txBody>
                  <a:tcPr marL="61633" marR="61633" marT="0" marB="0" anchor="ctr">
                    <a:lnL>
                      <a:noFill/>
                    </a:lnL>
                    <a:lnR>
                      <a:noFill/>
                    </a:lnR>
                    <a:lnT>
                      <a:noFill/>
                    </a:lnT>
                    <a:lnB>
                      <a:noFill/>
                    </a:lnB>
                    <a:solidFill>
                      <a:schemeClr val="accent6">
                        <a:lumMod val="60000"/>
                        <a:lumOff val="40000"/>
                      </a:schemeClr>
                    </a:solidFill>
                  </a:tcPr>
                </a:tc>
              </a:tr>
              <a:tr h="438282">
                <a:tc>
                  <a:txBody>
                    <a:bodyPr/>
                    <a:lstStyle/>
                    <a:p>
                      <a:pPr indent="467995" algn="just">
                        <a:spcBef>
                          <a:spcPts val="300"/>
                        </a:spcBef>
                        <a:spcAft>
                          <a:spcPts val="300"/>
                        </a:spcAft>
                      </a:pPr>
                      <a:r>
                        <a:rPr lang="el-GR" sz="1400" spc="100" dirty="0">
                          <a:latin typeface="Times New Roman"/>
                          <a:ea typeface="Times New Roman"/>
                          <a:cs typeface="Times New Roman"/>
                        </a:rPr>
                        <a:t>Έλλειψη νοσοκομειακού προσωπικού</a:t>
                      </a:r>
                      <a:endParaRPr lang="el-GR" sz="1100" dirty="0">
                        <a:latin typeface="Times New Roman"/>
                        <a:ea typeface="Times New Roman"/>
                        <a:cs typeface="Times New Roman"/>
                      </a:endParaRPr>
                    </a:p>
                  </a:txBody>
                  <a:tcPr marL="61633" marR="61633" marT="0" marB="0" anchor="ctr">
                    <a:lnL>
                      <a:noFill/>
                    </a:lnL>
                    <a:lnR>
                      <a:noFill/>
                    </a:lnR>
                    <a:lnT>
                      <a:noFill/>
                    </a:lnT>
                    <a:lnB>
                      <a:noFill/>
                    </a:lnB>
                    <a:solidFill>
                      <a:schemeClr val="accent6">
                        <a:lumMod val="60000"/>
                        <a:lumOff val="40000"/>
                      </a:schemeClr>
                    </a:solidFill>
                  </a:tcPr>
                </a:tc>
                <a:tc>
                  <a:txBody>
                    <a:bodyPr/>
                    <a:lstStyle/>
                    <a:p>
                      <a:pPr marR="540385" indent="467995" algn="r">
                        <a:lnSpc>
                          <a:spcPts val="1200"/>
                        </a:lnSpc>
                        <a:spcBef>
                          <a:spcPts val="300"/>
                        </a:spcBef>
                        <a:spcAft>
                          <a:spcPts val="300"/>
                        </a:spcAft>
                      </a:pPr>
                      <a:r>
                        <a:rPr lang="el-GR" sz="900">
                          <a:latin typeface="Times New Roman"/>
                          <a:ea typeface="Times New Roman"/>
                          <a:cs typeface="Times New Roman"/>
                        </a:rPr>
                        <a:t>5</a:t>
                      </a:r>
                      <a:endParaRPr lang="el-GR" sz="1100">
                        <a:latin typeface="Times New Roman"/>
                        <a:ea typeface="Times New Roman"/>
                        <a:cs typeface="Times New Roman"/>
                      </a:endParaRPr>
                    </a:p>
                  </a:txBody>
                  <a:tcPr marL="61633" marR="61633" marT="0" marB="0" anchor="ctr">
                    <a:lnL>
                      <a:noFill/>
                    </a:lnL>
                    <a:lnR>
                      <a:noFill/>
                    </a:lnR>
                    <a:lnT>
                      <a:noFill/>
                    </a:lnT>
                    <a:lnB>
                      <a:noFill/>
                    </a:lnB>
                    <a:solidFill>
                      <a:schemeClr val="accent6">
                        <a:lumMod val="60000"/>
                        <a:lumOff val="40000"/>
                      </a:schemeClr>
                    </a:solidFill>
                  </a:tcPr>
                </a:tc>
                <a:tc>
                  <a:txBody>
                    <a:bodyPr/>
                    <a:lstStyle/>
                    <a:p>
                      <a:pPr marL="356870" indent="467995" algn="just">
                        <a:lnSpc>
                          <a:spcPts val="1200"/>
                        </a:lnSpc>
                        <a:spcBef>
                          <a:spcPts val="300"/>
                        </a:spcBef>
                        <a:spcAft>
                          <a:spcPts val="300"/>
                        </a:spcAft>
                      </a:pPr>
                      <a:r>
                        <a:rPr lang="el-GR" sz="900">
                          <a:latin typeface="Times New Roman"/>
                          <a:ea typeface="Times New Roman"/>
                          <a:cs typeface="Times New Roman"/>
                        </a:rPr>
                        <a:t>15</a:t>
                      </a:r>
                      <a:endParaRPr lang="el-GR" sz="1100">
                        <a:latin typeface="Times New Roman"/>
                        <a:ea typeface="Times New Roman"/>
                        <a:cs typeface="Times New Roman"/>
                      </a:endParaRPr>
                    </a:p>
                  </a:txBody>
                  <a:tcPr marL="61633" marR="61633" marT="0" marB="0">
                    <a:lnL>
                      <a:noFill/>
                    </a:lnL>
                    <a:lnR>
                      <a:noFill/>
                    </a:lnR>
                    <a:lnT>
                      <a:noFill/>
                    </a:lnT>
                    <a:lnB>
                      <a:noFill/>
                    </a:lnB>
                    <a:solidFill>
                      <a:schemeClr val="accent6">
                        <a:lumMod val="60000"/>
                        <a:lumOff val="40000"/>
                      </a:schemeClr>
                    </a:solidFill>
                  </a:tcPr>
                </a:tc>
                <a:tc>
                  <a:txBody>
                    <a:bodyPr/>
                    <a:lstStyle/>
                    <a:p>
                      <a:pPr marR="467995" indent="467995" algn="r">
                        <a:lnSpc>
                          <a:spcPts val="1200"/>
                        </a:lnSpc>
                        <a:spcBef>
                          <a:spcPts val="300"/>
                        </a:spcBef>
                        <a:spcAft>
                          <a:spcPts val="300"/>
                        </a:spcAft>
                      </a:pPr>
                      <a:r>
                        <a:rPr lang="el-GR" sz="900">
                          <a:latin typeface="Times New Roman"/>
                          <a:ea typeface="Times New Roman"/>
                          <a:cs typeface="Times New Roman"/>
                        </a:rPr>
                        <a:t>10%</a:t>
                      </a:r>
                      <a:endParaRPr lang="el-GR" sz="1100">
                        <a:latin typeface="Times New Roman"/>
                        <a:ea typeface="Times New Roman"/>
                        <a:cs typeface="Times New Roman"/>
                      </a:endParaRPr>
                    </a:p>
                  </a:txBody>
                  <a:tcPr marL="61633" marR="61633" marT="0" marB="0" anchor="ctr">
                    <a:lnL>
                      <a:noFill/>
                    </a:lnL>
                    <a:lnR>
                      <a:noFill/>
                    </a:lnR>
                    <a:lnT>
                      <a:noFill/>
                    </a:lnT>
                    <a:lnB>
                      <a:noFill/>
                    </a:lnB>
                    <a:solidFill>
                      <a:schemeClr val="accent6">
                        <a:lumMod val="60000"/>
                        <a:lumOff val="40000"/>
                      </a:schemeClr>
                    </a:solidFill>
                  </a:tcPr>
                </a:tc>
              </a:tr>
              <a:tr h="273926">
                <a:tc>
                  <a:txBody>
                    <a:bodyPr/>
                    <a:lstStyle/>
                    <a:p>
                      <a:pPr indent="467995" algn="just">
                        <a:spcBef>
                          <a:spcPts val="300"/>
                        </a:spcBef>
                        <a:spcAft>
                          <a:spcPts val="300"/>
                        </a:spcAft>
                      </a:pPr>
                      <a:r>
                        <a:rPr lang="el-GR" sz="1400" spc="100">
                          <a:latin typeface="Times New Roman"/>
                          <a:ea typeface="Times New Roman"/>
                          <a:cs typeface="Times New Roman"/>
                        </a:rPr>
                        <a:t>Κατάσταση του ασθενούς</a:t>
                      </a:r>
                      <a:endParaRPr lang="el-GR" sz="1100">
                        <a:latin typeface="Times New Roman"/>
                        <a:ea typeface="Times New Roman"/>
                        <a:cs typeface="Times New Roman"/>
                      </a:endParaRPr>
                    </a:p>
                  </a:txBody>
                  <a:tcPr marL="61633" marR="61633" marT="0" marB="0" anchor="ctr">
                    <a:lnL>
                      <a:noFill/>
                    </a:lnL>
                    <a:lnR>
                      <a:noFill/>
                    </a:lnR>
                    <a:lnT>
                      <a:noFill/>
                    </a:lnT>
                    <a:lnB>
                      <a:noFill/>
                    </a:lnB>
                    <a:solidFill>
                      <a:schemeClr val="accent6">
                        <a:lumMod val="60000"/>
                        <a:lumOff val="40000"/>
                      </a:schemeClr>
                    </a:solidFill>
                  </a:tcPr>
                </a:tc>
                <a:tc>
                  <a:txBody>
                    <a:bodyPr/>
                    <a:lstStyle/>
                    <a:p>
                      <a:pPr marR="540385" indent="467995" algn="r">
                        <a:lnSpc>
                          <a:spcPts val="1200"/>
                        </a:lnSpc>
                        <a:spcBef>
                          <a:spcPts val="300"/>
                        </a:spcBef>
                        <a:spcAft>
                          <a:spcPts val="300"/>
                        </a:spcAft>
                      </a:pPr>
                      <a:r>
                        <a:rPr lang="el-GR" sz="900">
                          <a:latin typeface="Times New Roman"/>
                          <a:ea typeface="Times New Roman"/>
                          <a:cs typeface="Times New Roman"/>
                        </a:rPr>
                        <a:t>7</a:t>
                      </a:r>
                      <a:endParaRPr lang="el-GR" sz="1100">
                        <a:latin typeface="Times New Roman"/>
                        <a:ea typeface="Times New Roman"/>
                        <a:cs typeface="Times New Roman"/>
                      </a:endParaRPr>
                    </a:p>
                  </a:txBody>
                  <a:tcPr marL="61633" marR="61633" marT="0" marB="0" anchor="ctr">
                    <a:lnL>
                      <a:noFill/>
                    </a:lnL>
                    <a:lnR>
                      <a:noFill/>
                    </a:lnR>
                    <a:lnT>
                      <a:noFill/>
                    </a:lnT>
                    <a:lnB>
                      <a:noFill/>
                    </a:lnB>
                    <a:solidFill>
                      <a:schemeClr val="accent6">
                        <a:lumMod val="60000"/>
                        <a:lumOff val="40000"/>
                      </a:schemeClr>
                    </a:solidFill>
                  </a:tcPr>
                </a:tc>
                <a:tc>
                  <a:txBody>
                    <a:bodyPr/>
                    <a:lstStyle/>
                    <a:p>
                      <a:pPr marL="411480" indent="467995" algn="just">
                        <a:lnSpc>
                          <a:spcPts val="1200"/>
                        </a:lnSpc>
                        <a:spcBef>
                          <a:spcPts val="300"/>
                        </a:spcBef>
                        <a:spcAft>
                          <a:spcPts val="300"/>
                        </a:spcAft>
                      </a:pPr>
                      <a:r>
                        <a:rPr lang="el-GR" sz="900">
                          <a:latin typeface="Times New Roman"/>
                          <a:ea typeface="Times New Roman"/>
                          <a:cs typeface="Times New Roman"/>
                        </a:rPr>
                        <a:t>9</a:t>
                      </a:r>
                      <a:endParaRPr lang="el-GR" sz="1100">
                        <a:latin typeface="Times New Roman"/>
                        <a:ea typeface="Times New Roman"/>
                        <a:cs typeface="Times New Roman"/>
                      </a:endParaRPr>
                    </a:p>
                  </a:txBody>
                  <a:tcPr marL="61633" marR="61633" marT="0" marB="0">
                    <a:lnL>
                      <a:noFill/>
                    </a:lnL>
                    <a:lnR>
                      <a:noFill/>
                    </a:lnR>
                    <a:lnT>
                      <a:noFill/>
                    </a:lnT>
                    <a:lnB>
                      <a:noFill/>
                    </a:lnB>
                    <a:solidFill>
                      <a:schemeClr val="accent6">
                        <a:lumMod val="60000"/>
                        <a:lumOff val="40000"/>
                      </a:schemeClr>
                    </a:solidFill>
                  </a:tcPr>
                </a:tc>
                <a:tc>
                  <a:txBody>
                    <a:bodyPr/>
                    <a:lstStyle/>
                    <a:p>
                      <a:pPr marR="467995" indent="467995" algn="r">
                        <a:lnSpc>
                          <a:spcPts val="1200"/>
                        </a:lnSpc>
                        <a:spcBef>
                          <a:spcPts val="300"/>
                        </a:spcBef>
                        <a:spcAft>
                          <a:spcPts val="300"/>
                        </a:spcAft>
                      </a:pPr>
                      <a:r>
                        <a:rPr lang="el-GR" sz="900">
                          <a:latin typeface="Times New Roman"/>
                          <a:ea typeface="Times New Roman"/>
                          <a:cs typeface="Times New Roman"/>
                        </a:rPr>
                        <a:t>15%</a:t>
                      </a:r>
                      <a:endParaRPr lang="el-GR" sz="1100">
                        <a:latin typeface="Times New Roman"/>
                        <a:ea typeface="Times New Roman"/>
                        <a:cs typeface="Times New Roman"/>
                      </a:endParaRPr>
                    </a:p>
                  </a:txBody>
                  <a:tcPr marL="61633" marR="61633" marT="0" marB="0" anchor="ctr">
                    <a:lnL>
                      <a:noFill/>
                    </a:lnL>
                    <a:lnR>
                      <a:noFill/>
                    </a:lnR>
                    <a:lnT>
                      <a:noFill/>
                    </a:lnT>
                    <a:lnB>
                      <a:noFill/>
                    </a:lnB>
                    <a:solidFill>
                      <a:schemeClr val="accent6">
                        <a:lumMod val="60000"/>
                        <a:lumOff val="40000"/>
                      </a:schemeClr>
                    </a:solidFill>
                  </a:tcPr>
                </a:tc>
              </a:tr>
              <a:tr h="438282">
                <a:tc>
                  <a:txBody>
                    <a:bodyPr/>
                    <a:lstStyle/>
                    <a:p>
                      <a:pPr indent="467995" algn="just">
                        <a:spcBef>
                          <a:spcPts val="300"/>
                        </a:spcBef>
                        <a:spcAft>
                          <a:spcPts val="300"/>
                        </a:spcAft>
                      </a:pPr>
                      <a:r>
                        <a:rPr lang="el-GR" sz="1400" spc="100">
                          <a:latin typeface="Times New Roman"/>
                          <a:ea typeface="Times New Roman"/>
                          <a:cs typeface="Times New Roman"/>
                        </a:rPr>
                        <a:t>Έλλειψη διαθέσιμου χειρούργου</a:t>
                      </a:r>
                      <a:endParaRPr lang="el-GR" sz="1100">
                        <a:latin typeface="Times New Roman"/>
                        <a:ea typeface="Times New Roman"/>
                        <a:cs typeface="Times New Roman"/>
                      </a:endParaRPr>
                    </a:p>
                  </a:txBody>
                  <a:tcPr marL="61633" marR="61633" marT="0" marB="0" anchor="ctr">
                    <a:lnL>
                      <a:noFill/>
                    </a:lnL>
                    <a:lnR>
                      <a:noFill/>
                    </a:lnR>
                    <a:lnT>
                      <a:noFill/>
                    </a:lnT>
                    <a:lnB>
                      <a:noFill/>
                    </a:lnB>
                    <a:solidFill>
                      <a:schemeClr val="accent6">
                        <a:lumMod val="60000"/>
                        <a:lumOff val="40000"/>
                      </a:schemeClr>
                    </a:solidFill>
                  </a:tcPr>
                </a:tc>
                <a:tc>
                  <a:txBody>
                    <a:bodyPr/>
                    <a:lstStyle/>
                    <a:p>
                      <a:pPr marR="540385" indent="467995" algn="r">
                        <a:lnSpc>
                          <a:spcPts val="1200"/>
                        </a:lnSpc>
                        <a:spcBef>
                          <a:spcPts val="300"/>
                        </a:spcBef>
                        <a:spcAft>
                          <a:spcPts val="300"/>
                        </a:spcAft>
                      </a:pPr>
                      <a:r>
                        <a:rPr lang="el-GR" sz="900">
                          <a:latin typeface="Times New Roman"/>
                          <a:ea typeface="Times New Roman"/>
                          <a:cs typeface="Times New Roman"/>
                        </a:rPr>
                        <a:t>3</a:t>
                      </a:r>
                      <a:endParaRPr lang="el-GR" sz="1100">
                        <a:latin typeface="Times New Roman"/>
                        <a:ea typeface="Times New Roman"/>
                        <a:cs typeface="Times New Roman"/>
                      </a:endParaRPr>
                    </a:p>
                  </a:txBody>
                  <a:tcPr marL="61633" marR="61633" marT="0" marB="0" anchor="ctr">
                    <a:lnL>
                      <a:noFill/>
                    </a:lnL>
                    <a:lnR>
                      <a:noFill/>
                    </a:lnR>
                    <a:lnT>
                      <a:noFill/>
                    </a:lnT>
                    <a:lnB>
                      <a:noFill/>
                    </a:lnB>
                    <a:solidFill>
                      <a:schemeClr val="accent6">
                        <a:lumMod val="60000"/>
                        <a:lumOff val="40000"/>
                      </a:schemeClr>
                    </a:solidFill>
                  </a:tcPr>
                </a:tc>
                <a:tc>
                  <a:txBody>
                    <a:bodyPr/>
                    <a:lstStyle/>
                    <a:p>
                      <a:pPr marL="356870" indent="467995" algn="just">
                        <a:lnSpc>
                          <a:spcPts val="1200"/>
                        </a:lnSpc>
                        <a:spcBef>
                          <a:spcPts val="300"/>
                        </a:spcBef>
                        <a:spcAft>
                          <a:spcPts val="300"/>
                        </a:spcAft>
                      </a:pPr>
                      <a:r>
                        <a:rPr lang="el-GR" sz="900">
                          <a:latin typeface="Times New Roman"/>
                          <a:ea typeface="Times New Roman"/>
                          <a:cs typeface="Times New Roman"/>
                        </a:rPr>
                        <a:t>18</a:t>
                      </a:r>
                      <a:endParaRPr lang="el-GR" sz="1100">
                        <a:latin typeface="Times New Roman"/>
                        <a:ea typeface="Times New Roman"/>
                        <a:cs typeface="Times New Roman"/>
                      </a:endParaRPr>
                    </a:p>
                  </a:txBody>
                  <a:tcPr marL="61633" marR="61633" marT="0" marB="0">
                    <a:lnL>
                      <a:noFill/>
                    </a:lnL>
                    <a:lnR>
                      <a:noFill/>
                    </a:lnR>
                    <a:lnT>
                      <a:noFill/>
                    </a:lnT>
                    <a:lnB>
                      <a:noFill/>
                    </a:lnB>
                    <a:solidFill>
                      <a:schemeClr val="accent6">
                        <a:lumMod val="60000"/>
                        <a:lumOff val="40000"/>
                      </a:schemeClr>
                    </a:solidFill>
                  </a:tcPr>
                </a:tc>
                <a:tc>
                  <a:txBody>
                    <a:bodyPr/>
                    <a:lstStyle/>
                    <a:p>
                      <a:pPr marR="467995" indent="467995" algn="r">
                        <a:lnSpc>
                          <a:spcPts val="1200"/>
                        </a:lnSpc>
                        <a:spcBef>
                          <a:spcPts val="300"/>
                        </a:spcBef>
                        <a:spcAft>
                          <a:spcPts val="300"/>
                        </a:spcAft>
                      </a:pPr>
                      <a:r>
                        <a:rPr lang="el-GR" sz="900">
                          <a:latin typeface="Times New Roman"/>
                          <a:ea typeface="Times New Roman"/>
                          <a:cs typeface="Times New Roman"/>
                        </a:rPr>
                        <a:t>6%</a:t>
                      </a:r>
                      <a:endParaRPr lang="el-GR" sz="1100">
                        <a:latin typeface="Times New Roman"/>
                        <a:ea typeface="Times New Roman"/>
                        <a:cs typeface="Times New Roman"/>
                      </a:endParaRPr>
                    </a:p>
                  </a:txBody>
                  <a:tcPr marL="61633" marR="61633" marT="0" marB="0" anchor="ctr">
                    <a:lnL>
                      <a:noFill/>
                    </a:lnL>
                    <a:lnR>
                      <a:noFill/>
                    </a:lnR>
                    <a:lnT>
                      <a:noFill/>
                    </a:lnT>
                    <a:lnB>
                      <a:noFill/>
                    </a:lnB>
                    <a:solidFill>
                      <a:schemeClr val="accent6">
                        <a:lumMod val="60000"/>
                        <a:lumOff val="40000"/>
                      </a:schemeClr>
                    </a:solidFill>
                  </a:tcPr>
                </a:tc>
              </a:tr>
              <a:tr h="273926">
                <a:tc>
                  <a:txBody>
                    <a:bodyPr/>
                    <a:lstStyle/>
                    <a:p>
                      <a:pPr indent="467995" algn="just">
                        <a:spcBef>
                          <a:spcPts val="300"/>
                        </a:spcBef>
                        <a:spcAft>
                          <a:spcPts val="300"/>
                        </a:spcAft>
                      </a:pPr>
                      <a:r>
                        <a:rPr lang="el-GR" sz="1400" spc="100">
                          <a:latin typeface="Times New Roman"/>
                          <a:ea typeface="Times New Roman"/>
                          <a:cs typeface="Times New Roman"/>
                        </a:rPr>
                        <a:t>Μη διαθέσιμος εξοπλισμός</a:t>
                      </a:r>
                      <a:endParaRPr lang="el-GR" sz="1100">
                        <a:latin typeface="Times New Roman"/>
                        <a:ea typeface="Times New Roman"/>
                        <a:cs typeface="Times New Roman"/>
                      </a:endParaRPr>
                    </a:p>
                  </a:txBody>
                  <a:tcPr marL="61633" marR="61633" marT="0" marB="0" anchor="ctr">
                    <a:lnL>
                      <a:noFill/>
                    </a:lnL>
                    <a:lnR>
                      <a:noFill/>
                    </a:lnR>
                    <a:lnT>
                      <a:noFill/>
                    </a:lnT>
                    <a:lnB>
                      <a:noFill/>
                    </a:lnB>
                    <a:solidFill>
                      <a:schemeClr val="accent6">
                        <a:lumMod val="60000"/>
                        <a:lumOff val="40000"/>
                      </a:schemeClr>
                    </a:solidFill>
                  </a:tcPr>
                </a:tc>
                <a:tc>
                  <a:txBody>
                    <a:bodyPr/>
                    <a:lstStyle/>
                    <a:p>
                      <a:pPr marR="540385" indent="467995" algn="r">
                        <a:lnSpc>
                          <a:spcPts val="1200"/>
                        </a:lnSpc>
                        <a:spcBef>
                          <a:spcPts val="300"/>
                        </a:spcBef>
                        <a:spcAft>
                          <a:spcPts val="300"/>
                        </a:spcAft>
                      </a:pPr>
                      <a:r>
                        <a:rPr lang="el-GR" sz="900">
                          <a:latin typeface="Times New Roman"/>
                          <a:ea typeface="Times New Roman"/>
                          <a:cs typeface="Times New Roman"/>
                        </a:rPr>
                        <a:t>6</a:t>
                      </a:r>
                      <a:endParaRPr lang="el-GR" sz="1100">
                        <a:latin typeface="Times New Roman"/>
                        <a:ea typeface="Times New Roman"/>
                        <a:cs typeface="Times New Roman"/>
                      </a:endParaRPr>
                    </a:p>
                  </a:txBody>
                  <a:tcPr marL="61633" marR="61633" marT="0" marB="0" anchor="ctr">
                    <a:lnL>
                      <a:noFill/>
                    </a:lnL>
                    <a:lnR>
                      <a:noFill/>
                    </a:lnR>
                    <a:lnT>
                      <a:noFill/>
                    </a:lnT>
                    <a:lnB>
                      <a:noFill/>
                    </a:lnB>
                    <a:solidFill>
                      <a:schemeClr val="accent6">
                        <a:lumMod val="60000"/>
                        <a:lumOff val="40000"/>
                      </a:schemeClr>
                    </a:solidFill>
                  </a:tcPr>
                </a:tc>
                <a:tc>
                  <a:txBody>
                    <a:bodyPr/>
                    <a:lstStyle/>
                    <a:p>
                      <a:pPr marL="411480" indent="467995" algn="just">
                        <a:lnSpc>
                          <a:spcPts val="1200"/>
                        </a:lnSpc>
                        <a:spcBef>
                          <a:spcPts val="300"/>
                        </a:spcBef>
                        <a:spcAft>
                          <a:spcPts val="300"/>
                        </a:spcAft>
                      </a:pPr>
                      <a:r>
                        <a:rPr lang="el-GR" sz="900">
                          <a:latin typeface="Times New Roman"/>
                          <a:ea typeface="Times New Roman"/>
                          <a:cs typeface="Times New Roman"/>
                        </a:rPr>
                        <a:t>6</a:t>
                      </a:r>
                      <a:endParaRPr lang="el-GR" sz="1100">
                        <a:latin typeface="Times New Roman"/>
                        <a:ea typeface="Times New Roman"/>
                        <a:cs typeface="Times New Roman"/>
                      </a:endParaRPr>
                    </a:p>
                  </a:txBody>
                  <a:tcPr marL="61633" marR="61633" marT="0" marB="0">
                    <a:lnL>
                      <a:noFill/>
                    </a:lnL>
                    <a:lnR>
                      <a:noFill/>
                    </a:lnR>
                    <a:lnT>
                      <a:noFill/>
                    </a:lnT>
                    <a:lnB>
                      <a:noFill/>
                    </a:lnB>
                    <a:solidFill>
                      <a:schemeClr val="accent6">
                        <a:lumMod val="60000"/>
                        <a:lumOff val="40000"/>
                      </a:schemeClr>
                    </a:solidFill>
                  </a:tcPr>
                </a:tc>
                <a:tc>
                  <a:txBody>
                    <a:bodyPr/>
                    <a:lstStyle/>
                    <a:p>
                      <a:pPr marR="467995" indent="467995" algn="r">
                        <a:lnSpc>
                          <a:spcPts val="1200"/>
                        </a:lnSpc>
                        <a:spcBef>
                          <a:spcPts val="300"/>
                        </a:spcBef>
                        <a:spcAft>
                          <a:spcPts val="300"/>
                        </a:spcAft>
                      </a:pPr>
                      <a:r>
                        <a:rPr lang="el-GR" sz="900">
                          <a:latin typeface="Times New Roman"/>
                          <a:ea typeface="Times New Roman"/>
                          <a:cs typeface="Times New Roman"/>
                        </a:rPr>
                        <a:t>13%</a:t>
                      </a:r>
                      <a:endParaRPr lang="el-GR" sz="1100">
                        <a:latin typeface="Times New Roman"/>
                        <a:ea typeface="Times New Roman"/>
                        <a:cs typeface="Times New Roman"/>
                      </a:endParaRPr>
                    </a:p>
                  </a:txBody>
                  <a:tcPr marL="61633" marR="61633" marT="0" marB="0" anchor="ctr">
                    <a:lnL>
                      <a:noFill/>
                    </a:lnL>
                    <a:lnR>
                      <a:noFill/>
                    </a:lnR>
                    <a:lnT>
                      <a:noFill/>
                    </a:lnT>
                    <a:lnB>
                      <a:noFill/>
                    </a:lnB>
                    <a:solidFill>
                      <a:schemeClr val="accent6">
                        <a:lumMod val="60000"/>
                        <a:lumOff val="40000"/>
                      </a:schemeClr>
                    </a:solidFill>
                  </a:tcPr>
                </a:tc>
              </a:tr>
              <a:tr h="273926">
                <a:tc>
                  <a:txBody>
                    <a:bodyPr/>
                    <a:lstStyle/>
                    <a:p>
                      <a:pPr indent="467995" algn="just">
                        <a:spcBef>
                          <a:spcPts val="300"/>
                        </a:spcBef>
                        <a:spcAft>
                          <a:spcPts val="300"/>
                        </a:spcAft>
                      </a:pPr>
                      <a:r>
                        <a:rPr lang="el-GR" sz="1400" spc="100">
                          <a:latin typeface="Times New Roman"/>
                          <a:ea typeface="Times New Roman"/>
                          <a:cs typeface="Times New Roman"/>
                        </a:rPr>
                        <a:t>ΣΥΝΟΛΟ</a:t>
                      </a:r>
                      <a:endParaRPr lang="el-GR" sz="1100">
                        <a:latin typeface="Times New Roman"/>
                        <a:ea typeface="Times New Roman"/>
                        <a:cs typeface="Times New Roman"/>
                      </a:endParaRPr>
                    </a:p>
                  </a:txBody>
                  <a:tcPr marL="61633" marR="61633" marT="0" marB="0" anchor="ctr">
                    <a:lnL>
                      <a:noFill/>
                    </a:lnL>
                    <a:lnR>
                      <a:noFill/>
                    </a:lnR>
                    <a:lnT>
                      <a:noFill/>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R="540385" indent="467995" algn="r">
                        <a:lnSpc>
                          <a:spcPts val="1200"/>
                        </a:lnSpc>
                        <a:spcBef>
                          <a:spcPts val="300"/>
                        </a:spcBef>
                        <a:spcAft>
                          <a:spcPts val="300"/>
                        </a:spcAft>
                      </a:pPr>
                      <a:r>
                        <a:rPr lang="el-GR" sz="900">
                          <a:latin typeface="Times New Roman"/>
                          <a:ea typeface="Times New Roman"/>
                          <a:cs typeface="Times New Roman"/>
                        </a:rPr>
                        <a:t>48</a:t>
                      </a:r>
                      <a:endParaRPr lang="el-GR" sz="1100">
                        <a:latin typeface="Times New Roman"/>
                        <a:ea typeface="Times New Roman"/>
                        <a:cs typeface="Times New Roman"/>
                      </a:endParaRPr>
                    </a:p>
                  </a:txBody>
                  <a:tcPr marL="61633" marR="61633" marT="0" marB="0" anchor="ctr">
                    <a:lnL>
                      <a:noFill/>
                    </a:lnL>
                    <a:lnR>
                      <a:noFill/>
                    </a:lnR>
                    <a:lnT>
                      <a:noFill/>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344170" indent="467995" algn="just">
                        <a:lnSpc>
                          <a:spcPts val="1200"/>
                        </a:lnSpc>
                        <a:spcBef>
                          <a:spcPts val="300"/>
                        </a:spcBef>
                        <a:spcAft>
                          <a:spcPts val="300"/>
                        </a:spcAft>
                      </a:pPr>
                      <a:r>
                        <a:rPr lang="el-GR" sz="900">
                          <a:latin typeface="Times New Roman"/>
                          <a:ea typeface="Times New Roman"/>
                          <a:cs typeface="Times New Roman"/>
                        </a:rPr>
                        <a:t>95</a:t>
                      </a:r>
                      <a:endParaRPr lang="el-GR" sz="1100">
                        <a:latin typeface="Times New Roman"/>
                        <a:ea typeface="Times New Roman"/>
                        <a:cs typeface="Times New Roman"/>
                      </a:endParaRPr>
                    </a:p>
                  </a:txBody>
                  <a:tcPr marL="61633" marR="61633" marT="0" marB="0">
                    <a:lnL>
                      <a:noFill/>
                    </a:lnL>
                    <a:lnR>
                      <a:noFill/>
                    </a:lnR>
                    <a:lnT>
                      <a:noFill/>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R="467995" indent="467995" algn="r">
                        <a:lnSpc>
                          <a:spcPts val="1200"/>
                        </a:lnSpc>
                        <a:spcBef>
                          <a:spcPts val="300"/>
                        </a:spcBef>
                        <a:spcAft>
                          <a:spcPts val="300"/>
                        </a:spcAft>
                      </a:pPr>
                      <a:r>
                        <a:rPr lang="el-GR" sz="900" dirty="0">
                          <a:latin typeface="Times New Roman"/>
                          <a:ea typeface="Times New Roman"/>
                          <a:cs typeface="Times New Roman"/>
                        </a:rPr>
                        <a:t>100%</a:t>
                      </a:r>
                      <a:endParaRPr lang="el-GR" sz="1100" dirty="0">
                        <a:latin typeface="Times New Roman"/>
                        <a:ea typeface="Times New Roman"/>
                        <a:cs typeface="Times New Roman"/>
                      </a:endParaRPr>
                    </a:p>
                  </a:txBody>
                  <a:tcPr marL="61633" marR="61633" marT="0" marB="0" anchor="ctr">
                    <a:lnL>
                      <a:noFill/>
                    </a:lnL>
                    <a:lnR>
                      <a:noFill/>
                    </a:lnR>
                    <a:lnT>
                      <a:noFill/>
                    </a:lnT>
                    <a:lnB w="12700" cap="flat" cmpd="sng" algn="ctr">
                      <a:solidFill>
                        <a:srgbClr val="000000"/>
                      </a:solidFill>
                      <a:prstDash val="solid"/>
                      <a:round/>
                      <a:headEnd type="none" w="med" len="med"/>
                      <a:tailEnd type="none" w="med" len="med"/>
                    </a:lnB>
                    <a:solidFill>
                      <a:schemeClr val="accent6">
                        <a:lumMod val="60000"/>
                        <a:lumOff val="40000"/>
                      </a:schemeClr>
                    </a:solidFill>
                  </a:tcPr>
                </a:tc>
              </a:tr>
            </a:tbl>
          </a:graphicData>
        </a:graphic>
      </p:graphicFrame>
    </p:spTree>
  </p:cSld>
  <p:clrMapOvr>
    <a:masterClrMapping/>
  </p:clrMapOvr>
  <p:transition>
    <p:dissolv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A9F59C77-9914-4F88-B11C-2AD055C12F48}" type="datetime1">
              <a:rPr lang="el-GR" smtClean="0"/>
              <a:pPr/>
              <a:t>22/4/2020</a:t>
            </a:fld>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19</a:t>
            </a:fld>
            <a:endParaRPr lang="el-GR"/>
          </a:p>
        </p:txBody>
      </p:sp>
      <p:sp>
        <p:nvSpPr>
          <p:cNvPr id="177153" name="Rectangle 1"/>
          <p:cNvSpPr>
            <a:spLocks noChangeArrowheads="1"/>
          </p:cNvSpPr>
          <p:nvPr/>
        </p:nvSpPr>
        <p:spPr bwMode="auto">
          <a:xfrm>
            <a:off x="467544" y="2708920"/>
            <a:ext cx="8136904"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68313" algn="just" defTabSz="914400" rtl="0" eaLnBrk="1" fontAlgn="base" latinLnBrk="0" hangingPunct="1">
              <a:lnSpc>
                <a:spcPct val="100000"/>
              </a:lnSpc>
              <a:spcBef>
                <a:spcPct val="0"/>
              </a:spcBef>
              <a:spcAft>
                <a:spcPct val="0"/>
              </a:spcAft>
              <a:buClrTx/>
              <a:buSzTx/>
              <a:buFontTx/>
              <a:buNone/>
              <a:tabLst/>
            </a:pPr>
            <a:r>
              <a:rPr kumimoji="0" lang="el-GR" b="0" i="0" u="none" strike="noStrike" cap="none" normalizeH="0" baseline="0" dirty="0" smtClean="0">
                <a:ln>
                  <a:noFill/>
                </a:ln>
                <a:solidFill>
                  <a:schemeClr val="tx1"/>
                </a:solidFill>
                <a:effectLst/>
                <a:latin typeface="+mj-lt"/>
                <a:ea typeface="Times New Roman" pitchFamily="18" charset="0"/>
                <a:cs typeface="Times New Roman" pitchFamily="18" charset="0"/>
              </a:rPr>
              <a:t>Με αυτό το ποσοστό βρίσκεται στην τρίτη θέση από άποψη σημαντικότητας, με μικρή διαφορά από τη δεύτερη αιτία. Σε αυτό το σενάριο, η έλλειψη θέσεων στη μονάδα εντατικής θεραπείας προκαλεί σχεδόν το ένα τρίτο των καθυστερήσεων των χειρουργείων. </a:t>
            </a:r>
          </a:p>
          <a:p>
            <a:pPr marL="0" marR="0" lvl="0" indent="468313" algn="just" defTabSz="914400" rtl="0" eaLnBrk="1" fontAlgn="base" latinLnBrk="0" hangingPunct="1">
              <a:lnSpc>
                <a:spcPct val="100000"/>
              </a:lnSpc>
              <a:spcBef>
                <a:spcPct val="0"/>
              </a:spcBef>
              <a:spcAft>
                <a:spcPct val="0"/>
              </a:spcAft>
              <a:buClrTx/>
              <a:buSzTx/>
              <a:buFontTx/>
              <a:buNone/>
              <a:tabLst/>
            </a:pPr>
            <a:endParaRPr lang="el-GR" dirty="0" smtClean="0">
              <a:latin typeface="+mj-lt"/>
              <a:ea typeface="Times New Roman" pitchFamily="18" charset="0"/>
              <a:cs typeface="Times New Roman" pitchFamily="18" charset="0"/>
            </a:endParaRPr>
          </a:p>
          <a:p>
            <a:pPr marL="0" marR="0" lvl="0" indent="468313" algn="just" defTabSz="914400" rtl="0" eaLnBrk="1" fontAlgn="base" latinLnBrk="0" hangingPunct="1">
              <a:lnSpc>
                <a:spcPct val="100000"/>
              </a:lnSpc>
              <a:spcBef>
                <a:spcPct val="0"/>
              </a:spcBef>
              <a:spcAft>
                <a:spcPct val="0"/>
              </a:spcAft>
              <a:buClrTx/>
              <a:buSzTx/>
              <a:buFontTx/>
              <a:buNone/>
              <a:tabLst/>
            </a:pPr>
            <a:endParaRPr kumimoji="0" lang="el-GR" b="0" i="0" u="none" strike="noStrike" cap="none" normalizeH="0" baseline="0" dirty="0" smtClean="0">
              <a:ln>
                <a:noFill/>
              </a:ln>
              <a:solidFill>
                <a:schemeClr val="tx1"/>
              </a:solidFill>
              <a:effectLst/>
              <a:latin typeface="+mj-lt"/>
              <a:ea typeface="Times New Roman" pitchFamily="18" charset="0"/>
              <a:cs typeface="Times New Roman" pitchFamily="18" charset="0"/>
            </a:endParaRPr>
          </a:p>
          <a:p>
            <a:pPr marL="0" marR="0" lvl="0" indent="468313" algn="just" defTabSz="914400" rtl="0" eaLnBrk="1" fontAlgn="base" latinLnBrk="0" hangingPunct="1">
              <a:lnSpc>
                <a:spcPct val="100000"/>
              </a:lnSpc>
              <a:spcBef>
                <a:spcPct val="0"/>
              </a:spcBef>
              <a:spcAft>
                <a:spcPct val="0"/>
              </a:spcAft>
              <a:buClrTx/>
              <a:buSzTx/>
              <a:buFontTx/>
              <a:buNone/>
              <a:tabLst/>
            </a:pPr>
            <a:r>
              <a:rPr kumimoji="0" lang="el-GR" b="0" i="0" u="none" strike="noStrike" cap="none" normalizeH="0" baseline="0" dirty="0" smtClean="0">
                <a:ln>
                  <a:noFill/>
                </a:ln>
                <a:solidFill>
                  <a:schemeClr val="tx1"/>
                </a:solidFill>
                <a:effectLst/>
                <a:latin typeface="+mj-lt"/>
                <a:ea typeface="Times New Roman" pitchFamily="18" charset="0"/>
                <a:cs typeface="Times New Roman" pitchFamily="18" charset="0"/>
              </a:rPr>
              <a:t>Αν οι συχνότητες που παρατηρούνται σε μια τρίμηνη ή εξάμηνη περίοδο αντιστοιχούν σε αυτές του Μαΐου, τότε το νοσοκομείο θα μπορούσε να επωφεληθεί από την επέκταση της μονάδας εντατικής θεραπείας. Όμως, πρόσθετη ανάλυση δείχνει ότι η επέκταση αυτή μπορεί να μην είναι απαραίτητη.</a:t>
            </a:r>
            <a:endParaRPr kumimoji="0" lang="el-GR" b="0"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transition>
    <p:dissolv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A9F59C77-9914-4F88-B11C-2AD055C12F48}" type="datetime1">
              <a:rPr lang="el-GR" smtClean="0"/>
              <a:pPr/>
              <a:t>22/4/2020</a:t>
            </a:fld>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2</a:t>
            </a:fld>
            <a:endParaRPr lang="el-GR"/>
          </a:p>
        </p:txBody>
      </p:sp>
      <p:sp>
        <p:nvSpPr>
          <p:cNvPr id="9" name="object 19"/>
          <p:cNvSpPr txBox="1">
            <a:spLocks noGrp="1"/>
          </p:cNvSpPr>
          <p:nvPr>
            <p:ph type="title"/>
          </p:nvPr>
        </p:nvSpPr>
        <p:spPr>
          <a:xfrm>
            <a:off x="1403648" y="620688"/>
            <a:ext cx="618871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CC0000"/>
                </a:solidFill>
              </a:rPr>
              <a:t>Χαρακτηριστικά των ορθών</a:t>
            </a:r>
            <a:r>
              <a:rPr sz="2800" spc="30" dirty="0">
                <a:solidFill>
                  <a:srgbClr val="CC0000"/>
                </a:solidFill>
              </a:rPr>
              <a:t> </a:t>
            </a:r>
            <a:r>
              <a:rPr sz="2800" spc="-5" dirty="0">
                <a:solidFill>
                  <a:srgbClr val="CC0000"/>
                </a:solidFill>
              </a:rPr>
              <a:t>µετρήσεων</a:t>
            </a:r>
            <a:endParaRPr sz="2800" dirty="0"/>
          </a:p>
        </p:txBody>
      </p:sp>
      <p:grpSp>
        <p:nvGrpSpPr>
          <p:cNvPr id="10" name="object 2"/>
          <p:cNvGrpSpPr/>
          <p:nvPr/>
        </p:nvGrpSpPr>
        <p:grpSpPr>
          <a:xfrm>
            <a:off x="0" y="0"/>
            <a:ext cx="9144000" cy="6858000"/>
            <a:chOff x="774060" y="348989"/>
            <a:chExt cx="9144000" cy="6858000"/>
          </a:xfrm>
        </p:grpSpPr>
        <p:sp>
          <p:nvSpPr>
            <p:cNvPr id="11" name="object 3"/>
            <p:cNvSpPr/>
            <p:nvPr/>
          </p:nvSpPr>
          <p:spPr>
            <a:xfrm>
              <a:off x="1002652" y="1415795"/>
              <a:ext cx="2057400" cy="2438400"/>
            </a:xfrm>
            <a:custGeom>
              <a:avLst/>
              <a:gdLst/>
              <a:ahLst/>
              <a:cxnLst/>
              <a:rect l="l" t="t" r="r" b="b"/>
              <a:pathLst>
                <a:path w="2057400" h="2438400">
                  <a:moveTo>
                    <a:pt x="2057400" y="769620"/>
                  </a:moveTo>
                  <a:lnTo>
                    <a:pt x="1903476" y="646176"/>
                  </a:lnTo>
                  <a:lnTo>
                    <a:pt x="1981200" y="469392"/>
                  </a:lnTo>
                  <a:lnTo>
                    <a:pt x="1783080" y="403860"/>
                  </a:lnTo>
                  <a:lnTo>
                    <a:pt x="1783080" y="216408"/>
                  </a:lnTo>
                  <a:lnTo>
                    <a:pt x="1572768" y="224028"/>
                  </a:lnTo>
                  <a:lnTo>
                    <a:pt x="1508760" y="47244"/>
                  </a:lnTo>
                  <a:lnTo>
                    <a:pt x="1310640" y="131064"/>
                  </a:lnTo>
                  <a:lnTo>
                    <a:pt x="1165860" y="0"/>
                  </a:lnTo>
                  <a:lnTo>
                    <a:pt x="1123188" y="47244"/>
                  </a:lnTo>
                  <a:lnTo>
                    <a:pt x="1100328" y="67056"/>
                  </a:lnTo>
                  <a:lnTo>
                    <a:pt x="1013460" y="141732"/>
                  </a:lnTo>
                  <a:lnTo>
                    <a:pt x="835152" y="67056"/>
                  </a:lnTo>
                  <a:lnTo>
                    <a:pt x="737616" y="234696"/>
                  </a:lnTo>
                  <a:lnTo>
                    <a:pt x="537972" y="224028"/>
                  </a:lnTo>
                  <a:lnTo>
                    <a:pt x="505968" y="403860"/>
                  </a:lnTo>
                  <a:lnTo>
                    <a:pt x="307848" y="458724"/>
                  </a:lnTo>
                  <a:lnTo>
                    <a:pt x="353568" y="618744"/>
                  </a:lnTo>
                  <a:lnTo>
                    <a:pt x="175260" y="723900"/>
                  </a:lnTo>
                  <a:lnTo>
                    <a:pt x="208788" y="769620"/>
                  </a:lnTo>
                  <a:lnTo>
                    <a:pt x="284988" y="853440"/>
                  </a:lnTo>
                  <a:lnTo>
                    <a:pt x="166116" y="1004316"/>
                  </a:lnTo>
                  <a:lnTo>
                    <a:pt x="341376" y="1098804"/>
                  </a:lnTo>
                  <a:lnTo>
                    <a:pt x="298704" y="1266444"/>
                  </a:lnTo>
                  <a:lnTo>
                    <a:pt x="451104" y="1293876"/>
                  </a:lnTo>
                  <a:lnTo>
                    <a:pt x="0" y="1773936"/>
                  </a:lnTo>
                  <a:lnTo>
                    <a:pt x="463296" y="1793748"/>
                  </a:lnTo>
                  <a:lnTo>
                    <a:pt x="661416" y="2185416"/>
                  </a:lnTo>
                  <a:lnTo>
                    <a:pt x="716280" y="2055876"/>
                  </a:lnTo>
                  <a:lnTo>
                    <a:pt x="661416" y="2365248"/>
                  </a:lnTo>
                  <a:lnTo>
                    <a:pt x="1045464" y="2185416"/>
                  </a:lnTo>
                  <a:lnTo>
                    <a:pt x="1485900" y="2438400"/>
                  </a:lnTo>
                  <a:lnTo>
                    <a:pt x="1342644" y="1501140"/>
                  </a:lnTo>
                  <a:lnTo>
                    <a:pt x="1353312" y="1501140"/>
                  </a:lnTo>
                  <a:lnTo>
                    <a:pt x="1563624" y="1559052"/>
                  </a:lnTo>
                  <a:lnTo>
                    <a:pt x="1627632" y="1379220"/>
                  </a:lnTo>
                  <a:lnTo>
                    <a:pt x="1848612" y="1360932"/>
                  </a:lnTo>
                  <a:lnTo>
                    <a:pt x="1828800" y="1173480"/>
                  </a:lnTo>
                  <a:lnTo>
                    <a:pt x="2013204" y="1088136"/>
                  </a:lnTo>
                  <a:lnTo>
                    <a:pt x="1915668" y="918972"/>
                  </a:lnTo>
                  <a:lnTo>
                    <a:pt x="2057400" y="769620"/>
                  </a:lnTo>
                  <a:close/>
                </a:path>
              </a:pathLst>
            </a:custGeom>
            <a:solidFill>
              <a:srgbClr val="FFFFFF"/>
            </a:solidFill>
          </p:spPr>
          <p:txBody>
            <a:bodyPr wrap="square" lIns="0" tIns="0" rIns="0" bIns="0" rtlCol="0"/>
            <a:lstStyle/>
            <a:p>
              <a:endParaRPr/>
            </a:p>
          </p:txBody>
        </p:sp>
        <p:sp>
          <p:nvSpPr>
            <p:cNvPr id="12" name="object 4"/>
            <p:cNvSpPr/>
            <p:nvPr/>
          </p:nvSpPr>
          <p:spPr>
            <a:xfrm>
              <a:off x="1135240" y="2252471"/>
              <a:ext cx="1275715" cy="1492250"/>
            </a:xfrm>
            <a:custGeom>
              <a:avLst/>
              <a:gdLst/>
              <a:ahLst/>
              <a:cxnLst/>
              <a:rect l="l" t="t" r="r" b="b"/>
              <a:pathLst>
                <a:path w="1275714" h="1492250">
                  <a:moveTo>
                    <a:pt x="1275588" y="1491996"/>
                  </a:moveTo>
                  <a:lnTo>
                    <a:pt x="1088136" y="242316"/>
                  </a:lnTo>
                  <a:lnTo>
                    <a:pt x="1045464" y="251460"/>
                  </a:lnTo>
                  <a:lnTo>
                    <a:pt x="955052" y="267843"/>
                  </a:lnTo>
                  <a:lnTo>
                    <a:pt x="1013460" y="140208"/>
                  </a:lnTo>
                  <a:lnTo>
                    <a:pt x="826008" y="0"/>
                  </a:lnTo>
                  <a:lnTo>
                    <a:pt x="803148" y="27432"/>
                  </a:lnTo>
                  <a:lnTo>
                    <a:pt x="0" y="890016"/>
                  </a:lnTo>
                  <a:lnTo>
                    <a:pt x="373380" y="899160"/>
                  </a:lnTo>
                  <a:lnTo>
                    <a:pt x="528828" y="1199388"/>
                  </a:lnTo>
                  <a:lnTo>
                    <a:pt x="754710" y="705700"/>
                  </a:lnTo>
                  <a:lnTo>
                    <a:pt x="615696" y="1424940"/>
                  </a:lnTo>
                  <a:lnTo>
                    <a:pt x="912876" y="1284732"/>
                  </a:lnTo>
                  <a:lnTo>
                    <a:pt x="1275588" y="1491996"/>
                  </a:lnTo>
                  <a:close/>
                </a:path>
              </a:pathLst>
            </a:custGeom>
            <a:solidFill>
              <a:srgbClr val="000000"/>
            </a:solidFill>
          </p:spPr>
          <p:txBody>
            <a:bodyPr wrap="square" lIns="0" tIns="0" rIns="0" bIns="0" rtlCol="0"/>
            <a:lstStyle/>
            <a:p>
              <a:endParaRPr/>
            </a:p>
          </p:txBody>
        </p:sp>
        <p:sp>
          <p:nvSpPr>
            <p:cNvPr id="13" name="object 5"/>
            <p:cNvSpPr/>
            <p:nvPr/>
          </p:nvSpPr>
          <p:spPr>
            <a:xfrm>
              <a:off x="1278504" y="2334767"/>
              <a:ext cx="792480" cy="957580"/>
            </a:xfrm>
            <a:custGeom>
              <a:avLst/>
              <a:gdLst/>
              <a:ahLst/>
              <a:cxnLst/>
              <a:rect l="l" t="t" r="r" b="b"/>
              <a:pathLst>
                <a:path w="792480" h="957579">
                  <a:moveTo>
                    <a:pt x="792473" y="74675"/>
                  </a:moveTo>
                  <a:lnTo>
                    <a:pt x="691889" y="0"/>
                  </a:lnTo>
                  <a:lnTo>
                    <a:pt x="362705" y="367283"/>
                  </a:lnTo>
                  <a:lnTo>
                    <a:pt x="0" y="751331"/>
                  </a:lnTo>
                  <a:lnTo>
                    <a:pt x="274313" y="761999"/>
                  </a:lnTo>
                  <a:lnTo>
                    <a:pt x="385565" y="957071"/>
                  </a:lnTo>
                  <a:lnTo>
                    <a:pt x="792473" y="74675"/>
                  </a:lnTo>
                  <a:close/>
                </a:path>
              </a:pathLst>
            </a:custGeom>
            <a:solidFill>
              <a:srgbClr val="2198BB"/>
            </a:solidFill>
          </p:spPr>
          <p:txBody>
            <a:bodyPr wrap="square" lIns="0" tIns="0" rIns="0" bIns="0" rtlCol="0"/>
            <a:lstStyle/>
            <a:p>
              <a:endParaRPr/>
            </a:p>
          </p:txBody>
        </p:sp>
        <p:sp>
          <p:nvSpPr>
            <p:cNvPr id="14" name="object 6"/>
            <p:cNvSpPr/>
            <p:nvPr/>
          </p:nvSpPr>
          <p:spPr>
            <a:xfrm>
              <a:off x="1278496" y="2372867"/>
              <a:ext cx="792480" cy="919480"/>
            </a:xfrm>
            <a:custGeom>
              <a:avLst/>
              <a:gdLst/>
              <a:ahLst/>
              <a:cxnLst/>
              <a:rect l="l" t="t" r="r" b="b"/>
              <a:pathLst>
                <a:path w="792480" h="919479">
                  <a:moveTo>
                    <a:pt x="792480" y="36576"/>
                  </a:moveTo>
                  <a:lnTo>
                    <a:pt x="746760" y="0"/>
                  </a:lnTo>
                  <a:lnTo>
                    <a:pt x="614146" y="285927"/>
                  </a:lnTo>
                  <a:lnTo>
                    <a:pt x="527304" y="224028"/>
                  </a:lnTo>
                  <a:lnTo>
                    <a:pt x="472440" y="216408"/>
                  </a:lnTo>
                  <a:lnTo>
                    <a:pt x="242316" y="469392"/>
                  </a:lnTo>
                  <a:lnTo>
                    <a:pt x="252984" y="544068"/>
                  </a:lnTo>
                  <a:lnTo>
                    <a:pt x="449580" y="505968"/>
                  </a:lnTo>
                  <a:lnTo>
                    <a:pt x="472440" y="582168"/>
                  </a:lnTo>
                  <a:lnTo>
                    <a:pt x="477278" y="581037"/>
                  </a:lnTo>
                  <a:lnTo>
                    <a:pt x="385572" y="778764"/>
                  </a:lnTo>
                  <a:lnTo>
                    <a:pt x="329184" y="684276"/>
                  </a:lnTo>
                  <a:lnTo>
                    <a:pt x="307848" y="649224"/>
                  </a:lnTo>
                  <a:lnTo>
                    <a:pt x="77724" y="649224"/>
                  </a:lnTo>
                  <a:lnTo>
                    <a:pt x="0" y="713232"/>
                  </a:lnTo>
                  <a:lnTo>
                    <a:pt x="274320" y="723900"/>
                  </a:lnTo>
                  <a:lnTo>
                    <a:pt x="385572" y="918972"/>
                  </a:lnTo>
                  <a:lnTo>
                    <a:pt x="549211" y="564108"/>
                  </a:lnTo>
                  <a:lnTo>
                    <a:pt x="550164" y="563880"/>
                  </a:lnTo>
                  <a:lnTo>
                    <a:pt x="577278" y="503250"/>
                  </a:lnTo>
                  <a:lnTo>
                    <a:pt x="792480" y="36576"/>
                  </a:lnTo>
                  <a:close/>
                </a:path>
              </a:pathLst>
            </a:custGeom>
            <a:solidFill>
              <a:srgbClr val="1E80AB"/>
            </a:solidFill>
          </p:spPr>
          <p:txBody>
            <a:bodyPr wrap="square" lIns="0" tIns="0" rIns="0" bIns="0" rtlCol="0"/>
            <a:lstStyle/>
            <a:p>
              <a:endParaRPr/>
            </a:p>
          </p:txBody>
        </p:sp>
        <p:sp>
          <p:nvSpPr>
            <p:cNvPr id="15" name="object 7"/>
            <p:cNvSpPr/>
            <p:nvPr/>
          </p:nvSpPr>
          <p:spPr>
            <a:xfrm>
              <a:off x="1851522" y="2569463"/>
              <a:ext cx="462280" cy="1042669"/>
            </a:xfrm>
            <a:custGeom>
              <a:avLst/>
              <a:gdLst/>
              <a:ahLst/>
              <a:cxnLst/>
              <a:rect l="l" t="t" r="r" b="b"/>
              <a:pathLst>
                <a:path w="462280" h="1042670">
                  <a:moveTo>
                    <a:pt x="461771" y="1042415"/>
                  </a:moveTo>
                  <a:lnTo>
                    <a:pt x="306323" y="0"/>
                  </a:lnTo>
                  <a:lnTo>
                    <a:pt x="187451" y="19811"/>
                  </a:lnTo>
                  <a:lnTo>
                    <a:pt x="0" y="984503"/>
                  </a:lnTo>
                  <a:lnTo>
                    <a:pt x="196595" y="891539"/>
                  </a:lnTo>
                  <a:lnTo>
                    <a:pt x="461771" y="1042415"/>
                  </a:lnTo>
                  <a:close/>
                </a:path>
              </a:pathLst>
            </a:custGeom>
            <a:solidFill>
              <a:srgbClr val="2198BB"/>
            </a:solidFill>
          </p:spPr>
          <p:txBody>
            <a:bodyPr wrap="square" lIns="0" tIns="0" rIns="0" bIns="0" rtlCol="0"/>
            <a:lstStyle/>
            <a:p>
              <a:endParaRPr/>
            </a:p>
          </p:txBody>
        </p:sp>
        <p:sp>
          <p:nvSpPr>
            <p:cNvPr id="16" name="object 8"/>
            <p:cNvSpPr/>
            <p:nvPr/>
          </p:nvSpPr>
          <p:spPr>
            <a:xfrm>
              <a:off x="1851520" y="2569463"/>
              <a:ext cx="462280" cy="1042669"/>
            </a:xfrm>
            <a:custGeom>
              <a:avLst/>
              <a:gdLst/>
              <a:ahLst/>
              <a:cxnLst/>
              <a:rect l="l" t="t" r="r" b="b"/>
              <a:pathLst>
                <a:path w="462280" h="1042670">
                  <a:moveTo>
                    <a:pt x="461772" y="1042416"/>
                  </a:moveTo>
                  <a:lnTo>
                    <a:pt x="306324" y="0"/>
                  </a:lnTo>
                  <a:lnTo>
                    <a:pt x="288671" y="3441"/>
                  </a:lnTo>
                  <a:lnTo>
                    <a:pt x="284988" y="0"/>
                  </a:lnTo>
                  <a:lnTo>
                    <a:pt x="187452" y="19812"/>
                  </a:lnTo>
                  <a:lnTo>
                    <a:pt x="109728" y="422148"/>
                  </a:lnTo>
                  <a:lnTo>
                    <a:pt x="196596" y="374904"/>
                  </a:lnTo>
                  <a:lnTo>
                    <a:pt x="321373" y="433832"/>
                  </a:lnTo>
                  <a:lnTo>
                    <a:pt x="339852" y="545592"/>
                  </a:lnTo>
                  <a:lnTo>
                    <a:pt x="394716" y="957072"/>
                  </a:lnTo>
                  <a:lnTo>
                    <a:pt x="262128" y="874776"/>
                  </a:lnTo>
                  <a:lnTo>
                    <a:pt x="173736" y="827532"/>
                  </a:lnTo>
                  <a:lnTo>
                    <a:pt x="21336" y="891540"/>
                  </a:lnTo>
                  <a:lnTo>
                    <a:pt x="0" y="984504"/>
                  </a:lnTo>
                  <a:lnTo>
                    <a:pt x="196596" y="891540"/>
                  </a:lnTo>
                  <a:lnTo>
                    <a:pt x="461772" y="1042416"/>
                  </a:lnTo>
                  <a:close/>
                </a:path>
              </a:pathLst>
            </a:custGeom>
            <a:solidFill>
              <a:srgbClr val="1E80AB"/>
            </a:solidFill>
          </p:spPr>
          <p:txBody>
            <a:bodyPr wrap="square" lIns="0" tIns="0" rIns="0" bIns="0" rtlCol="0"/>
            <a:lstStyle/>
            <a:p>
              <a:endParaRPr/>
            </a:p>
          </p:txBody>
        </p:sp>
        <p:sp>
          <p:nvSpPr>
            <p:cNvPr id="17" name="object 9"/>
            <p:cNvSpPr/>
            <p:nvPr/>
          </p:nvSpPr>
          <p:spPr>
            <a:xfrm>
              <a:off x="1266312" y="1499609"/>
              <a:ext cx="1706880" cy="1475740"/>
            </a:xfrm>
            <a:custGeom>
              <a:avLst/>
              <a:gdLst/>
              <a:ahLst/>
              <a:cxnLst/>
              <a:rect l="l" t="t" r="r" b="b"/>
              <a:pathLst>
                <a:path w="1706880" h="1475739">
                  <a:moveTo>
                    <a:pt x="1706873" y="694950"/>
                  </a:moveTo>
                  <a:lnTo>
                    <a:pt x="1565141" y="582174"/>
                  </a:lnTo>
                  <a:lnTo>
                    <a:pt x="1629149" y="413010"/>
                  </a:lnTo>
                  <a:lnTo>
                    <a:pt x="1453889" y="358146"/>
                  </a:lnTo>
                  <a:lnTo>
                    <a:pt x="1453889" y="187458"/>
                  </a:lnTo>
                  <a:lnTo>
                    <a:pt x="1266437" y="198126"/>
                  </a:lnTo>
                  <a:lnTo>
                    <a:pt x="1199381" y="47250"/>
                  </a:lnTo>
                  <a:lnTo>
                    <a:pt x="1024121" y="112782"/>
                  </a:lnTo>
                  <a:lnTo>
                    <a:pt x="902201" y="0"/>
                  </a:lnTo>
                  <a:lnTo>
                    <a:pt x="882389" y="19811"/>
                  </a:lnTo>
                  <a:lnTo>
                    <a:pt x="772661" y="123450"/>
                  </a:lnTo>
                  <a:lnTo>
                    <a:pt x="606545" y="57918"/>
                  </a:lnTo>
                  <a:lnTo>
                    <a:pt x="516629" y="207270"/>
                  </a:lnTo>
                  <a:lnTo>
                    <a:pt x="332225" y="207270"/>
                  </a:lnTo>
                  <a:lnTo>
                    <a:pt x="297173" y="358146"/>
                  </a:lnTo>
                  <a:lnTo>
                    <a:pt x="121919" y="413010"/>
                  </a:lnTo>
                  <a:lnTo>
                    <a:pt x="164591" y="554742"/>
                  </a:lnTo>
                  <a:lnTo>
                    <a:pt x="0" y="647706"/>
                  </a:lnTo>
                  <a:lnTo>
                    <a:pt x="109727" y="769626"/>
                  </a:lnTo>
                  <a:lnTo>
                    <a:pt x="0" y="902214"/>
                  </a:lnTo>
                  <a:lnTo>
                    <a:pt x="153923" y="987558"/>
                  </a:lnTo>
                  <a:lnTo>
                    <a:pt x="109727" y="1135386"/>
                  </a:lnTo>
                  <a:lnTo>
                    <a:pt x="297173" y="1175010"/>
                  </a:lnTo>
                  <a:lnTo>
                    <a:pt x="332225" y="1331982"/>
                  </a:lnTo>
                  <a:lnTo>
                    <a:pt x="528821" y="1304550"/>
                  </a:lnTo>
                  <a:lnTo>
                    <a:pt x="617213" y="1444758"/>
                  </a:lnTo>
                  <a:lnTo>
                    <a:pt x="792473" y="1370082"/>
                  </a:lnTo>
                  <a:lnTo>
                    <a:pt x="946397" y="1475238"/>
                  </a:lnTo>
                  <a:lnTo>
                    <a:pt x="1066793" y="1351794"/>
                  </a:lnTo>
                  <a:lnTo>
                    <a:pt x="1254245" y="1397514"/>
                  </a:lnTo>
                  <a:lnTo>
                    <a:pt x="1309109" y="1239018"/>
                  </a:lnTo>
                  <a:lnTo>
                    <a:pt x="1508753" y="1229874"/>
                  </a:lnTo>
                  <a:lnTo>
                    <a:pt x="1487417" y="1051566"/>
                  </a:lnTo>
                  <a:lnTo>
                    <a:pt x="1662677" y="976890"/>
                  </a:lnTo>
                  <a:lnTo>
                    <a:pt x="1574285" y="827538"/>
                  </a:lnTo>
                  <a:lnTo>
                    <a:pt x="1706873" y="694950"/>
                  </a:lnTo>
                  <a:close/>
                </a:path>
              </a:pathLst>
            </a:custGeom>
            <a:solidFill>
              <a:srgbClr val="000000"/>
            </a:solidFill>
          </p:spPr>
          <p:txBody>
            <a:bodyPr wrap="square" lIns="0" tIns="0" rIns="0" bIns="0" rtlCol="0"/>
            <a:lstStyle/>
            <a:p>
              <a:endParaRPr/>
            </a:p>
          </p:txBody>
        </p:sp>
        <p:sp>
          <p:nvSpPr>
            <p:cNvPr id="18" name="object 10"/>
            <p:cNvSpPr/>
            <p:nvPr/>
          </p:nvSpPr>
          <p:spPr>
            <a:xfrm>
              <a:off x="1365372" y="1584959"/>
              <a:ext cx="1507490" cy="1304925"/>
            </a:xfrm>
            <a:custGeom>
              <a:avLst/>
              <a:gdLst/>
              <a:ahLst/>
              <a:cxnLst/>
              <a:rect l="l" t="t" r="r" b="b"/>
              <a:pathLst>
                <a:path w="1507489" h="1304925">
                  <a:moveTo>
                    <a:pt x="1507229" y="620267"/>
                  </a:moveTo>
                  <a:lnTo>
                    <a:pt x="1376165" y="515111"/>
                  </a:lnTo>
                  <a:lnTo>
                    <a:pt x="1443221" y="367283"/>
                  </a:lnTo>
                  <a:lnTo>
                    <a:pt x="1287773" y="320039"/>
                  </a:lnTo>
                  <a:lnTo>
                    <a:pt x="1287773" y="167639"/>
                  </a:lnTo>
                  <a:lnTo>
                    <a:pt x="1123181" y="178307"/>
                  </a:lnTo>
                  <a:lnTo>
                    <a:pt x="1057649" y="38099"/>
                  </a:lnTo>
                  <a:lnTo>
                    <a:pt x="925061" y="92963"/>
                  </a:lnTo>
                  <a:lnTo>
                    <a:pt x="902201" y="102107"/>
                  </a:lnTo>
                  <a:lnTo>
                    <a:pt x="803141" y="0"/>
                  </a:lnTo>
                  <a:lnTo>
                    <a:pt x="673601" y="102107"/>
                  </a:lnTo>
                  <a:lnTo>
                    <a:pt x="527297" y="47243"/>
                  </a:lnTo>
                  <a:lnTo>
                    <a:pt x="452621" y="178307"/>
                  </a:lnTo>
                  <a:lnTo>
                    <a:pt x="288029" y="178307"/>
                  </a:lnTo>
                  <a:lnTo>
                    <a:pt x="265169" y="320039"/>
                  </a:lnTo>
                  <a:lnTo>
                    <a:pt x="100583" y="356615"/>
                  </a:lnTo>
                  <a:lnTo>
                    <a:pt x="143255" y="487679"/>
                  </a:lnTo>
                  <a:lnTo>
                    <a:pt x="0" y="573023"/>
                  </a:lnTo>
                  <a:lnTo>
                    <a:pt x="100583" y="684275"/>
                  </a:lnTo>
                  <a:lnTo>
                    <a:pt x="0" y="797051"/>
                  </a:lnTo>
                  <a:lnTo>
                    <a:pt x="132587" y="871727"/>
                  </a:lnTo>
                  <a:lnTo>
                    <a:pt x="100583" y="1011935"/>
                  </a:lnTo>
                  <a:lnTo>
                    <a:pt x="265169" y="1042415"/>
                  </a:lnTo>
                  <a:lnTo>
                    <a:pt x="288029" y="1182623"/>
                  </a:lnTo>
                  <a:lnTo>
                    <a:pt x="463289" y="1153667"/>
                  </a:lnTo>
                  <a:lnTo>
                    <a:pt x="550157" y="1284731"/>
                  </a:lnTo>
                  <a:lnTo>
                    <a:pt x="705605" y="1210055"/>
                  </a:lnTo>
                  <a:lnTo>
                    <a:pt x="838193" y="1304543"/>
                  </a:lnTo>
                  <a:lnTo>
                    <a:pt x="947921" y="1191767"/>
                  </a:lnTo>
                  <a:lnTo>
                    <a:pt x="1112513" y="1239011"/>
                  </a:lnTo>
                  <a:lnTo>
                    <a:pt x="1155185" y="1097279"/>
                  </a:lnTo>
                  <a:lnTo>
                    <a:pt x="1333493" y="1089659"/>
                  </a:lnTo>
                  <a:lnTo>
                    <a:pt x="1319777" y="929639"/>
                  </a:lnTo>
                  <a:lnTo>
                    <a:pt x="1466081" y="862583"/>
                  </a:lnTo>
                  <a:lnTo>
                    <a:pt x="1388357" y="731519"/>
                  </a:lnTo>
                  <a:lnTo>
                    <a:pt x="1507229" y="620267"/>
                  </a:lnTo>
                  <a:close/>
                </a:path>
              </a:pathLst>
            </a:custGeom>
            <a:solidFill>
              <a:srgbClr val="2BA8C3"/>
            </a:solidFill>
          </p:spPr>
          <p:txBody>
            <a:bodyPr wrap="square" lIns="0" tIns="0" rIns="0" bIns="0" rtlCol="0"/>
            <a:lstStyle/>
            <a:p>
              <a:endParaRPr/>
            </a:p>
          </p:txBody>
        </p:sp>
        <p:sp>
          <p:nvSpPr>
            <p:cNvPr id="19" name="object 11"/>
            <p:cNvSpPr/>
            <p:nvPr/>
          </p:nvSpPr>
          <p:spPr>
            <a:xfrm>
              <a:off x="1607682" y="1799843"/>
              <a:ext cx="1022985" cy="882650"/>
            </a:xfrm>
            <a:custGeom>
              <a:avLst/>
              <a:gdLst/>
              <a:ahLst/>
              <a:cxnLst/>
              <a:rect l="l" t="t" r="r" b="b"/>
              <a:pathLst>
                <a:path w="1022985" h="882650">
                  <a:moveTo>
                    <a:pt x="1022603" y="452627"/>
                  </a:moveTo>
                  <a:lnTo>
                    <a:pt x="1013459" y="367283"/>
                  </a:lnTo>
                  <a:lnTo>
                    <a:pt x="990599" y="281939"/>
                  </a:lnTo>
                  <a:lnTo>
                    <a:pt x="947927" y="198119"/>
                  </a:lnTo>
                  <a:lnTo>
                    <a:pt x="890015" y="132587"/>
                  </a:lnTo>
                  <a:lnTo>
                    <a:pt x="815339" y="74675"/>
                  </a:lnTo>
                  <a:lnTo>
                    <a:pt x="737615" y="38099"/>
                  </a:lnTo>
                  <a:lnTo>
                    <a:pt x="638555" y="10667"/>
                  </a:lnTo>
                  <a:lnTo>
                    <a:pt x="541019" y="0"/>
                  </a:lnTo>
                  <a:lnTo>
                    <a:pt x="440435" y="10667"/>
                  </a:lnTo>
                  <a:lnTo>
                    <a:pt x="341375" y="38099"/>
                  </a:lnTo>
                  <a:lnTo>
                    <a:pt x="252983" y="74675"/>
                  </a:lnTo>
                  <a:lnTo>
                    <a:pt x="175259" y="132587"/>
                  </a:lnTo>
                  <a:lnTo>
                    <a:pt x="111251" y="198119"/>
                  </a:lnTo>
                  <a:lnTo>
                    <a:pt x="56387" y="272795"/>
                  </a:lnTo>
                  <a:lnTo>
                    <a:pt x="22859" y="347471"/>
                  </a:lnTo>
                  <a:lnTo>
                    <a:pt x="0" y="432815"/>
                  </a:lnTo>
                  <a:lnTo>
                    <a:pt x="0" y="516635"/>
                  </a:lnTo>
                  <a:lnTo>
                    <a:pt x="22859" y="601979"/>
                  </a:lnTo>
                  <a:lnTo>
                    <a:pt x="65531" y="676655"/>
                  </a:lnTo>
                  <a:lnTo>
                    <a:pt x="120395" y="742187"/>
                  </a:lnTo>
                  <a:lnTo>
                    <a:pt x="198119" y="797051"/>
                  </a:lnTo>
                  <a:lnTo>
                    <a:pt x="284987" y="835151"/>
                  </a:lnTo>
                  <a:lnTo>
                    <a:pt x="385571" y="864107"/>
                  </a:lnTo>
                  <a:lnTo>
                    <a:pt x="486155" y="882395"/>
                  </a:lnTo>
                  <a:lnTo>
                    <a:pt x="583691" y="882395"/>
                  </a:lnTo>
                  <a:lnTo>
                    <a:pt x="682751" y="854963"/>
                  </a:lnTo>
                  <a:lnTo>
                    <a:pt x="771143" y="816863"/>
                  </a:lnTo>
                  <a:lnTo>
                    <a:pt x="858011" y="769619"/>
                  </a:lnTo>
                  <a:lnTo>
                    <a:pt x="925067" y="704087"/>
                  </a:lnTo>
                  <a:lnTo>
                    <a:pt x="979931" y="629411"/>
                  </a:lnTo>
                  <a:lnTo>
                    <a:pt x="1013459" y="545591"/>
                  </a:lnTo>
                  <a:lnTo>
                    <a:pt x="1022603" y="452627"/>
                  </a:lnTo>
                  <a:close/>
                </a:path>
              </a:pathLst>
            </a:custGeom>
            <a:solidFill>
              <a:srgbClr val="FFFFFF"/>
            </a:solidFill>
          </p:spPr>
          <p:txBody>
            <a:bodyPr wrap="square" lIns="0" tIns="0" rIns="0" bIns="0" rtlCol="0"/>
            <a:lstStyle/>
            <a:p>
              <a:endParaRPr/>
            </a:p>
          </p:txBody>
        </p:sp>
        <p:sp>
          <p:nvSpPr>
            <p:cNvPr id="20" name="object 12"/>
            <p:cNvSpPr/>
            <p:nvPr/>
          </p:nvSpPr>
          <p:spPr>
            <a:xfrm>
              <a:off x="1531482" y="1744979"/>
              <a:ext cx="1176655" cy="1004569"/>
            </a:xfrm>
            <a:custGeom>
              <a:avLst/>
              <a:gdLst/>
              <a:ahLst/>
              <a:cxnLst/>
              <a:rect l="l" t="t" r="r" b="b"/>
              <a:pathLst>
                <a:path w="1176655" h="1004569">
                  <a:moveTo>
                    <a:pt x="1176527" y="507491"/>
                  </a:moveTo>
                  <a:lnTo>
                    <a:pt x="1167383" y="402335"/>
                  </a:lnTo>
                  <a:lnTo>
                    <a:pt x="1133855" y="309371"/>
                  </a:lnTo>
                  <a:lnTo>
                    <a:pt x="1089659" y="224027"/>
                  </a:lnTo>
                  <a:lnTo>
                    <a:pt x="1024127" y="140207"/>
                  </a:lnTo>
                  <a:lnTo>
                    <a:pt x="934211" y="82295"/>
                  </a:lnTo>
                  <a:lnTo>
                    <a:pt x="847343" y="36575"/>
                  </a:lnTo>
                  <a:lnTo>
                    <a:pt x="736091" y="0"/>
                  </a:lnTo>
                  <a:lnTo>
                    <a:pt x="617219" y="0"/>
                  </a:lnTo>
                  <a:lnTo>
                    <a:pt x="507491" y="7619"/>
                  </a:lnTo>
                  <a:lnTo>
                    <a:pt x="396239" y="36575"/>
                  </a:lnTo>
                  <a:lnTo>
                    <a:pt x="297179" y="82295"/>
                  </a:lnTo>
                  <a:lnTo>
                    <a:pt x="208787" y="140207"/>
                  </a:lnTo>
                  <a:lnTo>
                    <a:pt x="132587" y="214883"/>
                  </a:lnTo>
                  <a:lnTo>
                    <a:pt x="67055" y="300227"/>
                  </a:lnTo>
                  <a:lnTo>
                    <a:pt x="21335" y="394715"/>
                  </a:lnTo>
                  <a:lnTo>
                    <a:pt x="0" y="487679"/>
                  </a:lnTo>
                  <a:lnTo>
                    <a:pt x="9143" y="582167"/>
                  </a:lnTo>
                  <a:lnTo>
                    <a:pt x="32003" y="675131"/>
                  </a:lnTo>
                  <a:lnTo>
                    <a:pt x="76199" y="758951"/>
                  </a:lnTo>
                  <a:lnTo>
                    <a:pt x="141731" y="835151"/>
                  </a:lnTo>
                  <a:lnTo>
                    <a:pt x="231647" y="899159"/>
                  </a:lnTo>
                  <a:lnTo>
                    <a:pt x="329183" y="946403"/>
                  </a:lnTo>
                  <a:lnTo>
                    <a:pt x="438911" y="984503"/>
                  </a:lnTo>
                  <a:lnTo>
                    <a:pt x="562355" y="1004315"/>
                  </a:lnTo>
                  <a:lnTo>
                    <a:pt x="672083" y="993647"/>
                  </a:lnTo>
                  <a:lnTo>
                    <a:pt x="792479" y="975359"/>
                  </a:lnTo>
                  <a:lnTo>
                    <a:pt x="891539" y="929639"/>
                  </a:lnTo>
                  <a:lnTo>
                    <a:pt x="979931" y="871727"/>
                  </a:lnTo>
                  <a:lnTo>
                    <a:pt x="1056131" y="797051"/>
                  </a:lnTo>
                  <a:lnTo>
                    <a:pt x="1121663" y="711707"/>
                  </a:lnTo>
                  <a:lnTo>
                    <a:pt x="1153667" y="609599"/>
                  </a:lnTo>
                  <a:lnTo>
                    <a:pt x="1176527" y="507491"/>
                  </a:lnTo>
                  <a:close/>
                </a:path>
              </a:pathLst>
            </a:custGeom>
            <a:solidFill>
              <a:srgbClr val="228DB3"/>
            </a:solidFill>
          </p:spPr>
          <p:txBody>
            <a:bodyPr wrap="square" lIns="0" tIns="0" rIns="0" bIns="0" rtlCol="0"/>
            <a:lstStyle/>
            <a:p>
              <a:endParaRPr/>
            </a:p>
          </p:txBody>
        </p:sp>
        <p:sp>
          <p:nvSpPr>
            <p:cNvPr id="21" name="object 13"/>
            <p:cNvSpPr/>
            <p:nvPr/>
          </p:nvSpPr>
          <p:spPr>
            <a:xfrm>
              <a:off x="1575678" y="1772411"/>
              <a:ext cx="1089660" cy="937260"/>
            </a:xfrm>
            <a:custGeom>
              <a:avLst/>
              <a:gdLst/>
              <a:ahLst/>
              <a:cxnLst/>
              <a:rect l="l" t="t" r="r" b="b"/>
              <a:pathLst>
                <a:path w="1089660" h="937260">
                  <a:moveTo>
                    <a:pt x="1089659" y="480059"/>
                  </a:moveTo>
                  <a:lnTo>
                    <a:pt x="1089659" y="385571"/>
                  </a:lnTo>
                  <a:lnTo>
                    <a:pt x="1054607" y="289559"/>
                  </a:lnTo>
                  <a:lnTo>
                    <a:pt x="1011935" y="214883"/>
                  </a:lnTo>
                  <a:lnTo>
                    <a:pt x="944879" y="140207"/>
                  </a:lnTo>
                  <a:lnTo>
                    <a:pt x="867155" y="85343"/>
                  </a:lnTo>
                  <a:lnTo>
                    <a:pt x="780287" y="38099"/>
                  </a:lnTo>
                  <a:lnTo>
                    <a:pt x="682751" y="9143"/>
                  </a:lnTo>
                  <a:lnTo>
                    <a:pt x="573023" y="0"/>
                  </a:lnTo>
                  <a:lnTo>
                    <a:pt x="472439" y="9143"/>
                  </a:lnTo>
                  <a:lnTo>
                    <a:pt x="362711" y="38099"/>
                  </a:lnTo>
                  <a:lnTo>
                    <a:pt x="275843" y="85343"/>
                  </a:lnTo>
                  <a:lnTo>
                    <a:pt x="187451" y="140207"/>
                  </a:lnTo>
                  <a:lnTo>
                    <a:pt x="120395" y="207263"/>
                  </a:lnTo>
                  <a:lnTo>
                    <a:pt x="54863" y="281939"/>
                  </a:lnTo>
                  <a:lnTo>
                    <a:pt x="22859" y="374903"/>
                  </a:lnTo>
                  <a:lnTo>
                    <a:pt x="0" y="460247"/>
                  </a:lnTo>
                  <a:lnTo>
                    <a:pt x="0" y="554735"/>
                  </a:lnTo>
                  <a:lnTo>
                    <a:pt x="22859" y="637031"/>
                  </a:lnTo>
                  <a:lnTo>
                    <a:pt x="65531" y="714755"/>
                  </a:lnTo>
                  <a:lnTo>
                    <a:pt x="132587" y="789431"/>
                  </a:lnTo>
                  <a:lnTo>
                    <a:pt x="207263" y="844295"/>
                  </a:lnTo>
                  <a:lnTo>
                    <a:pt x="297179" y="891539"/>
                  </a:lnTo>
                  <a:lnTo>
                    <a:pt x="406907" y="929639"/>
                  </a:lnTo>
                  <a:lnTo>
                    <a:pt x="518159" y="937259"/>
                  </a:lnTo>
                  <a:lnTo>
                    <a:pt x="627887" y="937259"/>
                  </a:lnTo>
                  <a:lnTo>
                    <a:pt x="725423" y="909827"/>
                  </a:lnTo>
                  <a:lnTo>
                    <a:pt x="824483" y="871727"/>
                  </a:lnTo>
                  <a:lnTo>
                    <a:pt x="912875" y="816863"/>
                  </a:lnTo>
                  <a:lnTo>
                    <a:pt x="979931" y="749807"/>
                  </a:lnTo>
                  <a:lnTo>
                    <a:pt x="1045463" y="667511"/>
                  </a:lnTo>
                  <a:lnTo>
                    <a:pt x="1077467" y="582167"/>
                  </a:lnTo>
                  <a:lnTo>
                    <a:pt x="1089659" y="480059"/>
                  </a:lnTo>
                  <a:close/>
                </a:path>
              </a:pathLst>
            </a:custGeom>
            <a:solidFill>
              <a:srgbClr val="000000"/>
            </a:solidFill>
          </p:spPr>
          <p:txBody>
            <a:bodyPr wrap="square" lIns="0" tIns="0" rIns="0" bIns="0" rtlCol="0"/>
            <a:lstStyle/>
            <a:p>
              <a:endParaRPr/>
            </a:p>
          </p:txBody>
        </p:sp>
        <p:sp>
          <p:nvSpPr>
            <p:cNvPr id="22" name="object 14"/>
            <p:cNvSpPr/>
            <p:nvPr/>
          </p:nvSpPr>
          <p:spPr>
            <a:xfrm>
              <a:off x="1641210" y="1837943"/>
              <a:ext cx="957580" cy="817244"/>
            </a:xfrm>
            <a:custGeom>
              <a:avLst/>
              <a:gdLst/>
              <a:ahLst/>
              <a:cxnLst/>
              <a:rect l="l" t="t" r="r" b="b"/>
              <a:pathLst>
                <a:path w="957580" h="817244">
                  <a:moveTo>
                    <a:pt x="957071" y="414527"/>
                  </a:moveTo>
                  <a:lnTo>
                    <a:pt x="946403" y="329183"/>
                  </a:lnTo>
                  <a:lnTo>
                    <a:pt x="925067" y="254507"/>
                  </a:lnTo>
                  <a:lnTo>
                    <a:pt x="891539" y="176783"/>
                  </a:lnTo>
                  <a:lnTo>
                    <a:pt x="836675" y="121919"/>
                  </a:lnTo>
                  <a:lnTo>
                    <a:pt x="769619" y="67055"/>
                  </a:lnTo>
                  <a:lnTo>
                    <a:pt x="682751" y="28955"/>
                  </a:lnTo>
                  <a:lnTo>
                    <a:pt x="594359" y="0"/>
                  </a:lnTo>
                  <a:lnTo>
                    <a:pt x="507491" y="0"/>
                  </a:lnTo>
                  <a:lnTo>
                    <a:pt x="406907" y="9143"/>
                  </a:lnTo>
                  <a:lnTo>
                    <a:pt x="320039" y="28955"/>
                  </a:lnTo>
                  <a:lnTo>
                    <a:pt x="242315" y="67055"/>
                  </a:lnTo>
                  <a:lnTo>
                    <a:pt x="164591" y="114299"/>
                  </a:lnTo>
                  <a:lnTo>
                    <a:pt x="99059" y="176783"/>
                  </a:lnTo>
                  <a:lnTo>
                    <a:pt x="54863" y="243839"/>
                  </a:lnTo>
                  <a:lnTo>
                    <a:pt x="22859" y="320039"/>
                  </a:lnTo>
                  <a:lnTo>
                    <a:pt x="0" y="394715"/>
                  </a:lnTo>
                  <a:lnTo>
                    <a:pt x="0" y="478535"/>
                  </a:lnTo>
                  <a:lnTo>
                    <a:pt x="22859" y="554735"/>
                  </a:lnTo>
                  <a:lnTo>
                    <a:pt x="67055" y="618743"/>
                  </a:lnTo>
                  <a:lnTo>
                    <a:pt x="121919" y="676655"/>
                  </a:lnTo>
                  <a:lnTo>
                    <a:pt x="187451" y="731519"/>
                  </a:lnTo>
                  <a:lnTo>
                    <a:pt x="265175" y="769619"/>
                  </a:lnTo>
                  <a:lnTo>
                    <a:pt x="352043" y="797051"/>
                  </a:lnTo>
                  <a:lnTo>
                    <a:pt x="452627" y="816863"/>
                  </a:lnTo>
                  <a:lnTo>
                    <a:pt x="550163" y="806195"/>
                  </a:lnTo>
                  <a:lnTo>
                    <a:pt x="637031" y="789431"/>
                  </a:lnTo>
                  <a:lnTo>
                    <a:pt x="726947" y="758951"/>
                  </a:lnTo>
                  <a:lnTo>
                    <a:pt x="801623" y="713231"/>
                  </a:lnTo>
                  <a:lnTo>
                    <a:pt x="856487" y="649223"/>
                  </a:lnTo>
                  <a:lnTo>
                    <a:pt x="914399" y="582167"/>
                  </a:lnTo>
                  <a:lnTo>
                    <a:pt x="946403" y="496823"/>
                  </a:lnTo>
                  <a:lnTo>
                    <a:pt x="957071" y="414527"/>
                  </a:lnTo>
                  <a:close/>
                </a:path>
              </a:pathLst>
            </a:custGeom>
            <a:solidFill>
              <a:srgbClr val="84CADC"/>
            </a:solidFill>
          </p:spPr>
          <p:txBody>
            <a:bodyPr wrap="square" lIns="0" tIns="0" rIns="0" bIns="0" rtlCol="0"/>
            <a:lstStyle/>
            <a:p>
              <a:endParaRPr/>
            </a:p>
          </p:txBody>
        </p:sp>
        <p:sp>
          <p:nvSpPr>
            <p:cNvPr id="23" name="object 15"/>
            <p:cNvSpPr/>
            <p:nvPr/>
          </p:nvSpPr>
          <p:spPr>
            <a:xfrm>
              <a:off x="1641210" y="1837943"/>
              <a:ext cx="902335" cy="638810"/>
            </a:xfrm>
            <a:custGeom>
              <a:avLst/>
              <a:gdLst/>
              <a:ahLst/>
              <a:cxnLst/>
              <a:rect l="l" t="t" r="r" b="b"/>
              <a:pathLst>
                <a:path w="902335" h="638810">
                  <a:moveTo>
                    <a:pt x="902207" y="207263"/>
                  </a:moveTo>
                  <a:lnTo>
                    <a:pt x="847343" y="131063"/>
                  </a:lnTo>
                  <a:lnTo>
                    <a:pt x="781811" y="74675"/>
                  </a:lnTo>
                  <a:lnTo>
                    <a:pt x="691895" y="28955"/>
                  </a:lnTo>
                  <a:lnTo>
                    <a:pt x="594359" y="0"/>
                  </a:lnTo>
                  <a:lnTo>
                    <a:pt x="507491" y="0"/>
                  </a:lnTo>
                  <a:lnTo>
                    <a:pt x="406907" y="9143"/>
                  </a:lnTo>
                  <a:lnTo>
                    <a:pt x="320039" y="28955"/>
                  </a:lnTo>
                  <a:lnTo>
                    <a:pt x="242315" y="67055"/>
                  </a:lnTo>
                  <a:lnTo>
                    <a:pt x="164591" y="114299"/>
                  </a:lnTo>
                  <a:lnTo>
                    <a:pt x="99059" y="176783"/>
                  </a:lnTo>
                  <a:lnTo>
                    <a:pt x="54863" y="243839"/>
                  </a:lnTo>
                  <a:lnTo>
                    <a:pt x="22859" y="320039"/>
                  </a:lnTo>
                  <a:lnTo>
                    <a:pt x="0" y="403859"/>
                  </a:lnTo>
                  <a:lnTo>
                    <a:pt x="12191" y="489203"/>
                  </a:lnTo>
                  <a:lnTo>
                    <a:pt x="32003" y="563879"/>
                  </a:lnTo>
                  <a:lnTo>
                    <a:pt x="77723" y="638555"/>
                  </a:lnTo>
                  <a:lnTo>
                    <a:pt x="44195" y="571499"/>
                  </a:lnTo>
                  <a:lnTo>
                    <a:pt x="32003" y="507491"/>
                  </a:lnTo>
                  <a:lnTo>
                    <a:pt x="32003" y="431291"/>
                  </a:lnTo>
                  <a:lnTo>
                    <a:pt x="44195" y="367283"/>
                  </a:lnTo>
                  <a:lnTo>
                    <a:pt x="86867" y="281939"/>
                  </a:lnTo>
                  <a:lnTo>
                    <a:pt x="132587" y="216407"/>
                  </a:lnTo>
                  <a:lnTo>
                    <a:pt x="196595" y="160019"/>
                  </a:lnTo>
                  <a:lnTo>
                    <a:pt x="274319" y="114299"/>
                  </a:lnTo>
                  <a:lnTo>
                    <a:pt x="352043" y="74675"/>
                  </a:lnTo>
                  <a:lnTo>
                    <a:pt x="438911" y="47243"/>
                  </a:lnTo>
                  <a:lnTo>
                    <a:pt x="539495" y="36575"/>
                  </a:lnTo>
                  <a:lnTo>
                    <a:pt x="626363" y="47243"/>
                  </a:lnTo>
                  <a:lnTo>
                    <a:pt x="714755" y="67055"/>
                  </a:lnTo>
                  <a:lnTo>
                    <a:pt x="781811" y="103631"/>
                  </a:lnTo>
                  <a:lnTo>
                    <a:pt x="847343" y="149351"/>
                  </a:lnTo>
                  <a:lnTo>
                    <a:pt x="902207" y="207263"/>
                  </a:lnTo>
                  <a:close/>
                </a:path>
              </a:pathLst>
            </a:custGeom>
            <a:solidFill>
              <a:srgbClr val="FFFFFF"/>
            </a:solidFill>
          </p:spPr>
          <p:txBody>
            <a:bodyPr wrap="square" lIns="0" tIns="0" rIns="0" bIns="0" rtlCol="0"/>
            <a:lstStyle/>
            <a:p>
              <a:endParaRPr/>
            </a:p>
          </p:txBody>
        </p:sp>
        <p:sp>
          <p:nvSpPr>
            <p:cNvPr id="24" name="object 16"/>
            <p:cNvSpPr/>
            <p:nvPr/>
          </p:nvSpPr>
          <p:spPr>
            <a:xfrm>
              <a:off x="1718934" y="2252471"/>
              <a:ext cx="879475" cy="402590"/>
            </a:xfrm>
            <a:custGeom>
              <a:avLst/>
              <a:gdLst/>
              <a:ahLst/>
              <a:cxnLst/>
              <a:rect l="l" t="t" r="r" b="b"/>
              <a:pathLst>
                <a:path w="879475" h="402589">
                  <a:moveTo>
                    <a:pt x="879347" y="0"/>
                  </a:moveTo>
                  <a:lnTo>
                    <a:pt x="847343" y="82295"/>
                  </a:lnTo>
                  <a:lnTo>
                    <a:pt x="792479" y="167639"/>
                  </a:lnTo>
                  <a:lnTo>
                    <a:pt x="714755" y="234695"/>
                  </a:lnTo>
                  <a:lnTo>
                    <a:pt x="637031" y="280415"/>
                  </a:lnTo>
                  <a:lnTo>
                    <a:pt x="548639" y="316991"/>
                  </a:lnTo>
                  <a:lnTo>
                    <a:pt x="449579" y="336803"/>
                  </a:lnTo>
                  <a:lnTo>
                    <a:pt x="339851" y="344423"/>
                  </a:lnTo>
                  <a:lnTo>
                    <a:pt x="242315" y="327659"/>
                  </a:lnTo>
                  <a:lnTo>
                    <a:pt x="164591" y="309371"/>
                  </a:lnTo>
                  <a:lnTo>
                    <a:pt x="109727" y="289559"/>
                  </a:lnTo>
                  <a:lnTo>
                    <a:pt x="44195" y="251459"/>
                  </a:lnTo>
                  <a:lnTo>
                    <a:pt x="0" y="224027"/>
                  </a:lnTo>
                  <a:lnTo>
                    <a:pt x="54863" y="269747"/>
                  </a:lnTo>
                  <a:lnTo>
                    <a:pt x="118871" y="327659"/>
                  </a:lnTo>
                  <a:lnTo>
                    <a:pt x="196595" y="364235"/>
                  </a:lnTo>
                  <a:lnTo>
                    <a:pt x="274319" y="382523"/>
                  </a:lnTo>
                  <a:lnTo>
                    <a:pt x="374903" y="402335"/>
                  </a:lnTo>
                  <a:lnTo>
                    <a:pt x="472439" y="391667"/>
                  </a:lnTo>
                  <a:lnTo>
                    <a:pt x="559307" y="374903"/>
                  </a:lnTo>
                  <a:lnTo>
                    <a:pt x="649223" y="344423"/>
                  </a:lnTo>
                  <a:lnTo>
                    <a:pt x="723899" y="298703"/>
                  </a:lnTo>
                  <a:lnTo>
                    <a:pt x="778763" y="234695"/>
                  </a:lnTo>
                  <a:lnTo>
                    <a:pt x="836675" y="167639"/>
                  </a:lnTo>
                  <a:lnTo>
                    <a:pt x="868679" y="82295"/>
                  </a:lnTo>
                  <a:lnTo>
                    <a:pt x="879347" y="0"/>
                  </a:lnTo>
                  <a:close/>
                </a:path>
              </a:pathLst>
            </a:custGeom>
            <a:solidFill>
              <a:srgbClr val="2BA8C3"/>
            </a:solidFill>
          </p:spPr>
          <p:txBody>
            <a:bodyPr wrap="square" lIns="0" tIns="0" rIns="0" bIns="0" rtlCol="0"/>
            <a:lstStyle/>
            <a:p>
              <a:endParaRPr/>
            </a:p>
          </p:txBody>
        </p:sp>
        <p:sp>
          <p:nvSpPr>
            <p:cNvPr id="25" name="object 17"/>
            <p:cNvSpPr/>
            <p:nvPr/>
          </p:nvSpPr>
          <p:spPr>
            <a:xfrm>
              <a:off x="1938388" y="1987295"/>
              <a:ext cx="386080" cy="563880"/>
            </a:xfrm>
            <a:custGeom>
              <a:avLst/>
              <a:gdLst/>
              <a:ahLst/>
              <a:cxnLst/>
              <a:rect l="l" t="t" r="r" b="b"/>
              <a:pathLst>
                <a:path w="386080" h="563880">
                  <a:moveTo>
                    <a:pt x="385572" y="19812"/>
                  </a:moveTo>
                  <a:lnTo>
                    <a:pt x="339852" y="10668"/>
                  </a:lnTo>
                  <a:lnTo>
                    <a:pt x="242316" y="0"/>
                  </a:lnTo>
                  <a:lnTo>
                    <a:pt x="230124" y="10668"/>
                  </a:lnTo>
                  <a:lnTo>
                    <a:pt x="198120" y="27432"/>
                  </a:lnTo>
                  <a:lnTo>
                    <a:pt x="164592" y="38100"/>
                  </a:lnTo>
                  <a:lnTo>
                    <a:pt x="86868" y="47244"/>
                  </a:lnTo>
                  <a:lnTo>
                    <a:pt x="54864" y="47244"/>
                  </a:lnTo>
                  <a:lnTo>
                    <a:pt x="10668" y="170688"/>
                  </a:lnTo>
                  <a:lnTo>
                    <a:pt x="65532" y="179832"/>
                  </a:lnTo>
                  <a:lnTo>
                    <a:pt x="100584" y="187452"/>
                  </a:lnTo>
                  <a:lnTo>
                    <a:pt x="86868" y="234696"/>
                  </a:lnTo>
                  <a:lnTo>
                    <a:pt x="0" y="516636"/>
                  </a:lnTo>
                  <a:lnTo>
                    <a:pt x="219456" y="563880"/>
                  </a:lnTo>
                  <a:lnTo>
                    <a:pt x="385572" y="19812"/>
                  </a:lnTo>
                  <a:close/>
                </a:path>
              </a:pathLst>
            </a:custGeom>
            <a:solidFill>
              <a:srgbClr val="FFFFFF"/>
            </a:solidFill>
          </p:spPr>
          <p:txBody>
            <a:bodyPr wrap="square" lIns="0" tIns="0" rIns="0" bIns="0" rtlCol="0"/>
            <a:lstStyle/>
            <a:p>
              <a:endParaRPr/>
            </a:p>
          </p:txBody>
        </p:sp>
        <p:sp>
          <p:nvSpPr>
            <p:cNvPr id="26" name="object 18"/>
            <p:cNvSpPr/>
            <p:nvPr/>
          </p:nvSpPr>
          <p:spPr>
            <a:xfrm>
              <a:off x="1993254" y="2025395"/>
              <a:ext cx="274320" cy="478790"/>
            </a:xfrm>
            <a:custGeom>
              <a:avLst/>
              <a:gdLst/>
              <a:ahLst/>
              <a:cxnLst/>
              <a:rect l="l" t="t" r="r" b="b"/>
              <a:pathLst>
                <a:path w="274319" h="478789">
                  <a:moveTo>
                    <a:pt x="274319" y="9143"/>
                  </a:moveTo>
                  <a:lnTo>
                    <a:pt x="198119" y="0"/>
                  </a:lnTo>
                  <a:lnTo>
                    <a:pt x="164591" y="19811"/>
                  </a:lnTo>
                  <a:lnTo>
                    <a:pt x="120395" y="36575"/>
                  </a:lnTo>
                  <a:lnTo>
                    <a:pt x="77723" y="47243"/>
                  </a:lnTo>
                  <a:lnTo>
                    <a:pt x="32003" y="47243"/>
                  </a:lnTo>
                  <a:lnTo>
                    <a:pt x="10667" y="103631"/>
                  </a:lnTo>
                  <a:lnTo>
                    <a:pt x="22859" y="103631"/>
                  </a:lnTo>
                  <a:lnTo>
                    <a:pt x="86867" y="121919"/>
                  </a:lnTo>
                  <a:lnTo>
                    <a:pt x="100583" y="141731"/>
                  </a:lnTo>
                  <a:lnTo>
                    <a:pt x="77723" y="207263"/>
                  </a:lnTo>
                  <a:lnTo>
                    <a:pt x="0" y="451103"/>
                  </a:lnTo>
                  <a:lnTo>
                    <a:pt x="132587" y="478535"/>
                  </a:lnTo>
                  <a:lnTo>
                    <a:pt x="274319" y="9143"/>
                  </a:lnTo>
                  <a:close/>
                </a:path>
              </a:pathLst>
            </a:custGeom>
            <a:solidFill>
              <a:srgbClr val="000000"/>
            </a:solidFill>
          </p:spPr>
          <p:txBody>
            <a:bodyPr wrap="square" lIns="0" tIns="0" rIns="0" bIns="0" rtlCol="0"/>
            <a:lstStyle/>
            <a:p>
              <a:endParaRPr/>
            </a:p>
          </p:txBody>
        </p:sp>
      </p:grpSp>
      <p:grpSp>
        <p:nvGrpSpPr>
          <p:cNvPr id="27" name="object 74"/>
          <p:cNvGrpSpPr/>
          <p:nvPr/>
        </p:nvGrpSpPr>
        <p:grpSpPr>
          <a:xfrm>
            <a:off x="4499992" y="1628800"/>
            <a:ext cx="1979930" cy="1691639"/>
            <a:chOff x="4954387" y="2168652"/>
            <a:chExt cx="1979930" cy="1691639"/>
          </a:xfrm>
        </p:grpSpPr>
        <p:sp>
          <p:nvSpPr>
            <p:cNvPr id="28" name="object 75"/>
            <p:cNvSpPr/>
            <p:nvPr/>
          </p:nvSpPr>
          <p:spPr>
            <a:xfrm>
              <a:off x="5358247" y="3296412"/>
              <a:ext cx="474345" cy="563880"/>
            </a:xfrm>
            <a:custGeom>
              <a:avLst/>
              <a:gdLst/>
              <a:ahLst/>
              <a:cxnLst/>
              <a:rect l="l" t="t" r="r" b="b"/>
              <a:pathLst>
                <a:path w="474345" h="563879">
                  <a:moveTo>
                    <a:pt x="473964" y="36576"/>
                  </a:moveTo>
                  <a:lnTo>
                    <a:pt x="473964" y="27432"/>
                  </a:lnTo>
                  <a:lnTo>
                    <a:pt x="467868" y="22860"/>
                  </a:lnTo>
                  <a:lnTo>
                    <a:pt x="445008" y="4572"/>
                  </a:lnTo>
                  <a:lnTo>
                    <a:pt x="438912" y="0"/>
                  </a:lnTo>
                  <a:lnTo>
                    <a:pt x="429768" y="1524"/>
                  </a:lnTo>
                  <a:lnTo>
                    <a:pt x="425196" y="7620"/>
                  </a:lnTo>
                  <a:lnTo>
                    <a:pt x="4572" y="521208"/>
                  </a:lnTo>
                  <a:lnTo>
                    <a:pt x="0" y="527304"/>
                  </a:lnTo>
                  <a:lnTo>
                    <a:pt x="0" y="536448"/>
                  </a:lnTo>
                  <a:lnTo>
                    <a:pt x="6096" y="541020"/>
                  </a:lnTo>
                  <a:lnTo>
                    <a:pt x="24384" y="555650"/>
                  </a:lnTo>
                  <a:lnTo>
                    <a:pt x="24384" y="519684"/>
                  </a:lnTo>
                  <a:lnTo>
                    <a:pt x="35111" y="528265"/>
                  </a:lnTo>
                  <a:lnTo>
                    <a:pt x="426720" y="50418"/>
                  </a:lnTo>
                  <a:lnTo>
                    <a:pt x="426720" y="27432"/>
                  </a:lnTo>
                  <a:lnTo>
                    <a:pt x="448056" y="24384"/>
                  </a:lnTo>
                  <a:lnTo>
                    <a:pt x="449580" y="45720"/>
                  </a:lnTo>
                  <a:lnTo>
                    <a:pt x="449580" y="66934"/>
                  </a:lnTo>
                  <a:lnTo>
                    <a:pt x="469392" y="42672"/>
                  </a:lnTo>
                  <a:lnTo>
                    <a:pt x="473964" y="36576"/>
                  </a:lnTo>
                  <a:close/>
                </a:path>
                <a:path w="474345" h="563879">
                  <a:moveTo>
                    <a:pt x="35111" y="528265"/>
                  </a:moveTo>
                  <a:lnTo>
                    <a:pt x="24384" y="519684"/>
                  </a:lnTo>
                  <a:lnTo>
                    <a:pt x="25908" y="539496"/>
                  </a:lnTo>
                  <a:lnTo>
                    <a:pt x="35111" y="528265"/>
                  </a:lnTo>
                  <a:close/>
                </a:path>
                <a:path w="474345" h="563879">
                  <a:moveTo>
                    <a:pt x="47244" y="559816"/>
                  </a:moveTo>
                  <a:lnTo>
                    <a:pt x="47244" y="537972"/>
                  </a:lnTo>
                  <a:lnTo>
                    <a:pt x="25908" y="539496"/>
                  </a:lnTo>
                  <a:lnTo>
                    <a:pt x="24384" y="519684"/>
                  </a:lnTo>
                  <a:lnTo>
                    <a:pt x="24384" y="555650"/>
                  </a:lnTo>
                  <a:lnTo>
                    <a:pt x="28956" y="559308"/>
                  </a:lnTo>
                  <a:lnTo>
                    <a:pt x="35052" y="563880"/>
                  </a:lnTo>
                  <a:lnTo>
                    <a:pt x="44196" y="563880"/>
                  </a:lnTo>
                  <a:lnTo>
                    <a:pt x="47244" y="559816"/>
                  </a:lnTo>
                  <a:close/>
                </a:path>
                <a:path w="474345" h="563879">
                  <a:moveTo>
                    <a:pt x="47244" y="537972"/>
                  </a:moveTo>
                  <a:lnTo>
                    <a:pt x="35111" y="528265"/>
                  </a:lnTo>
                  <a:lnTo>
                    <a:pt x="25908" y="539496"/>
                  </a:lnTo>
                  <a:lnTo>
                    <a:pt x="47244" y="537972"/>
                  </a:lnTo>
                  <a:close/>
                </a:path>
                <a:path w="474345" h="563879">
                  <a:moveTo>
                    <a:pt x="449580" y="66934"/>
                  </a:moveTo>
                  <a:lnTo>
                    <a:pt x="449580" y="45720"/>
                  </a:lnTo>
                  <a:lnTo>
                    <a:pt x="438098" y="36534"/>
                  </a:lnTo>
                  <a:lnTo>
                    <a:pt x="35111" y="528265"/>
                  </a:lnTo>
                  <a:lnTo>
                    <a:pt x="47244" y="537972"/>
                  </a:lnTo>
                  <a:lnTo>
                    <a:pt x="47244" y="559816"/>
                  </a:lnTo>
                  <a:lnTo>
                    <a:pt x="48768" y="557784"/>
                  </a:lnTo>
                  <a:lnTo>
                    <a:pt x="449580" y="66934"/>
                  </a:lnTo>
                  <a:close/>
                </a:path>
                <a:path w="474345" h="563879">
                  <a:moveTo>
                    <a:pt x="448056" y="24384"/>
                  </a:moveTo>
                  <a:lnTo>
                    <a:pt x="426720" y="27432"/>
                  </a:lnTo>
                  <a:lnTo>
                    <a:pt x="438098" y="36534"/>
                  </a:lnTo>
                  <a:lnTo>
                    <a:pt x="448056" y="24384"/>
                  </a:lnTo>
                  <a:close/>
                </a:path>
                <a:path w="474345" h="563879">
                  <a:moveTo>
                    <a:pt x="438098" y="36534"/>
                  </a:moveTo>
                  <a:lnTo>
                    <a:pt x="426720" y="27432"/>
                  </a:lnTo>
                  <a:lnTo>
                    <a:pt x="426720" y="50418"/>
                  </a:lnTo>
                  <a:lnTo>
                    <a:pt x="438098" y="36534"/>
                  </a:lnTo>
                  <a:close/>
                </a:path>
                <a:path w="474345" h="563879">
                  <a:moveTo>
                    <a:pt x="449580" y="45720"/>
                  </a:moveTo>
                  <a:lnTo>
                    <a:pt x="448056" y="24384"/>
                  </a:lnTo>
                  <a:lnTo>
                    <a:pt x="438098" y="36534"/>
                  </a:lnTo>
                  <a:lnTo>
                    <a:pt x="449580" y="45720"/>
                  </a:lnTo>
                  <a:close/>
                </a:path>
              </a:pathLst>
            </a:custGeom>
            <a:solidFill>
              <a:srgbClr val="7F7F7F"/>
            </a:solidFill>
          </p:spPr>
          <p:txBody>
            <a:bodyPr wrap="square" lIns="0" tIns="0" rIns="0" bIns="0" rtlCol="0"/>
            <a:lstStyle/>
            <a:p>
              <a:endParaRPr/>
            </a:p>
          </p:txBody>
        </p:sp>
        <p:sp>
          <p:nvSpPr>
            <p:cNvPr id="29" name="object 76"/>
            <p:cNvSpPr/>
            <p:nvPr/>
          </p:nvSpPr>
          <p:spPr>
            <a:xfrm>
              <a:off x="6796900" y="2235707"/>
              <a:ext cx="137160" cy="325120"/>
            </a:xfrm>
            <a:custGeom>
              <a:avLst/>
              <a:gdLst/>
              <a:ahLst/>
              <a:cxnLst/>
              <a:rect l="l" t="t" r="r" b="b"/>
              <a:pathLst>
                <a:path w="137159" h="325119">
                  <a:moveTo>
                    <a:pt x="137160" y="0"/>
                  </a:moveTo>
                  <a:lnTo>
                    <a:pt x="0" y="0"/>
                  </a:lnTo>
                  <a:lnTo>
                    <a:pt x="0" y="4572"/>
                  </a:lnTo>
                  <a:lnTo>
                    <a:pt x="0" y="9144"/>
                  </a:lnTo>
                  <a:lnTo>
                    <a:pt x="0" y="324612"/>
                  </a:lnTo>
                  <a:lnTo>
                    <a:pt x="137160" y="324612"/>
                  </a:lnTo>
                  <a:lnTo>
                    <a:pt x="137160" y="4572"/>
                  </a:lnTo>
                  <a:lnTo>
                    <a:pt x="137160" y="0"/>
                  </a:lnTo>
                  <a:close/>
                </a:path>
              </a:pathLst>
            </a:custGeom>
            <a:solidFill>
              <a:srgbClr val="323298"/>
            </a:solidFill>
          </p:spPr>
          <p:txBody>
            <a:bodyPr wrap="square" lIns="0" tIns="0" rIns="0" bIns="0" rtlCol="0"/>
            <a:lstStyle/>
            <a:p>
              <a:endParaRPr/>
            </a:p>
          </p:txBody>
        </p:sp>
        <p:sp>
          <p:nvSpPr>
            <p:cNvPr id="30" name="object 77"/>
            <p:cNvSpPr/>
            <p:nvPr/>
          </p:nvSpPr>
          <p:spPr>
            <a:xfrm>
              <a:off x="6796900" y="2555747"/>
              <a:ext cx="137160" cy="325120"/>
            </a:xfrm>
            <a:custGeom>
              <a:avLst/>
              <a:gdLst/>
              <a:ahLst/>
              <a:cxnLst/>
              <a:rect l="l" t="t" r="r" b="b"/>
              <a:pathLst>
                <a:path w="137159" h="325119">
                  <a:moveTo>
                    <a:pt x="137160" y="0"/>
                  </a:moveTo>
                  <a:lnTo>
                    <a:pt x="0" y="0"/>
                  </a:lnTo>
                  <a:lnTo>
                    <a:pt x="0" y="4572"/>
                  </a:lnTo>
                  <a:lnTo>
                    <a:pt x="0" y="9144"/>
                  </a:lnTo>
                  <a:lnTo>
                    <a:pt x="0" y="324612"/>
                  </a:lnTo>
                  <a:lnTo>
                    <a:pt x="137160" y="324612"/>
                  </a:lnTo>
                  <a:lnTo>
                    <a:pt x="137160" y="4572"/>
                  </a:lnTo>
                  <a:lnTo>
                    <a:pt x="137160" y="0"/>
                  </a:lnTo>
                  <a:close/>
                </a:path>
              </a:pathLst>
            </a:custGeom>
            <a:solidFill>
              <a:srgbClr val="323298"/>
            </a:solidFill>
          </p:spPr>
          <p:txBody>
            <a:bodyPr wrap="square" lIns="0" tIns="0" rIns="0" bIns="0" rtlCol="0"/>
            <a:lstStyle/>
            <a:p>
              <a:endParaRPr/>
            </a:p>
          </p:txBody>
        </p:sp>
        <p:sp>
          <p:nvSpPr>
            <p:cNvPr id="31" name="object 78"/>
            <p:cNvSpPr/>
            <p:nvPr/>
          </p:nvSpPr>
          <p:spPr>
            <a:xfrm>
              <a:off x="6796900" y="2875787"/>
              <a:ext cx="137160" cy="325120"/>
            </a:xfrm>
            <a:custGeom>
              <a:avLst/>
              <a:gdLst/>
              <a:ahLst/>
              <a:cxnLst/>
              <a:rect l="l" t="t" r="r" b="b"/>
              <a:pathLst>
                <a:path w="137159" h="325119">
                  <a:moveTo>
                    <a:pt x="137160" y="0"/>
                  </a:moveTo>
                  <a:lnTo>
                    <a:pt x="0" y="0"/>
                  </a:lnTo>
                  <a:lnTo>
                    <a:pt x="0" y="4572"/>
                  </a:lnTo>
                  <a:lnTo>
                    <a:pt x="0" y="9144"/>
                  </a:lnTo>
                  <a:lnTo>
                    <a:pt x="0" y="324612"/>
                  </a:lnTo>
                  <a:lnTo>
                    <a:pt x="137160" y="324612"/>
                  </a:lnTo>
                  <a:lnTo>
                    <a:pt x="137160" y="4572"/>
                  </a:lnTo>
                  <a:lnTo>
                    <a:pt x="137160" y="0"/>
                  </a:lnTo>
                  <a:close/>
                </a:path>
              </a:pathLst>
            </a:custGeom>
            <a:solidFill>
              <a:srgbClr val="323298"/>
            </a:solidFill>
          </p:spPr>
          <p:txBody>
            <a:bodyPr wrap="square" lIns="0" tIns="0" rIns="0" bIns="0" rtlCol="0"/>
            <a:lstStyle/>
            <a:p>
              <a:endParaRPr/>
            </a:p>
          </p:txBody>
        </p:sp>
        <p:sp>
          <p:nvSpPr>
            <p:cNvPr id="32" name="object 79"/>
            <p:cNvSpPr/>
            <p:nvPr/>
          </p:nvSpPr>
          <p:spPr>
            <a:xfrm>
              <a:off x="5085461" y="3195827"/>
              <a:ext cx="1849120" cy="163195"/>
            </a:xfrm>
            <a:custGeom>
              <a:avLst/>
              <a:gdLst/>
              <a:ahLst/>
              <a:cxnLst/>
              <a:rect l="l" t="t" r="r" b="b"/>
              <a:pathLst>
                <a:path w="1849120" h="163195">
                  <a:moveTo>
                    <a:pt x="1848599" y="91440"/>
                  </a:moveTo>
                  <a:lnTo>
                    <a:pt x="0" y="91440"/>
                  </a:lnTo>
                  <a:lnTo>
                    <a:pt x="0" y="96012"/>
                  </a:lnTo>
                  <a:lnTo>
                    <a:pt x="0" y="100584"/>
                  </a:lnTo>
                  <a:lnTo>
                    <a:pt x="0" y="163068"/>
                  </a:lnTo>
                  <a:lnTo>
                    <a:pt x="1848599" y="163068"/>
                  </a:lnTo>
                  <a:lnTo>
                    <a:pt x="1848599" y="96012"/>
                  </a:lnTo>
                  <a:lnTo>
                    <a:pt x="1848599" y="91440"/>
                  </a:lnTo>
                  <a:close/>
                </a:path>
                <a:path w="1849120" h="163195">
                  <a:moveTo>
                    <a:pt x="1848599" y="87122"/>
                  </a:moveTo>
                  <a:lnTo>
                    <a:pt x="1711439" y="87122"/>
                  </a:lnTo>
                  <a:lnTo>
                    <a:pt x="1711439" y="89662"/>
                  </a:lnTo>
                  <a:lnTo>
                    <a:pt x="0" y="89662"/>
                  </a:lnTo>
                  <a:lnTo>
                    <a:pt x="0" y="90932"/>
                  </a:lnTo>
                  <a:lnTo>
                    <a:pt x="1848599" y="90932"/>
                  </a:lnTo>
                  <a:lnTo>
                    <a:pt x="1848599" y="89662"/>
                  </a:lnTo>
                  <a:lnTo>
                    <a:pt x="1848599" y="87122"/>
                  </a:lnTo>
                  <a:close/>
                </a:path>
                <a:path w="1849120" h="163195">
                  <a:moveTo>
                    <a:pt x="1848599" y="0"/>
                  </a:moveTo>
                  <a:lnTo>
                    <a:pt x="1711439" y="0"/>
                  </a:lnTo>
                  <a:lnTo>
                    <a:pt x="1711439" y="4572"/>
                  </a:lnTo>
                  <a:lnTo>
                    <a:pt x="1711439" y="9144"/>
                  </a:lnTo>
                  <a:lnTo>
                    <a:pt x="1711439" y="86868"/>
                  </a:lnTo>
                  <a:lnTo>
                    <a:pt x="1848599" y="86868"/>
                  </a:lnTo>
                  <a:lnTo>
                    <a:pt x="1848599" y="4572"/>
                  </a:lnTo>
                  <a:lnTo>
                    <a:pt x="1848599" y="0"/>
                  </a:lnTo>
                  <a:close/>
                </a:path>
              </a:pathLst>
            </a:custGeom>
            <a:solidFill>
              <a:srgbClr val="323298"/>
            </a:solidFill>
          </p:spPr>
          <p:txBody>
            <a:bodyPr wrap="square" lIns="0" tIns="0" rIns="0" bIns="0" rtlCol="0"/>
            <a:lstStyle/>
            <a:p>
              <a:endParaRPr/>
            </a:p>
          </p:txBody>
        </p:sp>
        <p:sp>
          <p:nvSpPr>
            <p:cNvPr id="33" name="object 80"/>
            <p:cNvSpPr/>
            <p:nvPr/>
          </p:nvSpPr>
          <p:spPr>
            <a:xfrm>
              <a:off x="4963530" y="2177796"/>
              <a:ext cx="1833371" cy="1107947"/>
            </a:xfrm>
            <a:prstGeom prst="rect">
              <a:avLst/>
            </a:prstGeom>
            <a:blipFill>
              <a:blip r:embed="rId2" cstate="print"/>
              <a:stretch>
                <a:fillRect/>
              </a:stretch>
            </a:blipFill>
          </p:spPr>
          <p:txBody>
            <a:bodyPr wrap="square" lIns="0" tIns="0" rIns="0" bIns="0" rtlCol="0"/>
            <a:lstStyle/>
            <a:p>
              <a:endParaRPr/>
            </a:p>
          </p:txBody>
        </p:sp>
        <p:sp>
          <p:nvSpPr>
            <p:cNvPr id="34" name="object 81"/>
            <p:cNvSpPr/>
            <p:nvPr/>
          </p:nvSpPr>
          <p:spPr>
            <a:xfrm>
              <a:off x="4954387" y="2168652"/>
              <a:ext cx="1851660" cy="1126490"/>
            </a:xfrm>
            <a:custGeom>
              <a:avLst/>
              <a:gdLst/>
              <a:ahLst/>
              <a:cxnLst/>
              <a:rect l="l" t="t" r="r" b="b"/>
              <a:pathLst>
                <a:path w="1851659" h="1126489">
                  <a:moveTo>
                    <a:pt x="1851660" y="1126236"/>
                  </a:moveTo>
                  <a:lnTo>
                    <a:pt x="1851660" y="0"/>
                  </a:lnTo>
                  <a:lnTo>
                    <a:pt x="0" y="0"/>
                  </a:lnTo>
                  <a:lnTo>
                    <a:pt x="0" y="1126236"/>
                  </a:lnTo>
                  <a:lnTo>
                    <a:pt x="4572" y="1126236"/>
                  </a:lnTo>
                  <a:lnTo>
                    <a:pt x="4572" y="9144"/>
                  </a:lnTo>
                  <a:lnTo>
                    <a:pt x="9144" y="4572"/>
                  </a:lnTo>
                  <a:lnTo>
                    <a:pt x="9144" y="9144"/>
                  </a:lnTo>
                  <a:lnTo>
                    <a:pt x="1842516" y="9144"/>
                  </a:lnTo>
                  <a:lnTo>
                    <a:pt x="1842516" y="4572"/>
                  </a:lnTo>
                  <a:lnTo>
                    <a:pt x="1847088" y="9144"/>
                  </a:lnTo>
                  <a:lnTo>
                    <a:pt x="1847088" y="1126236"/>
                  </a:lnTo>
                  <a:lnTo>
                    <a:pt x="1851660" y="1126236"/>
                  </a:lnTo>
                  <a:close/>
                </a:path>
                <a:path w="1851659" h="1126489">
                  <a:moveTo>
                    <a:pt x="9144" y="9144"/>
                  </a:moveTo>
                  <a:lnTo>
                    <a:pt x="9144" y="4572"/>
                  </a:lnTo>
                  <a:lnTo>
                    <a:pt x="4572" y="9144"/>
                  </a:lnTo>
                  <a:lnTo>
                    <a:pt x="9144" y="9144"/>
                  </a:lnTo>
                  <a:close/>
                </a:path>
                <a:path w="1851659" h="1126489">
                  <a:moveTo>
                    <a:pt x="9144" y="1117092"/>
                  </a:moveTo>
                  <a:lnTo>
                    <a:pt x="9144" y="9144"/>
                  </a:lnTo>
                  <a:lnTo>
                    <a:pt x="4572" y="9144"/>
                  </a:lnTo>
                  <a:lnTo>
                    <a:pt x="4572" y="1117092"/>
                  </a:lnTo>
                  <a:lnTo>
                    <a:pt x="9144" y="1117092"/>
                  </a:lnTo>
                  <a:close/>
                </a:path>
                <a:path w="1851659" h="1126489">
                  <a:moveTo>
                    <a:pt x="1847088" y="1117092"/>
                  </a:moveTo>
                  <a:lnTo>
                    <a:pt x="4572" y="1117092"/>
                  </a:lnTo>
                  <a:lnTo>
                    <a:pt x="9144" y="1121664"/>
                  </a:lnTo>
                  <a:lnTo>
                    <a:pt x="9144" y="1126236"/>
                  </a:lnTo>
                  <a:lnTo>
                    <a:pt x="1842516" y="1126236"/>
                  </a:lnTo>
                  <a:lnTo>
                    <a:pt x="1842516" y="1121664"/>
                  </a:lnTo>
                  <a:lnTo>
                    <a:pt x="1847088" y="1117092"/>
                  </a:lnTo>
                  <a:close/>
                </a:path>
                <a:path w="1851659" h="1126489">
                  <a:moveTo>
                    <a:pt x="9144" y="1126236"/>
                  </a:moveTo>
                  <a:lnTo>
                    <a:pt x="9144" y="1121664"/>
                  </a:lnTo>
                  <a:lnTo>
                    <a:pt x="4572" y="1117092"/>
                  </a:lnTo>
                  <a:lnTo>
                    <a:pt x="4572" y="1126236"/>
                  </a:lnTo>
                  <a:lnTo>
                    <a:pt x="9144" y="1126236"/>
                  </a:lnTo>
                  <a:close/>
                </a:path>
                <a:path w="1851659" h="1126489">
                  <a:moveTo>
                    <a:pt x="1847088" y="9144"/>
                  </a:moveTo>
                  <a:lnTo>
                    <a:pt x="1842516" y="4572"/>
                  </a:lnTo>
                  <a:lnTo>
                    <a:pt x="1842516" y="9144"/>
                  </a:lnTo>
                  <a:lnTo>
                    <a:pt x="1847088" y="9144"/>
                  </a:lnTo>
                  <a:close/>
                </a:path>
                <a:path w="1851659" h="1126489">
                  <a:moveTo>
                    <a:pt x="1847088" y="1117092"/>
                  </a:moveTo>
                  <a:lnTo>
                    <a:pt x="1847088" y="9144"/>
                  </a:lnTo>
                  <a:lnTo>
                    <a:pt x="1842516" y="9144"/>
                  </a:lnTo>
                  <a:lnTo>
                    <a:pt x="1842516" y="1117092"/>
                  </a:lnTo>
                  <a:lnTo>
                    <a:pt x="1847088" y="1117092"/>
                  </a:lnTo>
                  <a:close/>
                </a:path>
                <a:path w="1851659" h="1126489">
                  <a:moveTo>
                    <a:pt x="1847088" y="1126236"/>
                  </a:moveTo>
                  <a:lnTo>
                    <a:pt x="1847088" y="1117092"/>
                  </a:lnTo>
                  <a:lnTo>
                    <a:pt x="1842516" y="1121664"/>
                  </a:lnTo>
                  <a:lnTo>
                    <a:pt x="1842516" y="1126236"/>
                  </a:lnTo>
                  <a:lnTo>
                    <a:pt x="1847088" y="1126236"/>
                  </a:lnTo>
                  <a:close/>
                </a:path>
              </a:pathLst>
            </a:custGeom>
            <a:solidFill>
              <a:srgbClr val="000000"/>
            </a:solidFill>
          </p:spPr>
          <p:txBody>
            <a:bodyPr wrap="square" lIns="0" tIns="0" rIns="0" bIns="0" rtlCol="0"/>
            <a:lstStyle/>
            <a:p>
              <a:endParaRPr/>
            </a:p>
          </p:txBody>
        </p:sp>
      </p:grpSp>
      <p:grpSp>
        <p:nvGrpSpPr>
          <p:cNvPr id="35" name="object 83"/>
          <p:cNvGrpSpPr/>
          <p:nvPr/>
        </p:nvGrpSpPr>
        <p:grpSpPr>
          <a:xfrm>
            <a:off x="3851920" y="3284984"/>
            <a:ext cx="1976755" cy="1187450"/>
            <a:chOff x="4460611" y="3826764"/>
            <a:chExt cx="1976755" cy="1187450"/>
          </a:xfrm>
        </p:grpSpPr>
        <p:sp>
          <p:nvSpPr>
            <p:cNvPr id="36" name="object 84"/>
            <p:cNvSpPr/>
            <p:nvPr/>
          </p:nvSpPr>
          <p:spPr>
            <a:xfrm>
              <a:off x="6298552" y="3890771"/>
              <a:ext cx="139065" cy="325120"/>
            </a:xfrm>
            <a:custGeom>
              <a:avLst/>
              <a:gdLst/>
              <a:ahLst/>
              <a:cxnLst/>
              <a:rect l="l" t="t" r="r" b="b"/>
              <a:pathLst>
                <a:path w="139064" h="325120">
                  <a:moveTo>
                    <a:pt x="138684" y="0"/>
                  </a:moveTo>
                  <a:lnTo>
                    <a:pt x="0" y="0"/>
                  </a:lnTo>
                  <a:lnTo>
                    <a:pt x="0" y="4572"/>
                  </a:lnTo>
                  <a:lnTo>
                    <a:pt x="0" y="9144"/>
                  </a:lnTo>
                  <a:lnTo>
                    <a:pt x="0" y="324612"/>
                  </a:lnTo>
                  <a:lnTo>
                    <a:pt x="138684" y="324612"/>
                  </a:lnTo>
                  <a:lnTo>
                    <a:pt x="138684" y="4572"/>
                  </a:lnTo>
                  <a:lnTo>
                    <a:pt x="138684" y="0"/>
                  </a:lnTo>
                  <a:close/>
                </a:path>
              </a:pathLst>
            </a:custGeom>
            <a:solidFill>
              <a:srgbClr val="98CB00"/>
            </a:solidFill>
          </p:spPr>
          <p:txBody>
            <a:bodyPr wrap="square" lIns="0" tIns="0" rIns="0" bIns="0" rtlCol="0"/>
            <a:lstStyle/>
            <a:p>
              <a:endParaRPr/>
            </a:p>
          </p:txBody>
        </p:sp>
        <p:sp>
          <p:nvSpPr>
            <p:cNvPr id="37" name="object 85"/>
            <p:cNvSpPr/>
            <p:nvPr/>
          </p:nvSpPr>
          <p:spPr>
            <a:xfrm>
              <a:off x="6298552" y="4210811"/>
              <a:ext cx="139065" cy="325120"/>
            </a:xfrm>
            <a:custGeom>
              <a:avLst/>
              <a:gdLst/>
              <a:ahLst/>
              <a:cxnLst/>
              <a:rect l="l" t="t" r="r" b="b"/>
              <a:pathLst>
                <a:path w="139064" h="325120">
                  <a:moveTo>
                    <a:pt x="138684" y="0"/>
                  </a:moveTo>
                  <a:lnTo>
                    <a:pt x="0" y="0"/>
                  </a:lnTo>
                  <a:lnTo>
                    <a:pt x="0" y="4572"/>
                  </a:lnTo>
                  <a:lnTo>
                    <a:pt x="0" y="9144"/>
                  </a:lnTo>
                  <a:lnTo>
                    <a:pt x="0" y="324612"/>
                  </a:lnTo>
                  <a:lnTo>
                    <a:pt x="138684" y="324612"/>
                  </a:lnTo>
                  <a:lnTo>
                    <a:pt x="138684" y="4572"/>
                  </a:lnTo>
                  <a:lnTo>
                    <a:pt x="138684" y="0"/>
                  </a:lnTo>
                  <a:close/>
                </a:path>
              </a:pathLst>
            </a:custGeom>
            <a:solidFill>
              <a:srgbClr val="98CB00"/>
            </a:solidFill>
          </p:spPr>
          <p:txBody>
            <a:bodyPr wrap="square" lIns="0" tIns="0" rIns="0" bIns="0" rtlCol="0"/>
            <a:lstStyle/>
            <a:p>
              <a:endParaRPr/>
            </a:p>
          </p:txBody>
        </p:sp>
        <p:sp>
          <p:nvSpPr>
            <p:cNvPr id="38" name="object 86"/>
            <p:cNvSpPr/>
            <p:nvPr/>
          </p:nvSpPr>
          <p:spPr>
            <a:xfrm>
              <a:off x="6298552" y="4530851"/>
              <a:ext cx="139065" cy="325120"/>
            </a:xfrm>
            <a:custGeom>
              <a:avLst/>
              <a:gdLst/>
              <a:ahLst/>
              <a:cxnLst/>
              <a:rect l="l" t="t" r="r" b="b"/>
              <a:pathLst>
                <a:path w="139064" h="325120">
                  <a:moveTo>
                    <a:pt x="138684" y="0"/>
                  </a:moveTo>
                  <a:lnTo>
                    <a:pt x="0" y="0"/>
                  </a:lnTo>
                  <a:lnTo>
                    <a:pt x="0" y="4572"/>
                  </a:lnTo>
                  <a:lnTo>
                    <a:pt x="0" y="9144"/>
                  </a:lnTo>
                  <a:lnTo>
                    <a:pt x="0" y="324612"/>
                  </a:lnTo>
                  <a:lnTo>
                    <a:pt x="138684" y="324612"/>
                  </a:lnTo>
                  <a:lnTo>
                    <a:pt x="138684" y="4572"/>
                  </a:lnTo>
                  <a:lnTo>
                    <a:pt x="138684" y="0"/>
                  </a:lnTo>
                  <a:close/>
                </a:path>
              </a:pathLst>
            </a:custGeom>
            <a:solidFill>
              <a:srgbClr val="98CB00"/>
            </a:solidFill>
          </p:spPr>
          <p:txBody>
            <a:bodyPr wrap="square" lIns="0" tIns="0" rIns="0" bIns="0" rtlCol="0"/>
            <a:lstStyle/>
            <a:p>
              <a:endParaRPr/>
            </a:p>
          </p:txBody>
        </p:sp>
        <p:sp>
          <p:nvSpPr>
            <p:cNvPr id="39" name="object 87"/>
            <p:cNvSpPr/>
            <p:nvPr/>
          </p:nvSpPr>
          <p:spPr>
            <a:xfrm>
              <a:off x="4591685" y="4850891"/>
              <a:ext cx="1845945" cy="163195"/>
            </a:xfrm>
            <a:custGeom>
              <a:avLst/>
              <a:gdLst/>
              <a:ahLst/>
              <a:cxnLst/>
              <a:rect l="l" t="t" r="r" b="b"/>
              <a:pathLst>
                <a:path w="1845945" h="163195">
                  <a:moveTo>
                    <a:pt x="1845551" y="0"/>
                  </a:moveTo>
                  <a:lnTo>
                    <a:pt x="1706867" y="0"/>
                  </a:lnTo>
                  <a:lnTo>
                    <a:pt x="1706867" y="4572"/>
                  </a:lnTo>
                  <a:lnTo>
                    <a:pt x="1706867" y="9144"/>
                  </a:lnTo>
                  <a:lnTo>
                    <a:pt x="1706867" y="89408"/>
                  </a:lnTo>
                  <a:lnTo>
                    <a:pt x="0" y="89408"/>
                  </a:lnTo>
                  <a:lnTo>
                    <a:pt x="0" y="163068"/>
                  </a:lnTo>
                  <a:lnTo>
                    <a:pt x="1845551" y="163068"/>
                  </a:lnTo>
                  <a:lnTo>
                    <a:pt x="1845551" y="4572"/>
                  </a:lnTo>
                  <a:lnTo>
                    <a:pt x="1845551" y="0"/>
                  </a:lnTo>
                  <a:close/>
                </a:path>
              </a:pathLst>
            </a:custGeom>
            <a:solidFill>
              <a:srgbClr val="98CB00"/>
            </a:solidFill>
          </p:spPr>
          <p:txBody>
            <a:bodyPr wrap="square" lIns="0" tIns="0" rIns="0" bIns="0" rtlCol="0"/>
            <a:lstStyle/>
            <a:p>
              <a:endParaRPr/>
            </a:p>
          </p:txBody>
        </p:sp>
        <p:sp>
          <p:nvSpPr>
            <p:cNvPr id="40" name="object 88"/>
            <p:cNvSpPr/>
            <p:nvPr/>
          </p:nvSpPr>
          <p:spPr>
            <a:xfrm>
              <a:off x="4469754" y="3835907"/>
              <a:ext cx="1828799" cy="1104899"/>
            </a:xfrm>
            <a:prstGeom prst="rect">
              <a:avLst/>
            </a:prstGeom>
            <a:blipFill>
              <a:blip r:embed="rId3" cstate="print"/>
              <a:stretch>
                <a:fillRect/>
              </a:stretch>
            </a:blipFill>
          </p:spPr>
          <p:txBody>
            <a:bodyPr wrap="square" lIns="0" tIns="0" rIns="0" bIns="0" rtlCol="0"/>
            <a:lstStyle/>
            <a:p>
              <a:endParaRPr/>
            </a:p>
          </p:txBody>
        </p:sp>
        <p:sp>
          <p:nvSpPr>
            <p:cNvPr id="41" name="object 89"/>
            <p:cNvSpPr/>
            <p:nvPr/>
          </p:nvSpPr>
          <p:spPr>
            <a:xfrm>
              <a:off x="4460611" y="3826764"/>
              <a:ext cx="1849120" cy="1123315"/>
            </a:xfrm>
            <a:custGeom>
              <a:avLst/>
              <a:gdLst/>
              <a:ahLst/>
              <a:cxnLst/>
              <a:rect l="l" t="t" r="r" b="b"/>
              <a:pathLst>
                <a:path w="1849120" h="1123314">
                  <a:moveTo>
                    <a:pt x="1848612" y="1123188"/>
                  </a:moveTo>
                  <a:lnTo>
                    <a:pt x="1848612" y="0"/>
                  </a:lnTo>
                  <a:lnTo>
                    <a:pt x="0" y="0"/>
                  </a:lnTo>
                  <a:lnTo>
                    <a:pt x="0" y="1123188"/>
                  </a:lnTo>
                  <a:lnTo>
                    <a:pt x="4572" y="1123188"/>
                  </a:lnTo>
                  <a:lnTo>
                    <a:pt x="4572" y="9144"/>
                  </a:lnTo>
                  <a:lnTo>
                    <a:pt x="9144" y="4572"/>
                  </a:lnTo>
                  <a:lnTo>
                    <a:pt x="9144" y="9144"/>
                  </a:lnTo>
                  <a:lnTo>
                    <a:pt x="1837944" y="9144"/>
                  </a:lnTo>
                  <a:lnTo>
                    <a:pt x="1837944" y="4572"/>
                  </a:lnTo>
                  <a:lnTo>
                    <a:pt x="1844040" y="9144"/>
                  </a:lnTo>
                  <a:lnTo>
                    <a:pt x="1844040" y="1123188"/>
                  </a:lnTo>
                  <a:lnTo>
                    <a:pt x="1848612" y="1123188"/>
                  </a:lnTo>
                  <a:close/>
                </a:path>
                <a:path w="1849120" h="1123314">
                  <a:moveTo>
                    <a:pt x="9144" y="9144"/>
                  </a:moveTo>
                  <a:lnTo>
                    <a:pt x="9144" y="4572"/>
                  </a:lnTo>
                  <a:lnTo>
                    <a:pt x="4572" y="9144"/>
                  </a:lnTo>
                  <a:lnTo>
                    <a:pt x="9144" y="9144"/>
                  </a:lnTo>
                  <a:close/>
                </a:path>
                <a:path w="1849120" h="1123314">
                  <a:moveTo>
                    <a:pt x="9144" y="1114044"/>
                  </a:moveTo>
                  <a:lnTo>
                    <a:pt x="9144" y="9144"/>
                  </a:lnTo>
                  <a:lnTo>
                    <a:pt x="4572" y="9144"/>
                  </a:lnTo>
                  <a:lnTo>
                    <a:pt x="4572" y="1114044"/>
                  </a:lnTo>
                  <a:lnTo>
                    <a:pt x="9144" y="1114044"/>
                  </a:lnTo>
                  <a:close/>
                </a:path>
                <a:path w="1849120" h="1123314">
                  <a:moveTo>
                    <a:pt x="1844040" y="1114044"/>
                  </a:moveTo>
                  <a:lnTo>
                    <a:pt x="4572" y="1114044"/>
                  </a:lnTo>
                  <a:lnTo>
                    <a:pt x="9144" y="1118616"/>
                  </a:lnTo>
                  <a:lnTo>
                    <a:pt x="9144" y="1123188"/>
                  </a:lnTo>
                  <a:lnTo>
                    <a:pt x="1837944" y="1123188"/>
                  </a:lnTo>
                  <a:lnTo>
                    <a:pt x="1837944" y="1118616"/>
                  </a:lnTo>
                  <a:lnTo>
                    <a:pt x="1844040" y="1114044"/>
                  </a:lnTo>
                  <a:close/>
                </a:path>
                <a:path w="1849120" h="1123314">
                  <a:moveTo>
                    <a:pt x="9144" y="1123188"/>
                  </a:moveTo>
                  <a:lnTo>
                    <a:pt x="9144" y="1118616"/>
                  </a:lnTo>
                  <a:lnTo>
                    <a:pt x="4572" y="1114044"/>
                  </a:lnTo>
                  <a:lnTo>
                    <a:pt x="4572" y="1123188"/>
                  </a:lnTo>
                  <a:lnTo>
                    <a:pt x="9144" y="1123188"/>
                  </a:lnTo>
                  <a:close/>
                </a:path>
                <a:path w="1849120" h="1123314">
                  <a:moveTo>
                    <a:pt x="1844040" y="9144"/>
                  </a:moveTo>
                  <a:lnTo>
                    <a:pt x="1837944" y="4572"/>
                  </a:lnTo>
                  <a:lnTo>
                    <a:pt x="1837944" y="9144"/>
                  </a:lnTo>
                  <a:lnTo>
                    <a:pt x="1844040" y="9144"/>
                  </a:lnTo>
                  <a:close/>
                </a:path>
                <a:path w="1849120" h="1123314">
                  <a:moveTo>
                    <a:pt x="1844040" y="1114044"/>
                  </a:moveTo>
                  <a:lnTo>
                    <a:pt x="1844040" y="9144"/>
                  </a:lnTo>
                  <a:lnTo>
                    <a:pt x="1837944" y="9144"/>
                  </a:lnTo>
                  <a:lnTo>
                    <a:pt x="1837944" y="1114044"/>
                  </a:lnTo>
                  <a:lnTo>
                    <a:pt x="1844040" y="1114044"/>
                  </a:lnTo>
                  <a:close/>
                </a:path>
                <a:path w="1849120" h="1123314">
                  <a:moveTo>
                    <a:pt x="1844040" y="1123188"/>
                  </a:moveTo>
                  <a:lnTo>
                    <a:pt x="1844040" y="1114044"/>
                  </a:lnTo>
                  <a:lnTo>
                    <a:pt x="1837944" y="1118616"/>
                  </a:lnTo>
                  <a:lnTo>
                    <a:pt x="1837944" y="1123188"/>
                  </a:lnTo>
                  <a:lnTo>
                    <a:pt x="1844040" y="1123188"/>
                  </a:lnTo>
                  <a:close/>
                </a:path>
              </a:pathLst>
            </a:custGeom>
            <a:solidFill>
              <a:srgbClr val="000000"/>
            </a:solidFill>
          </p:spPr>
          <p:txBody>
            <a:bodyPr wrap="square" lIns="0" tIns="0" rIns="0" bIns="0" rtlCol="0"/>
            <a:lstStyle/>
            <a:p>
              <a:endParaRPr/>
            </a:p>
          </p:txBody>
        </p:sp>
      </p:grpSp>
      <p:sp>
        <p:nvSpPr>
          <p:cNvPr id="42" name="object 82"/>
          <p:cNvSpPr txBox="1"/>
          <p:nvPr/>
        </p:nvSpPr>
        <p:spPr>
          <a:xfrm>
            <a:off x="4788024" y="1916832"/>
            <a:ext cx="1357630" cy="575310"/>
          </a:xfrm>
          <a:prstGeom prst="rect">
            <a:avLst/>
          </a:prstGeom>
        </p:spPr>
        <p:txBody>
          <a:bodyPr vert="horz" wrap="square" lIns="0" tIns="12700" rIns="0" bIns="0" rtlCol="0">
            <a:spAutoFit/>
          </a:bodyPr>
          <a:lstStyle/>
          <a:p>
            <a:pPr algn="ctr">
              <a:lnSpc>
                <a:spcPct val="100000"/>
              </a:lnSpc>
              <a:spcBef>
                <a:spcPts val="100"/>
              </a:spcBef>
            </a:pPr>
            <a:r>
              <a:rPr sz="2000" spc="-5" dirty="0">
                <a:latin typeface="Arial"/>
                <a:cs typeface="Arial"/>
              </a:rPr>
              <a:t>M</a:t>
            </a:r>
            <a:r>
              <a:rPr sz="2000" dirty="0">
                <a:latin typeface="Arial"/>
                <a:cs typeface="Arial"/>
              </a:rPr>
              <a:t>ea</a:t>
            </a:r>
            <a:r>
              <a:rPr sz="2000" spc="5" dirty="0">
                <a:latin typeface="Arial"/>
                <a:cs typeface="Arial"/>
              </a:rPr>
              <a:t>s</a:t>
            </a:r>
            <a:r>
              <a:rPr sz="2000" dirty="0">
                <a:latin typeface="Arial"/>
                <a:cs typeface="Arial"/>
              </a:rPr>
              <a:t>urab</a:t>
            </a:r>
            <a:r>
              <a:rPr sz="2000" spc="-5" dirty="0">
                <a:latin typeface="Arial"/>
                <a:cs typeface="Arial"/>
              </a:rPr>
              <a:t>l</a:t>
            </a:r>
            <a:r>
              <a:rPr sz="2000" dirty="0">
                <a:latin typeface="Arial"/>
                <a:cs typeface="Arial"/>
              </a:rPr>
              <a:t>e</a:t>
            </a:r>
          </a:p>
          <a:p>
            <a:pPr algn="ctr">
              <a:lnSpc>
                <a:spcPct val="100000"/>
              </a:lnSpc>
              <a:spcBef>
                <a:spcPts val="5"/>
              </a:spcBef>
            </a:pPr>
            <a:r>
              <a:rPr sz="1600" spc="-5" dirty="0">
                <a:latin typeface="Times New Roman"/>
                <a:cs typeface="Times New Roman"/>
              </a:rPr>
              <a:t>objective</a:t>
            </a:r>
            <a:endParaRPr sz="1600" dirty="0">
              <a:latin typeface="Times New Roman"/>
              <a:cs typeface="Times New Roman"/>
            </a:endParaRPr>
          </a:p>
        </p:txBody>
      </p:sp>
      <p:sp>
        <p:nvSpPr>
          <p:cNvPr id="43" name="object 90"/>
          <p:cNvSpPr txBox="1"/>
          <p:nvPr/>
        </p:nvSpPr>
        <p:spPr>
          <a:xfrm>
            <a:off x="3923928" y="3717032"/>
            <a:ext cx="1767839" cy="330835"/>
          </a:xfrm>
          <a:prstGeom prst="rect">
            <a:avLst/>
          </a:prstGeom>
        </p:spPr>
        <p:txBody>
          <a:bodyPr vert="horz" wrap="square" lIns="0" tIns="12700" rIns="0" bIns="0" rtlCol="0">
            <a:spAutoFit/>
          </a:bodyPr>
          <a:lstStyle/>
          <a:p>
            <a:pPr marL="12700">
              <a:lnSpc>
                <a:spcPct val="100000"/>
              </a:lnSpc>
              <a:spcBef>
                <a:spcPts val="100"/>
              </a:spcBef>
            </a:pPr>
            <a:r>
              <a:rPr sz="2000" dirty="0">
                <a:latin typeface="Times New Roman"/>
                <a:cs typeface="Times New Roman"/>
              </a:rPr>
              <a:t>Ορθές</a:t>
            </a:r>
            <a:r>
              <a:rPr sz="2000" spc="70" dirty="0">
                <a:latin typeface="Times New Roman"/>
                <a:cs typeface="Times New Roman"/>
              </a:rPr>
              <a:t> </a:t>
            </a:r>
            <a:r>
              <a:rPr sz="2000" spc="-10" dirty="0">
                <a:latin typeface="Times New Roman"/>
                <a:cs typeface="Times New Roman"/>
              </a:rPr>
              <a:t>µετρήσεις</a:t>
            </a:r>
            <a:endParaRPr sz="2000" dirty="0">
              <a:latin typeface="Times New Roman"/>
              <a:cs typeface="Times New Roman"/>
            </a:endParaRPr>
          </a:p>
        </p:txBody>
      </p:sp>
      <p:grpSp>
        <p:nvGrpSpPr>
          <p:cNvPr id="53" name="object 38"/>
          <p:cNvGrpSpPr/>
          <p:nvPr/>
        </p:nvGrpSpPr>
        <p:grpSpPr>
          <a:xfrm>
            <a:off x="1835696" y="4437112"/>
            <a:ext cx="2593975" cy="1499870"/>
            <a:chOff x="2096886" y="4896611"/>
            <a:chExt cx="2593975" cy="1499870"/>
          </a:xfrm>
        </p:grpSpPr>
        <p:sp>
          <p:nvSpPr>
            <p:cNvPr id="54" name="object 39"/>
            <p:cNvSpPr/>
            <p:nvPr/>
          </p:nvSpPr>
          <p:spPr>
            <a:xfrm>
              <a:off x="4023223" y="4896611"/>
              <a:ext cx="668020" cy="853440"/>
            </a:xfrm>
            <a:custGeom>
              <a:avLst/>
              <a:gdLst/>
              <a:ahLst/>
              <a:cxnLst/>
              <a:rect l="l" t="t" r="r" b="b"/>
              <a:pathLst>
                <a:path w="668020" h="853439">
                  <a:moveTo>
                    <a:pt x="667512" y="36576"/>
                  </a:moveTo>
                  <a:lnTo>
                    <a:pt x="665988" y="27432"/>
                  </a:lnTo>
                  <a:lnTo>
                    <a:pt x="659892" y="22860"/>
                  </a:lnTo>
                  <a:lnTo>
                    <a:pt x="637032" y="4572"/>
                  </a:lnTo>
                  <a:lnTo>
                    <a:pt x="630936" y="0"/>
                  </a:lnTo>
                  <a:lnTo>
                    <a:pt x="621792" y="1524"/>
                  </a:lnTo>
                  <a:lnTo>
                    <a:pt x="617220" y="7620"/>
                  </a:lnTo>
                  <a:lnTo>
                    <a:pt x="6096" y="810768"/>
                  </a:lnTo>
                  <a:lnTo>
                    <a:pt x="0" y="816864"/>
                  </a:lnTo>
                  <a:lnTo>
                    <a:pt x="1524" y="826008"/>
                  </a:lnTo>
                  <a:lnTo>
                    <a:pt x="7620" y="830580"/>
                  </a:lnTo>
                  <a:lnTo>
                    <a:pt x="25908" y="845210"/>
                  </a:lnTo>
                  <a:lnTo>
                    <a:pt x="25908" y="807720"/>
                  </a:lnTo>
                  <a:lnTo>
                    <a:pt x="36950" y="816554"/>
                  </a:lnTo>
                  <a:lnTo>
                    <a:pt x="618744" y="52407"/>
                  </a:lnTo>
                  <a:lnTo>
                    <a:pt x="618744" y="27432"/>
                  </a:lnTo>
                  <a:lnTo>
                    <a:pt x="640080" y="24384"/>
                  </a:lnTo>
                  <a:lnTo>
                    <a:pt x="641604" y="45720"/>
                  </a:lnTo>
                  <a:lnTo>
                    <a:pt x="641604" y="68709"/>
                  </a:lnTo>
                  <a:lnTo>
                    <a:pt x="661416" y="42672"/>
                  </a:lnTo>
                  <a:lnTo>
                    <a:pt x="667512" y="36576"/>
                  </a:lnTo>
                  <a:close/>
                </a:path>
                <a:path w="668020" h="853439">
                  <a:moveTo>
                    <a:pt x="36950" y="816554"/>
                  </a:moveTo>
                  <a:lnTo>
                    <a:pt x="25908" y="807720"/>
                  </a:lnTo>
                  <a:lnTo>
                    <a:pt x="27432" y="829056"/>
                  </a:lnTo>
                  <a:lnTo>
                    <a:pt x="36950" y="816554"/>
                  </a:lnTo>
                  <a:close/>
                </a:path>
                <a:path w="668020" h="853439">
                  <a:moveTo>
                    <a:pt x="48768" y="847852"/>
                  </a:moveTo>
                  <a:lnTo>
                    <a:pt x="48768" y="826008"/>
                  </a:lnTo>
                  <a:lnTo>
                    <a:pt x="27432" y="829056"/>
                  </a:lnTo>
                  <a:lnTo>
                    <a:pt x="25908" y="807720"/>
                  </a:lnTo>
                  <a:lnTo>
                    <a:pt x="25908" y="845210"/>
                  </a:lnTo>
                  <a:lnTo>
                    <a:pt x="30480" y="848868"/>
                  </a:lnTo>
                  <a:lnTo>
                    <a:pt x="36576" y="853440"/>
                  </a:lnTo>
                  <a:lnTo>
                    <a:pt x="45720" y="851916"/>
                  </a:lnTo>
                  <a:lnTo>
                    <a:pt x="48768" y="847852"/>
                  </a:lnTo>
                  <a:close/>
                </a:path>
                <a:path w="668020" h="853439">
                  <a:moveTo>
                    <a:pt x="48768" y="826008"/>
                  </a:moveTo>
                  <a:lnTo>
                    <a:pt x="36950" y="816554"/>
                  </a:lnTo>
                  <a:lnTo>
                    <a:pt x="27432" y="829056"/>
                  </a:lnTo>
                  <a:lnTo>
                    <a:pt x="48768" y="826008"/>
                  </a:lnTo>
                  <a:close/>
                </a:path>
                <a:path w="668020" h="853439">
                  <a:moveTo>
                    <a:pt x="641604" y="68709"/>
                  </a:moveTo>
                  <a:lnTo>
                    <a:pt x="641604" y="45720"/>
                  </a:lnTo>
                  <a:lnTo>
                    <a:pt x="630561" y="36885"/>
                  </a:lnTo>
                  <a:lnTo>
                    <a:pt x="36950" y="816554"/>
                  </a:lnTo>
                  <a:lnTo>
                    <a:pt x="48768" y="826008"/>
                  </a:lnTo>
                  <a:lnTo>
                    <a:pt x="48768" y="847852"/>
                  </a:lnTo>
                  <a:lnTo>
                    <a:pt x="50292" y="845820"/>
                  </a:lnTo>
                  <a:lnTo>
                    <a:pt x="641604" y="68709"/>
                  </a:lnTo>
                  <a:close/>
                </a:path>
                <a:path w="668020" h="853439">
                  <a:moveTo>
                    <a:pt x="640080" y="24384"/>
                  </a:moveTo>
                  <a:lnTo>
                    <a:pt x="618744" y="27432"/>
                  </a:lnTo>
                  <a:lnTo>
                    <a:pt x="630561" y="36885"/>
                  </a:lnTo>
                  <a:lnTo>
                    <a:pt x="640080" y="24384"/>
                  </a:lnTo>
                  <a:close/>
                </a:path>
                <a:path w="668020" h="853439">
                  <a:moveTo>
                    <a:pt x="630561" y="36885"/>
                  </a:moveTo>
                  <a:lnTo>
                    <a:pt x="618744" y="27432"/>
                  </a:lnTo>
                  <a:lnTo>
                    <a:pt x="618744" y="52407"/>
                  </a:lnTo>
                  <a:lnTo>
                    <a:pt x="630561" y="36885"/>
                  </a:lnTo>
                  <a:close/>
                </a:path>
                <a:path w="668020" h="853439">
                  <a:moveTo>
                    <a:pt x="641604" y="45720"/>
                  </a:moveTo>
                  <a:lnTo>
                    <a:pt x="640080" y="24384"/>
                  </a:lnTo>
                  <a:lnTo>
                    <a:pt x="630561" y="36885"/>
                  </a:lnTo>
                  <a:lnTo>
                    <a:pt x="641604" y="45720"/>
                  </a:lnTo>
                  <a:close/>
                </a:path>
              </a:pathLst>
            </a:custGeom>
            <a:solidFill>
              <a:srgbClr val="7F7F7F"/>
            </a:solidFill>
          </p:spPr>
          <p:txBody>
            <a:bodyPr wrap="square" lIns="0" tIns="0" rIns="0" bIns="0" rtlCol="0"/>
            <a:lstStyle/>
            <a:p>
              <a:endParaRPr/>
            </a:p>
          </p:txBody>
        </p:sp>
        <p:sp>
          <p:nvSpPr>
            <p:cNvPr id="55" name="object 40"/>
            <p:cNvSpPr/>
            <p:nvPr/>
          </p:nvSpPr>
          <p:spPr>
            <a:xfrm>
              <a:off x="3934828" y="5276087"/>
              <a:ext cx="139065" cy="325120"/>
            </a:xfrm>
            <a:custGeom>
              <a:avLst/>
              <a:gdLst/>
              <a:ahLst/>
              <a:cxnLst/>
              <a:rect l="l" t="t" r="r" b="b"/>
              <a:pathLst>
                <a:path w="139064" h="325120">
                  <a:moveTo>
                    <a:pt x="138684" y="0"/>
                  </a:moveTo>
                  <a:lnTo>
                    <a:pt x="0" y="0"/>
                  </a:lnTo>
                  <a:lnTo>
                    <a:pt x="0" y="4572"/>
                  </a:lnTo>
                  <a:lnTo>
                    <a:pt x="0" y="9144"/>
                  </a:lnTo>
                  <a:lnTo>
                    <a:pt x="0" y="324612"/>
                  </a:lnTo>
                  <a:lnTo>
                    <a:pt x="138684" y="324612"/>
                  </a:lnTo>
                  <a:lnTo>
                    <a:pt x="138684" y="4572"/>
                  </a:lnTo>
                  <a:lnTo>
                    <a:pt x="138684" y="0"/>
                  </a:lnTo>
                  <a:close/>
                </a:path>
              </a:pathLst>
            </a:custGeom>
            <a:solidFill>
              <a:srgbClr val="323298"/>
            </a:solidFill>
          </p:spPr>
          <p:txBody>
            <a:bodyPr wrap="square" lIns="0" tIns="0" rIns="0" bIns="0" rtlCol="0"/>
            <a:lstStyle/>
            <a:p>
              <a:endParaRPr/>
            </a:p>
          </p:txBody>
        </p:sp>
        <p:sp>
          <p:nvSpPr>
            <p:cNvPr id="56" name="object 41"/>
            <p:cNvSpPr/>
            <p:nvPr/>
          </p:nvSpPr>
          <p:spPr>
            <a:xfrm>
              <a:off x="3934828" y="5596127"/>
              <a:ext cx="139065" cy="325120"/>
            </a:xfrm>
            <a:custGeom>
              <a:avLst/>
              <a:gdLst/>
              <a:ahLst/>
              <a:cxnLst/>
              <a:rect l="l" t="t" r="r" b="b"/>
              <a:pathLst>
                <a:path w="139064" h="325120">
                  <a:moveTo>
                    <a:pt x="138684" y="0"/>
                  </a:moveTo>
                  <a:lnTo>
                    <a:pt x="0" y="0"/>
                  </a:lnTo>
                  <a:lnTo>
                    <a:pt x="0" y="4572"/>
                  </a:lnTo>
                  <a:lnTo>
                    <a:pt x="0" y="9144"/>
                  </a:lnTo>
                  <a:lnTo>
                    <a:pt x="0" y="324612"/>
                  </a:lnTo>
                  <a:lnTo>
                    <a:pt x="138684" y="324612"/>
                  </a:lnTo>
                  <a:lnTo>
                    <a:pt x="138684" y="4572"/>
                  </a:lnTo>
                  <a:lnTo>
                    <a:pt x="138684" y="0"/>
                  </a:lnTo>
                  <a:close/>
                </a:path>
              </a:pathLst>
            </a:custGeom>
            <a:solidFill>
              <a:srgbClr val="323298"/>
            </a:solidFill>
          </p:spPr>
          <p:txBody>
            <a:bodyPr wrap="square" lIns="0" tIns="0" rIns="0" bIns="0" rtlCol="0"/>
            <a:lstStyle/>
            <a:p>
              <a:endParaRPr/>
            </a:p>
          </p:txBody>
        </p:sp>
        <p:sp>
          <p:nvSpPr>
            <p:cNvPr id="57" name="object 42"/>
            <p:cNvSpPr/>
            <p:nvPr/>
          </p:nvSpPr>
          <p:spPr>
            <a:xfrm>
              <a:off x="3934828" y="5916167"/>
              <a:ext cx="139065" cy="325120"/>
            </a:xfrm>
            <a:custGeom>
              <a:avLst/>
              <a:gdLst/>
              <a:ahLst/>
              <a:cxnLst/>
              <a:rect l="l" t="t" r="r" b="b"/>
              <a:pathLst>
                <a:path w="139064" h="325120">
                  <a:moveTo>
                    <a:pt x="138684" y="0"/>
                  </a:moveTo>
                  <a:lnTo>
                    <a:pt x="0" y="0"/>
                  </a:lnTo>
                  <a:lnTo>
                    <a:pt x="0" y="4572"/>
                  </a:lnTo>
                  <a:lnTo>
                    <a:pt x="0" y="9144"/>
                  </a:lnTo>
                  <a:lnTo>
                    <a:pt x="0" y="324612"/>
                  </a:lnTo>
                  <a:lnTo>
                    <a:pt x="138684" y="324612"/>
                  </a:lnTo>
                  <a:lnTo>
                    <a:pt x="138684" y="4572"/>
                  </a:lnTo>
                  <a:lnTo>
                    <a:pt x="138684" y="0"/>
                  </a:lnTo>
                  <a:close/>
                </a:path>
              </a:pathLst>
            </a:custGeom>
            <a:solidFill>
              <a:srgbClr val="323298"/>
            </a:solidFill>
          </p:spPr>
          <p:txBody>
            <a:bodyPr wrap="square" lIns="0" tIns="0" rIns="0" bIns="0" rtlCol="0"/>
            <a:lstStyle/>
            <a:p>
              <a:endParaRPr/>
            </a:p>
          </p:txBody>
        </p:sp>
        <p:sp>
          <p:nvSpPr>
            <p:cNvPr id="58" name="object 43"/>
            <p:cNvSpPr/>
            <p:nvPr/>
          </p:nvSpPr>
          <p:spPr>
            <a:xfrm>
              <a:off x="2227961" y="6236207"/>
              <a:ext cx="1845945" cy="160020"/>
            </a:xfrm>
            <a:custGeom>
              <a:avLst/>
              <a:gdLst/>
              <a:ahLst/>
              <a:cxnLst/>
              <a:rect l="l" t="t" r="r" b="b"/>
              <a:pathLst>
                <a:path w="1845945" h="160020">
                  <a:moveTo>
                    <a:pt x="1845551" y="0"/>
                  </a:moveTo>
                  <a:lnTo>
                    <a:pt x="1706867" y="0"/>
                  </a:lnTo>
                  <a:lnTo>
                    <a:pt x="1706867" y="4572"/>
                  </a:lnTo>
                  <a:lnTo>
                    <a:pt x="1706867" y="9144"/>
                  </a:lnTo>
                  <a:lnTo>
                    <a:pt x="1706867" y="86868"/>
                  </a:lnTo>
                  <a:lnTo>
                    <a:pt x="0" y="86868"/>
                  </a:lnTo>
                  <a:lnTo>
                    <a:pt x="0" y="160020"/>
                  </a:lnTo>
                  <a:lnTo>
                    <a:pt x="1845551" y="160020"/>
                  </a:lnTo>
                  <a:lnTo>
                    <a:pt x="1845551" y="4572"/>
                  </a:lnTo>
                  <a:lnTo>
                    <a:pt x="1845551" y="0"/>
                  </a:lnTo>
                  <a:close/>
                </a:path>
              </a:pathLst>
            </a:custGeom>
            <a:solidFill>
              <a:srgbClr val="323298"/>
            </a:solidFill>
          </p:spPr>
          <p:txBody>
            <a:bodyPr wrap="square" lIns="0" tIns="0" rIns="0" bIns="0" rtlCol="0"/>
            <a:lstStyle/>
            <a:p>
              <a:endParaRPr/>
            </a:p>
          </p:txBody>
        </p:sp>
        <p:sp>
          <p:nvSpPr>
            <p:cNvPr id="59" name="object 44"/>
            <p:cNvSpPr/>
            <p:nvPr/>
          </p:nvSpPr>
          <p:spPr>
            <a:xfrm>
              <a:off x="2106030" y="5218175"/>
              <a:ext cx="1828799" cy="1104899"/>
            </a:xfrm>
            <a:prstGeom prst="rect">
              <a:avLst/>
            </a:prstGeom>
            <a:blipFill>
              <a:blip r:embed="rId4" cstate="print"/>
              <a:stretch>
                <a:fillRect/>
              </a:stretch>
            </a:blipFill>
          </p:spPr>
          <p:txBody>
            <a:bodyPr wrap="square" lIns="0" tIns="0" rIns="0" bIns="0" rtlCol="0"/>
            <a:lstStyle/>
            <a:p>
              <a:endParaRPr/>
            </a:p>
          </p:txBody>
        </p:sp>
        <p:sp>
          <p:nvSpPr>
            <p:cNvPr id="60" name="object 45"/>
            <p:cNvSpPr/>
            <p:nvPr/>
          </p:nvSpPr>
          <p:spPr>
            <a:xfrm>
              <a:off x="2096886" y="5209031"/>
              <a:ext cx="1849120" cy="1125220"/>
            </a:xfrm>
            <a:custGeom>
              <a:avLst/>
              <a:gdLst/>
              <a:ahLst/>
              <a:cxnLst/>
              <a:rect l="l" t="t" r="r" b="b"/>
              <a:pathLst>
                <a:path w="1849120" h="1125220">
                  <a:moveTo>
                    <a:pt x="1848612" y="1124712"/>
                  </a:moveTo>
                  <a:lnTo>
                    <a:pt x="1848612" y="0"/>
                  </a:lnTo>
                  <a:lnTo>
                    <a:pt x="0" y="0"/>
                  </a:lnTo>
                  <a:lnTo>
                    <a:pt x="0" y="1124712"/>
                  </a:lnTo>
                  <a:lnTo>
                    <a:pt x="4572" y="1124712"/>
                  </a:lnTo>
                  <a:lnTo>
                    <a:pt x="4572" y="9144"/>
                  </a:lnTo>
                  <a:lnTo>
                    <a:pt x="9144" y="4572"/>
                  </a:lnTo>
                  <a:lnTo>
                    <a:pt x="9144" y="9144"/>
                  </a:lnTo>
                  <a:lnTo>
                    <a:pt x="1837944" y="9144"/>
                  </a:lnTo>
                  <a:lnTo>
                    <a:pt x="1837944" y="4572"/>
                  </a:lnTo>
                  <a:lnTo>
                    <a:pt x="1844040" y="9144"/>
                  </a:lnTo>
                  <a:lnTo>
                    <a:pt x="1844040" y="1124712"/>
                  </a:lnTo>
                  <a:lnTo>
                    <a:pt x="1848612" y="1124712"/>
                  </a:lnTo>
                  <a:close/>
                </a:path>
                <a:path w="1849120" h="1125220">
                  <a:moveTo>
                    <a:pt x="9144" y="9144"/>
                  </a:moveTo>
                  <a:lnTo>
                    <a:pt x="9144" y="4572"/>
                  </a:lnTo>
                  <a:lnTo>
                    <a:pt x="4572" y="9144"/>
                  </a:lnTo>
                  <a:lnTo>
                    <a:pt x="9144" y="9144"/>
                  </a:lnTo>
                  <a:close/>
                </a:path>
                <a:path w="1849120" h="1125220">
                  <a:moveTo>
                    <a:pt x="9144" y="1114044"/>
                  </a:moveTo>
                  <a:lnTo>
                    <a:pt x="9144" y="9144"/>
                  </a:lnTo>
                  <a:lnTo>
                    <a:pt x="4572" y="9144"/>
                  </a:lnTo>
                  <a:lnTo>
                    <a:pt x="4572" y="1114044"/>
                  </a:lnTo>
                  <a:lnTo>
                    <a:pt x="9144" y="1114044"/>
                  </a:lnTo>
                  <a:close/>
                </a:path>
                <a:path w="1849120" h="1125220">
                  <a:moveTo>
                    <a:pt x="1844040" y="1114044"/>
                  </a:moveTo>
                  <a:lnTo>
                    <a:pt x="4572" y="1114044"/>
                  </a:lnTo>
                  <a:lnTo>
                    <a:pt x="9144" y="1118616"/>
                  </a:lnTo>
                  <a:lnTo>
                    <a:pt x="9144" y="1124712"/>
                  </a:lnTo>
                  <a:lnTo>
                    <a:pt x="1837944" y="1124712"/>
                  </a:lnTo>
                  <a:lnTo>
                    <a:pt x="1837944" y="1118616"/>
                  </a:lnTo>
                  <a:lnTo>
                    <a:pt x="1844040" y="1114044"/>
                  </a:lnTo>
                  <a:close/>
                </a:path>
                <a:path w="1849120" h="1125220">
                  <a:moveTo>
                    <a:pt x="9144" y="1124712"/>
                  </a:moveTo>
                  <a:lnTo>
                    <a:pt x="9144" y="1118616"/>
                  </a:lnTo>
                  <a:lnTo>
                    <a:pt x="4572" y="1114044"/>
                  </a:lnTo>
                  <a:lnTo>
                    <a:pt x="4572" y="1124712"/>
                  </a:lnTo>
                  <a:lnTo>
                    <a:pt x="9144" y="1124712"/>
                  </a:lnTo>
                  <a:close/>
                </a:path>
                <a:path w="1849120" h="1125220">
                  <a:moveTo>
                    <a:pt x="1844040" y="9144"/>
                  </a:moveTo>
                  <a:lnTo>
                    <a:pt x="1837944" y="4572"/>
                  </a:lnTo>
                  <a:lnTo>
                    <a:pt x="1837944" y="9144"/>
                  </a:lnTo>
                  <a:lnTo>
                    <a:pt x="1844040" y="9144"/>
                  </a:lnTo>
                  <a:close/>
                </a:path>
                <a:path w="1849120" h="1125220">
                  <a:moveTo>
                    <a:pt x="1844040" y="1114044"/>
                  </a:moveTo>
                  <a:lnTo>
                    <a:pt x="1844040" y="9144"/>
                  </a:lnTo>
                  <a:lnTo>
                    <a:pt x="1837944" y="9144"/>
                  </a:lnTo>
                  <a:lnTo>
                    <a:pt x="1837944" y="1114044"/>
                  </a:lnTo>
                  <a:lnTo>
                    <a:pt x="1844040" y="1114044"/>
                  </a:lnTo>
                  <a:close/>
                </a:path>
                <a:path w="1849120" h="1125220">
                  <a:moveTo>
                    <a:pt x="1844040" y="1124712"/>
                  </a:moveTo>
                  <a:lnTo>
                    <a:pt x="1844040" y="1114044"/>
                  </a:lnTo>
                  <a:lnTo>
                    <a:pt x="1837944" y="1118616"/>
                  </a:lnTo>
                  <a:lnTo>
                    <a:pt x="1837944" y="1124712"/>
                  </a:lnTo>
                  <a:lnTo>
                    <a:pt x="1844040" y="1124712"/>
                  </a:lnTo>
                  <a:close/>
                </a:path>
              </a:pathLst>
            </a:custGeom>
            <a:solidFill>
              <a:srgbClr val="000000"/>
            </a:solidFill>
          </p:spPr>
          <p:txBody>
            <a:bodyPr wrap="square" lIns="0" tIns="0" rIns="0" bIns="0" rtlCol="0"/>
            <a:lstStyle/>
            <a:p>
              <a:endParaRPr/>
            </a:p>
          </p:txBody>
        </p:sp>
      </p:grpSp>
      <p:sp>
        <p:nvSpPr>
          <p:cNvPr id="61" name="object 46"/>
          <p:cNvSpPr txBox="1"/>
          <p:nvPr/>
        </p:nvSpPr>
        <p:spPr>
          <a:xfrm>
            <a:off x="2195736" y="5157192"/>
            <a:ext cx="1087755" cy="575310"/>
          </a:xfrm>
          <a:prstGeom prst="rect">
            <a:avLst/>
          </a:prstGeom>
        </p:spPr>
        <p:txBody>
          <a:bodyPr vert="horz" wrap="square" lIns="0" tIns="12700" rIns="0" bIns="0" rtlCol="0">
            <a:spAutoFit/>
          </a:bodyPr>
          <a:lstStyle/>
          <a:p>
            <a:pPr algn="ctr">
              <a:lnSpc>
                <a:spcPct val="100000"/>
              </a:lnSpc>
              <a:spcBef>
                <a:spcPts val="100"/>
              </a:spcBef>
            </a:pPr>
            <a:r>
              <a:rPr sz="2000" spc="-5" dirty="0">
                <a:latin typeface="Arial"/>
                <a:cs typeface="Arial"/>
              </a:rPr>
              <a:t>B</a:t>
            </a:r>
            <a:r>
              <a:rPr sz="2000" dirty="0">
                <a:latin typeface="Arial"/>
                <a:cs typeface="Arial"/>
              </a:rPr>
              <a:t>a</a:t>
            </a:r>
            <a:r>
              <a:rPr sz="2000" spc="-5" dirty="0">
                <a:latin typeface="Arial"/>
                <a:cs typeface="Arial"/>
              </a:rPr>
              <a:t>l</a:t>
            </a:r>
            <a:r>
              <a:rPr sz="2000" dirty="0">
                <a:latin typeface="Arial"/>
                <a:cs typeface="Arial"/>
              </a:rPr>
              <a:t>an</a:t>
            </a:r>
            <a:r>
              <a:rPr sz="2000" spc="5" dirty="0">
                <a:latin typeface="Arial"/>
                <a:cs typeface="Arial"/>
              </a:rPr>
              <a:t>c</a:t>
            </a:r>
            <a:r>
              <a:rPr sz="2000" dirty="0">
                <a:latin typeface="Arial"/>
                <a:cs typeface="Arial"/>
              </a:rPr>
              <a:t>ed</a:t>
            </a:r>
          </a:p>
          <a:p>
            <a:pPr marL="1270" algn="ctr">
              <a:lnSpc>
                <a:spcPct val="100000"/>
              </a:lnSpc>
              <a:spcBef>
                <a:spcPts val="5"/>
              </a:spcBef>
            </a:pPr>
            <a:r>
              <a:rPr sz="1600" dirty="0">
                <a:latin typeface="Times New Roman"/>
                <a:cs typeface="Times New Roman"/>
              </a:rPr>
              <a:t>full</a:t>
            </a:r>
            <a:r>
              <a:rPr sz="1600" spc="-15" dirty="0">
                <a:latin typeface="Times New Roman"/>
                <a:cs typeface="Times New Roman"/>
              </a:rPr>
              <a:t> </a:t>
            </a:r>
            <a:r>
              <a:rPr sz="1600" spc="-10" dirty="0">
                <a:latin typeface="Times New Roman"/>
                <a:cs typeface="Times New Roman"/>
              </a:rPr>
              <a:t>cycle</a:t>
            </a:r>
            <a:endParaRPr sz="1600" dirty="0">
              <a:latin typeface="Times New Roman"/>
              <a:cs typeface="Times New Roman"/>
            </a:endParaRPr>
          </a:p>
        </p:txBody>
      </p:sp>
      <p:grpSp>
        <p:nvGrpSpPr>
          <p:cNvPr id="62" name="object 29"/>
          <p:cNvGrpSpPr/>
          <p:nvPr/>
        </p:nvGrpSpPr>
        <p:grpSpPr>
          <a:xfrm>
            <a:off x="1115616" y="3645024"/>
            <a:ext cx="2758440" cy="1190625"/>
            <a:chOff x="1753986" y="4149852"/>
            <a:chExt cx="2758440" cy="1190625"/>
          </a:xfrm>
        </p:grpSpPr>
        <p:sp>
          <p:nvSpPr>
            <p:cNvPr id="63" name="object 30"/>
            <p:cNvSpPr/>
            <p:nvPr/>
          </p:nvSpPr>
          <p:spPr>
            <a:xfrm>
              <a:off x="3591930" y="4479036"/>
              <a:ext cx="920750" cy="184785"/>
            </a:xfrm>
            <a:custGeom>
              <a:avLst/>
              <a:gdLst/>
              <a:ahLst/>
              <a:cxnLst/>
              <a:rect l="l" t="t" r="r" b="b"/>
              <a:pathLst>
                <a:path w="920750" h="184785">
                  <a:moveTo>
                    <a:pt x="920496" y="50292"/>
                  </a:moveTo>
                  <a:lnTo>
                    <a:pt x="920496" y="42672"/>
                  </a:lnTo>
                  <a:lnTo>
                    <a:pt x="915924" y="13716"/>
                  </a:lnTo>
                  <a:lnTo>
                    <a:pt x="914400" y="6096"/>
                  </a:lnTo>
                  <a:lnTo>
                    <a:pt x="908304" y="0"/>
                  </a:lnTo>
                  <a:lnTo>
                    <a:pt x="900684" y="1524"/>
                  </a:lnTo>
                  <a:lnTo>
                    <a:pt x="12192" y="126492"/>
                  </a:lnTo>
                  <a:lnTo>
                    <a:pt x="4572" y="128016"/>
                  </a:lnTo>
                  <a:lnTo>
                    <a:pt x="0" y="135636"/>
                  </a:lnTo>
                  <a:lnTo>
                    <a:pt x="0" y="143256"/>
                  </a:lnTo>
                  <a:lnTo>
                    <a:pt x="4572" y="172212"/>
                  </a:lnTo>
                  <a:lnTo>
                    <a:pt x="6096" y="179832"/>
                  </a:lnTo>
                  <a:lnTo>
                    <a:pt x="12192" y="184404"/>
                  </a:lnTo>
                  <a:lnTo>
                    <a:pt x="16764" y="183489"/>
                  </a:lnTo>
                  <a:lnTo>
                    <a:pt x="16764" y="155448"/>
                  </a:lnTo>
                  <a:lnTo>
                    <a:pt x="28956" y="138684"/>
                  </a:lnTo>
                  <a:lnTo>
                    <a:pt x="30516" y="153510"/>
                  </a:lnTo>
                  <a:lnTo>
                    <a:pt x="888492" y="32627"/>
                  </a:lnTo>
                  <a:lnTo>
                    <a:pt x="888492" y="18288"/>
                  </a:lnTo>
                  <a:lnTo>
                    <a:pt x="903732" y="30480"/>
                  </a:lnTo>
                  <a:lnTo>
                    <a:pt x="903732" y="58555"/>
                  </a:lnTo>
                  <a:lnTo>
                    <a:pt x="908304" y="57912"/>
                  </a:lnTo>
                  <a:lnTo>
                    <a:pt x="915924" y="56388"/>
                  </a:lnTo>
                  <a:lnTo>
                    <a:pt x="920496" y="50292"/>
                  </a:lnTo>
                  <a:close/>
                </a:path>
                <a:path w="920750" h="184785">
                  <a:moveTo>
                    <a:pt x="30516" y="153510"/>
                  </a:moveTo>
                  <a:lnTo>
                    <a:pt x="28956" y="138684"/>
                  </a:lnTo>
                  <a:lnTo>
                    <a:pt x="16764" y="155448"/>
                  </a:lnTo>
                  <a:lnTo>
                    <a:pt x="30516" y="153510"/>
                  </a:lnTo>
                  <a:close/>
                </a:path>
                <a:path w="920750" h="184785">
                  <a:moveTo>
                    <a:pt x="32004" y="167640"/>
                  </a:moveTo>
                  <a:lnTo>
                    <a:pt x="30516" y="153510"/>
                  </a:lnTo>
                  <a:lnTo>
                    <a:pt x="16764" y="155448"/>
                  </a:lnTo>
                  <a:lnTo>
                    <a:pt x="32004" y="167640"/>
                  </a:lnTo>
                  <a:close/>
                </a:path>
                <a:path w="920750" h="184785">
                  <a:moveTo>
                    <a:pt x="32004" y="181165"/>
                  </a:moveTo>
                  <a:lnTo>
                    <a:pt x="32004" y="167640"/>
                  </a:lnTo>
                  <a:lnTo>
                    <a:pt x="16764" y="155448"/>
                  </a:lnTo>
                  <a:lnTo>
                    <a:pt x="16764" y="183489"/>
                  </a:lnTo>
                  <a:lnTo>
                    <a:pt x="19812" y="182880"/>
                  </a:lnTo>
                  <a:lnTo>
                    <a:pt x="32004" y="181165"/>
                  </a:lnTo>
                  <a:close/>
                </a:path>
                <a:path w="920750" h="184785">
                  <a:moveTo>
                    <a:pt x="903732" y="58555"/>
                  </a:moveTo>
                  <a:lnTo>
                    <a:pt x="903732" y="30480"/>
                  </a:lnTo>
                  <a:lnTo>
                    <a:pt x="891540" y="45720"/>
                  </a:lnTo>
                  <a:lnTo>
                    <a:pt x="890060" y="32406"/>
                  </a:lnTo>
                  <a:lnTo>
                    <a:pt x="30516" y="153510"/>
                  </a:lnTo>
                  <a:lnTo>
                    <a:pt x="32004" y="167640"/>
                  </a:lnTo>
                  <a:lnTo>
                    <a:pt x="32004" y="181165"/>
                  </a:lnTo>
                  <a:lnTo>
                    <a:pt x="903732" y="58555"/>
                  </a:lnTo>
                  <a:close/>
                </a:path>
                <a:path w="920750" h="184785">
                  <a:moveTo>
                    <a:pt x="903732" y="30480"/>
                  </a:moveTo>
                  <a:lnTo>
                    <a:pt x="888492" y="18288"/>
                  </a:lnTo>
                  <a:lnTo>
                    <a:pt x="890060" y="32406"/>
                  </a:lnTo>
                  <a:lnTo>
                    <a:pt x="903732" y="30480"/>
                  </a:lnTo>
                  <a:close/>
                </a:path>
                <a:path w="920750" h="184785">
                  <a:moveTo>
                    <a:pt x="890060" y="32406"/>
                  </a:moveTo>
                  <a:lnTo>
                    <a:pt x="888492" y="18288"/>
                  </a:lnTo>
                  <a:lnTo>
                    <a:pt x="888492" y="32627"/>
                  </a:lnTo>
                  <a:lnTo>
                    <a:pt x="890060" y="32406"/>
                  </a:lnTo>
                  <a:close/>
                </a:path>
                <a:path w="920750" h="184785">
                  <a:moveTo>
                    <a:pt x="903732" y="30480"/>
                  </a:moveTo>
                  <a:lnTo>
                    <a:pt x="890060" y="32406"/>
                  </a:lnTo>
                  <a:lnTo>
                    <a:pt x="891540" y="45720"/>
                  </a:lnTo>
                  <a:lnTo>
                    <a:pt x="903732" y="30480"/>
                  </a:lnTo>
                  <a:close/>
                </a:path>
              </a:pathLst>
            </a:custGeom>
            <a:solidFill>
              <a:srgbClr val="7F7F7F"/>
            </a:solidFill>
          </p:spPr>
          <p:txBody>
            <a:bodyPr wrap="square" lIns="0" tIns="0" rIns="0" bIns="0" rtlCol="0"/>
            <a:lstStyle/>
            <a:p>
              <a:endParaRPr/>
            </a:p>
          </p:txBody>
        </p:sp>
        <p:sp>
          <p:nvSpPr>
            <p:cNvPr id="64" name="object 31"/>
            <p:cNvSpPr/>
            <p:nvPr/>
          </p:nvSpPr>
          <p:spPr>
            <a:xfrm>
              <a:off x="3602596" y="4215383"/>
              <a:ext cx="137160" cy="325120"/>
            </a:xfrm>
            <a:custGeom>
              <a:avLst/>
              <a:gdLst/>
              <a:ahLst/>
              <a:cxnLst/>
              <a:rect l="l" t="t" r="r" b="b"/>
              <a:pathLst>
                <a:path w="137160" h="325120">
                  <a:moveTo>
                    <a:pt x="137160" y="0"/>
                  </a:moveTo>
                  <a:lnTo>
                    <a:pt x="0" y="0"/>
                  </a:lnTo>
                  <a:lnTo>
                    <a:pt x="0" y="4572"/>
                  </a:lnTo>
                  <a:lnTo>
                    <a:pt x="0" y="9144"/>
                  </a:lnTo>
                  <a:lnTo>
                    <a:pt x="0" y="324612"/>
                  </a:lnTo>
                  <a:lnTo>
                    <a:pt x="137160" y="324612"/>
                  </a:lnTo>
                  <a:lnTo>
                    <a:pt x="137160" y="4572"/>
                  </a:lnTo>
                  <a:lnTo>
                    <a:pt x="137160" y="0"/>
                  </a:lnTo>
                  <a:close/>
                </a:path>
              </a:pathLst>
            </a:custGeom>
            <a:solidFill>
              <a:srgbClr val="323298"/>
            </a:solidFill>
          </p:spPr>
          <p:txBody>
            <a:bodyPr wrap="square" lIns="0" tIns="0" rIns="0" bIns="0" rtlCol="0"/>
            <a:lstStyle/>
            <a:p>
              <a:endParaRPr/>
            </a:p>
          </p:txBody>
        </p:sp>
        <p:sp>
          <p:nvSpPr>
            <p:cNvPr id="65" name="object 32"/>
            <p:cNvSpPr/>
            <p:nvPr/>
          </p:nvSpPr>
          <p:spPr>
            <a:xfrm>
              <a:off x="3602596" y="4535423"/>
              <a:ext cx="137160" cy="325120"/>
            </a:xfrm>
            <a:custGeom>
              <a:avLst/>
              <a:gdLst/>
              <a:ahLst/>
              <a:cxnLst/>
              <a:rect l="l" t="t" r="r" b="b"/>
              <a:pathLst>
                <a:path w="137160" h="325120">
                  <a:moveTo>
                    <a:pt x="137160" y="0"/>
                  </a:moveTo>
                  <a:lnTo>
                    <a:pt x="0" y="0"/>
                  </a:lnTo>
                  <a:lnTo>
                    <a:pt x="0" y="4572"/>
                  </a:lnTo>
                  <a:lnTo>
                    <a:pt x="0" y="9144"/>
                  </a:lnTo>
                  <a:lnTo>
                    <a:pt x="0" y="324612"/>
                  </a:lnTo>
                  <a:lnTo>
                    <a:pt x="137160" y="324612"/>
                  </a:lnTo>
                  <a:lnTo>
                    <a:pt x="137160" y="4572"/>
                  </a:lnTo>
                  <a:lnTo>
                    <a:pt x="137160" y="0"/>
                  </a:lnTo>
                  <a:close/>
                </a:path>
              </a:pathLst>
            </a:custGeom>
            <a:solidFill>
              <a:srgbClr val="323298"/>
            </a:solidFill>
          </p:spPr>
          <p:txBody>
            <a:bodyPr wrap="square" lIns="0" tIns="0" rIns="0" bIns="0" rtlCol="0"/>
            <a:lstStyle/>
            <a:p>
              <a:endParaRPr/>
            </a:p>
          </p:txBody>
        </p:sp>
        <p:sp>
          <p:nvSpPr>
            <p:cNvPr id="66" name="object 33"/>
            <p:cNvSpPr/>
            <p:nvPr/>
          </p:nvSpPr>
          <p:spPr>
            <a:xfrm>
              <a:off x="3602596" y="4855463"/>
              <a:ext cx="137160" cy="325120"/>
            </a:xfrm>
            <a:custGeom>
              <a:avLst/>
              <a:gdLst/>
              <a:ahLst/>
              <a:cxnLst/>
              <a:rect l="l" t="t" r="r" b="b"/>
              <a:pathLst>
                <a:path w="137160" h="325120">
                  <a:moveTo>
                    <a:pt x="137160" y="0"/>
                  </a:moveTo>
                  <a:lnTo>
                    <a:pt x="0" y="0"/>
                  </a:lnTo>
                  <a:lnTo>
                    <a:pt x="0" y="4572"/>
                  </a:lnTo>
                  <a:lnTo>
                    <a:pt x="0" y="9144"/>
                  </a:lnTo>
                  <a:lnTo>
                    <a:pt x="0" y="324612"/>
                  </a:lnTo>
                  <a:lnTo>
                    <a:pt x="137160" y="324612"/>
                  </a:lnTo>
                  <a:lnTo>
                    <a:pt x="137160" y="4572"/>
                  </a:lnTo>
                  <a:lnTo>
                    <a:pt x="137160" y="0"/>
                  </a:lnTo>
                  <a:close/>
                </a:path>
              </a:pathLst>
            </a:custGeom>
            <a:solidFill>
              <a:srgbClr val="323298"/>
            </a:solidFill>
          </p:spPr>
          <p:txBody>
            <a:bodyPr wrap="square" lIns="0" tIns="0" rIns="0" bIns="0" rtlCol="0"/>
            <a:lstStyle/>
            <a:p>
              <a:endParaRPr/>
            </a:p>
          </p:txBody>
        </p:sp>
        <p:sp>
          <p:nvSpPr>
            <p:cNvPr id="67" name="object 34"/>
            <p:cNvSpPr/>
            <p:nvPr/>
          </p:nvSpPr>
          <p:spPr>
            <a:xfrm>
              <a:off x="1885061" y="5175503"/>
              <a:ext cx="1854835" cy="165100"/>
            </a:xfrm>
            <a:custGeom>
              <a:avLst/>
              <a:gdLst/>
              <a:ahLst/>
              <a:cxnLst/>
              <a:rect l="l" t="t" r="r" b="b"/>
              <a:pathLst>
                <a:path w="1854835" h="165100">
                  <a:moveTo>
                    <a:pt x="1854695" y="0"/>
                  </a:moveTo>
                  <a:lnTo>
                    <a:pt x="1717535" y="0"/>
                  </a:lnTo>
                  <a:lnTo>
                    <a:pt x="1717535" y="4572"/>
                  </a:lnTo>
                  <a:lnTo>
                    <a:pt x="1717535" y="9144"/>
                  </a:lnTo>
                  <a:lnTo>
                    <a:pt x="1717535" y="92456"/>
                  </a:lnTo>
                  <a:lnTo>
                    <a:pt x="0" y="92456"/>
                  </a:lnTo>
                  <a:lnTo>
                    <a:pt x="0" y="164592"/>
                  </a:lnTo>
                  <a:lnTo>
                    <a:pt x="1854695" y="164592"/>
                  </a:lnTo>
                  <a:lnTo>
                    <a:pt x="1854695" y="4572"/>
                  </a:lnTo>
                  <a:lnTo>
                    <a:pt x="1854695" y="0"/>
                  </a:lnTo>
                  <a:close/>
                </a:path>
              </a:pathLst>
            </a:custGeom>
            <a:solidFill>
              <a:srgbClr val="323298"/>
            </a:solidFill>
          </p:spPr>
          <p:txBody>
            <a:bodyPr wrap="square" lIns="0" tIns="0" rIns="0" bIns="0" rtlCol="0"/>
            <a:lstStyle/>
            <a:p>
              <a:endParaRPr/>
            </a:p>
          </p:txBody>
        </p:sp>
        <p:sp>
          <p:nvSpPr>
            <p:cNvPr id="68" name="object 35"/>
            <p:cNvSpPr/>
            <p:nvPr/>
          </p:nvSpPr>
          <p:spPr>
            <a:xfrm>
              <a:off x="1763130" y="4158995"/>
              <a:ext cx="1839467" cy="1109471"/>
            </a:xfrm>
            <a:prstGeom prst="rect">
              <a:avLst/>
            </a:prstGeom>
            <a:blipFill>
              <a:blip r:embed="rId5" cstate="print"/>
              <a:stretch>
                <a:fillRect/>
              </a:stretch>
            </a:blipFill>
          </p:spPr>
          <p:txBody>
            <a:bodyPr wrap="square" lIns="0" tIns="0" rIns="0" bIns="0" rtlCol="0"/>
            <a:lstStyle/>
            <a:p>
              <a:endParaRPr/>
            </a:p>
          </p:txBody>
        </p:sp>
        <p:sp>
          <p:nvSpPr>
            <p:cNvPr id="69" name="object 36"/>
            <p:cNvSpPr/>
            <p:nvPr/>
          </p:nvSpPr>
          <p:spPr>
            <a:xfrm>
              <a:off x="1753986" y="4149852"/>
              <a:ext cx="1858010" cy="1127760"/>
            </a:xfrm>
            <a:custGeom>
              <a:avLst/>
              <a:gdLst/>
              <a:ahLst/>
              <a:cxnLst/>
              <a:rect l="l" t="t" r="r" b="b"/>
              <a:pathLst>
                <a:path w="1858010" h="1127760">
                  <a:moveTo>
                    <a:pt x="1857756" y="1127760"/>
                  </a:moveTo>
                  <a:lnTo>
                    <a:pt x="1857756" y="0"/>
                  </a:lnTo>
                  <a:lnTo>
                    <a:pt x="0" y="0"/>
                  </a:lnTo>
                  <a:lnTo>
                    <a:pt x="0" y="1127760"/>
                  </a:lnTo>
                  <a:lnTo>
                    <a:pt x="4572" y="1127760"/>
                  </a:lnTo>
                  <a:lnTo>
                    <a:pt x="4572" y="9144"/>
                  </a:lnTo>
                  <a:lnTo>
                    <a:pt x="9144" y="4572"/>
                  </a:lnTo>
                  <a:lnTo>
                    <a:pt x="9144" y="9144"/>
                  </a:lnTo>
                  <a:lnTo>
                    <a:pt x="1848612" y="9144"/>
                  </a:lnTo>
                  <a:lnTo>
                    <a:pt x="1848612" y="4572"/>
                  </a:lnTo>
                  <a:lnTo>
                    <a:pt x="1853184" y="9144"/>
                  </a:lnTo>
                  <a:lnTo>
                    <a:pt x="1853184" y="1127760"/>
                  </a:lnTo>
                  <a:lnTo>
                    <a:pt x="1857756" y="1127760"/>
                  </a:lnTo>
                  <a:close/>
                </a:path>
                <a:path w="1858010" h="1127760">
                  <a:moveTo>
                    <a:pt x="9144" y="9144"/>
                  </a:moveTo>
                  <a:lnTo>
                    <a:pt x="9144" y="4572"/>
                  </a:lnTo>
                  <a:lnTo>
                    <a:pt x="4572" y="9144"/>
                  </a:lnTo>
                  <a:lnTo>
                    <a:pt x="9144" y="9144"/>
                  </a:lnTo>
                  <a:close/>
                </a:path>
                <a:path w="1858010" h="1127760">
                  <a:moveTo>
                    <a:pt x="9144" y="1118616"/>
                  </a:moveTo>
                  <a:lnTo>
                    <a:pt x="9144" y="9144"/>
                  </a:lnTo>
                  <a:lnTo>
                    <a:pt x="4572" y="9144"/>
                  </a:lnTo>
                  <a:lnTo>
                    <a:pt x="4572" y="1118616"/>
                  </a:lnTo>
                  <a:lnTo>
                    <a:pt x="9144" y="1118616"/>
                  </a:lnTo>
                  <a:close/>
                </a:path>
                <a:path w="1858010" h="1127760">
                  <a:moveTo>
                    <a:pt x="1853184" y="1118616"/>
                  </a:moveTo>
                  <a:lnTo>
                    <a:pt x="4572" y="1118616"/>
                  </a:lnTo>
                  <a:lnTo>
                    <a:pt x="9144" y="1123188"/>
                  </a:lnTo>
                  <a:lnTo>
                    <a:pt x="9144" y="1127760"/>
                  </a:lnTo>
                  <a:lnTo>
                    <a:pt x="1848612" y="1127760"/>
                  </a:lnTo>
                  <a:lnTo>
                    <a:pt x="1848612" y="1123188"/>
                  </a:lnTo>
                  <a:lnTo>
                    <a:pt x="1853184" y="1118616"/>
                  </a:lnTo>
                  <a:close/>
                </a:path>
                <a:path w="1858010" h="1127760">
                  <a:moveTo>
                    <a:pt x="9144" y="1127760"/>
                  </a:moveTo>
                  <a:lnTo>
                    <a:pt x="9144" y="1123188"/>
                  </a:lnTo>
                  <a:lnTo>
                    <a:pt x="4572" y="1118616"/>
                  </a:lnTo>
                  <a:lnTo>
                    <a:pt x="4572" y="1127760"/>
                  </a:lnTo>
                  <a:lnTo>
                    <a:pt x="9144" y="1127760"/>
                  </a:lnTo>
                  <a:close/>
                </a:path>
                <a:path w="1858010" h="1127760">
                  <a:moveTo>
                    <a:pt x="1853184" y="9144"/>
                  </a:moveTo>
                  <a:lnTo>
                    <a:pt x="1848612" y="4572"/>
                  </a:lnTo>
                  <a:lnTo>
                    <a:pt x="1848612" y="9144"/>
                  </a:lnTo>
                  <a:lnTo>
                    <a:pt x="1853184" y="9144"/>
                  </a:lnTo>
                  <a:close/>
                </a:path>
                <a:path w="1858010" h="1127760">
                  <a:moveTo>
                    <a:pt x="1853184" y="1118616"/>
                  </a:moveTo>
                  <a:lnTo>
                    <a:pt x="1853184" y="9144"/>
                  </a:lnTo>
                  <a:lnTo>
                    <a:pt x="1848612" y="9144"/>
                  </a:lnTo>
                  <a:lnTo>
                    <a:pt x="1848612" y="1118616"/>
                  </a:lnTo>
                  <a:lnTo>
                    <a:pt x="1853184" y="1118616"/>
                  </a:lnTo>
                  <a:close/>
                </a:path>
                <a:path w="1858010" h="1127760">
                  <a:moveTo>
                    <a:pt x="1853184" y="1127760"/>
                  </a:moveTo>
                  <a:lnTo>
                    <a:pt x="1853184" y="1118616"/>
                  </a:lnTo>
                  <a:lnTo>
                    <a:pt x="1848612" y="1123188"/>
                  </a:lnTo>
                  <a:lnTo>
                    <a:pt x="1848612" y="1127760"/>
                  </a:lnTo>
                  <a:lnTo>
                    <a:pt x="1853184" y="1127760"/>
                  </a:lnTo>
                  <a:close/>
                </a:path>
              </a:pathLst>
            </a:custGeom>
            <a:solidFill>
              <a:srgbClr val="000000"/>
            </a:solidFill>
          </p:spPr>
          <p:txBody>
            <a:bodyPr wrap="square" lIns="0" tIns="0" rIns="0" bIns="0" rtlCol="0"/>
            <a:lstStyle/>
            <a:p>
              <a:endParaRPr/>
            </a:p>
          </p:txBody>
        </p:sp>
      </p:grpSp>
      <p:sp>
        <p:nvSpPr>
          <p:cNvPr id="70" name="object 37"/>
          <p:cNvSpPr txBox="1"/>
          <p:nvPr/>
        </p:nvSpPr>
        <p:spPr>
          <a:xfrm>
            <a:off x="1475656" y="3933056"/>
            <a:ext cx="1101725" cy="575310"/>
          </a:xfrm>
          <a:prstGeom prst="rect">
            <a:avLst/>
          </a:prstGeom>
        </p:spPr>
        <p:txBody>
          <a:bodyPr vert="horz" wrap="square" lIns="0" tIns="12700" rIns="0" bIns="0" rtlCol="0">
            <a:spAutoFit/>
          </a:bodyPr>
          <a:lstStyle/>
          <a:p>
            <a:pPr algn="ctr">
              <a:lnSpc>
                <a:spcPct val="100000"/>
              </a:lnSpc>
              <a:spcBef>
                <a:spcPts val="100"/>
              </a:spcBef>
            </a:pPr>
            <a:r>
              <a:rPr sz="2000" spc="-5" dirty="0">
                <a:latin typeface="Arial"/>
                <a:cs typeface="Arial"/>
              </a:rPr>
              <a:t>E</a:t>
            </a:r>
            <a:r>
              <a:rPr sz="2000" dirty="0">
                <a:latin typeface="Arial"/>
                <a:cs typeface="Arial"/>
              </a:rPr>
              <a:t>ngag</a:t>
            </a:r>
            <a:r>
              <a:rPr sz="2000" spc="-5" dirty="0">
                <a:latin typeface="Arial"/>
                <a:cs typeface="Arial"/>
              </a:rPr>
              <a:t>i</a:t>
            </a:r>
            <a:r>
              <a:rPr sz="2000" dirty="0">
                <a:latin typeface="Arial"/>
                <a:cs typeface="Arial"/>
              </a:rPr>
              <a:t>ng</a:t>
            </a:r>
          </a:p>
          <a:p>
            <a:pPr algn="ctr">
              <a:lnSpc>
                <a:spcPct val="100000"/>
              </a:lnSpc>
              <a:spcBef>
                <a:spcPts val="5"/>
              </a:spcBef>
            </a:pPr>
            <a:r>
              <a:rPr sz="1600" spc="-5" dirty="0">
                <a:latin typeface="Times New Roman"/>
                <a:cs typeface="Times New Roman"/>
              </a:rPr>
              <a:t>all</a:t>
            </a:r>
            <a:r>
              <a:rPr sz="1600" dirty="0">
                <a:latin typeface="Times New Roman"/>
                <a:cs typeface="Times New Roman"/>
              </a:rPr>
              <a:t> </a:t>
            </a:r>
            <a:r>
              <a:rPr sz="1600" spc="-5" dirty="0">
                <a:latin typeface="Times New Roman"/>
                <a:cs typeface="Times New Roman"/>
              </a:rPr>
              <a:t>levels</a:t>
            </a:r>
            <a:endParaRPr sz="1600" dirty="0">
              <a:latin typeface="Times New Roman"/>
              <a:cs typeface="Times New Roman"/>
            </a:endParaRPr>
          </a:p>
        </p:txBody>
      </p:sp>
      <p:grpSp>
        <p:nvGrpSpPr>
          <p:cNvPr id="71" name="object 20"/>
          <p:cNvGrpSpPr/>
          <p:nvPr/>
        </p:nvGrpSpPr>
        <p:grpSpPr>
          <a:xfrm>
            <a:off x="1547664" y="2420888"/>
            <a:ext cx="2484120" cy="1190625"/>
            <a:chOff x="2212710" y="3235452"/>
            <a:chExt cx="2484120" cy="1190625"/>
          </a:xfrm>
        </p:grpSpPr>
        <p:sp>
          <p:nvSpPr>
            <p:cNvPr id="72" name="object 21"/>
            <p:cNvSpPr/>
            <p:nvPr/>
          </p:nvSpPr>
          <p:spPr>
            <a:xfrm>
              <a:off x="3934830" y="3671316"/>
              <a:ext cx="762000" cy="401320"/>
            </a:xfrm>
            <a:custGeom>
              <a:avLst/>
              <a:gdLst/>
              <a:ahLst/>
              <a:cxnLst/>
              <a:rect l="l" t="t" r="r" b="b"/>
              <a:pathLst>
                <a:path w="762000" h="401320">
                  <a:moveTo>
                    <a:pt x="762000" y="356616"/>
                  </a:moveTo>
                  <a:lnTo>
                    <a:pt x="758952" y="348996"/>
                  </a:lnTo>
                  <a:lnTo>
                    <a:pt x="751332" y="344424"/>
                  </a:lnTo>
                  <a:lnTo>
                    <a:pt x="35052" y="4572"/>
                  </a:lnTo>
                  <a:lnTo>
                    <a:pt x="27432" y="0"/>
                  </a:lnTo>
                  <a:lnTo>
                    <a:pt x="19812" y="3048"/>
                  </a:lnTo>
                  <a:lnTo>
                    <a:pt x="16764" y="10668"/>
                  </a:lnTo>
                  <a:lnTo>
                    <a:pt x="4572" y="36576"/>
                  </a:lnTo>
                  <a:lnTo>
                    <a:pt x="0" y="44196"/>
                  </a:lnTo>
                  <a:lnTo>
                    <a:pt x="3048" y="51816"/>
                  </a:lnTo>
                  <a:lnTo>
                    <a:pt x="10668" y="54864"/>
                  </a:lnTo>
                  <a:lnTo>
                    <a:pt x="22860" y="60674"/>
                  </a:lnTo>
                  <a:lnTo>
                    <a:pt x="22860" y="28956"/>
                  </a:lnTo>
                  <a:lnTo>
                    <a:pt x="42672" y="22860"/>
                  </a:lnTo>
                  <a:lnTo>
                    <a:pt x="42672" y="38398"/>
                  </a:lnTo>
                  <a:lnTo>
                    <a:pt x="725886" y="364015"/>
                  </a:lnTo>
                  <a:lnTo>
                    <a:pt x="731520" y="352044"/>
                  </a:lnTo>
                  <a:lnTo>
                    <a:pt x="739140" y="370332"/>
                  </a:lnTo>
                  <a:lnTo>
                    <a:pt x="739140" y="398780"/>
                  </a:lnTo>
                  <a:lnTo>
                    <a:pt x="742188" y="397764"/>
                  </a:lnTo>
                  <a:lnTo>
                    <a:pt x="745236" y="390144"/>
                  </a:lnTo>
                  <a:lnTo>
                    <a:pt x="757428" y="364236"/>
                  </a:lnTo>
                  <a:lnTo>
                    <a:pt x="762000" y="356616"/>
                  </a:lnTo>
                  <a:close/>
                </a:path>
                <a:path w="762000" h="401320">
                  <a:moveTo>
                    <a:pt x="42672" y="22860"/>
                  </a:moveTo>
                  <a:lnTo>
                    <a:pt x="22860" y="28956"/>
                  </a:lnTo>
                  <a:lnTo>
                    <a:pt x="36103" y="35267"/>
                  </a:lnTo>
                  <a:lnTo>
                    <a:pt x="42672" y="22860"/>
                  </a:lnTo>
                  <a:close/>
                </a:path>
                <a:path w="762000" h="401320">
                  <a:moveTo>
                    <a:pt x="36103" y="35267"/>
                  </a:moveTo>
                  <a:lnTo>
                    <a:pt x="22860" y="28956"/>
                  </a:lnTo>
                  <a:lnTo>
                    <a:pt x="28956" y="48768"/>
                  </a:lnTo>
                  <a:lnTo>
                    <a:pt x="36103" y="35267"/>
                  </a:lnTo>
                  <a:close/>
                </a:path>
                <a:path w="762000" h="401320">
                  <a:moveTo>
                    <a:pt x="725886" y="364015"/>
                  </a:moveTo>
                  <a:lnTo>
                    <a:pt x="36103" y="35267"/>
                  </a:lnTo>
                  <a:lnTo>
                    <a:pt x="28956" y="48768"/>
                  </a:lnTo>
                  <a:lnTo>
                    <a:pt x="22860" y="28956"/>
                  </a:lnTo>
                  <a:lnTo>
                    <a:pt x="22860" y="60674"/>
                  </a:lnTo>
                  <a:lnTo>
                    <a:pt x="719328" y="392608"/>
                  </a:lnTo>
                  <a:lnTo>
                    <a:pt x="719328" y="377952"/>
                  </a:lnTo>
                  <a:lnTo>
                    <a:pt x="725886" y="364015"/>
                  </a:lnTo>
                  <a:close/>
                </a:path>
                <a:path w="762000" h="401320">
                  <a:moveTo>
                    <a:pt x="42672" y="38398"/>
                  </a:moveTo>
                  <a:lnTo>
                    <a:pt x="42672" y="22860"/>
                  </a:lnTo>
                  <a:lnTo>
                    <a:pt x="36103" y="35267"/>
                  </a:lnTo>
                  <a:lnTo>
                    <a:pt x="42672" y="38398"/>
                  </a:lnTo>
                  <a:close/>
                </a:path>
                <a:path w="762000" h="401320">
                  <a:moveTo>
                    <a:pt x="739140" y="370332"/>
                  </a:moveTo>
                  <a:lnTo>
                    <a:pt x="725886" y="364015"/>
                  </a:lnTo>
                  <a:lnTo>
                    <a:pt x="719328" y="377952"/>
                  </a:lnTo>
                  <a:lnTo>
                    <a:pt x="739140" y="370332"/>
                  </a:lnTo>
                  <a:close/>
                </a:path>
                <a:path w="762000" h="401320">
                  <a:moveTo>
                    <a:pt x="739140" y="398780"/>
                  </a:moveTo>
                  <a:lnTo>
                    <a:pt x="739140" y="370332"/>
                  </a:lnTo>
                  <a:lnTo>
                    <a:pt x="719328" y="377952"/>
                  </a:lnTo>
                  <a:lnTo>
                    <a:pt x="719328" y="392608"/>
                  </a:lnTo>
                  <a:lnTo>
                    <a:pt x="726948" y="396240"/>
                  </a:lnTo>
                  <a:lnTo>
                    <a:pt x="733044" y="400812"/>
                  </a:lnTo>
                  <a:lnTo>
                    <a:pt x="739140" y="398780"/>
                  </a:lnTo>
                  <a:close/>
                </a:path>
                <a:path w="762000" h="401320">
                  <a:moveTo>
                    <a:pt x="739140" y="370332"/>
                  </a:moveTo>
                  <a:lnTo>
                    <a:pt x="731520" y="352044"/>
                  </a:lnTo>
                  <a:lnTo>
                    <a:pt x="725886" y="364015"/>
                  </a:lnTo>
                  <a:lnTo>
                    <a:pt x="739140" y="370332"/>
                  </a:lnTo>
                  <a:close/>
                </a:path>
              </a:pathLst>
            </a:custGeom>
            <a:solidFill>
              <a:srgbClr val="7F7F7F"/>
            </a:solidFill>
          </p:spPr>
          <p:txBody>
            <a:bodyPr wrap="square" lIns="0" tIns="0" rIns="0" bIns="0" rtlCol="0"/>
            <a:lstStyle/>
            <a:p>
              <a:endParaRPr/>
            </a:p>
          </p:txBody>
        </p:sp>
        <p:sp>
          <p:nvSpPr>
            <p:cNvPr id="73" name="object 22"/>
            <p:cNvSpPr/>
            <p:nvPr/>
          </p:nvSpPr>
          <p:spPr>
            <a:xfrm>
              <a:off x="4050652" y="3300983"/>
              <a:ext cx="139065" cy="325120"/>
            </a:xfrm>
            <a:custGeom>
              <a:avLst/>
              <a:gdLst/>
              <a:ahLst/>
              <a:cxnLst/>
              <a:rect l="l" t="t" r="r" b="b"/>
              <a:pathLst>
                <a:path w="139064" h="325120">
                  <a:moveTo>
                    <a:pt x="138684" y="0"/>
                  </a:moveTo>
                  <a:lnTo>
                    <a:pt x="0" y="0"/>
                  </a:lnTo>
                  <a:lnTo>
                    <a:pt x="0" y="4572"/>
                  </a:lnTo>
                  <a:lnTo>
                    <a:pt x="0" y="9144"/>
                  </a:lnTo>
                  <a:lnTo>
                    <a:pt x="0" y="324612"/>
                  </a:lnTo>
                  <a:lnTo>
                    <a:pt x="138684" y="324612"/>
                  </a:lnTo>
                  <a:lnTo>
                    <a:pt x="138684" y="4572"/>
                  </a:lnTo>
                  <a:lnTo>
                    <a:pt x="138684" y="0"/>
                  </a:lnTo>
                  <a:close/>
                </a:path>
              </a:pathLst>
            </a:custGeom>
            <a:solidFill>
              <a:srgbClr val="323298"/>
            </a:solidFill>
          </p:spPr>
          <p:txBody>
            <a:bodyPr wrap="square" lIns="0" tIns="0" rIns="0" bIns="0" rtlCol="0"/>
            <a:lstStyle/>
            <a:p>
              <a:endParaRPr/>
            </a:p>
          </p:txBody>
        </p:sp>
        <p:sp>
          <p:nvSpPr>
            <p:cNvPr id="74" name="object 23"/>
            <p:cNvSpPr/>
            <p:nvPr/>
          </p:nvSpPr>
          <p:spPr>
            <a:xfrm>
              <a:off x="4050652" y="3621023"/>
              <a:ext cx="139065" cy="325120"/>
            </a:xfrm>
            <a:custGeom>
              <a:avLst/>
              <a:gdLst/>
              <a:ahLst/>
              <a:cxnLst/>
              <a:rect l="l" t="t" r="r" b="b"/>
              <a:pathLst>
                <a:path w="139064" h="325120">
                  <a:moveTo>
                    <a:pt x="138684" y="0"/>
                  </a:moveTo>
                  <a:lnTo>
                    <a:pt x="0" y="0"/>
                  </a:lnTo>
                  <a:lnTo>
                    <a:pt x="0" y="4572"/>
                  </a:lnTo>
                  <a:lnTo>
                    <a:pt x="0" y="9144"/>
                  </a:lnTo>
                  <a:lnTo>
                    <a:pt x="0" y="324612"/>
                  </a:lnTo>
                  <a:lnTo>
                    <a:pt x="138684" y="324612"/>
                  </a:lnTo>
                  <a:lnTo>
                    <a:pt x="138684" y="4572"/>
                  </a:lnTo>
                  <a:lnTo>
                    <a:pt x="138684" y="0"/>
                  </a:lnTo>
                  <a:close/>
                </a:path>
              </a:pathLst>
            </a:custGeom>
            <a:solidFill>
              <a:srgbClr val="323298"/>
            </a:solidFill>
          </p:spPr>
          <p:txBody>
            <a:bodyPr wrap="square" lIns="0" tIns="0" rIns="0" bIns="0" rtlCol="0"/>
            <a:lstStyle/>
            <a:p>
              <a:endParaRPr/>
            </a:p>
          </p:txBody>
        </p:sp>
        <p:sp>
          <p:nvSpPr>
            <p:cNvPr id="75" name="object 24"/>
            <p:cNvSpPr/>
            <p:nvPr/>
          </p:nvSpPr>
          <p:spPr>
            <a:xfrm>
              <a:off x="4050652" y="3941063"/>
              <a:ext cx="139065" cy="325120"/>
            </a:xfrm>
            <a:custGeom>
              <a:avLst/>
              <a:gdLst/>
              <a:ahLst/>
              <a:cxnLst/>
              <a:rect l="l" t="t" r="r" b="b"/>
              <a:pathLst>
                <a:path w="139064" h="325120">
                  <a:moveTo>
                    <a:pt x="138684" y="0"/>
                  </a:moveTo>
                  <a:lnTo>
                    <a:pt x="0" y="0"/>
                  </a:lnTo>
                  <a:lnTo>
                    <a:pt x="0" y="4572"/>
                  </a:lnTo>
                  <a:lnTo>
                    <a:pt x="0" y="9144"/>
                  </a:lnTo>
                  <a:lnTo>
                    <a:pt x="0" y="324612"/>
                  </a:lnTo>
                  <a:lnTo>
                    <a:pt x="138684" y="324612"/>
                  </a:lnTo>
                  <a:lnTo>
                    <a:pt x="138684" y="4572"/>
                  </a:lnTo>
                  <a:lnTo>
                    <a:pt x="138684" y="0"/>
                  </a:lnTo>
                  <a:close/>
                </a:path>
              </a:pathLst>
            </a:custGeom>
            <a:solidFill>
              <a:srgbClr val="323298"/>
            </a:solidFill>
          </p:spPr>
          <p:txBody>
            <a:bodyPr wrap="square" lIns="0" tIns="0" rIns="0" bIns="0" rtlCol="0"/>
            <a:lstStyle/>
            <a:p>
              <a:endParaRPr/>
            </a:p>
          </p:txBody>
        </p:sp>
        <p:sp>
          <p:nvSpPr>
            <p:cNvPr id="76" name="object 25"/>
            <p:cNvSpPr/>
            <p:nvPr/>
          </p:nvSpPr>
          <p:spPr>
            <a:xfrm>
              <a:off x="2342261" y="4261103"/>
              <a:ext cx="1847214" cy="165100"/>
            </a:xfrm>
            <a:custGeom>
              <a:avLst/>
              <a:gdLst/>
              <a:ahLst/>
              <a:cxnLst/>
              <a:rect l="l" t="t" r="r" b="b"/>
              <a:pathLst>
                <a:path w="1847214" h="165100">
                  <a:moveTo>
                    <a:pt x="1847075" y="0"/>
                  </a:moveTo>
                  <a:lnTo>
                    <a:pt x="1708391" y="0"/>
                  </a:lnTo>
                  <a:lnTo>
                    <a:pt x="1708391" y="4572"/>
                  </a:lnTo>
                  <a:lnTo>
                    <a:pt x="1708391" y="9144"/>
                  </a:lnTo>
                  <a:lnTo>
                    <a:pt x="1708391" y="91440"/>
                  </a:lnTo>
                  <a:lnTo>
                    <a:pt x="0" y="91440"/>
                  </a:lnTo>
                  <a:lnTo>
                    <a:pt x="0" y="164592"/>
                  </a:lnTo>
                  <a:lnTo>
                    <a:pt x="1847075" y="164592"/>
                  </a:lnTo>
                  <a:lnTo>
                    <a:pt x="1847075" y="4572"/>
                  </a:lnTo>
                  <a:lnTo>
                    <a:pt x="1847075" y="0"/>
                  </a:lnTo>
                  <a:close/>
                </a:path>
              </a:pathLst>
            </a:custGeom>
            <a:solidFill>
              <a:srgbClr val="323298"/>
            </a:solidFill>
          </p:spPr>
          <p:txBody>
            <a:bodyPr wrap="square" lIns="0" tIns="0" rIns="0" bIns="0" rtlCol="0"/>
            <a:lstStyle/>
            <a:p>
              <a:endParaRPr/>
            </a:p>
          </p:txBody>
        </p:sp>
        <p:sp>
          <p:nvSpPr>
            <p:cNvPr id="77" name="object 26"/>
            <p:cNvSpPr/>
            <p:nvPr/>
          </p:nvSpPr>
          <p:spPr>
            <a:xfrm>
              <a:off x="2221854" y="3244595"/>
              <a:ext cx="1828799" cy="1107947"/>
            </a:xfrm>
            <a:prstGeom prst="rect">
              <a:avLst/>
            </a:prstGeom>
            <a:blipFill>
              <a:blip r:embed="rId6" cstate="print"/>
              <a:stretch>
                <a:fillRect/>
              </a:stretch>
            </a:blipFill>
          </p:spPr>
          <p:txBody>
            <a:bodyPr wrap="square" lIns="0" tIns="0" rIns="0" bIns="0" rtlCol="0"/>
            <a:lstStyle/>
            <a:p>
              <a:endParaRPr/>
            </a:p>
          </p:txBody>
        </p:sp>
        <p:sp>
          <p:nvSpPr>
            <p:cNvPr id="78" name="object 27"/>
            <p:cNvSpPr/>
            <p:nvPr/>
          </p:nvSpPr>
          <p:spPr>
            <a:xfrm>
              <a:off x="2212710" y="3235452"/>
              <a:ext cx="1849120" cy="1126490"/>
            </a:xfrm>
            <a:custGeom>
              <a:avLst/>
              <a:gdLst/>
              <a:ahLst/>
              <a:cxnLst/>
              <a:rect l="l" t="t" r="r" b="b"/>
              <a:pathLst>
                <a:path w="1849120" h="1126489">
                  <a:moveTo>
                    <a:pt x="1848612" y="1126236"/>
                  </a:moveTo>
                  <a:lnTo>
                    <a:pt x="1848612" y="0"/>
                  </a:lnTo>
                  <a:lnTo>
                    <a:pt x="0" y="0"/>
                  </a:lnTo>
                  <a:lnTo>
                    <a:pt x="0" y="1126236"/>
                  </a:lnTo>
                  <a:lnTo>
                    <a:pt x="4572" y="1126236"/>
                  </a:lnTo>
                  <a:lnTo>
                    <a:pt x="4572" y="9144"/>
                  </a:lnTo>
                  <a:lnTo>
                    <a:pt x="9144" y="4572"/>
                  </a:lnTo>
                  <a:lnTo>
                    <a:pt x="9144" y="9144"/>
                  </a:lnTo>
                  <a:lnTo>
                    <a:pt x="1837944" y="9144"/>
                  </a:lnTo>
                  <a:lnTo>
                    <a:pt x="1837944" y="4572"/>
                  </a:lnTo>
                  <a:lnTo>
                    <a:pt x="1844040" y="9144"/>
                  </a:lnTo>
                  <a:lnTo>
                    <a:pt x="1844040" y="1126236"/>
                  </a:lnTo>
                  <a:lnTo>
                    <a:pt x="1848612" y="1126236"/>
                  </a:lnTo>
                  <a:close/>
                </a:path>
                <a:path w="1849120" h="1126489">
                  <a:moveTo>
                    <a:pt x="9144" y="9144"/>
                  </a:moveTo>
                  <a:lnTo>
                    <a:pt x="9144" y="4572"/>
                  </a:lnTo>
                  <a:lnTo>
                    <a:pt x="4572" y="9144"/>
                  </a:lnTo>
                  <a:lnTo>
                    <a:pt x="9144" y="9144"/>
                  </a:lnTo>
                  <a:close/>
                </a:path>
                <a:path w="1849120" h="1126489">
                  <a:moveTo>
                    <a:pt x="9144" y="1117092"/>
                  </a:moveTo>
                  <a:lnTo>
                    <a:pt x="9144" y="9144"/>
                  </a:lnTo>
                  <a:lnTo>
                    <a:pt x="4572" y="9144"/>
                  </a:lnTo>
                  <a:lnTo>
                    <a:pt x="4572" y="1117092"/>
                  </a:lnTo>
                  <a:lnTo>
                    <a:pt x="9144" y="1117092"/>
                  </a:lnTo>
                  <a:close/>
                </a:path>
                <a:path w="1849120" h="1126489">
                  <a:moveTo>
                    <a:pt x="1844040" y="1117092"/>
                  </a:moveTo>
                  <a:lnTo>
                    <a:pt x="4572" y="1117092"/>
                  </a:lnTo>
                  <a:lnTo>
                    <a:pt x="9144" y="1121664"/>
                  </a:lnTo>
                  <a:lnTo>
                    <a:pt x="9144" y="1126236"/>
                  </a:lnTo>
                  <a:lnTo>
                    <a:pt x="1837944" y="1126236"/>
                  </a:lnTo>
                  <a:lnTo>
                    <a:pt x="1837944" y="1121664"/>
                  </a:lnTo>
                  <a:lnTo>
                    <a:pt x="1844040" y="1117092"/>
                  </a:lnTo>
                  <a:close/>
                </a:path>
                <a:path w="1849120" h="1126489">
                  <a:moveTo>
                    <a:pt x="9144" y="1126236"/>
                  </a:moveTo>
                  <a:lnTo>
                    <a:pt x="9144" y="1121664"/>
                  </a:lnTo>
                  <a:lnTo>
                    <a:pt x="4572" y="1117092"/>
                  </a:lnTo>
                  <a:lnTo>
                    <a:pt x="4572" y="1126236"/>
                  </a:lnTo>
                  <a:lnTo>
                    <a:pt x="9144" y="1126236"/>
                  </a:lnTo>
                  <a:close/>
                </a:path>
                <a:path w="1849120" h="1126489">
                  <a:moveTo>
                    <a:pt x="1844040" y="9144"/>
                  </a:moveTo>
                  <a:lnTo>
                    <a:pt x="1837944" y="4572"/>
                  </a:lnTo>
                  <a:lnTo>
                    <a:pt x="1837944" y="9144"/>
                  </a:lnTo>
                  <a:lnTo>
                    <a:pt x="1844040" y="9144"/>
                  </a:lnTo>
                  <a:close/>
                </a:path>
                <a:path w="1849120" h="1126489">
                  <a:moveTo>
                    <a:pt x="1844040" y="1117092"/>
                  </a:moveTo>
                  <a:lnTo>
                    <a:pt x="1844040" y="9144"/>
                  </a:lnTo>
                  <a:lnTo>
                    <a:pt x="1837944" y="9144"/>
                  </a:lnTo>
                  <a:lnTo>
                    <a:pt x="1837944" y="1117092"/>
                  </a:lnTo>
                  <a:lnTo>
                    <a:pt x="1844040" y="1117092"/>
                  </a:lnTo>
                  <a:close/>
                </a:path>
                <a:path w="1849120" h="1126489">
                  <a:moveTo>
                    <a:pt x="1844040" y="1126236"/>
                  </a:moveTo>
                  <a:lnTo>
                    <a:pt x="1844040" y="1117092"/>
                  </a:lnTo>
                  <a:lnTo>
                    <a:pt x="1837944" y="1121664"/>
                  </a:lnTo>
                  <a:lnTo>
                    <a:pt x="1837944" y="1126236"/>
                  </a:lnTo>
                  <a:lnTo>
                    <a:pt x="1844040" y="1126236"/>
                  </a:lnTo>
                  <a:close/>
                </a:path>
              </a:pathLst>
            </a:custGeom>
            <a:solidFill>
              <a:srgbClr val="000000"/>
            </a:solidFill>
          </p:spPr>
          <p:txBody>
            <a:bodyPr wrap="square" lIns="0" tIns="0" rIns="0" bIns="0" rtlCol="0"/>
            <a:lstStyle/>
            <a:p>
              <a:endParaRPr/>
            </a:p>
          </p:txBody>
        </p:sp>
      </p:grpSp>
      <p:sp>
        <p:nvSpPr>
          <p:cNvPr id="79" name="object 28"/>
          <p:cNvSpPr txBox="1"/>
          <p:nvPr/>
        </p:nvSpPr>
        <p:spPr>
          <a:xfrm>
            <a:off x="1763688" y="2708920"/>
            <a:ext cx="1415415" cy="546100"/>
          </a:xfrm>
          <a:prstGeom prst="rect">
            <a:avLst/>
          </a:prstGeom>
        </p:spPr>
        <p:txBody>
          <a:bodyPr vert="horz" wrap="square" lIns="0" tIns="12700" rIns="0" bIns="0" rtlCol="0">
            <a:spAutoFit/>
          </a:bodyPr>
          <a:lstStyle/>
          <a:p>
            <a:pPr algn="ctr">
              <a:lnSpc>
                <a:spcPct val="100000"/>
              </a:lnSpc>
              <a:spcBef>
                <a:spcPts val="100"/>
              </a:spcBef>
            </a:pPr>
            <a:r>
              <a:rPr sz="2000" spc="-5" dirty="0">
                <a:latin typeface="Arial"/>
                <a:cs typeface="Arial"/>
              </a:rPr>
              <a:t>Timed</a:t>
            </a:r>
            <a:endParaRPr sz="2000" dirty="0">
              <a:latin typeface="Arial"/>
              <a:cs typeface="Arial"/>
            </a:endParaRPr>
          </a:p>
          <a:p>
            <a:pPr algn="ctr">
              <a:lnSpc>
                <a:spcPct val="100000"/>
              </a:lnSpc>
              <a:spcBef>
                <a:spcPts val="15"/>
              </a:spcBef>
            </a:pPr>
            <a:r>
              <a:rPr sz="1400" dirty="0">
                <a:latin typeface="Times New Roman"/>
                <a:cs typeface="Times New Roman"/>
              </a:rPr>
              <a:t>short and </a:t>
            </a:r>
            <a:r>
              <a:rPr sz="1400" spc="5" dirty="0">
                <a:latin typeface="Times New Roman"/>
                <a:cs typeface="Times New Roman"/>
              </a:rPr>
              <a:t>long</a:t>
            </a:r>
            <a:r>
              <a:rPr sz="1400" spc="-114" dirty="0">
                <a:latin typeface="Times New Roman"/>
                <a:cs typeface="Times New Roman"/>
              </a:rPr>
              <a:t> </a:t>
            </a:r>
            <a:r>
              <a:rPr sz="1400" dirty="0">
                <a:latin typeface="Times New Roman"/>
                <a:cs typeface="Times New Roman"/>
              </a:rPr>
              <a:t>term</a:t>
            </a:r>
          </a:p>
        </p:txBody>
      </p:sp>
      <p:grpSp>
        <p:nvGrpSpPr>
          <p:cNvPr id="80" name="object 65"/>
          <p:cNvGrpSpPr/>
          <p:nvPr/>
        </p:nvGrpSpPr>
        <p:grpSpPr>
          <a:xfrm>
            <a:off x="5652120" y="2708920"/>
            <a:ext cx="2912745" cy="1217930"/>
            <a:chOff x="6073002" y="2854452"/>
            <a:chExt cx="2912745" cy="1217930"/>
          </a:xfrm>
        </p:grpSpPr>
        <p:sp>
          <p:nvSpPr>
            <p:cNvPr id="81" name="object 66"/>
            <p:cNvSpPr/>
            <p:nvPr/>
          </p:nvSpPr>
          <p:spPr>
            <a:xfrm>
              <a:off x="6073002" y="3520440"/>
              <a:ext cx="1050290" cy="551815"/>
            </a:xfrm>
            <a:custGeom>
              <a:avLst/>
              <a:gdLst/>
              <a:ahLst/>
              <a:cxnLst/>
              <a:rect l="l" t="t" r="r" b="b"/>
              <a:pathLst>
                <a:path w="1050290" h="551814">
                  <a:moveTo>
                    <a:pt x="1050036" y="42672"/>
                  </a:moveTo>
                  <a:lnTo>
                    <a:pt x="1046988" y="36576"/>
                  </a:lnTo>
                  <a:lnTo>
                    <a:pt x="1034796" y="10668"/>
                  </a:lnTo>
                  <a:lnTo>
                    <a:pt x="1031748" y="3048"/>
                  </a:lnTo>
                  <a:lnTo>
                    <a:pt x="1022604" y="0"/>
                  </a:lnTo>
                  <a:lnTo>
                    <a:pt x="1014928" y="4599"/>
                  </a:lnTo>
                  <a:lnTo>
                    <a:pt x="10668" y="496824"/>
                  </a:lnTo>
                  <a:lnTo>
                    <a:pt x="3048" y="499872"/>
                  </a:lnTo>
                  <a:lnTo>
                    <a:pt x="0" y="507492"/>
                  </a:lnTo>
                  <a:lnTo>
                    <a:pt x="4572" y="515112"/>
                  </a:lnTo>
                  <a:lnTo>
                    <a:pt x="16764" y="541020"/>
                  </a:lnTo>
                  <a:lnTo>
                    <a:pt x="19812" y="548640"/>
                  </a:lnTo>
                  <a:lnTo>
                    <a:pt x="22860" y="549656"/>
                  </a:lnTo>
                  <a:lnTo>
                    <a:pt x="22860" y="521208"/>
                  </a:lnTo>
                  <a:lnTo>
                    <a:pt x="28956" y="502920"/>
                  </a:lnTo>
                  <a:lnTo>
                    <a:pt x="35391" y="515075"/>
                  </a:lnTo>
                  <a:lnTo>
                    <a:pt x="1008888" y="38651"/>
                  </a:lnTo>
                  <a:lnTo>
                    <a:pt x="1008888" y="22860"/>
                  </a:lnTo>
                  <a:lnTo>
                    <a:pt x="1028700" y="28956"/>
                  </a:lnTo>
                  <a:lnTo>
                    <a:pt x="1028700" y="60830"/>
                  </a:lnTo>
                  <a:lnTo>
                    <a:pt x="1040892" y="54864"/>
                  </a:lnTo>
                  <a:lnTo>
                    <a:pt x="1046988" y="51816"/>
                  </a:lnTo>
                  <a:lnTo>
                    <a:pt x="1050036" y="42672"/>
                  </a:lnTo>
                  <a:close/>
                </a:path>
                <a:path w="1050290" h="551814">
                  <a:moveTo>
                    <a:pt x="35391" y="515075"/>
                  </a:moveTo>
                  <a:lnTo>
                    <a:pt x="28956" y="502920"/>
                  </a:lnTo>
                  <a:lnTo>
                    <a:pt x="22860" y="521208"/>
                  </a:lnTo>
                  <a:lnTo>
                    <a:pt x="35391" y="515075"/>
                  </a:lnTo>
                  <a:close/>
                </a:path>
                <a:path w="1050290" h="551814">
                  <a:moveTo>
                    <a:pt x="42672" y="528828"/>
                  </a:moveTo>
                  <a:lnTo>
                    <a:pt x="35391" y="515075"/>
                  </a:lnTo>
                  <a:lnTo>
                    <a:pt x="22860" y="521208"/>
                  </a:lnTo>
                  <a:lnTo>
                    <a:pt x="42672" y="528828"/>
                  </a:lnTo>
                  <a:close/>
                </a:path>
                <a:path w="1050290" h="551814">
                  <a:moveTo>
                    <a:pt x="42672" y="543386"/>
                  </a:moveTo>
                  <a:lnTo>
                    <a:pt x="42672" y="528828"/>
                  </a:lnTo>
                  <a:lnTo>
                    <a:pt x="22860" y="521208"/>
                  </a:lnTo>
                  <a:lnTo>
                    <a:pt x="22860" y="549656"/>
                  </a:lnTo>
                  <a:lnTo>
                    <a:pt x="28956" y="551688"/>
                  </a:lnTo>
                  <a:lnTo>
                    <a:pt x="35052" y="547116"/>
                  </a:lnTo>
                  <a:lnTo>
                    <a:pt x="42672" y="543386"/>
                  </a:lnTo>
                  <a:close/>
                </a:path>
                <a:path w="1050290" h="551814">
                  <a:moveTo>
                    <a:pt x="1028700" y="60830"/>
                  </a:moveTo>
                  <a:lnTo>
                    <a:pt x="1028700" y="28956"/>
                  </a:lnTo>
                  <a:lnTo>
                    <a:pt x="1021080" y="48768"/>
                  </a:lnTo>
                  <a:lnTo>
                    <a:pt x="1014928" y="35695"/>
                  </a:lnTo>
                  <a:lnTo>
                    <a:pt x="35391" y="515075"/>
                  </a:lnTo>
                  <a:lnTo>
                    <a:pt x="42672" y="528828"/>
                  </a:lnTo>
                  <a:lnTo>
                    <a:pt x="42672" y="543386"/>
                  </a:lnTo>
                  <a:lnTo>
                    <a:pt x="1028700" y="60830"/>
                  </a:lnTo>
                  <a:close/>
                </a:path>
                <a:path w="1050290" h="551814">
                  <a:moveTo>
                    <a:pt x="1028700" y="28956"/>
                  </a:moveTo>
                  <a:lnTo>
                    <a:pt x="1008888" y="22860"/>
                  </a:lnTo>
                  <a:lnTo>
                    <a:pt x="1014928" y="35695"/>
                  </a:lnTo>
                  <a:lnTo>
                    <a:pt x="1028700" y="28956"/>
                  </a:lnTo>
                  <a:close/>
                </a:path>
                <a:path w="1050290" h="551814">
                  <a:moveTo>
                    <a:pt x="1014928" y="35695"/>
                  </a:moveTo>
                  <a:lnTo>
                    <a:pt x="1008888" y="22860"/>
                  </a:lnTo>
                  <a:lnTo>
                    <a:pt x="1008888" y="38651"/>
                  </a:lnTo>
                  <a:lnTo>
                    <a:pt x="1014928" y="35695"/>
                  </a:lnTo>
                  <a:close/>
                </a:path>
                <a:path w="1050290" h="551814">
                  <a:moveTo>
                    <a:pt x="1028700" y="28956"/>
                  </a:moveTo>
                  <a:lnTo>
                    <a:pt x="1014928" y="35695"/>
                  </a:lnTo>
                  <a:lnTo>
                    <a:pt x="1021080" y="48768"/>
                  </a:lnTo>
                  <a:lnTo>
                    <a:pt x="1028700" y="28956"/>
                  </a:lnTo>
                  <a:close/>
                </a:path>
              </a:pathLst>
            </a:custGeom>
            <a:solidFill>
              <a:srgbClr val="7F7F7F"/>
            </a:solidFill>
          </p:spPr>
          <p:txBody>
            <a:bodyPr wrap="square" lIns="0" tIns="0" rIns="0" bIns="0" rtlCol="0"/>
            <a:lstStyle/>
            <a:p>
              <a:endParaRPr/>
            </a:p>
          </p:txBody>
        </p:sp>
        <p:sp>
          <p:nvSpPr>
            <p:cNvPr id="82" name="object 67"/>
            <p:cNvSpPr/>
            <p:nvPr/>
          </p:nvSpPr>
          <p:spPr>
            <a:xfrm>
              <a:off x="8848204" y="2921507"/>
              <a:ext cx="137160" cy="325120"/>
            </a:xfrm>
            <a:custGeom>
              <a:avLst/>
              <a:gdLst/>
              <a:ahLst/>
              <a:cxnLst/>
              <a:rect l="l" t="t" r="r" b="b"/>
              <a:pathLst>
                <a:path w="137159" h="325119">
                  <a:moveTo>
                    <a:pt x="137160" y="0"/>
                  </a:moveTo>
                  <a:lnTo>
                    <a:pt x="0" y="0"/>
                  </a:lnTo>
                  <a:lnTo>
                    <a:pt x="0" y="4572"/>
                  </a:lnTo>
                  <a:lnTo>
                    <a:pt x="0" y="9144"/>
                  </a:lnTo>
                  <a:lnTo>
                    <a:pt x="0" y="324612"/>
                  </a:lnTo>
                  <a:lnTo>
                    <a:pt x="137160" y="324612"/>
                  </a:lnTo>
                  <a:lnTo>
                    <a:pt x="137160" y="4572"/>
                  </a:lnTo>
                  <a:lnTo>
                    <a:pt x="137160" y="0"/>
                  </a:lnTo>
                  <a:close/>
                </a:path>
              </a:pathLst>
            </a:custGeom>
            <a:solidFill>
              <a:srgbClr val="323298"/>
            </a:solidFill>
          </p:spPr>
          <p:txBody>
            <a:bodyPr wrap="square" lIns="0" tIns="0" rIns="0" bIns="0" rtlCol="0"/>
            <a:lstStyle/>
            <a:p>
              <a:endParaRPr/>
            </a:p>
          </p:txBody>
        </p:sp>
        <p:sp>
          <p:nvSpPr>
            <p:cNvPr id="83" name="object 68"/>
            <p:cNvSpPr/>
            <p:nvPr/>
          </p:nvSpPr>
          <p:spPr>
            <a:xfrm>
              <a:off x="8848204" y="3241547"/>
              <a:ext cx="137160" cy="325120"/>
            </a:xfrm>
            <a:custGeom>
              <a:avLst/>
              <a:gdLst/>
              <a:ahLst/>
              <a:cxnLst/>
              <a:rect l="l" t="t" r="r" b="b"/>
              <a:pathLst>
                <a:path w="137159" h="325120">
                  <a:moveTo>
                    <a:pt x="137160" y="0"/>
                  </a:moveTo>
                  <a:lnTo>
                    <a:pt x="0" y="0"/>
                  </a:lnTo>
                  <a:lnTo>
                    <a:pt x="0" y="4572"/>
                  </a:lnTo>
                  <a:lnTo>
                    <a:pt x="0" y="9144"/>
                  </a:lnTo>
                  <a:lnTo>
                    <a:pt x="0" y="324612"/>
                  </a:lnTo>
                  <a:lnTo>
                    <a:pt x="137160" y="324612"/>
                  </a:lnTo>
                  <a:lnTo>
                    <a:pt x="137160" y="4572"/>
                  </a:lnTo>
                  <a:lnTo>
                    <a:pt x="137160" y="0"/>
                  </a:lnTo>
                  <a:close/>
                </a:path>
              </a:pathLst>
            </a:custGeom>
            <a:solidFill>
              <a:srgbClr val="323298"/>
            </a:solidFill>
          </p:spPr>
          <p:txBody>
            <a:bodyPr wrap="square" lIns="0" tIns="0" rIns="0" bIns="0" rtlCol="0"/>
            <a:lstStyle/>
            <a:p>
              <a:endParaRPr/>
            </a:p>
          </p:txBody>
        </p:sp>
        <p:sp>
          <p:nvSpPr>
            <p:cNvPr id="84" name="object 69"/>
            <p:cNvSpPr/>
            <p:nvPr/>
          </p:nvSpPr>
          <p:spPr>
            <a:xfrm>
              <a:off x="8848204" y="3561587"/>
              <a:ext cx="137160" cy="325120"/>
            </a:xfrm>
            <a:custGeom>
              <a:avLst/>
              <a:gdLst/>
              <a:ahLst/>
              <a:cxnLst/>
              <a:rect l="l" t="t" r="r" b="b"/>
              <a:pathLst>
                <a:path w="137159" h="325120">
                  <a:moveTo>
                    <a:pt x="137160" y="0"/>
                  </a:moveTo>
                  <a:lnTo>
                    <a:pt x="0" y="0"/>
                  </a:lnTo>
                  <a:lnTo>
                    <a:pt x="0" y="4572"/>
                  </a:lnTo>
                  <a:lnTo>
                    <a:pt x="0" y="9144"/>
                  </a:lnTo>
                  <a:lnTo>
                    <a:pt x="0" y="324612"/>
                  </a:lnTo>
                  <a:lnTo>
                    <a:pt x="137160" y="324612"/>
                  </a:lnTo>
                  <a:lnTo>
                    <a:pt x="137160" y="4572"/>
                  </a:lnTo>
                  <a:lnTo>
                    <a:pt x="137160" y="0"/>
                  </a:lnTo>
                  <a:close/>
                </a:path>
              </a:pathLst>
            </a:custGeom>
            <a:solidFill>
              <a:srgbClr val="323298"/>
            </a:solidFill>
          </p:spPr>
          <p:txBody>
            <a:bodyPr wrap="square" lIns="0" tIns="0" rIns="0" bIns="0" rtlCol="0"/>
            <a:lstStyle/>
            <a:p>
              <a:endParaRPr/>
            </a:p>
          </p:txBody>
        </p:sp>
        <p:sp>
          <p:nvSpPr>
            <p:cNvPr id="85" name="object 70"/>
            <p:cNvSpPr/>
            <p:nvPr/>
          </p:nvSpPr>
          <p:spPr>
            <a:xfrm>
              <a:off x="7142861" y="3881627"/>
              <a:ext cx="1842770" cy="160020"/>
            </a:xfrm>
            <a:custGeom>
              <a:avLst/>
              <a:gdLst/>
              <a:ahLst/>
              <a:cxnLst/>
              <a:rect l="l" t="t" r="r" b="b"/>
              <a:pathLst>
                <a:path w="1842770" h="160020">
                  <a:moveTo>
                    <a:pt x="1842503" y="0"/>
                  </a:moveTo>
                  <a:lnTo>
                    <a:pt x="1705343" y="0"/>
                  </a:lnTo>
                  <a:lnTo>
                    <a:pt x="1705343" y="4572"/>
                  </a:lnTo>
                  <a:lnTo>
                    <a:pt x="1705343" y="9144"/>
                  </a:lnTo>
                  <a:lnTo>
                    <a:pt x="1705343" y="86868"/>
                  </a:lnTo>
                  <a:lnTo>
                    <a:pt x="0" y="86868"/>
                  </a:lnTo>
                  <a:lnTo>
                    <a:pt x="0" y="160020"/>
                  </a:lnTo>
                  <a:lnTo>
                    <a:pt x="1842503" y="160020"/>
                  </a:lnTo>
                  <a:lnTo>
                    <a:pt x="1842503" y="4572"/>
                  </a:lnTo>
                  <a:lnTo>
                    <a:pt x="1842503" y="0"/>
                  </a:lnTo>
                  <a:close/>
                </a:path>
              </a:pathLst>
            </a:custGeom>
            <a:solidFill>
              <a:srgbClr val="323298"/>
            </a:solidFill>
          </p:spPr>
          <p:txBody>
            <a:bodyPr wrap="square" lIns="0" tIns="0" rIns="0" bIns="0" rtlCol="0"/>
            <a:lstStyle/>
            <a:p>
              <a:endParaRPr/>
            </a:p>
          </p:txBody>
        </p:sp>
        <p:sp>
          <p:nvSpPr>
            <p:cNvPr id="86" name="object 71"/>
            <p:cNvSpPr/>
            <p:nvPr/>
          </p:nvSpPr>
          <p:spPr>
            <a:xfrm>
              <a:off x="7022454" y="2863595"/>
              <a:ext cx="1825751" cy="1104899"/>
            </a:xfrm>
            <a:prstGeom prst="rect">
              <a:avLst/>
            </a:prstGeom>
            <a:blipFill>
              <a:blip r:embed="rId7" cstate="print"/>
              <a:stretch>
                <a:fillRect/>
              </a:stretch>
            </a:blipFill>
          </p:spPr>
          <p:txBody>
            <a:bodyPr wrap="square" lIns="0" tIns="0" rIns="0" bIns="0" rtlCol="0"/>
            <a:lstStyle/>
            <a:p>
              <a:endParaRPr/>
            </a:p>
          </p:txBody>
        </p:sp>
        <p:sp>
          <p:nvSpPr>
            <p:cNvPr id="87" name="object 72"/>
            <p:cNvSpPr/>
            <p:nvPr/>
          </p:nvSpPr>
          <p:spPr>
            <a:xfrm>
              <a:off x="7013310" y="2854452"/>
              <a:ext cx="1845945" cy="1125220"/>
            </a:xfrm>
            <a:custGeom>
              <a:avLst/>
              <a:gdLst/>
              <a:ahLst/>
              <a:cxnLst/>
              <a:rect l="l" t="t" r="r" b="b"/>
              <a:pathLst>
                <a:path w="1845945" h="1125220">
                  <a:moveTo>
                    <a:pt x="1845564" y="1124712"/>
                  </a:moveTo>
                  <a:lnTo>
                    <a:pt x="1845564" y="0"/>
                  </a:lnTo>
                  <a:lnTo>
                    <a:pt x="0" y="0"/>
                  </a:lnTo>
                  <a:lnTo>
                    <a:pt x="0" y="1124712"/>
                  </a:lnTo>
                  <a:lnTo>
                    <a:pt x="4572" y="1124712"/>
                  </a:lnTo>
                  <a:lnTo>
                    <a:pt x="4572" y="9144"/>
                  </a:lnTo>
                  <a:lnTo>
                    <a:pt x="9144" y="4572"/>
                  </a:lnTo>
                  <a:lnTo>
                    <a:pt x="9144" y="9144"/>
                  </a:lnTo>
                  <a:lnTo>
                    <a:pt x="1834896" y="9144"/>
                  </a:lnTo>
                  <a:lnTo>
                    <a:pt x="1834896" y="4572"/>
                  </a:lnTo>
                  <a:lnTo>
                    <a:pt x="1840992" y="9144"/>
                  </a:lnTo>
                  <a:lnTo>
                    <a:pt x="1840992" y="1124712"/>
                  </a:lnTo>
                  <a:lnTo>
                    <a:pt x="1845564" y="1124712"/>
                  </a:lnTo>
                  <a:close/>
                </a:path>
                <a:path w="1845945" h="1125220">
                  <a:moveTo>
                    <a:pt x="9144" y="9144"/>
                  </a:moveTo>
                  <a:lnTo>
                    <a:pt x="9144" y="4572"/>
                  </a:lnTo>
                  <a:lnTo>
                    <a:pt x="4572" y="9144"/>
                  </a:lnTo>
                  <a:lnTo>
                    <a:pt x="9144" y="9144"/>
                  </a:lnTo>
                  <a:close/>
                </a:path>
                <a:path w="1845945" h="1125220">
                  <a:moveTo>
                    <a:pt x="9144" y="1114044"/>
                  </a:moveTo>
                  <a:lnTo>
                    <a:pt x="9144" y="9144"/>
                  </a:lnTo>
                  <a:lnTo>
                    <a:pt x="4572" y="9144"/>
                  </a:lnTo>
                  <a:lnTo>
                    <a:pt x="4572" y="1114044"/>
                  </a:lnTo>
                  <a:lnTo>
                    <a:pt x="9144" y="1114044"/>
                  </a:lnTo>
                  <a:close/>
                </a:path>
                <a:path w="1845945" h="1125220">
                  <a:moveTo>
                    <a:pt x="1840992" y="1114044"/>
                  </a:moveTo>
                  <a:lnTo>
                    <a:pt x="4572" y="1114044"/>
                  </a:lnTo>
                  <a:lnTo>
                    <a:pt x="9144" y="1120140"/>
                  </a:lnTo>
                  <a:lnTo>
                    <a:pt x="9144" y="1124712"/>
                  </a:lnTo>
                  <a:lnTo>
                    <a:pt x="1834896" y="1124712"/>
                  </a:lnTo>
                  <a:lnTo>
                    <a:pt x="1834896" y="1120140"/>
                  </a:lnTo>
                  <a:lnTo>
                    <a:pt x="1840992" y="1114044"/>
                  </a:lnTo>
                  <a:close/>
                </a:path>
                <a:path w="1845945" h="1125220">
                  <a:moveTo>
                    <a:pt x="9144" y="1124712"/>
                  </a:moveTo>
                  <a:lnTo>
                    <a:pt x="9144" y="1120140"/>
                  </a:lnTo>
                  <a:lnTo>
                    <a:pt x="4572" y="1114044"/>
                  </a:lnTo>
                  <a:lnTo>
                    <a:pt x="4572" y="1124712"/>
                  </a:lnTo>
                  <a:lnTo>
                    <a:pt x="9144" y="1124712"/>
                  </a:lnTo>
                  <a:close/>
                </a:path>
                <a:path w="1845945" h="1125220">
                  <a:moveTo>
                    <a:pt x="1840992" y="9144"/>
                  </a:moveTo>
                  <a:lnTo>
                    <a:pt x="1834896" y="4572"/>
                  </a:lnTo>
                  <a:lnTo>
                    <a:pt x="1834896" y="9144"/>
                  </a:lnTo>
                  <a:lnTo>
                    <a:pt x="1840992" y="9144"/>
                  </a:lnTo>
                  <a:close/>
                </a:path>
                <a:path w="1845945" h="1125220">
                  <a:moveTo>
                    <a:pt x="1840992" y="1114044"/>
                  </a:moveTo>
                  <a:lnTo>
                    <a:pt x="1840992" y="9144"/>
                  </a:lnTo>
                  <a:lnTo>
                    <a:pt x="1834896" y="9144"/>
                  </a:lnTo>
                  <a:lnTo>
                    <a:pt x="1834896" y="1114044"/>
                  </a:lnTo>
                  <a:lnTo>
                    <a:pt x="1840992" y="1114044"/>
                  </a:lnTo>
                  <a:close/>
                </a:path>
                <a:path w="1845945" h="1125220">
                  <a:moveTo>
                    <a:pt x="1840992" y="1124712"/>
                  </a:moveTo>
                  <a:lnTo>
                    <a:pt x="1840992" y="1114044"/>
                  </a:lnTo>
                  <a:lnTo>
                    <a:pt x="1834896" y="1120140"/>
                  </a:lnTo>
                  <a:lnTo>
                    <a:pt x="1834896" y="1124712"/>
                  </a:lnTo>
                  <a:lnTo>
                    <a:pt x="1840992" y="1124712"/>
                  </a:lnTo>
                  <a:close/>
                </a:path>
              </a:pathLst>
            </a:custGeom>
            <a:solidFill>
              <a:srgbClr val="000000"/>
            </a:solidFill>
          </p:spPr>
          <p:txBody>
            <a:bodyPr wrap="square" lIns="0" tIns="0" rIns="0" bIns="0" rtlCol="0"/>
            <a:lstStyle/>
            <a:p>
              <a:endParaRPr/>
            </a:p>
          </p:txBody>
        </p:sp>
      </p:grpSp>
      <p:sp>
        <p:nvSpPr>
          <p:cNvPr id="88" name="object 73"/>
          <p:cNvSpPr txBox="1"/>
          <p:nvPr/>
        </p:nvSpPr>
        <p:spPr>
          <a:xfrm>
            <a:off x="6876256" y="2996952"/>
            <a:ext cx="1270635" cy="575310"/>
          </a:xfrm>
          <a:prstGeom prst="rect">
            <a:avLst/>
          </a:prstGeom>
        </p:spPr>
        <p:txBody>
          <a:bodyPr vert="horz" wrap="square" lIns="0" tIns="12700" rIns="0" bIns="0" rtlCol="0">
            <a:spAutoFit/>
          </a:bodyPr>
          <a:lstStyle/>
          <a:p>
            <a:pPr algn="ctr">
              <a:lnSpc>
                <a:spcPct val="100000"/>
              </a:lnSpc>
              <a:spcBef>
                <a:spcPts val="100"/>
              </a:spcBef>
            </a:pPr>
            <a:r>
              <a:rPr sz="2000" spc="-5" dirty="0">
                <a:latin typeface="Arial"/>
                <a:cs typeface="Arial"/>
              </a:rPr>
              <a:t>Achievable</a:t>
            </a:r>
            <a:endParaRPr sz="2000" dirty="0">
              <a:latin typeface="Arial"/>
              <a:cs typeface="Arial"/>
            </a:endParaRPr>
          </a:p>
          <a:p>
            <a:pPr algn="ctr">
              <a:lnSpc>
                <a:spcPct val="100000"/>
              </a:lnSpc>
              <a:spcBef>
                <a:spcPts val="5"/>
              </a:spcBef>
            </a:pPr>
            <a:r>
              <a:rPr sz="1600" spc="-5" dirty="0">
                <a:latin typeface="Times New Roman"/>
                <a:cs typeface="Times New Roman"/>
              </a:rPr>
              <a:t>contained</a:t>
            </a:r>
            <a:endParaRPr sz="1600" dirty="0">
              <a:latin typeface="Times New Roman"/>
              <a:cs typeface="Times New Roman"/>
            </a:endParaRPr>
          </a:p>
        </p:txBody>
      </p:sp>
      <p:grpSp>
        <p:nvGrpSpPr>
          <p:cNvPr id="89" name="object 56"/>
          <p:cNvGrpSpPr/>
          <p:nvPr/>
        </p:nvGrpSpPr>
        <p:grpSpPr>
          <a:xfrm>
            <a:off x="5724128" y="4005064"/>
            <a:ext cx="2851785" cy="1188720"/>
            <a:chOff x="6257407" y="4192524"/>
            <a:chExt cx="2851785" cy="1188720"/>
          </a:xfrm>
        </p:grpSpPr>
        <p:sp>
          <p:nvSpPr>
            <p:cNvPr id="90" name="object 57"/>
            <p:cNvSpPr/>
            <p:nvPr/>
          </p:nvSpPr>
          <p:spPr>
            <a:xfrm>
              <a:off x="6257407" y="4479036"/>
              <a:ext cx="923925" cy="181610"/>
            </a:xfrm>
            <a:custGeom>
              <a:avLst/>
              <a:gdLst/>
              <a:ahLst/>
              <a:cxnLst/>
              <a:rect l="l" t="t" r="r" b="b"/>
              <a:pathLst>
                <a:path w="923925" h="181610">
                  <a:moveTo>
                    <a:pt x="923544" y="140208"/>
                  </a:moveTo>
                  <a:lnTo>
                    <a:pt x="923544" y="132588"/>
                  </a:lnTo>
                  <a:lnTo>
                    <a:pt x="918972" y="124968"/>
                  </a:lnTo>
                  <a:lnTo>
                    <a:pt x="911352" y="123444"/>
                  </a:lnTo>
                  <a:lnTo>
                    <a:pt x="19812" y="1524"/>
                  </a:lnTo>
                  <a:lnTo>
                    <a:pt x="12192" y="0"/>
                  </a:lnTo>
                  <a:lnTo>
                    <a:pt x="4572" y="6096"/>
                  </a:lnTo>
                  <a:lnTo>
                    <a:pt x="4572" y="13716"/>
                  </a:lnTo>
                  <a:lnTo>
                    <a:pt x="0" y="42672"/>
                  </a:lnTo>
                  <a:lnTo>
                    <a:pt x="0" y="50292"/>
                  </a:lnTo>
                  <a:lnTo>
                    <a:pt x="4572" y="57912"/>
                  </a:lnTo>
                  <a:lnTo>
                    <a:pt x="12192" y="57912"/>
                  </a:lnTo>
                  <a:lnTo>
                    <a:pt x="16764" y="58537"/>
                  </a:lnTo>
                  <a:lnTo>
                    <a:pt x="16764" y="30480"/>
                  </a:lnTo>
                  <a:lnTo>
                    <a:pt x="32004" y="18288"/>
                  </a:lnTo>
                  <a:lnTo>
                    <a:pt x="32004" y="32567"/>
                  </a:lnTo>
                  <a:lnTo>
                    <a:pt x="893021" y="150515"/>
                  </a:lnTo>
                  <a:lnTo>
                    <a:pt x="894588" y="135636"/>
                  </a:lnTo>
                  <a:lnTo>
                    <a:pt x="906780" y="152400"/>
                  </a:lnTo>
                  <a:lnTo>
                    <a:pt x="906780" y="180441"/>
                  </a:lnTo>
                  <a:lnTo>
                    <a:pt x="911352" y="181356"/>
                  </a:lnTo>
                  <a:lnTo>
                    <a:pt x="917448" y="176784"/>
                  </a:lnTo>
                  <a:lnTo>
                    <a:pt x="923544" y="140208"/>
                  </a:lnTo>
                  <a:close/>
                </a:path>
                <a:path w="923925" h="181610">
                  <a:moveTo>
                    <a:pt x="32004" y="18288"/>
                  </a:moveTo>
                  <a:lnTo>
                    <a:pt x="16764" y="30480"/>
                  </a:lnTo>
                  <a:lnTo>
                    <a:pt x="30441" y="32353"/>
                  </a:lnTo>
                  <a:lnTo>
                    <a:pt x="32004" y="18288"/>
                  </a:lnTo>
                  <a:close/>
                </a:path>
                <a:path w="923925" h="181610">
                  <a:moveTo>
                    <a:pt x="30441" y="32353"/>
                  </a:moveTo>
                  <a:lnTo>
                    <a:pt x="16764" y="30480"/>
                  </a:lnTo>
                  <a:lnTo>
                    <a:pt x="28956" y="45720"/>
                  </a:lnTo>
                  <a:lnTo>
                    <a:pt x="30441" y="32353"/>
                  </a:lnTo>
                  <a:close/>
                </a:path>
                <a:path w="923925" h="181610">
                  <a:moveTo>
                    <a:pt x="893021" y="150515"/>
                  </a:moveTo>
                  <a:lnTo>
                    <a:pt x="30441" y="32353"/>
                  </a:lnTo>
                  <a:lnTo>
                    <a:pt x="28956" y="45720"/>
                  </a:lnTo>
                  <a:lnTo>
                    <a:pt x="16764" y="30480"/>
                  </a:lnTo>
                  <a:lnTo>
                    <a:pt x="16764" y="58537"/>
                  </a:lnTo>
                  <a:lnTo>
                    <a:pt x="891540" y="178164"/>
                  </a:lnTo>
                  <a:lnTo>
                    <a:pt x="891540" y="164592"/>
                  </a:lnTo>
                  <a:lnTo>
                    <a:pt x="893021" y="150515"/>
                  </a:lnTo>
                  <a:close/>
                </a:path>
                <a:path w="923925" h="181610">
                  <a:moveTo>
                    <a:pt x="32004" y="32567"/>
                  </a:moveTo>
                  <a:lnTo>
                    <a:pt x="32004" y="18288"/>
                  </a:lnTo>
                  <a:lnTo>
                    <a:pt x="30441" y="32353"/>
                  </a:lnTo>
                  <a:lnTo>
                    <a:pt x="32004" y="32567"/>
                  </a:lnTo>
                  <a:close/>
                </a:path>
                <a:path w="923925" h="181610">
                  <a:moveTo>
                    <a:pt x="906780" y="152400"/>
                  </a:moveTo>
                  <a:lnTo>
                    <a:pt x="893021" y="150515"/>
                  </a:lnTo>
                  <a:lnTo>
                    <a:pt x="891540" y="164592"/>
                  </a:lnTo>
                  <a:lnTo>
                    <a:pt x="906780" y="152400"/>
                  </a:lnTo>
                  <a:close/>
                </a:path>
                <a:path w="923925" h="181610">
                  <a:moveTo>
                    <a:pt x="906780" y="180441"/>
                  </a:moveTo>
                  <a:lnTo>
                    <a:pt x="906780" y="152400"/>
                  </a:lnTo>
                  <a:lnTo>
                    <a:pt x="891540" y="164592"/>
                  </a:lnTo>
                  <a:lnTo>
                    <a:pt x="891540" y="178164"/>
                  </a:lnTo>
                  <a:lnTo>
                    <a:pt x="903732" y="179832"/>
                  </a:lnTo>
                  <a:lnTo>
                    <a:pt x="906780" y="180441"/>
                  </a:lnTo>
                  <a:close/>
                </a:path>
                <a:path w="923925" h="181610">
                  <a:moveTo>
                    <a:pt x="906780" y="152400"/>
                  </a:moveTo>
                  <a:lnTo>
                    <a:pt x="894588" y="135636"/>
                  </a:lnTo>
                  <a:lnTo>
                    <a:pt x="893021" y="150515"/>
                  </a:lnTo>
                  <a:lnTo>
                    <a:pt x="906780" y="152400"/>
                  </a:lnTo>
                  <a:close/>
                </a:path>
              </a:pathLst>
            </a:custGeom>
            <a:solidFill>
              <a:srgbClr val="7F7F7F"/>
            </a:solidFill>
          </p:spPr>
          <p:txBody>
            <a:bodyPr wrap="square" lIns="0" tIns="0" rIns="0" bIns="0" rtlCol="0"/>
            <a:lstStyle/>
            <a:p>
              <a:endParaRPr/>
            </a:p>
          </p:txBody>
        </p:sp>
        <p:sp>
          <p:nvSpPr>
            <p:cNvPr id="91" name="object 58"/>
            <p:cNvSpPr/>
            <p:nvPr/>
          </p:nvSpPr>
          <p:spPr>
            <a:xfrm>
              <a:off x="8971648" y="4261104"/>
              <a:ext cx="137160" cy="325120"/>
            </a:xfrm>
            <a:custGeom>
              <a:avLst/>
              <a:gdLst/>
              <a:ahLst/>
              <a:cxnLst/>
              <a:rect l="l" t="t" r="r" b="b"/>
              <a:pathLst>
                <a:path w="137159" h="325120">
                  <a:moveTo>
                    <a:pt x="137160" y="0"/>
                  </a:moveTo>
                  <a:lnTo>
                    <a:pt x="0" y="0"/>
                  </a:lnTo>
                  <a:lnTo>
                    <a:pt x="0" y="4572"/>
                  </a:lnTo>
                  <a:lnTo>
                    <a:pt x="0" y="9144"/>
                  </a:lnTo>
                  <a:lnTo>
                    <a:pt x="0" y="324612"/>
                  </a:lnTo>
                  <a:lnTo>
                    <a:pt x="137160" y="324612"/>
                  </a:lnTo>
                  <a:lnTo>
                    <a:pt x="137160" y="4572"/>
                  </a:lnTo>
                  <a:lnTo>
                    <a:pt x="137160" y="0"/>
                  </a:lnTo>
                  <a:close/>
                </a:path>
              </a:pathLst>
            </a:custGeom>
            <a:solidFill>
              <a:srgbClr val="323298"/>
            </a:solidFill>
          </p:spPr>
          <p:txBody>
            <a:bodyPr wrap="square" lIns="0" tIns="0" rIns="0" bIns="0" rtlCol="0"/>
            <a:lstStyle/>
            <a:p>
              <a:endParaRPr/>
            </a:p>
          </p:txBody>
        </p:sp>
        <p:sp>
          <p:nvSpPr>
            <p:cNvPr id="92" name="object 59"/>
            <p:cNvSpPr/>
            <p:nvPr/>
          </p:nvSpPr>
          <p:spPr>
            <a:xfrm>
              <a:off x="8971648" y="4581144"/>
              <a:ext cx="137160" cy="325120"/>
            </a:xfrm>
            <a:custGeom>
              <a:avLst/>
              <a:gdLst/>
              <a:ahLst/>
              <a:cxnLst/>
              <a:rect l="l" t="t" r="r" b="b"/>
              <a:pathLst>
                <a:path w="137159" h="325120">
                  <a:moveTo>
                    <a:pt x="137160" y="0"/>
                  </a:moveTo>
                  <a:lnTo>
                    <a:pt x="0" y="0"/>
                  </a:lnTo>
                  <a:lnTo>
                    <a:pt x="0" y="4572"/>
                  </a:lnTo>
                  <a:lnTo>
                    <a:pt x="0" y="9144"/>
                  </a:lnTo>
                  <a:lnTo>
                    <a:pt x="0" y="324612"/>
                  </a:lnTo>
                  <a:lnTo>
                    <a:pt x="137160" y="324612"/>
                  </a:lnTo>
                  <a:lnTo>
                    <a:pt x="137160" y="4572"/>
                  </a:lnTo>
                  <a:lnTo>
                    <a:pt x="137160" y="0"/>
                  </a:lnTo>
                  <a:close/>
                </a:path>
              </a:pathLst>
            </a:custGeom>
            <a:solidFill>
              <a:srgbClr val="323298"/>
            </a:solidFill>
          </p:spPr>
          <p:txBody>
            <a:bodyPr wrap="square" lIns="0" tIns="0" rIns="0" bIns="0" rtlCol="0"/>
            <a:lstStyle/>
            <a:p>
              <a:endParaRPr/>
            </a:p>
          </p:txBody>
        </p:sp>
        <p:sp>
          <p:nvSpPr>
            <p:cNvPr id="93" name="object 60"/>
            <p:cNvSpPr/>
            <p:nvPr/>
          </p:nvSpPr>
          <p:spPr>
            <a:xfrm>
              <a:off x="8971648" y="4901184"/>
              <a:ext cx="137160" cy="325120"/>
            </a:xfrm>
            <a:custGeom>
              <a:avLst/>
              <a:gdLst/>
              <a:ahLst/>
              <a:cxnLst/>
              <a:rect l="l" t="t" r="r" b="b"/>
              <a:pathLst>
                <a:path w="137159" h="325120">
                  <a:moveTo>
                    <a:pt x="137160" y="0"/>
                  </a:moveTo>
                  <a:lnTo>
                    <a:pt x="0" y="0"/>
                  </a:lnTo>
                  <a:lnTo>
                    <a:pt x="0" y="4572"/>
                  </a:lnTo>
                  <a:lnTo>
                    <a:pt x="0" y="9144"/>
                  </a:lnTo>
                  <a:lnTo>
                    <a:pt x="0" y="324612"/>
                  </a:lnTo>
                  <a:lnTo>
                    <a:pt x="137160" y="324612"/>
                  </a:lnTo>
                  <a:lnTo>
                    <a:pt x="137160" y="4572"/>
                  </a:lnTo>
                  <a:lnTo>
                    <a:pt x="137160" y="0"/>
                  </a:lnTo>
                  <a:close/>
                </a:path>
              </a:pathLst>
            </a:custGeom>
            <a:solidFill>
              <a:srgbClr val="323298"/>
            </a:solidFill>
          </p:spPr>
          <p:txBody>
            <a:bodyPr wrap="square" lIns="0" tIns="0" rIns="0" bIns="0" rtlCol="0"/>
            <a:lstStyle/>
            <a:p>
              <a:endParaRPr/>
            </a:p>
          </p:txBody>
        </p:sp>
        <p:sp>
          <p:nvSpPr>
            <p:cNvPr id="94" name="object 61"/>
            <p:cNvSpPr/>
            <p:nvPr/>
          </p:nvSpPr>
          <p:spPr>
            <a:xfrm>
              <a:off x="7261733" y="5221224"/>
              <a:ext cx="1847214" cy="160020"/>
            </a:xfrm>
            <a:custGeom>
              <a:avLst/>
              <a:gdLst/>
              <a:ahLst/>
              <a:cxnLst/>
              <a:rect l="l" t="t" r="r" b="b"/>
              <a:pathLst>
                <a:path w="1847215" h="160020">
                  <a:moveTo>
                    <a:pt x="1847075" y="0"/>
                  </a:moveTo>
                  <a:lnTo>
                    <a:pt x="1709915" y="0"/>
                  </a:lnTo>
                  <a:lnTo>
                    <a:pt x="1709915" y="4572"/>
                  </a:lnTo>
                  <a:lnTo>
                    <a:pt x="1709915" y="9144"/>
                  </a:lnTo>
                  <a:lnTo>
                    <a:pt x="1709915" y="86868"/>
                  </a:lnTo>
                  <a:lnTo>
                    <a:pt x="0" y="86868"/>
                  </a:lnTo>
                  <a:lnTo>
                    <a:pt x="0" y="160020"/>
                  </a:lnTo>
                  <a:lnTo>
                    <a:pt x="1847075" y="160020"/>
                  </a:lnTo>
                  <a:lnTo>
                    <a:pt x="1847075" y="4572"/>
                  </a:lnTo>
                  <a:lnTo>
                    <a:pt x="1847075" y="0"/>
                  </a:lnTo>
                  <a:close/>
                </a:path>
              </a:pathLst>
            </a:custGeom>
            <a:solidFill>
              <a:srgbClr val="323298"/>
            </a:solidFill>
          </p:spPr>
          <p:txBody>
            <a:bodyPr wrap="square" lIns="0" tIns="0" rIns="0" bIns="0" rtlCol="0"/>
            <a:lstStyle/>
            <a:p>
              <a:endParaRPr/>
            </a:p>
          </p:txBody>
        </p:sp>
        <p:sp>
          <p:nvSpPr>
            <p:cNvPr id="95" name="object 62"/>
            <p:cNvSpPr/>
            <p:nvPr/>
          </p:nvSpPr>
          <p:spPr>
            <a:xfrm>
              <a:off x="7142850" y="4203192"/>
              <a:ext cx="1828799" cy="1104899"/>
            </a:xfrm>
            <a:prstGeom prst="rect">
              <a:avLst/>
            </a:prstGeom>
            <a:blipFill>
              <a:blip r:embed="rId8" cstate="print"/>
              <a:stretch>
                <a:fillRect/>
              </a:stretch>
            </a:blipFill>
          </p:spPr>
          <p:txBody>
            <a:bodyPr wrap="square" lIns="0" tIns="0" rIns="0" bIns="0" rtlCol="0"/>
            <a:lstStyle/>
            <a:p>
              <a:endParaRPr/>
            </a:p>
          </p:txBody>
        </p:sp>
        <p:sp>
          <p:nvSpPr>
            <p:cNvPr id="96" name="object 63"/>
            <p:cNvSpPr/>
            <p:nvPr/>
          </p:nvSpPr>
          <p:spPr>
            <a:xfrm>
              <a:off x="7132183" y="4192524"/>
              <a:ext cx="1849120" cy="1125220"/>
            </a:xfrm>
            <a:custGeom>
              <a:avLst/>
              <a:gdLst/>
              <a:ahLst/>
              <a:cxnLst/>
              <a:rect l="l" t="t" r="r" b="b"/>
              <a:pathLst>
                <a:path w="1849120" h="1125220">
                  <a:moveTo>
                    <a:pt x="1848612" y="1124712"/>
                  </a:moveTo>
                  <a:lnTo>
                    <a:pt x="1848612" y="0"/>
                  </a:lnTo>
                  <a:lnTo>
                    <a:pt x="0" y="0"/>
                  </a:lnTo>
                  <a:lnTo>
                    <a:pt x="0" y="1124712"/>
                  </a:lnTo>
                  <a:lnTo>
                    <a:pt x="4572" y="1124712"/>
                  </a:lnTo>
                  <a:lnTo>
                    <a:pt x="4572" y="10668"/>
                  </a:lnTo>
                  <a:lnTo>
                    <a:pt x="10668" y="4572"/>
                  </a:lnTo>
                  <a:lnTo>
                    <a:pt x="10668" y="10668"/>
                  </a:lnTo>
                  <a:lnTo>
                    <a:pt x="1839468" y="10668"/>
                  </a:lnTo>
                  <a:lnTo>
                    <a:pt x="1839468" y="4572"/>
                  </a:lnTo>
                  <a:lnTo>
                    <a:pt x="1844040" y="10668"/>
                  </a:lnTo>
                  <a:lnTo>
                    <a:pt x="1844040" y="1124712"/>
                  </a:lnTo>
                  <a:lnTo>
                    <a:pt x="1848612" y="1124712"/>
                  </a:lnTo>
                  <a:close/>
                </a:path>
                <a:path w="1849120" h="1125220">
                  <a:moveTo>
                    <a:pt x="10668" y="10668"/>
                  </a:moveTo>
                  <a:lnTo>
                    <a:pt x="10668" y="4572"/>
                  </a:lnTo>
                  <a:lnTo>
                    <a:pt x="4572" y="10668"/>
                  </a:lnTo>
                  <a:lnTo>
                    <a:pt x="10668" y="10668"/>
                  </a:lnTo>
                  <a:close/>
                </a:path>
                <a:path w="1849120" h="1125220">
                  <a:moveTo>
                    <a:pt x="10668" y="1115568"/>
                  </a:moveTo>
                  <a:lnTo>
                    <a:pt x="10668" y="10668"/>
                  </a:lnTo>
                  <a:lnTo>
                    <a:pt x="4572" y="10668"/>
                  </a:lnTo>
                  <a:lnTo>
                    <a:pt x="4572" y="1115568"/>
                  </a:lnTo>
                  <a:lnTo>
                    <a:pt x="10668" y="1115568"/>
                  </a:lnTo>
                  <a:close/>
                </a:path>
                <a:path w="1849120" h="1125220">
                  <a:moveTo>
                    <a:pt x="1844040" y="1115568"/>
                  </a:moveTo>
                  <a:lnTo>
                    <a:pt x="4572" y="1115568"/>
                  </a:lnTo>
                  <a:lnTo>
                    <a:pt x="10668" y="1120140"/>
                  </a:lnTo>
                  <a:lnTo>
                    <a:pt x="10668" y="1124712"/>
                  </a:lnTo>
                  <a:lnTo>
                    <a:pt x="1839468" y="1124712"/>
                  </a:lnTo>
                  <a:lnTo>
                    <a:pt x="1839468" y="1120140"/>
                  </a:lnTo>
                  <a:lnTo>
                    <a:pt x="1844040" y="1115568"/>
                  </a:lnTo>
                  <a:close/>
                </a:path>
                <a:path w="1849120" h="1125220">
                  <a:moveTo>
                    <a:pt x="10668" y="1124712"/>
                  </a:moveTo>
                  <a:lnTo>
                    <a:pt x="10668" y="1120140"/>
                  </a:lnTo>
                  <a:lnTo>
                    <a:pt x="4572" y="1115568"/>
                  </a:lnTo>
                  <a:lnTo>
                    <a:pt x="4572" y="1124712"/>
                  </a:lnTo>
                  <a:lnTo>
                    <a:pt x="10668" y="1124712"/>
                  </a:lnTo>
                  <a:close/>
                </a:path>
                <a:path w="1849120" h="1125220">
                  <a:moveTo>
                    <a:pt x="1844040" y="10668"/>
                  </a:moveTo>
                  <a:lnTo>
                    <a:pt x="1839468" y="4572"/>
                  </a:lnTo>
                  <a:lnTo>
                    <a:pt x="1839468" y="10668"/>
                  </a:lnTo>
                  <a:lnTo>
                    <a:pt x="1844040" y="10668"/>
                  </a:lnTo>
                  <a:close/>
                </a:path>
                <a:path w="1849120" h="1125220">
                  <a:moveTo>
                    <a:pt x="1844040" y="1115568"/>
                  </a:moveTo>
                  <a:lnTo>
                    <a:pt x="1844040" y="10668"/>
                  </a:lnTo>
                  <a:lnTo>
                    <a:pt x="1839468" y="10668"/>
                  </a:lnTo>
                  <a:lnTo>
                    <a:pt x="1839468" y="1115568"/>
                  </a:lnTo>
                  <a:lnTo>
                    <a:pt x="1844040" y="1115568"/>
                  </a:lnTo>
                  <a:close/>
                </a:path>
                <a:path w="1849120" h="1125220">
                  <a:moveTo>
                    <a:pt x="1844040" y="1124712"/>
                  </a:moveTo>
                  <a:lnTo>
                    <a:pt x="1844040" y="1115568"/>
                  </a:lnTo>
                  <a:lnTo>
                    <a:pt x="1839468" y="1120140"/>
                  </a:lnTo>
                  <a:lnTo>
                    <a:pt x="1839468" y="1124712"/>
                  </a:lnTo>
                  <a:lnTo>
                    <a:pt x="1844040" y="1124712"/>
                  </a:lnTo>
                  <a:close/>
                </a:path>
              </a:pathLst>
            </a:custGeom>
            <a:solidFill>
              <a:srgbClr val="000000"/>
            </a:solidFill>
          </p:spPr>
          <p:txBody>
            <a:bodyPr wrap="square" lIns="0" tIns="0" rIns="0" bIns="0" rtlCol="0"/>
            <a:lstStyle/>
            <a:p>
              <a:endParaRPr/>
            </a:p>
          </p:txBody>
        </p:sp>
      </p:grpSp>
      <p:sp>
        <p:nvSpPr>
          <p:cNvPr id="97" name="object 64"/>
          <p:cNvSpPr txBox="1"/>
          <p:nvPr/>
        </p:nvSpPr>
        <p:spPr>
          <a:xfrm>
            <a:off x="6804248" y="4293096"/>
            <a:ext cx="1453515" cy="575310"/>
          </a:xfrm>
          <a:prstGeom prst="rect">
            <a:avLst/>
          </a:prstGeom>
        </p:spPr>
        <p:txBody>
          <a:bodyPr vert="horz" wrap="square" lIns="0" tIns="12700" rIns="0" bIns="0" rtlCol="0">
            <a:spAutoFit/>
          </a:bodyPr>
          <a:lstStyle/>
          <a:p>
            <a:pPr algn="ctr">
              <a:lnSpc>
                <a:spcPct val="100000"/>
              </a:lnSpc>
              <a:spcBef>
                <a:spcPts val="100"/>
              </a:spcBef>
            </a:pPr>
            <a:r>
              <a:rPr sz="2000" spc="-5" dirty="0">
                <a:latin typeface="Arial"/>
                <a:cs typeface="Arial"/>
              </a:rPr>
              <a:t>Interpretable</a:t>
            </a:r>
            <a:endParaRPr sz="2000" dirty="0">
              <a:latin typeface="Arial"/>
              <a:cs typeface="Arial"/>
            </a:endParaRPr>
          </a:p>
          <a:p>
            <a:pPr algn="ctr">
              <a:lnSpc>
                <a:spcPct val="100000"/>
              </a:lnSpc>
              <a:spcBef>
                <a:spcPts val="5"/>
              </a:spcBef>
            </a:pPr>
            <a:r>
              <a:rPr sz="1600" spc="-5" dirty="0">
                <a:latin typeface="Times New Roman"/>
                <a:cs typeface="Times New Roman"/>
              </a:rPr>
              <a:t>specific</a:t>
            </a:r>
            <a:endParaRPr sz="1600" dirty="0">
              <a:latin typeface="Times New Roman"/>
              <a:cs typeface="Times New Roman"/>
            </a:endParaRPr>
          </a:p>
        </p:txBody>
      </p:sp>
      <p:grpSp>
        <p:nvGrpSpPr>
          <p:cNvPr id="98" name="object 47"/>
          <p:cNvGrpSpPr/>
          <p:nvPr/>
        </p:nvGrpSpPr>
        <p:grpSpPr>
          <a:xfrm>
            <a:off x="5364088" y="4437112"/>
            <a:ext cx="1976755" cy="1775460"/>
            <a:chOff x="5717911" y="4858511"/>
            <a:chExt cx="1976755" cy="1775460"/>
          </a:xfrm>
        </p:grpSpPr>
        <p:sp>
          <p:nvSpPr>
            <p:cNvPr id="99" name="object 48"/>
            <p:cNvSpPr/>
            <p:nvPr/>
          </p:nvSpPr>
          <p:spPr>
            <a:xfrm>
              <a:off x="5756011" y="4858511"/>
              <a:ext cx="533400" cy="698500"/>
            </a:xfrm>
            <a:custGeom>
              <a:avLst/>
              <a:gdLst/>
              <a:ahLst/>
              <a:cxnLst/>
              <a:rect l="l" t="t" r="r" b="b"/>
              <a:pathLst>
                <a:path w="533400" h="698500">
                  <a:moveTo>
                    <a:pt x="533400" y="662940"/>
                  </a:moveTo>
                  <a:lnTo>
                    <a:pt x="528828" y="655320"/>
                  </a:lnTo>
                  <a:lnTo>
                    <a:pt x="50292" y="7620"/>
                  </a:lnTo>
                  <a:lnTo>
                    <a:pt x="45720" y="1524"/>
                  </a:lnTo>
                  <a:lnTo>
                    <a:pt x="36576" y="0"/>
                  </a:lnTo>
                  <a:lnTo>
                    <a:pt x="30480" y="4572"/>
                  </a:lnTo>
                  <a:lnTo>
                    <a:pt x="7620" y="21336"/>
                  </a:lnTo>
                  <a:lnTo>
                    <a:pt x="1524" y="27432"/>
                  </a:lnTo>
                  <a:lnTo>
                    <a:pt x="0" y="35052"/>
                  </a:lnTo>
                  <a:lnTo>
                    <a:pt x="4572" y="42672"/>
                  </a:lnTo>
                  <a:lnTo>
                    <a:pt x="24384" y="69573"/>
                  </a:lnTo>
                  <a:lnTo>
                    <a:pt x="24384" y="45720"/>
                  </a:lnTo>
                  <a:lnTo>
                    <a:pt x="27432" y="24384"/>
                  </a:lnTo>
                  <a:lnTo>
                    <a:pt x="47244" y="27432"/>
                  </a:lnTo>
                  <a:lnTo>
                    <a:pt x="47244" y="51285"/>
                  </a:lnTo>
                  <a:lnTo>
                    <a:pt x="496038" y="660671"/>
                  </a:lnTo>
                  <a:lnTo>
                    <a:pt x="507492" y="652272"/>
                  </a:lnTo>
                  <a:lnTo>
                    <a:pt x="507492" y="688848"/>
                  </a:lnTo>
                  <a:lnTo>
                    <a:pt x="531876" y="670560"/>
                  </a:lnTo>
                  <a:lnTo>
                    <a:pt x="533400" y="662940"/>
                  </a:lnTo>
                  <a:close/>
                </a:path>
                <a:path w="533400" h="698500">
                  <a:moveTo>
                    <a:pt x="36189" y="36275"/>
                  </a:moveTo>
                  <a:lnTo>
                    <a:pt x="27432" y="24384"/>
                  </a:lnTo>
                  <a:lnTo>
                    <a:pt x="24384" y="45720"/>
                  </a:lnTo>
                  <a:lnTo>
                    <a:pt x="36189" y="36275"/>
                  </a:lnTo>
                  <a:close/>
                </a:path>
                <a:path w="533400" h="698500">
                  <a:moveTo>
                    <a:pt x="496038" y="660671"/>
                  </a:moveTo>
                  <a:lnTo>
                    <a:pt x="36189" y="36275"/>
                  </a:lnTo>
                  <a:lnTo>
                    <a:pt x="24384" y="45720"/>
                  </a:lnTo>
                  <a:lnTo>
                    <a:pt x="24384" y="69573"/>
                  </a:lnTo>
                  <a:lnTo>
                    <a:pt x="481584" y="690372"/>
                  </a:lnTo>
                  <a:lnTo>
                    <a:pt x="484632" y="694436"/>
                  </a:lnTo>
                  <a:lnTo>
                    <a:pt x="484632" y="669036"/>
                  </a:lnTo>
                  <a:lnTo>
                    <a:pt x="496038" y="660671"/>
                  </a:lnTo>
                  <a:close/>
                </a:path>
                <a:path w="533400" h="698500">
                  <a:moveTo>
                    <a:pt x="47244" y="27432"/>
                  </a:moveTo>
                  <a:lnTo>
                    <a:pt x="27432" y="24384"/>
                  </a:lnTo>
                  <a:lnTo>
                    <a:pt x="36189" y="36275"/>
                  </a:lnTo>
                  <a:lnTo>
                    <a:pt x="47244" y="27432"/>
                  </a:lnTo>
                  <a:close/>
                </a:path>
                <a:path w="533400" h="698500">
                  <a:moveTo>
                    <a:pt x="47244" y="51285"/>
                  </a:moveTo>
                  <a:lnTo>
                    <a:pt x="47244" y="27432"/>
                  </a:lnTo>
                  <a:lnTo>
                    <a:pt x="36189" y="36275"/>
                  </a:lnTo>
                  <a:lnTo>
                    <a:pt x="47244" y="51285"/>
                  </a:lnTo>
                  <a:close/>
                </a:path>
                <a:path w="533400" h="698500">
                  <a:moveTo>
                    <a:pt x="504444" y="672084"/>
                  </a:moveTo>
                  <a:lnTo>
                    <a:pt x="496038" y="660671"/>
                  </a:lnTo>
                  <a:lnTo>
                    <a:pt x="484632" y="669036"/>
                  </a:lnTo>
                  <a:lnTo>
                    <a:pt x="504444" y="672084"/>
                  </a:lnTo>
                  <a:close/>
                </a:path>
                <a:path w="533400" h="698500">
                  <a:moveTo>
                    <a:pt x="507492" y="688848"/>
                  </a:moveTo>
                  <a:lnTo>
                    <a:pt x="507492" y="652272"/>
                  </a:lnTo>
                  <a:lnTo>
                    <a:pt x="504444" y="672084"/>
                  </a:lnTo>
                  <a:lnTo>
                    <a:pt x="484632" y="669036"/>
                  </a:lnTo>
                  <a:lnTo>
                    <a:pt x="484632" y="694436"/>
                  </a:lnTo>
                  <a:lnTo>
                    <a:pt x="486156" y="696468"/>
                  </a:lnTo>
                  <a:lnTo>
                    <a:pt x="495300" y="697992"/>
                  </a:lnTo>
                  <a:lnTo>
                    <a:pt x="507492" y="688848"/>
                  </a:lnTo>
                  <a:close/>
                </a:path>
                <a:path w="533400" h="698500">
                  <a:moveTo>
                    <a:pt x="507492" y="652272"/>
                  </a:moveTo>
                  <a:lnTo>
                    <a:pt x="496038" y="660671"/>
                  </a:lnTo>
                  <a:lnTo>
                    <a:pt x="504444" y="672084"/>
                  </a:lnTo>
                  <a:lnTo>
                    <a:pt x="507492" y="652272"/>
                  </a:lnTo>
                  <a:close/>
                </a:path>
              </a:pathLst>
            </a:custGeom>
            <a:solidFill>
              <a:srgbClr val="7F7F7F"/>
            </a:solidFill>
          </p:spPr>
          <p:txBody>
            <a:bodyPr wrap="square" lIns="0" tIns="0" rIns="0" bIns="0" rtlCol="0"/>
            <a:lstStyle/>
            <a:p>
              <a:endParaRPr/>
            </a:p>
          </p:txBody>
        </p:sp>
        <p:sp>
          <p:nvSpPr>
            <p:cNvPr id="100" name="object 49"/>
            <p:cNvSpPr/>
            <p:nvPr/>
          </p:nvSpPr>
          <p:spPr>
            <a:xfrm>
              <a:off x="7555852" y="5509259"/>
              <a:ext cx="139065" cy="325120"/>
            </a:xfrm>
            <a:custGeom>
              <a:avLst/>
              <a:gdLst/>
              <a:ahLst/>
              <a:cxnLst/>
              <a:rect l="l" t="t" r="r" b="b"/>
              <a:pathLst>
                <a:path w="139065" h="325120">
                  <a:moveTo>
                    <a:pt x="138684" y="0"/>
                  </a:moveTo>
                  <a:lnTo>
                    <a:pt x="0" y="0"/>
                  </a:lnTo>
                  <a:lnTo>
                    <a:pt x="0" y="4572"/>
                  </a:lnTo>
                  <a:lnTo>
                    <a:pt x="0" y="9144"/>
                  </a:lnTo>
                  <a:lnTo>
                    <a:pt x="0" y="324612"/>
                  </a:lnTo>
                  <a:lnTo>
                    <a:pt x="138684" y="324612"/>
                  </a:lnTo>
                  <a:lnTo>
                    <a:pt x="138684" y="4572"/>
                  </a:lnTo>
                  <a:lnTo>
                    <a:pt x="138684" y="0"/>
                  </a:lnTo>
                  <a:close/>
                </a:path>
              </a:pathLst>
            </a:custGeom>
            <a:solidFill>
              <a:srgbClr val="323298"/>
            </a:solidFill>
          </p:spPr>
          <p:txBody>
            <a:bodyPr wrap="square" lIns="0" tIns="0" rIns="0" bIns="0" rtlCol="0"/>
            <a:lstStyle/>
            <a:p>
              <a:endParaRPr/>
            </a:p>
          </p:txBody>
        </p:sp>
        <p:sp>
          <p:nvSpPr>
            <p:cNvPr id="101" name="object 50"/>
            <p:cNvSpPr/>
            <p:nvPr/>
          </p:nvSpPr>
          <p:spPr>
            <a:xfrm>
              <a:off x="7555852" y="5829299"/>
              <a:ext cx="139065" cy="325120"/>
            </a:xfrm>
            <a:custGeom>
              <a:avLst/>
              <a:gdLst/>
              <a:ahLst/>
              <a:cxnLst/>
              <a:rect l="l" t="t" r="r" b="b"/>
              <a:pathLst>
                <a:path w="139065" h="325120">
                  <a:moveTo>
                    <a:pt x="138684" y="0"/>
                  </a:moveTo>
                  <a:lnTo>
                    <a:pt x="0" y="0"/>
                  </a:lnTo>
                  <a:lnTo>
                    <a:pt x="0" y="4572"/>
                  </a:lnTo>
                  <a:lnTo>
                    <a:pt x="0" y="9144"/>
                  </a:lnTo>
                  <a:lnTo>
                    <a:pt x="0" y="324612"/>
                  </a:lnTo>
                  <a:lnTo>
                    <a:pt x="138684" y="324612"/>
                  </a:lnTo>
                  <a:lnTo>
                    <a:pt x="138684" y="4572"/>
                  </a:lnTo>
                  <a:lnTo>
                    <a:pt x="138684" y="0"/>
                  </a:lnTo>
                  <a:close/>
                </a:path>
              </a:pathLst>
            </a:custGeom>
            <a:solidFill>
              <a:srgbClr val="323298"/>
            </a:solidFill>
          </p:spPr>
          <p:txBody>
            <a:bodyPr wrap="square" lIns="0" tIns="0" rIns="0" bIns="0" rtlCol="0"/>
            <a:lstStyle/>
            <a:p>
              <a:endParaRPr/>
            </a:p>
          </p:txBody>
        </p:sp>
        <p:sp>
          <p:nvSpPr>
            <p:cNvPr id="102" name="object 51"/>
            <p:cNvSpPr/>
            <p:nvPr/>
          </p:nvSpPr>
          <p:spPr>
            <a:xfrm>
              <a:off x="7555852" y="6149339"/>
              <a:ext cx="139065" cy="325120"/>
            </a:xfrm>
            <a:custGeom>
              <a:avLst/>
              <a:gdLst/>
              <a:ahLst/>
              <a:cxnLst/>
              <a:rect l="l" t="t" r="r" b="b"/>
              <a:pathLst>
                <a:path w="139065" h="325120">
                  <a:moveTo>
                    <a:pt x="138684" y="0"/>
                  </a:moveTo>
                  <a:lnTo>
                    <a:pt x="0" y="0"/>
                  </a:lnTo>
                  <a:lnTo>
                    <a:pt x="0" y="4572"/>
                  </a:lnTo>
                  <a:lnTo>
                    <a:pt x="0" y="9144"/>
                  </a:lnTo>
                  <a:lnTo>
                    <a:pt x="0" y="324612"/>
                  </a:lnTo>
                  <a:lnTo>
                    <a:pt x="138684" y="324612"/>
                  </a:lnTo>
                  <a:lnTo>
                    <a:pt x="138684" y="4572"/>
                  </a:lnTo>
                  <a:lnTo>
                    <a:pt x="138684" y="0"/>
                  </a:lnTo>
                  <a:close/>
                </a:path>
              </a:pathLst>
            </a:custGeom>
            <a:solidFill>
              <a:srgbClr val="323298"/>
            </a:solidFill>
          </p:spPr>
          <p:txBody>
            <a:bodyPr wrap="square" lIns="0" tIns="0" rIns="0" bIns="0" rtlCol="0"/>
            <a:lstStyle/>
            <a:p>
              <a:endParaRPr/>
            </a:p>
          </p:txBody>
        </p:sp>
        <p:sp>
          <p:nvSpPr>
            <p:cNvPr id="103" name="object 52"/>
            <p:cNvSpPr/>
            <p:nvPr/>
          </p:nvSpPr>
          <p:spPr>
            <a:xfrm>
              <a:off x="5848985" y="6469379"/>
              <a:ext cx="1845945" cy="165100"/>
            </a:xfrm>
            <a:custGeom>
              <a:avLst/>
              <a:gdLst/>
              <a:ahLst/>
              <a:cxnLst/>
              <a:rect l="l" t="t" r="r" b="b"/>
              <a:pathLst>
                <a:path w="1845945" h="165100">
                  <a:moveTo>
                    <a:pt x="1845551" y="0"/>
                  </a:moveTo>
                  <a:lnTo>
                    <a:pt x="1706867" y="0"/>
                  </a:lnTo>
                  <a:lnTo>
                    <a:pt x="1706867" y="4572"/>
                  </a:lnTo>
                  <a:lnTo>
                    <a:pt x="1706867" y="9144"/>
                  </a:lnTo>
                  <a:lnTo>
                    <a:pt x="1706867" y="92710"/>
                  </a:lnTo>
                  <a:lnTo>
                    <a:pt x="0" y="92710"/>
                  </a:lnTo>
                  <a:lnTo>
                    <a:pt x="0" y="164604"/>
                  </a:lnTo>
                  <a:lnTo>
                    <a:pt x="1845551" y="164604"/>
                  </a:lnTo>
                  <a:lnTo>
                    <a:pt x="1845551" y="4572"/>
                  </a:lnTo>
                  <a:lnTo>
                    <a:pt x="1845551" y="0"/>
                  </a:lnTo>
                  <a:close/>
                </a:path>
              </a:pathLst>
            </a:custGeom>
            <a:solidFill>
              <a:srgbClr val="323298"/>
            </a:solidFill>
          </p:spPr>
          <p:txBody>
            <a:bodyPr wrap="square" lIns="0" tIns="0" rIns="0" bIns="0" rtlCol="0"/>
            <a:lstStyle/>
            <a:p>
              <a:endParaRPr/>
            </a:p>
          </p:txBody>
        </p:sp>
        <p:sp>
          <p:nvSpPr>
            <p:cNvPr id="104" name="object 53"/>
            <p:cNvSpPr/>
            <p:nvPr/>
          </p:nvSpPr>
          <p:spPr>
            <a:xfrm>
              <a:off x="5727054" y="5454395"/>
              <a:ext cx="1828799" cy="1107947"/>
            </a:xfrm>
            <a:prstGeom prst="rect">
              <a:avLst/>
            </a:prstGeom>
            <a:blipFill>
              <a:blip r:embed="rId6" cstate="print"/>
              <a:stretch>
                <a:fillRect/>
              </a:stretch>
            </a:blipFill>
          </p:spPr>
          <p:txBody>
            <a:bodyPr wrap="square" lIns="0" tIns="0" rIns="0" bIns="0" rtlCol="0"/>
            <a:lstStyle/>
            <a:p>
              <a:endParaRPr/>
            </a:p>
          </p:txBody>
        </p:sp>
        <p:sp>
          <p:nvSpPr>
            <p:cNvPr id="105" name="object 54"/>
            <p:cNvSpPr/>
            <p:nvPr/>
          </p:nvSpPr>
          <p:spPr>
            <a:xfrm>
              <a:off x="5717911" y="5445251"/>
              <a:ext cx="1849120" cy="1126490"/>
            </a:xfrm>
            <a:custGeom>
              <a:avLst/>
              <a:gdLst/>
              <a:ahLst/>
              <a:cxnLst/>
              <a:rect l="l" t="t" r="r" b="b"/>
              <a:pathLst>
                <a:path w="1849120" h="1126490">
                  <a:moveTo>
                    <a:pt x="1848612" y="1126236"/>
                  </a:moveTo>
                  <a:lnTo>
                    <a:pt x="1848612" y="0"/>
                  </a:lnTo>
                  <a:lnTo>
                    <a:pt x="0" y="0"/>
                  </a:lnTo>
                  <a:lnTo>
                    <a:pt x="0" y="1126236"/>
                  </a:lnTo>
                  <a:lnTo>
                    <a:pt x="4572" y="1126236"/>
                  </a:lnTo>
                  <a:lnTo>
                    <a:pt x="4572" y="9144"/>
                  </a:lnTo>
                  <a:lnTo>
                    <a:pt x="9144" y="4572"/>
                  </a:lnTo>
                  <a:lnTo>
                    <a:pt x="9144" y="9144"/>
                  </a:lnTo>
                  <a:lnTo>
                    <a:pt x="1837944" y="9144"/>
                  </a:lnTo>
                  <a:lnTo>
                    <a:pt x="1837944" y="4572"/>
                  </a:lnTo>
                  <a:lnTo>
                    <a:pt x="1844040" y="9144"/>
                  </a:lnTo>
                  <a:lnTo>
                    <a:pt x="1844040" y="1126236"/>
                  </a:lnTo>
                  <a:lnTo>
                    <a:pt x="1848612" y="1126236"/>
                  </a:lnTo>
                  <a:close/>
                </a:path>
                <a:path w="1849120" h="1126490">
                  <a:moveTo>
                    <a:pt x="9144" y="9144"/>
                  </a:moveTo>
                  <a:lnTo>
                    <a:pt x="9144" y="4572"/>
                  </a:lnTo>
                  <a:lnTo>
                    <a:pt x="4572" y="9144"/>
                  </a:lnTo>
                  <a:lnTo>
                    <a:pt x="9144" y="9144"/>
                  </a:lnTo>
                  <a:close/>
                </a:path>
                <a:path w="1849120" h="1126490">
                  <a:moveTo>
                    <a:pt x="9144" y="1117092"/>
                  </a:moveTo>
                  <a:lnTo>
                    <a:pt x="9144" y="9144"/>
                  </a:lnTo>
                  <a:lnTo>
                    <a:pt x="4572" y="9144"/>
                  </a:lnTo>
                  <a:lnTo>
                    <a:pt x="4572" y="1117092"/>
                  </a:lnTo>
                  <a:lnTo>
                    <a:pt x="9144" y="1117092"/>
                  </a:lnTo>
                  <a:close/>
                </a:path>
                <a:path w="1849120" h="1126490">
                  <a:moveTo>
                    <a:pt x="1844040" y="1117092"/>
                  </a:moveTo>
                  <a:lnTo>
                    <a:pt x="4572" y="1117092"/>
                  </a:lnTo>
                  <a:lnTo>
                    <a:pt x="9144" y="1121664"/>
                  </a:lnTo>
                  <a:lnTo>
                    <a:pt x="9144" y="1126236"/>
                  </a:lnTo>
                  <a:lnTo>
                    <a:pt x="1837944" y="1126236"/>
                  </a:lnTo>
                  <a:lnTo>
                    <a:pt x="1837944" y="1121664"/>
                  </a:lnTo>
                  <a:lnTo>
                    <a:pt x="1844040" y="1117092"/>
                  </a:lnTo>
                  <a:close/>
                </a:path>
                <a:path w="1849120" h="1126490">
                  <a:moveTo>
                    <a:pt x="9144" y="1126236"/>
                  </a:moveTo>
                  <a:lnTo>
                    <a:pt x="9144" y="1121664"/>
                  </a:lnTo>
                  <a:lnTo>
                    <a:pt x="4572" y="1117092"/>
                  </a:lnTo>
                  <a:lnTo>
                    <a:pt x="4572" y="1126236"/>
                  </a:lnTo>
                  <a:lnTo>
                    <a:pt x="9144" y="1126236"/>
                  </a:lnTo>
                  <a:close/>
                </a:path>
                <a:path w="1849120" h="1126490">
                  <a:moveTo>
                    <a:pt x="1844040" y="9144"/>
                  </a:moveTo>
                  <a:lnTo>
                    <a:pt x="1837944" y="4572"/>
                  </a:lnTo>
                  <a:lnTo>
                    <a:pt x="1837944" y="9144"/>
                  </a:lnTo>
                  <a:lnTo>
                    <a:pt x="1844040" y="9144"/>
                  </a:lnTo>
                  <a:close/>
                </a:path>
                <a:path w="1849120" h="1126490">
                  <a:moveTo>
                    <a:pt x="1844040" y="1117092"/>
                  </a:moveTo>
                  <a:lnTo>
                    <a:pt x="1844040" y="9144"/>
                  </a:lnTo>
                  <a:lnTo>
                    <a:pt x="1837944" y="9144"/>
                  </a:lnTo>
                  <a:lnTo>
                    <a:pt x="1837944" y="1117092"/>
                  </a:lnTo>
                  <a:lnTo>
                    <a:pt x="1844040" y="1117092"/>
                  </a:lnTo>
                  <a:close/>
                </a:path>
                <a:path w="1849120" h="1126490">
                  <a:moveTo>
                    <a:pt x="1844040" y="1126236"/>
                  </a:moveTo>
                  <a:lnTo>
                    <a:pt x="1844040" y="1117092"/>
                  </a:lnTo>
                  <a:lnTo>
                    <a:pt x="1837944" y="1121664"/>
                  </a:lnTo>
                  <a:lnTo>
                    <a:pt x="1837944" y="1126236"/>
                  </a:lnTo>
                  <a:lnTo>
                    <a:pt x="1844040" y="1126236"/>
                  </a:lnTo>
                  <a:close/>
                </a:path>
              </a:pathLst>
            </a:custGeom>
            <a:solidFill>
              <a:srgbClr val="000000"/>
            </a:solidFill>
          </p:spPr>
          <p:txBody>
            <a:bodyPr wrap="square" lIns="0" tIns="0" rIns="0" bIns="0" rtlCol="0"/>
            <a:lstStyle/>
            <a:p>
              <a:endParaRPr/>
            </a:p>
          </p:txBody>
        </p:sp>
      </p:grpSp>
      <p:sp>
        <p:nvSpPr>
          <p:cNvPr id="106" name="object 55"/>
          <p:cNvSpPr txBox="1"/>
          <p:nvPr/>
        </p:nvSpPr>
        <p:spPr>
          <a:xfrm>
            <a:off x="5724128" y="5301208"/>
            <a:ext cx="1239520" cy="575310"/>
          </a:xfrm>
          <a:prstGeom prst="rect">
            <a:avLst/>
          </a:prstGeom>
        </p:spPr>
        <p:txBody>
          <a:bodyPr vert="horz" wrap="square" lIns="0" tIns="12700" rIns="0" bIns="0" rtlCol="0">
            <a:spAutoFit/>
          </a:bodyPr>
          <a:lstStyle/>
          <a:p>
            <a:pPr marL="26034">
              <a:lnSpc>
                <a:spcPct val="100000"/>
              </a:lnSpc>
              <a:spcBef>
                <a:spcPts val="100"/>
              </a:spcBef>
            </a:pPr>
            <a:r>
              <a:rPr sz="2000" spc="-5" dirty="0">
                <a:latin typeface="Arial"/>
                <a:cs typeface="Arial"/>
              </a:rPr>
              <a:t>Actionable</a:t>
            </a:r>
            <a:endParaRPr sz="2000" dirty="0">
              <a:latin typeface="Arial"/>
              <a:cs typeface="Arial"/>
            </a:endParaRPr>
          </a:p>
          <a:p>
            <a:pPr marL="12700">
              <a:lnSpc>
                <a:spcPct val="100000"/>
              </a:lnSpc>
              <a:spcBef>
                <a:spcPts val="5"/>
              </a:spcBef>
            </a:pPr>
            <a:r>
              <a:rPr sz="1600" spc="-5" dirty="0">
                <a:latin typeface="Times New Roman"/>
                <a:cs typeface="Times New Roman"/>
              </a:rPr>
              <a:t>action</a:t>
            </a:r>
            <a:r>
              <a:rPr sz="1600" spc="-55" dirty="0">
                <a:latin typeface="Times New Roman"/>
                <a:cs typeface="Times New Roman"/>
              </a:rPr>
              <a:t> </a:t>
            </a:r>
            <a:r>
              <a:rPr sz="1600" spc="-5" dirty="0">
                <a:latin typeface="Times New Roman"/>
                <a:cs typeface="Times New Roman"/>
              </a:rPr>
              <a:t>oriented</a:t>
            </a:r>
            <a:endParaRPr sz="1600" dirty="0">
              <a:latin typeface="Times New Roman"/>
              <a:cs typeface="Times New Roman"/>
            </a:endParaRPr>
          </a:p>
        </p:txBody>
      </p:sp>
    </p:spTree>
  </p:cSld>
  <p:clrMapOvr>
    <a:masterClrMapping/>
  </p:clrMapOvr>
  <p:transition>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A9F59C77-9914-4F88-B11C-2AD055C12F48}" type="datetime1">
              <a:rPr lang="el-GR" smtClean="0"/>
              <a:pPr/>
              <a:t>22/4/2020</a:t>
            </a:fld>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20</a:t>
            </a:fld>
            <a:endParaRPr lang="el-GR"/>
          </a:p>
        </p:txBody>
      </p:sp>
      <p:sp>
        <p:nvSpPr>
          <p:cNvPr id="6" name="5 - Ορθογώνιο"/>
          <p:cNvSpPr/>
          <p:nvPr/>
        </p:nvSpPr>
        <p:spPr>
          <a:xfrm>
            <a:off x="395536" y="2852936"/>
            <a:ext cx="8424936" cy="2585323"/>
          </a:xfrm>
          <a:prstGeom prst="rect">
            <a:avLst/>
          </a:prstGeom>
        </p:spPr>
        <p:txBody>
          <a:bodyPr wrap="square">
            <a:spAutoFit/>
          </a:bodyPr>
          <a:lstStyle/>
          <a:p>
            <a:pPr lvl="0" indent="176213" algn="just" eaLnBrk="0" fontAlgn="base" hangingPunct="0">
              <a:spcBef>
                <a:spcPct val="0"/>
              </a:spcBef>
              <a:spcAft>
                <a:spcPct val="0"/>
              </a:spcAft>
            </a:pPr>
            <a:r>
              <a:rPr lang="el-GR" dirty="0" smtClean="0">
                <a:latin typeface="Calibri" pitchFamily="34" charset="0"/>
                <a:ea typeface="Times New Roman" pitchFamily="18" charset="0"/>
                <a:cs typeface="Times New Roman" pitchFamily="18" charset="0"/>
              </a:rPr>
              <a:t>Ένα τρίτο γράφημα </a:t>
            </a:r>
            <a:r>
              <a:rPr lang="en-US" dirty="0" smtClean="0">
                <a:latin typeface="Calibri" pitchFamily="34" charset="0"/>
                <a:ea typeface="Times New Roman" pitchFamily="18" charset="0"/>
                <a:cs typeface="Times New Roman" pitchFamily="18" charset="0"/>
              </a:rPr>
              <a:t>Pareto</a:t>
            </a:r>
            <a:r>
              <a:rPr lang="en-US" b="1" dirty="0" smtClean="0">
                <a:latin typeface="Calibri" pitchFamily="34" charset="0"/>
                <a:ea typeface="Times New Roman" pitchFamily="18" charset="0"/>
                <a:cs typeface="Times New Roman" pitchFamily="18" charset="0"/>
              </a:rPr>
              <a:t> </a:t>
            </a:r>
            <a:r>
              <a:rPr lang="el-GR" dirty="0" smtClean="0">
                <a:latin typeface="Calibri" pitchFamily="34" charset="0"/>
                <a:ea typeface="Times New Roman" pitchFamily="18" charset="0"/>
                <a:cs typeface="Times New Roman" pitchFamily="18" charset="0"/>
              </a:rPr>
              <a:t>απεικονίζει τη χρήση της μονάδας εντατικής θεραπείας σε ημέρες της εβδομάδας (Πίνακα 3). Η αλλαγή του τρόπου χρήσης των χειρουργείων μπορεί να αλλάξει και τη χρήση των κλινών εντατικής θεραπείας. </a:t>
            </a:r>
          </a:p>
          <a:p>
            <a:pPr lvl="0" indent="176213" algn="just" eaLnBrk="0" fontAlgn="base" hangingPunct="0">
              <a:spcBef>
                <a:spcPct val="0"/>
              </a:spcBef>
              <a:spcAft>
                <a:spcPct val="0"/>
              </a:spcAft>
            </a:pPr>
            <a:endParaRPr lang="el-GR" dirty="0" smtClean="0">
              <a:latin typeface="Calibri" pitchFamily="34" charset="0"/>
              <a:ea typeface="Times New Roman" pitchFamily="18" charset="0"/>
              <a:cs typeface="Times New Roman" pitchFamily="18" charset="0"/>
            </a:endParaRPr>
          </a:p>
          <a:p>
            <a:pPr lvl="0" indent="176213" algn="just" eaLnBrk="0" fontAlgn="base" hangingPunct="0">
              <a:spcBef>
                <a:spcPct val="0"/>
              </a:spcBef>
              <a:spcAft>
                <a:spcPct val="0"/>
              </a:spcAft>
            </a:pPr>
            <a:r>
              <a:rPr lang="el-GR" dirty="0" smtClean="0">
                <a:latin typeface="Calibri" pitchFamily="34" charset="0"/>
                <a:ea typeface="Times New Roman" pitchFamily="18" charset="0"/>
                <a:cs typeface="Times New Roman" pitchFamily="18" charset="0"/>
              </a:rPr>
              <a:t>Η ίδια αλλαγή στη χρήση μπορεί να είναι επωφελής και για τη δεύτερη αιτία καθυστερήσεων, την έλλειψη χειρουργείων. Η ανάλυση </a:t>
            </a:r>
            <a:r>
              <a:rPr lang="en-US" dirty="0" smtClean="0">
                <a:latin typeface="Calibri" pitchFamily="34" charset="0"/>
                <a:ea typeface="Times New Roman" pitchFamily="18" charset="0"/>
                <a:cs typeface="Times New Roman" pitchFamily="18" charset="0"/>
              </a:rPr>
              <a:t>Pareto</a:t>
            </a:r>
            <a:r>
              <a:rPr lang="en-US" b="1" dirty="0" smtClean="0">
                <a:latin typeface="Calibri" pitchFamily="34" charset="0"/>
                <a:ea typeface="Times New Roman" pitchFamily="18" charset="0"/>
                <a:cs typeface="Times New Roman" pitchFamily="18" charset="0"/>
              </a:rPr>
              <a:t> </a:t>
            </a:r>
            <a:r>
              <a:rPr lang="el-GR" dirty="0" smtClean="0">
                <a:latin typeface="Calibri" pitchFamily="34" charset="0"/>
                <a:ea typeface="Times New Roman" pitchFamily="18" charset="0"/>
                <a:cs typeface="Times New Roman" pitchFamily="18" charset="0"/>
              </a:rPr>
              <a:t>είναι χρήσιμη για το διαχωρισμό των γεγονότων από τις υποθέσεις. Με τη μέτρηση των πραγματικών συχνοτήτων, μπορούν να εκφραστούν ποσοτικά οι σημαντικές αιτίες ενός προβλήματος.</a:t>
            </a:r>
            <a:endParaRPr lang="el-GR" sz="2400" dirty="0" smtClean="0">
              <a:latin typeface="Arial" pitchFamily="34" charset="0"/>
              <a:cs typeface="Arial" pitchFamily="34" charset="0"/>
            </a:endParaRPr>
          </a:p>
        </p:txBody>
      </p:sp>
    </p:spTree>
  </p:cSld>
  <p:clrMapOvr>
    <a:masterClrMapping/>
  </p:clrMapOvr>
  <p:transition>
    <p:dissolv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A9F59C77-9914-4F88-B11C-2AD055C12F48}" type="datetime1">
              <a:rPr lang="el-GR" smtClean="0"/>
              <a:pPr/>
              <a:t>22/4/2020</a:t>
            </a:fld>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21</a:t>
            </a:fld>
            <a:endParaRPr lang="el-GR"/>
          </a:p>
        </p:txBody>
      </p:sp>
      <p:graphicFrame>
        <p:nvGraphicFramePr>
          <p:cNvPr id="6" name="5 - Πίνακας"/>
          <p:cNvGraphicFramePr>
            <a:graphicFrameLocks noGrp="1"/>
          </p:cNvGraphicFramePr>
          <p:nvPr/>
        </p:nvGraphicFramePr>
        <p:xfrm>
          <a:off x="323530" y="2209800"/>
          <a:ext cx="8424932" cy="3667474"/>
        </p:xfrm>
        <a:graphic>
          <a:graphicData uri="http://schemas.openxmlformats.org/drawingml/2006/table">
            <a:tbl>
              <a:tblPr/>
              <a:tblGrid>
                <a:gridCol w="1403893"/>
                <a:gridCol w="1403893"/>
                <a:gridCol w="1403893"/>
                <a:gridCol w="1403893"/>
                <a:gridCol w="1404680"/>
                <a:gridCol w="1404680"/>
              </a:tblGrid>
              <a:tr h="248062">
                <a:tc gridSpan="6">
                  <a:txBody>
                    <a:bodyPr/>
                    <a:lstStyle/>
                    <a:p>
                      <a:pPr indent="467995" algn="just">
                        <a:lnSpc>
                          <a:spcPts val="1200"/>
                        </a:lnSpc>
                        <a:spcBef>
                          <a:spcPts val="300"/>
                        </a:spcBef>
                        <a:spcAft>
                          <a:spcPts val="600"/>
                        </a:spcAft>
                      </a:pPr>
                      <a:r>
                        <a:rPr lang="el-GR" sz="1100" b="1" dirty="0">
                          <a:latin typeface="Times New Roman"/>
                          <a:ea typeface="Times New Roman"/>
                          <a:cs typeface="Times New Roman"/>
                        </a:rPr>
                        <a:t>Πίνακας </a:t>
                      </a:r>
                      <a:r>
                        <a:rPr lang="el-GR" sz="1100" b="1" dirty="0" smtClean="0">
                          <a:latin typeface="Times New Roman"/>
                          <a:ea typeface="Times New Roman"/>
                          <a:cs typeface="Times New Roman"/>
                        </a:rPr>
                        <a:t>3</a:t>
                      </a:r>
                      <a:r>
                        <a:rPr lang="el-GR" sz="1100" b="1" dirty="0">
                          <a:latin typeface="Times New Roman"/>
                          <a:ea typeface="Times New Roman"/>
                          <a:cs typeface="Times New Roman"/>
                        </a:rPr>
                        <a:t>: </a:t>
                      </a:r>
                      <a:r>
                        <a:rPr lang="el-GR" sz="1100" dirty="0">
                          <a:latin typeface="Times New Roman"/>
                          <a:ea typeface="Times New Roman"/>
                          <a:cs typeface="Times New Roman"/>
                        </a:rPr>
                        <a:t>Χρήση στη Μονάδας Εντατικής Θεραπείας (ΜΕΘ)</a:t>
                      </a:r>
                      <a:endParaRPr lang="el-GR" sz="1000" dirty="0">
                        <a:latin typeface="Calibri"/>
                        <a:ea typeface="Calibri"/>
                        <a:cs typeface="Times New Roman"/>
                      </a:endParaRPr>
                    </a:p>
                  </a:txBody>
                  <a:tcPr marL="61633" marR="61633" marT="0" marB="0">
                    <a:lnL>
                      <a:noFill/>
                    </a:lnL>
                    <a:lnR>
                      <a:noFill/>
                    </a:lnR>
                    <a:lnT>
                      <a:noFill/>
                    </a:lnT>
                    <a:lnB>
                      <a:noFill/>
                    </a:lnB>
                    <a:solidFill>
                      <a:schemeClr val="accent6">
                        <a:lumMod val="60000"/>
                        <a:lumOff val="40000"/>
                      </a:schemeClr>
                    </a:solid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496124">
                <a:tc>
                  <a:txBody>
                    <a:bodyPr/>
                    <a:lstStyle/>
                    <a:p>
                      <a:pPr indent="467995" algn="l">
                        <a:lnSpc>
                          <a:spcPts val="1200"/>
                        </a:lnSpc>
                        <a:spcBef>
                          <a:spcPts val="300"/>
                        </a:spcBef>
                        <a:spcAft>
                          <a:spcPts val="300"/>
                        </a:spcAft>
                      </a:pPr>
                      <a:r>
                        <a:rPr lang="el-GR" sz="800" b="1" i="1" spc="-50" dirty="0">
                          <a:latin typeface="Times New Roman"/>
                          <a:ea typeface="Calibri"/>
                          <a:cs typeface="Book Antiqua"/>
                        </a:rPr>
                        <a:t>Ημέρα της Εβδομάδας</a:t>
                      </a:r>
                      <a:endParaRPr lang="el-GR" sz="800" dirty="0">
                        <a:latin typeface="Calibri"/>
                        <a:ea typeface="Calibri"/>
                        <a:cs typeface="Times New Roman"/>
                      </a:endParaRPr>
                    </a:p>
                  </a:txBody>
                  <a:tcPr marL="61633" marR="61633" marT="0" marB="0" anchor="ctr">
                    <a:lnL>
                      <a:noFill/>
                    </a:lnL>
                    <a:lnR>
                      <a:noFill/>
                    </a:lnR>
                    <a:lnT>
                      <a:noFill/>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indent="467995" algn="ctr">
                        <a:lnSpc>
                          <a:spcPts val="1200"/>
                        </a:lnSpc>
                        <a:spcBef>
                          <a:spcPts val="300"/>
                        </a:spcBef>
                        <a:spcAft>
                          <a:spcPts val="300"/>
                        </a:spcAft>
                      </a:pPr>
                      <a:r>
                        <a:rPr lang="el-GR" sz="800" b="1" i="1" spc="-50" dirty="0">
                          <a:latin typeface="Times New Roman"/>
                          <a:ea typeface="Calibri"/>
                          <a:cs typeface="Book Antiqua"/>
                        </a:rPr>
                        <a:t/>
                      </a:r>
                      <a:br>
                        <a:rPr lang="el-GR" sz="800" b="1" i="1" spc="-50" dirty="0">
                          <a:latin typeface="Times New Roman"/>
                          <a:ea typeface="Calibri"/>
                          <a:cs typeface="Book Antiqua"/>
                        </a:rPr>
                      </a:br>
                      <a:r>
                        <a:rPr lang="el-GR" sz="800" b="1" i="1" spc="-50" dirty="0">
                          <a:latin typeface="Times New Roman"/>
                          <a:ea typeface="Calibri"/>
                          <a:cs typeface="Book Antiqua"/>
                        </a:rPr>
                        <a:t>Χειρουργεία</a:t>
                      </a:r>
                      <a:endParaRPr lang="el-GR" sz="800" dirty="0">
                        <a:latin typeface="Calibri"/>
                        <a:ea typeface="Calibri"/>
                        <a:cs typeface="Times New Roman"/>
                      </a:endParaRPr>
                    </a:p>
                  </a:txBody>
                  <a:tcPr marL="61633" marR="61633" marT="0" marB="0">
                    <a:lnL>
                      <a:noFill/>
                    </a:lnL>
                    <a:lnR>
                      <a:noFill/>
                    </a:lnR>
                    <a:lnT>
                      <a:noFill/>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indent="467995" algn="ctr">
                        <a:lnSpc>
                          <a:spcPts val="1200"/>
                        </a:lnSpc>
                        <a:spcBef>
                          <a:spcPts val="300"/>
                        </a:spcBef>
                        <a:spcAft>
                          <a:spcPts val="300"/>
                        </a:spcAft>
                      </a:pPr>
                      <a:r>
                        <a:rPr lang="el-GR" sz="800" b="1" i="1" spc="-50" dirty="0">
                          <a:latin typeface="Times New Roman"/>
                          <a:ea typeface="Calibri"/>
                          <a:cs typeface="Book Antiqua"/>
                        </a:rPr>
                        <a:t>Διαθέσιμες Κλίνες ΜΕΘ</a:t>
                      </a:r>
                      <a:endParaRPr lang="el-GR" sz="800" dirty="0">
                        <a:latin typeface="Calibri"/>
                        <a:ea typeface="Calibri"/>
                        <a:cs typeface="Times New Roman"/>
                      </a:endParaRPr>
                    </a:p>
                  </a:txBody>
                  <a:tcPr marL="61633" marR="61633" marT="0" marB="0">
                    <a:lnL>
                      <a:noFill/>
                    </a:lnL>
                    <a:lnR>
                      <a:noFill/>
                    </a:lnR>
                    <a:lnT>
                      <a:noFill/>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indent="467995" algn="ctr">
                        <a:lnSpc>
                          <a:spcPts val="1200"/>
                        </a:lnSpc>
                        <a:spcBef>
                          <a:spcPts val="300"/>
                        </a:spcBef>
                        <a:spcAft>
                          <a:spcPts val="300"/>
                        </a:spcAft>
                      </a:pPr>
                      <a:r>
                        <a:rPr lang="el-GR" sz="800" b="1" i="1" spc="-50" dirty="0">
                          <a:latin typeface="Times New Roman"/>
                          <a:ea typeface="Calibri"/>
                          <a:cs typeface="Book Antiqua"/>
                        </a:rPr>
                        <a:t>Απαραίτητες</a:t>
                      </a:r>
                      <a:r>
                        <a:rPr lang="el-GR" sz="800" dirty="0">
                          <a:latin typeface="Times New Roman"/>
                          <a:ea typeface="Calibri"/>
                          <a:cs typeface="Book Antiqua"/>
                        </a:rPr>
                        <a:t> </a:t>
                      </a:r>
                      <a:r>
                        <a:rPr lang="el-GR" sz="800" b="1" i="1" spc="-50" dirty="0">
                          <a:latin typeface="Times New Roman"/>
                          <a:ea typeface="Calibri"/>
                          <a:cs typeface="Book Antiqua"/>
                        </a:rPr>
                        <a:t>Κλίνες ΜΕΘ</a:t>
                      </a:r>
                      <a:endParaRPr lang="el-GR" sz="800" dirty="0">
                        <a:latin typeface="Calibri"/>
                        <a:ea typeface="Calibri"/>
                        <a:cs typeface="Times New Roman"/>
                      </a:endParaRPr>
                    </a:p>
                  </a:txBody>
                  <a:tcPr marL="61633" marR="61633" marT="0" marB="0">
                    <a:lnL>
                      <a:noFill/>
                    </a:lnL>
                    <a:lnR>
                      <a:noFill/>
                    </a:lnR>
                    <a:lnT>
                      <a:noFill/>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indent="467995" algn="ctr">
                        <a:lnSpc>
                          <a:spcPts val="1200"/>
                        </a:lnSpc>
                        <a:spcBef>
                          <a:spcPts val="300"/>
                        </a:spcBef>
                        <a:spcAft>
                          <a:spcPts val="300"/>
                        </a:spcAft>
                      </a:pPr>
                      <a:r>
                        <a:rPr lang="el-GR" sz="800" b="1" i="1" spc="-50" dirty="0">
                          <a:latin typeface="Times New Roman"/>
                          <a:ea typeface="Calibri"/>
                          <a:cs typeface="Book Antiqua"/>
                        </a:rPr>
                        <a:t>Υπέρ</a:t>
                      </a:r>
                      <a:r>
                        <a:rPr lang="el-GR" sz="800" dirty="0">
                          <a:latin typeface="Times New Roman"/>
                          <a:ea typeface="Calibri"/>
                          <a:cs typeface="Book Antiqua"/>
                        </a:rPr>
                        <a:t>-</a:t>
                      </a:r>
                      <a:r>
                        <a:rPr lang="el-GR" sz="800" b="1" i="1" spc="-50" dirty="0">
                          <a:latin typeface="Times New Roman"/>
                          <a:ea typeface="Calibri"/>
                          <a:cs typeface="Book Antiqua"/>
                        </a:rPr>
                        <a:t>αξιοποίηση</a:t>
                      </a:r>
                      <a:endParaRPr lang="el-GR" sz="800" dirty="0">
                        <a:latin typeface="Calibri"/>
                        <a:ea typeface="Calibri"/>
                        <a:cs typeface="Times New Roman"/>
                      </a:endParaRPr>
                    </a:p>
                  </a:txBody>
                  <a:tcPr marL="61633" marR="61633" marT="0" marB="0">
                    <a:lnL>
                      <a:noFill/>
                    </a:lnL>
                    <a:lnR>
                      <a:noFill/>
                    </a:lnR>
                    <a:lnT>
                      <a:noFill/>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indent="467995" algn="ctr">
                        <a:lnSpc>
                          <a:spcPts val="1200"/>
                        </a:lnSpc>
                        <a:spcBef>
                          <a:spcPts val="300"/>
                        </a:spcBef>
                        <a:spcAft>
                          <a:spcPts val="300"/>
                        </a:spcAft>
                      </a:pPr>
                      <a:r>
                        <a:rPr lang="el-GR" sz="800" b="1" i="1" spc="-50" dirty="0">
                          <a:latin typeface="Times New Roman"/>
                          <a:ea typeface="Calibri"/>
                          <a:cs typeface="Book Antiqua"/>
                        </a:rPr>
                        <a:t>Ποσοστά</a:t>
                      </a:r>
                      <a:r>
                        <a:rPr lang="el-GR" sz="800" dirty="0">
                          <a:latin typeface="Times New Roman"/>
                          <a:ea typeface="Calibri"/>
                          <a:cs typeface="Book Antiqua"/>
                        </a:rPr>
                        <a:t> </a:t>
                      </a:r>
                      <a:r>
                        <a:rPr lang="el-GR" sz="800" b="1" i="1" spc="-50" dirty="0">
                          <a:latin typeface="Times New Roman"/>
                          <a:ea typeface="Calibri"/>
                          <a:cs typeface="Book Antiqua"/>
                        </a:rPr>
                        <a:t>Προβλημάτων</a:t>
                      </a:r>
                      <a:endParaRPr lang="el-GR" sz="800" dirty="0">
                        <a:latin typeface="Calibri"/>
                        <a:ea typeface="Calibri"/>
                        <a:cs typeface="Times New Roman"/>
                      </a:endParaRPr>
                    </a:p>
                  </a:txBody>
                  <a:tcPr marL="61633" marR="61633" marT="0" marB="0">
                    <a:lnL>
                      <a:noFill/>
                    </a:lnL>
                    <a:lnR>
                      <a:noFill/>
                    </a:lnR>
                    <a:lnT>
                      <a:noFill/>
                    </a:lnT>
                    <a:lnB w="12700" cap="flat" cmpd="sng" algn="ctr">
                      <a:solidFill>
                        <a:srgbClr val="000000"/>
                      </a:solidFill>
                      <a:prstDash val="solid"/>
                      <a:round/>
                      <a:headEnd type="none" w="med" len="med"/>
                      <a:tailEnd type="none" w="med" len="med"/>
                    </a:lnB>
                    <a:solidFill>
                      <a:schemeClr val="accent6">
                        <a:lumMod val="60000"/>
                        <a:lumOff val="40000"/>
                      </a:schemeClr>
                    </a:solidFill>
                  </a:tcPr>
                </a:tc>
              </a:tr>
              <a:tr h="445871">
                <a:tc>
                  <a:txBody>
                    <a:bodyPr/>
                    <a:lstStyle/>
                    <a:p>
                      <a:pPr indent="467995" algn="l">
                        <a:lnSpc>
                          <a:spcPts val="1200"/>
                        </a:lnSpc>
                        <a:spcBef>
                          <a:spcPts val="300"/>
                        </a:spcBef>
                        <a:spcAft>
                          <a:spcPts val="300"/>
                        </a:spcAft>
                      </a:pPr>
                      <a:r>
                        <a:rPr lang="el-GR" sz="700" b="1">
                          <a:latin typeface="Times New Roman"/>
                          <a:ea typeface="Calibri"/>
                          <a:cs typeface="Book Antiqua"/>
                        </a:rPr>
                        <a:t>Κυριακή</a:t>
                      </a:r>
                      <a:endParaRPr lang="el-GR" sz="1000">
                        <a:latin typeface="Calibri"/>
                        <a:ea typeface="Calibri"/>
                        <a:cs typeface="Times New Roman"/>
                      </a:endParaRPr>
                    </a:p>
                  </a:txBody>
                  <a:tcPr marL="61633" marR="61633" marT="0" marB="0" anchor="ctr">
                    <a:lnL>
                      <a:noFill/>
                    </a:lnL>
                    <a:lnR>
                      <a:noFill/>
                    </a:lnR>
                    <a:lnT w="12700" cap="flat" cmpd="sng" algn="ctr">
                      <a:solidFill>
                        <a:srgbClr val="000000"/>
                      </a:solidFill>
                      <a:prstDash val="solid"/>
                      <a:round/>
                      <a:headEnd type="none" w="med" len="med"/>
                      <a:tailEnd type="none" w="med" len="med"/>
                    </a:lnT>
                    <a:lnB>
                      <a:noFill/>
                    </a:lnB>
                    <a:solidFill>
                      <a:schemeClr val="accent6">
                        <a:lumMod val="60000"/>
                        <a:lumOff val="40000"/>
                      </a:schemeClr>
                    </a:solidFill>
                  </a:tcPr>
                </a:tc>
                <a:tc>
                  <a:txBody>
                    <a:bodyPr/>
                    <a:lstStyle/>
                    <a:p>
                      <a:pPr indent="467995" algn="r">
                        <a:lnSpc>
                          <a:spcPts val="1200"/>
                        </a:lnSpc>
                        <a:spcBef>
                          <a:spcPts val="300"/>
                        </a:spcBef>
                        <a:spcAft>
                          <a:spcPts val="300"/>
                        </a:spcAft>
                      </a:pPr>
                      <a:r>
                        <a:rPr lang="el-GR" sz="1100">
                          <a:latin typeface="Times New Roman"/>
                          <a:ea typeface="Calibri"/>
                          <a:cs typeface="Times New Roman"/>
                        </a:rPr>
                        <a:t>0</a:t>
                      </a:r>
                      <a:endParaRPr lang="el-GR" sz="1000">
                        <a:latin typeface="Calibri"/>
                        <a:ea typeface="Calibri"/>
                        <a:cs typeface="Times New Roman"/>
                      </a:endParaRPr>
                    </a:p>
                  </a:txBody>
                  <a:tcPr marL="61633" marR="61633" marT="0" marB="0">
                    <a:lnL>
                      <a:noFill/>
                    </a:lnL>
                    <a:lnR>
                      <a:noFill/>
                    </a:lnR>
                    <a:lnT w="12700" cap="flat" cmpd="sng" algn="ctr">
                      <a:solidFill>
                        <a:srgbClr val="000000"/>
                      </a:solidFill>
                      <a:prstDash val="solid"/>
                      <a:round/>
                      <a:headEnd type="none" w="med" len="med"/>
                      <a:tailEnd type="none" w="med" len="med"/>
                    </a:lnT>
                    <a:lnB>
                      <a:noFill/>
                    </a:lnB>
                    <a:solidFill>
                      <a:schemeClr val="accent6">
                        <a:lumMod val="60000"/>
                        <a:lumOff val="40000"/>
                      </a:schemeClr>
                    </a:solidFill>
                  </a:tcPr>
                </a:tc>
                <a:tc>
                  <a:txBody>
                    <a:bodyPr/>
                    <a:lstStyle/>
                    <a:p>
                      <a:pPr marR="504190" indent="467995" algn="r">
                        <a:lnSpc>
                          <a:spcPts val="1200"/>
                        </a:lnSpc>
                        <a:spcBef>
                          <a:spcPts val="300"/>
                        </a:spcBef>
                        <a:spcAft>
                          <a:spcPts val="300"/>
                        </a:spcAft>
                      </a:pPr>
                      <a:r>
                        <a:rPr lang="el-GR" sz="1100">
                          <a:latin typeface="Times New Roman"/>
                          <a:ea typeface="Calibri"/>
                          <a:cs typeface="Times New Roman"/>
                        </a:rPr>
                        <a:t>10</a:t>
                      </a:r>
                      <a:endParaRPr lang="el-GR" sz="1000">
                        <a:latin typeface="Calibri"/>
                        <a:ea typeface="Calibri"/>
                        <a:cs typeface="Times New Roman"/>
                      </a:endParaRPr>
                    </a:p>
                  </a:txBody>
                  <a:tcPr marL="61633" marR="61633" marT="0" marB="0">
                    <a:lnL>
                      <a:noFill/>
                    </a:lnL>
                    <a:lnR>
                      <a:noFill/>
                    </a:lnR>
                    <a:lnT w="12700" cap="flat" cmpd="sng" algn="ctr">
                      <a:solidFill>
                        <a:srgbClr val="000000"/>
                      </a:solidFill>
                      <a:prstDash val="solid"/>
                      <a:round/>
                      <a:headEnd type="none" w="med" len="med"/>
                      <a:tailEnd type="none" w="med" len="med"/>
                    </a:lnT>
                    <a:lnB>
                      <a:noFill/>
                    </a:lnB>
                    <a:solidFill>
                      <a:schemeClr val="accent6">
                        <a:lumMod val="60000"/>
                        <a:lumOff val="40000"/>
                      </a:schemeClr>
                    </a:solidFill>
                  </a:tcPr>
                </a:tc>
                <a:tc>
                  <a:txBody>
                    <a:bodyPr/>
                    <a:lstStyle/>
                    <a:p>
                      <a:pPr marR="504190" indent="467995" algn="r">
                        <a:lnSpc>
                          <a:spcPts val="1200"/>
                        </a:lnSpc>
                        <a:spcBef>
                          <a:spcPts val="300"/>
                        </a:spcBef>
                        <a:spcAft>
                          <a:spcPts val="300"/>
                        </a:spcAft>
                      </a:pPr>
                      <a:r>
                        <a:rPr lang="el-GR" sz="1100">
                          <a:latin typeface="Times New Roman"/>
                          <a:ea typeface="Calibri"/>
                          <a:cs typeface="Times New Roman"/>
                        </a:rPr>
                        <a:t>0</a:t>
                      </a:r>
                      <a:endParaRPr lang="el-GR" sz="1000">
                        <a:latin typeface="Calibri"/>
                        <a:ea typeface="Calibri"/>
                        <a:cs typeface="Times New Roman"/>
                      </a:endParaRPr>
                    </a:p>
                  </a:txBody>
                  <a:tcPr marL="61633" marR="61633" marT="0" marB="0">
                    <a:lnL>
                      <a:noFill/>
                    </a:lnL>
                    <a:lnR>
                      <a:noFill/>
                    </a:lnR>
                    <a:lnT w="12700" cap="flat" cmpd="sng" algn="ctr">
                      <a:solidFill>
                        <a:srgbClr val="000000"/>
                      </a:solidFill>
                      <a:prstDash val="solid"/>
                      <a:round/>
                      <a:headEnd type="none" w="med" len="med"/>
                      <a:tailEnd type="none" w="med" len="med"/>
                    </a:lnT>
                    <a:lnB>
                      <a:noFill/>
                    </a:lnB>
                    <a:solidFill>
                      <a:schemeClr val="accent6">
                        <a:lumMod val="60000"/>
                        <a:lumOff val="40000"/>
                      </a:schemeClr>
                    </a:solidFill>
                  </a:tcPr>
                </a:tc>
                <a:tc>
                  <a:txBody>
                    <a:bodyPr/>
                    <a:lstStyle/>
                    <a:p>
                      <a:pPr marR="504190" indent="467995" algn="r">
                        <a:lnSpc>
                          <a:spcPts val="1200"/>
                        </a:lnSpc>
                        <a:spcBef>
                          <a:spcPts val="300"/>
                        </a:spcBef>
                        <a:spcAft>
                          <a:spcPts val="300"/>
                        </a:spcAft>
                      </a:pPr>
                      <a:r>
                        <a:rPr lang="el-GR" sz="1100">
                          <a:latin typeface="Times New Roman"/>
                          <a:ea typeface="Calibri"/>
                          <a:cs typeface="Times New Roman"/>
                        </a:rPr>
                        <a:t>0</a:t>
                      </a:r>
                      <a:endParaRPr lang="el-GR" sz="1000">
                        <a:latin typeface="Calibri"/>
                        <a:ea typeface="Calibri"/>
                        <a:cs typeface="Times New Roman"/>
                      </a:endParaRPr>
                    </a:p>
                  </a:txBody>
                  <a:tcPr marL="61633" marR="61633" marT="0" marB="0">
                    <a:lnL>
                      <a:noFill/>
                    </a:lnL>
                    <a:lnR>
                      <a:noFill/>
                    </a:lnR>
                    <a:lnT w="12700" cap="flat" cmpd="sng" algn="ctr">
                      <a:solidFill>
                        <a:srgbClr val="000000"/>
                      </a:solidFill>
                      <a:prstDash val="solid"/>
                      <a:round/>
                      <a:headEnd type="none" w="med" len="med"/>
                      <a:tailEnd type="none" w="med" len="med"/>
                    </a:lnT>
                    <a:lnB>
                      <a:noFill/>
                    </a:lnB>
                    <a:solidFill>
                      <a:schemeClr val="accent6">
                        <a:lumMod val="60000"/>
                        <a:lumOff val="40000"/>
                      </a:schemeClr>
                    </a:solidFill>
                  </a:tcPr>
                </a:tc>
                <a:tc>
                  <a:txBody>
                    <a:bodyPr/>
                    <a:lstStyle/>
                    <a:p>
                      <a:pPr marR="504190" indent="467995" algn="r">
                        <a:lnSpc>
                          <a:spcPts val="1200"/>
                        </a:lnSpc>
                        <a:spcBef>
                          <a:spcPts val="300"/>
                        </a:spcBef>
                        <a:spcAft>
                          <a:spcPts val="300"/>
                        </a:spcAft>
                      </a:pPr>
                      <a:r>
                        <a:rPr lang="el-GR" sz="1100">
                          <a:latin typeface="Times New Roman"/>
                          <a:ea typeface="Calibri"/>
                          <a:cs typeface="Times New Roman"/>
                        </a:rPr>
                        <a:t>0</a:t>
                      </a:r>
                      <a:endParaRPr lang="el-GR" sz="1000">
                        <a:latin typeface="Calibri"/>
                        <a:ea typeface="Calibri"/>
                        <a:cs typeface="Times New Roman"/>
                      </a:endParaRPr>
                    </a:p>
                  </a:txBody>
                  <a:tcPr marL="61633" marR="61633" marT="0" marB="0">
                    <a:lnL>
                      <a:noFill/>
                    </a:lnL>
                    <a:lnR>
                      <a:noFill/>
                    </a:lnR>
                    <a:lnT w="12700" cap="flat" cmpd="sng" algn="ctr">
                      <a:solidFill>
                        <a:srgbClr val="000000"/>
                      </a:solidFill>
                      <a:prstDash val="solid"/>
                      <a:round/>
                      <a:headEnd type="none" w="med" len="med"/>
                      <a:tailEnd type="none" w="med" len="med"/>
                    </a:lnT>
                    <a:lnB>
                      <a:noFill/>
                    </a:lnB>
                    <a:solidFill>
                      <a:schemeClr val="accent6">
                        <a:lumMod val="60000"/>
                        <a:lumOff val="40000"/>
                      </a:schemeClr>
                    </a:solidFill>
                  </a:tcPr>
                </a:tc>
              </a:tr>
              <a:tr h="445871">
                <a:tc>
                  <a:txBody>
                    <a:bodyPr/>
                    <a:lstStyle/>
                    <a:p>
                      <a:pPr indent="467995" algn="just">
                        <a:lnSpc>
                          <a:spcPts val="1200"/>
                        </a:lnSpc>
                        <a:spcBef>
                          <a:spcPts val="300"/>
                        </a:spcBef>
                        <a:spcAft>
                          <a:spcPts val="300"/>
                        </a:spcAft>
                      </a:pPr>
                      <a:r>
                        <a:rPr lang="el-GR" sz="700" b="1">
                          <a:latin typeface="Times New Roman"/>
                          <a:ea typeface="Calibri"/>
                          <a:cs typeface="Book Antiqua"/>
                        </a:rPr>
                        <a:t>Δευτέρα</a:t>
                      </a:r>
                      <a:endParaRPr lang="el-GR" sz="1000">
                        <a:latin typeface="Calibri"/>
                        <a:ea typeface="Calibri"/>
                        <a:cs typeface="Times New Roman"/>
                      </a:endParaRPr>
                    </a:p>
                  </a:txBody>
                  <a:tcPr marL="61633" marR="61633" marT="0" marB="0">
                    <a:lnL>
                      <a:noFill/>
                    </a:lnL>
                    <a:lnR>
                      <a:noFill/>
                    </a:lnR>
                    <a:lnT>
                      <a:noFill/>
                    </a:lnT>
                    <a:lnB>
                      <a:noFill/>
                    </a:lnB>
                    <a:solidFill>
                      <a:schemeClr val="accent6">
                        <a:lumMod val="60000"/>
                        <a:lumOff val="40000"/>
                      </a:schemeClr>
                    </a:solidFill>
                  </a:tcPr>
                </a:tc>
                <a:tc>
                  <a:txBody>
                    <a:bodyPr/>
                    <a:lstStyle/>
                    <a:p>
                      <a:pPr indent="467995" algn="r">
                        <a:lnSpc>
                          <a:spcPts val="1200"/>
                        </a:lnSpc>
                        <a:spcBef>
                          <a:spcPts val="300"/>
                        </a:spcBef>
                        <a:spcAft>
                          <a:spcPts val="300"/>
                        </a:spcAft>
                      </a:pPr>
                      <a:r>
                        <a:rPr lang="el-GR" sz="1100">
                          <a:latin typeface="Times New Roman"/>
                          <a:ea typeface="Calibri"/>
                          <a:cs typeface="Times New Roman"/>
                        </a:rPr>
                        <a:t>35</a:t>
                      </a:r>
                      <a:endParaRPr lang="el-GR" sz="1000">
                        <a:latin typeface="Calibri"/>
                        <a:ea typeface="Calibri"/>
                        <a:cs typeface="Times New Roman"/>
                      </a:endParaRPr>
                    </a:p>
                  </a:txBody>
                  <a:tcPr marL="61633" marR="61633" marT="0" marB="0">
                    <a:lnL>
                      <a:noFill/>
                    </a:lnL>
                    <a:lnR>
                      <a:noFill/>
                    </a:lnR>
                    <a:lnT>
                      <a:noFill/>
                    </a:lnT>
                    <a:lnB>
                      <a:noFill/>
                    </a:lnB>
                    <a:solidFill>
                      <a:schemeClr val="accent6">
                        <a:lumMod val="60000"/>
                        <a:lumOff val="40000"/>
                      </a:schemeClr>
                    </a:solidFill>
                  </a:tcPr>
                </a:tc>
                <a:tc>
                  <a:txBody>
                    <a:bodyPr/>
                    <a:lstStyle/>
                    <a:p>
                      <a:pPr marR="504190" indent="467995" algn="r">
                        <a:lnSpc>
                          <a:spcPts val="1200"/>
                        </a:lnSpc>
                        <a:spcBef>
                          <a:spcPts val="300"/>
                        </a:spcBef>
                        <a:spcAft>
                          <a:spcPts val="300"/>
                        </a:spcAft>
                      </a:pPr>
                      <a:r>
                        <a:rPr lang="el-GR" sz="1100">
                          <a:latin typeface="Times New Roman"/>
                          <a:ea typeface="Calibri"/>
                          <a:cs typeface="Times New Roman"/>
                        </a:rPr>
                        <a:t>10</a:t>
                      </a:r>
                      <a:endParaRPr lang="el-GR" sz="1000">
                        <a:latin typeface="Calibri"/>
                        <a:ea typeface="Calibri"/>
                        <a:cs typeface="Times New Roman"/>
                      </a:endParaRPr>
                    </a:p>
                  </a:txBody>
                  <a:tcPr marL="61633" marR="61633" marT="0" marB="0">
                    <a:lnL>
                      <a:noFill/>
                    </a:lnL>
                    <a:lnR>
                      <a:noFill/>
                    </a:lnR>
                    <a:lnT>
                      <a:noFill/>
                    </a:lnT>
                    <a:lnB>
                      <a:noFill/>
                    </a:lnB>
                    <a:solidFill>
                      <a:schemeClr val="accent6">
                        <a:lumMod val="60000"/>
                        <a:lumOff val="40000"/>
                      </a:schemeClr>
                    </a:solidFill>
                  </a:tcPr>
                </a:tc>
                <a:tc>
                  <a:txBody>
                    <a:bodyPr/>
                    <a:lstStyle/>
                    <a:p>
                      <a:pPr marR="504190" indent="467995" algn="r">
                        <a:lnSpc>
                          <a:spcPts val="1200"/>
                        </a:lnSpc>
                        <a:spcBef>
                          <a:spcPts val="300"/>
                        </a:spcBef>
                        <a:spcAft>
                          <a:spcPts val="300"/>
                        </a:spcAft>
                      </a:pPr>
                      <a:r>
                        <a:rPr lang="el-GR" sz="1100">
                          <a:latin typeface="Times New Roman"/>
                          <a:ea typeface="Calibri"/>
                          <a:cs typeface="Times New Roman"/>
                        </a:rPr>
                        <a:t>10</a:t>
                      </a:r>
                      <a:endParaRPr lang="el-GR" sz="1000">
                        <a:latin typeface="Calibri"/>
                        <a:ea typeface="Calibri"/>
                        <a:cs typeface="Times New Roman"/>
                      </a:endParaRPr>
                    </a:p>
                  </a:txBody>
                  <a:tcPr marL="61633" marR="61633" marT="0" marB="0">
                    <a:lnL>
                      <a:noFill/>
                    </a:lnL>
                    <a:lnR>
                      <a:noFill/>
                    </a:lnR>
                    <a:lnT>
                      <a:noFill/>
                    </a:lnT>
                    <a:lnB>
                      <a:noFill/>
                    </a:lnB>
                    <a:solidFill>
                      <a:schemeClr val="accent6">
                        <a:lumMod val="60000"/>
                        <a:lumOff val="40000"/>
                      </a:schemeClr>
                    </a:solidFill>
                  </a:tcPr>
                </a:tc>
                <a:tc>
                  <a:txBody>
                    <a:bodyPr/>
                    <a:lstStyle/>
                    <a:p>
                      <a:pPr marR="504190" indent="467995" algn="r">
                        <a:lnSpc>
                          <a:spcPts val="1200"/>
                        </a:lnSpc>
                        <a:spcBef>
                          <a:spcPts val="300"/>
                        </a:spcBef>
                        <a:spcAft>
                          <a:spcPts val="300"/>
                        </a:spcAft>
                      </a:pPr>
                      <a:r>
                        <a:rPr lang="el-GR" sz="1100">
                          <a:latin typeface="Times New Roman"/>
                          <a:ea typeface="Calibri"/>
                          <a:cs typeface="Times New Roman"/>
                        </a:rPr>
                        <a:t>0</a:t>
                      </a:r>
                      <a:endParaRPr lang="el-GR" sz="1000">
                        <a:latin typeface="Calibri"/>
                        <a:ea typeface="Calibri"/>
                        <a:cs typeface="Times New Roman"/>
                      </a:endParaRPr>
                    </a:p>
                  </a:txBody>
                  <a:tcPr marL="61633" marR="61633" marT="0" marB="0">
                    <a:lnL>
                      <a:noFill/>
                    </a:lnL>
                    <a:lnR>
                      <a:noFill/>
                    </a:lnR>
                    <a:lnT>
                      <a:noFill/>
                    </a:lnT>
                    <a:lnB>
                      <a:noFill/>
                    </a:lnB>
                    <a:solidFill>
                      <a:schemeClr val="accent6">
                        <a:lumMod val="60000"/>
                        <a:lumOff val="40000"/>
                      </a:schemeClr>
                    </a:solidFill>
                  </a:tcPr>
                </a:tc>
                <a:tc>
                  <a:txBody>
                    <a:bodyPr/>
                    <a:lstStyle/>
                    <a:p>
                      <a:pPr marR="504190" indent="467995" algn="r">
                        <a:lnSpc>
                          <a:spcPts val="1200"/>
                        </a:lnSpc>
                        <a:spcBef>
                          <a:spcPts val="300"/>
                        </a:spcBef>
                        <a:spcAft>
                          <a:spcPts val="300"/>
                        </a:spcAft>
                      </a:pPr>
                      <a:r>
                        <a:rPr lang="el-GR" sz="1100" dirty="0">
                          <a:latin typeface="Times New Roman"/>
                          <a:ea typeface="Calibri"/>
                          <a:cs typeface="Times New Roman"/>
                        </a:rPr>
                        <a:t>0</a:t>
                      </a:r>
                      <a:endParaRPr lang="el-GR" sz="1000" dirty="0">
                        <a:latin typeface="Calibri"/>
                        <a:ea typeface="Calibri"/>
                        <a:cs typeface="Times New Roman"/>
                      </a:endParaRPr>
                    </a:p>
                  </a:txBody>
                  <a:tcPr marL="61633" marR="61633" marT="0" marB="0">
                    <a:lnL>
                      <a:noFill/>
                    </a:lnL>
                    <a:lnR>
                      <a:noFill/>
                    </a:lnR>
                    <a:lnT>
                      <a:noFill/>
                    </a:lnT>
                    <a:lnB>
                      <a:noFill/>
                    </a:lnB>
                    <a:solidFill>
                      <a:schemeClr val="accent6">
                        <a:lumMod val="60000"/>
                        <a:lumOff val="40000"/>
                      </a:schemeClr>
                    </a:solidFill>
                  </a:tcPr>
                </a:tc>
              </a:tr>
              <a:tr h="445871">
                <a:tc>
                  <a:txBody>
                    <a:bodyPr/>
                    <a:lstStyle/>
                    <a:p>
                      <a:pPr indent="467995" algn="just">
                        <a:lnSpc>
                          <a:spcPts val="1200"/>
                        </a:lnSpc>
                        <a:spcBef>
                          <a:spcPts val="300"/>
                        </a:spcBef>
                        <a:spcAft>
                          <a:spcPts val="300"/>
                        </a:spcAft>
                      </a:pPr>
                      <a:r>
                        <a:rPr lang="el-GR" sz="700" b="1" dirty="0">
                          <a:latin typeface="Times New Roman"/>
                          <a:ea typeface="Calibri"/>
                          <a:cs typeface="Book Antiqua"/>
                        </a:rPr>
                        <a:t>Τρίτη</a:t>
                      </a:r>
                      <a:endParaRPr lang="el-GR" sz="1000" dirty="0">
                        <a:latin typeface="Calibri"/>
                        <a:ea typeface="Calibri"/>
                        <a:cs typeface="Times New Roman"/>
                      </a:endParaRPr>
                    </a:p>
                  </a:txBody>
                  <a:tcPr marL="61633" marR="61633" marT="0" marB="0">
                    <a:lnL>
                      <a:noFill/>
                    </a:lnL>
                    <a:lnR>
                      <a:noFill/>
                    </a:lnR>
                    <a:lnT>
                      <a:noFill/>
                    </a:lnT>
                    <a:lnB>
                      <a:noFill/>
                    </a:lnB>
                    <a:solidFill>
                      <a:schemeClr val="accent6">
                        <a:lumMod val="60000"/>
                        <a:lumOff val="40000"/>
                      </a:schemeClr>
                    </a:solidFill>
                  </a:tcPr>
                </a:tc>
                <a:tc>
                  <a:txBody>
                    <a:bodyPr/>
                    <a:lstStyle/>
                    <a:p>
                      <a:pPr indent="467995" algn="r">
                        <a:lnSpc>
                          <a:spcPts val="1200"/>
                        </a:lnSpc>
                        <a:spcBef>
                          <a:spcPts val="300"/>
                        </a:spcBef>
                        <a:spcAft>
                          <a:spcPts val="300"/>
                        </a:spcAft>
                      </a:pPr>
                      <a:r>
                        <a:rPr lang="el-GR" sz="1100">
                          <a:latin typeface="Times New Roman"/>
                          <a:ea typeface="Calibri"/>
                          <a:cs typeface="Times New Roman"/>
                        </a:rPr>
                        <a:t>50</a:t>
                      </a:r>
                      <a:endParaRPr lang="el-GR" sz="1000">
                        <a:latin typeface="Calibri"/>
                        <a:ea typeface="Calibri"/>
                        <a:cs typeface="Times New Roman"/>
                      </a:endParaRPr>
                    </a:p>
                  </a:txBody>
                  <a:tcPr marL="61633" marR="61633" marT="0" marB="0">
                    <a:lnL>
                      <a:noFill/>
                    </a:lnL>
                    <a:lnR>
                      <a:noFill/>
                    </a:lnR>
                    <a:lnT>
                      <a:noFill/>
                    </a:lnT>
                    <a:lnB>
                      <a:noFill/>
                    </a:lnB>
                    <a:solidFill>
                      <a:schemeClr val="accent6">
                        <a:lumMod val="60000"/>
                        <a:lumOff val="40000"/>
                      </a:schemeClr>
                    </a:solidFill>
                  </a:tcPr>
                </a:tc>
                <a:tc>
                  <a:txBody>
                    <a:bodyPr/>
                    <a:lstStyle/>
                    <a:p>
                      <a:pPr marR="504190" indent="467995" algn="r">
                        <a:lnSpc>
                          <a:spcPts val="1200"/>
                        </a:lnSpc>
                        <a:spcBef>
                          <a:spcPts val="300"/>
                        </a:spcBef>
                        <a:spcAft>
                          <a:spcPts val="300"/>
                        </a:spcAft>
                      </a:pPr>
                      <a:r>
                        <a:rPr lang="el-GR" sz="1100">
                          <a:latin typeface="Times New Roman"/>
                          <a:ea typeface="Calibri"/>
                          <a:cs typeface="Times New Roman"/>
                        </a:rPr>
                        <a:t>8</a:t>
                      </a:r>
                      <a:endParaRPr lang="el-GR" sz="1000">
                        <a:latin typeface="Calibri"/>
                        <a:ea typeface="Calibri"/>
                        <a:cs typeface="Times New Roman"/>
                      </a:endParaRPr>
                    </a:p>
                  </a:txBody>
                  <a:tcPr marL="61633" marR="61633" marT="0" marB="0">
                    <a:lnL>
                      <a:noFill/>
                    </a:lnL>
                    <a:lnR>
                      <a:noFill/>
                    </a:lnR>
                    <a:lnT>
                      <a:noFill/>
                    </a:lnT>
                    <a:lnB>
                      <a:noFill/>
                    </a:lnB>
                    <a:solidFill>
                      <a:schemeClr val="accent6">
                        <a:lumMod val="60000"/>
                        <a:lumOff val="40000"/>
                      </a:schemeClr>
                    </a:solidFill>
                  </a:tcPr>
                </a:tc>
                <a:tc>
                  <a:txBody>
                    <a:bodyPr/>
                    <a:lstStyle/>
                    <a:p>
                      <a:pPr marR="504190" indent="467995" algn="r">
                        <a:lnSpc>
                          <a:spcPts val="1200"/>
                        </a:lnSpc>
                        <a:spcBef>
                          <a:spcPts val="300"/>
                        </a:spcBef>
                        <a:spcAft>
                          <a:spcPts val="300"/>
                        </a:spcAft>
                      </a:pPr>
                      <a:r>
                        <a:rPr lang="el-GR" sz="1100">
                          <a:latin typeface="Times New Roman"/>
                          <a:ea typeface="Calibri"/>
                          <a:cs typeface="Times New Roman"/>
                        </a:rPr>
                        <a:t>15</a:t>
                      </a:r>
                      <a:endParaRPr lang="el-GR" sz="1000">
                        <a:latin typeface="Calibri"/>
                        <a:ea typeface="Calibri"/>
                        <a:cs typeface="Times New Roman"/>
                      </a:endParaRPr>
                    </a:p>
                  </a:txBody>
                  <a:tcPr marL="61633" marR="61633" marT="0" marB="0">
                    <a:lnL>
                      <a:noFill/>
                    </a:lnL>
                    <a:lnR>
                      <a:noFill/>
                    </a:lnR>
                    <a:lnT>
                      <a:noFill/>
                    </a:lnT>
                    <a:lnB>
                      <a:noFill/>
                    </a:lnB>
                    <a:solidFill>
                      <a:schemeClr val="accent6">
                        <a:lumMod val="60000"/>
                        <a:lumOff val="40000"/>
                      </a:schemeClr>
                    </a:solidFill>
                  </a:tcPr>
                </a:tc>
                <a:tc>
                  <a:txBody>
                    <a:bodyPr/>
                    <a:lstStyle/>
                    <a:p>
                      <a:pPr marR="504190" indent="467995" algn="r">
                        <a:lnSpc>
                          <a:spcPts val="1200"/>
                        </a:lnSpc>
                        <a:spcBef>
                          <a:spcPts val="300"/>
                        </a:spcBef>
                        <a:spcAft>
                          <a:spcPts val="300"/>
                        </a:spcAft>
                      </a:pPr>
                      <a:r>
                        <a:rPr lang="el-GR" sz="1100">
                          <a:latin typeface="Times New Roman"/>
                          <a:ea typeface="Calibri"/>
                          <a:cs typeface="Times New Roman"/>
                        </a:rPr>
                        <a:t>7</a:t>
                      </a:r>
                      <a:endParaRPr lang="el-GR" sz="1000">
                        <a:latin typeface="Calibri"/>
                        <a:ea typeface="Calibri"/>
                        <a:cs typeface="Times New Roman"/>
                      </a:endParaRPr>
                    </a:p>
                  </a:txBody>
                  <a:tcPr marL="61633" marR="61633" marT="0" marB="0">
                    <a:lnL>
                      <a:noFill/>
                    </a:lnL>
                    <a:lnR>
                      <a:noFill/>
                    </a:lnR>
                    <a:lnT>
                      <a:noFill/>
                    </a:lnT>
                    <a:lnB>
                      <a:noFill/>
                    </a:lnB>
                    <a:solidFill>
                      <a:schemeClr val="accent6">
                        <a:lumMod val="60000"/>
                        <a:lumOff val="40000"/>
                      </a:schemeClr>
                    </a:solidFill>
                  </a:tcPr>
                </a:tc>
                <a:tc>
                  <a:txBody>
                    <a:bodyPr/>
                    <a:lstStyle/>
                    <a:p>
                      <a:pPr marR="504190" indent="467995" algn="r">
                        <a:lnSpc>
                          <a:spcPts val="1200"/>
                        </a:lnSpc>
                        <a:spcBef>
                          <a:spcPts val="300"/>
                        </a:spcBef>
                        <a:spcAft>
                          <a:spcPts val="300"/>
                        </a:spcAft>
                      </a:pPr>
                      <a:r>
                        <a:rPr lang="el-GR" sz="1100">
                          <a:latin typeface="Times New Roman"/>
                          <a:ea typeface="Calibri"/>
                          <a:cs typeface="Times New Roman"/>
                        </a:rPr>
                        <a:t>41</a:t>
                      </a:r>
                      <a:endParaRPr lang="el-GR" sz="1000">
                        <a:latin typeface="Calibri"/>
                        <a:ea typeface="Calibri"/>
                        <a:cs typeface="Times New Roman"/>
                      </a:endParaRPr>
                    </a:p>
                  </a:txBody>
                  <a:tcPr marL="61633" marR="61633" marT="0" marB="0">
                    <a:lnL>
                      <a:noFill/>
                    </a:lnL>
                    <a:lnR>
                      <a:noFill/>
                    </a:lnR>
                    <a:lnT>
                      <a:noFill/>
                    </a:lnT>
                    <a:lnB>
                      <a:noFill/>
                    </a:lnB>
                    <a:solidFill>
                      <a:schemeClr val="accent6">
                        <a:lumMod val="60000"/>
                        <a:lumOff val="40000"/>
                      </a:schemeClr>
                    </a:solidFill>
                  </a:tcPr>
                </a:tc>
              </a:tr>
              <a:tr h="445871">
                <a:tc>
                  <a:txBody>
                    <a:bodyPr/>
                    <a:lstStyle/>
                    <a:p>
                      <a:pPr indent="467995" algn="just">
                        <a:lnSpc>
                          <a:spcPts val="1200"/>
                        </a:lnSpc>
                        <a:spcBef>
                          <a:spcPts val="300"/>
                        </a:spcBef>
                        <a:spcAft>
                          <a:spcPts val="300"/>
                        </a:spcAft>
                      </a:pPr>
                      <a:r>
                        <a:rPr lang="el-GR" sz="700" b="1">
                          <a:latin typeface="Times New Roman"/>
                          <a:ea typeface="Calibri"/>
                          <a:cs typeface="Book Antiqua"/>
                        </a:rPr>
                        <a:t>Τετάρτη</a:t>
                      </a:r>
                      <a:endParaRPr lang="el-GR" sz="1000">
                        <a:latin typeface="Calibri"/>
                        <a:ea typeface="Calibri"/>
                        <a:cs typeface="Times New Roman"/>
                      </a:endParaRPr>
                    </a:p>
                  </a:txBody>
                  <a:tcPr marL="61633" marR="61633" marT="0" marB="0">
                    <a:lnL>
                      <a:noFill/>
                    </a:lnL>
                    <a:lnR>
                      <a:noFill/>
                    </a:lnR>
                    <a:lnT>
                      <a:noFill/>
                    </a:lnT>
                    <a:lnB>
                      <a:noFill/>
                    </a:lnB>
                    <a:solidFill>
                      <a:schemeClr val="accent6">
                        <a:lumMod val="60000"/>
                        <a:lumOff val="40000"/>
                      </a:schemeClr>
                    </a:solidFill>
                  </a:tcPr>
                </a:tc>
                <a:tc>
                  <a:txBody>
                    <a:bodyPr/>
                    <a:lstStyle/>
                    <a:p>
                      <a:pPr indent="467995" algn="r">
                        <a:lnSpc>
                          <a:spcPts val="1200"/>
                        </a:lnSpc>
                        <a:spcBef>
                          <a:spcPts val="300"/>
                        </a:spcBef>
                        <a:spcAft>
                          <a:spcPts val="300"/>
                        </a:spcAft>
                      </a:pPr>
                      <a:r>
                        <a:rPr lang="el-GR" sz="1100">
                          <a:latin typeface="Times New Roman"/>
                          <a:ea typeface="Calibri"/>
                          <a:cs typeface="Times New Roman"/>
                        </a:rPr>
                        <a:t>52</a:t>
                      </a:r>
                      <a:endParaRPr lang="el-GR" sz="1000">
                        <a:latin typeface="Calibri"/>
                        <a:ea typeface="Calibri"/>
                        <a:cs typeface="Times New Roman"/>
                      </a:endParaRPr>
                    </a:p>
                  </a:txBody>
                  <a:tcPr marL="61633" marR="61633" marT="0" marB="0">
                    <a:lnL>
                      <a:noFill/>
                    </a:lnL>
                    <a:lnR>
                      <a:noFill/>
                    </a:lnR>
                    <a:lnT>
                      <a:noFill/>
                    </a:lnT>
                    <a:lnB>
                      <a:noFill/>
                    </a:lnB>
                    <a:solidFill>
                      <a:schemeClr val="accent6">
                        <a:lumMod val="60000"/>
                        <a:lumOff val="40000"/>
                      </a:schemeClr>
                    </a:solidFill>
                  </a:tcPr>
                </a:tc>
                <a:tc>
                  <a:txBody>
                    <a:bodyPr/>
                    <a:lstStyle/>
                    <a:p>
                      <a:pPr marR="504190" indent="467995" algn="r">
                        <a:lnSpc>
                          <a:spcPts val="1200"/>
                        </a:lnSpc>
                        <a:spcBef>
                          <a:spcPts val="300"/>
                        </a:spcBef>
                        <a:spcAft>
                          <a:spcPts val="300"/>
                        </a:spcAft>
                      </a:pPr>
                      <a:r>
                        <a:rPr lang="el-GR" sz="1100">
                          <a:latin typeface="Times New Roman"/>
                          <a:ea typeface="Calibri"/>
                          <a:cs typeface="Times New Roman"/>
                        </a:rPr>
                        <a:t>6</a:t>
                      </a:r>
                      <a:endParaRPr lang="el-GR" sz="1000">
                        <a:latin typeface="Calibri"/>
                        <a:ea typeface="Calibri"/>
                        <a:cs typeface="Times New Roman"/>
                      </a:endParaRPr>
                    </a:p>
                  </a:txBody>
                  <a:tcPr marL="61633" marR="61633" marT="0" marB="0">
                    <a:lnL>
                      <a:noFill/>
                    </a:lnL>
                    <a:lnR>
                      <a:noFill/>
                    </a:lnR>
                    <a:lnT>
                      <a:noFill/>
                    </a:lnT>
                    <a:lnB>
                      <a:noFill/>
                    </a:lnB>
                    <a:solidFill>
                      <a:schemeClr val="accent6">
                        <a:lumMod val="60000"/>
                        <a:lumOff val="40000"/>
                      </a:schemeClr>
                    </a:solidFill>
                  </a:tcPr>
                </a:tc>
                <a:tc>
                  <a:txBody>
                    <a:bodyPr/>
                    <a:lstStyle/>
                    <a:p>
                      <a:pPr marR="504190" indent="467995" algn="r">
                        <a:lnSpc>
                          <a:spcPts val="1200"/>
                        </a:lnSpc>
                        <a:spcBef>
                          <a:spcPts val="300"/>
                        </a:spcBef>
                        <a:spcAft>
                          <a:spcPts val="300"/>
                        </a:spcAft>
                      </a:pPr>
                      <a:r>
                        <a:rPr lang="el-GR" sz="1100">
                          <a:latin typeface="Times New Roman"/>
                          <a:ea typeface="Calibri"/>
                          <a:cs typeface="Times New Roman"/>
                        </a:rPr>
                        <a:t>15</a:t>
                      </a:r>
                      <a:endParaRPr lang="el-GR" sz="1000">
                        <a:latin typeface="Calibri"/>
                        <a:ea typeface="Calibri"/>
                        <a:cs typeface="Times New Roman"/>
                      </a:endParaRPr>
                    </a:p>
                  </a:txBody>
                  <a:tcPr marL="61633" marR="61633" marT="0" marB="0">
                    <a:lnL>
                      <a:noFill/>
                    </a:lnL>
                    <a:lnR>
                      <a:noFill/>
                    </a:lnR>
                    <a:lnT>
                      <a:noFill/>
                    </a:lnT>
                    <a:lnB>
                      <a:noFill/>
                    </a:lnB>
                    <a:solidFill>
                      <a:schemeClr val="accent6">
                        <a:lumMod val="60000"/>
                        <a:lumOff val="40000"/>
                      </a:schemeClr>
                    </a:solidFill>
                  </a:tcPr>
                </a:tc>
                <a:tc>
                  <a:txBody>
                    <a:bodyPr/>
                    <a:lstStyle/>
                    <a:p>
                      <a:pPr marR="504190" indent="467995" algn="r">
                        <a:lnSpc>
                          <a:spcPts val="1200"/>
                        </a:lnSpc>
                        <a:spcBef>
                          <a:spcPts val="300"/>
                        </a:spcBef>
                        <a:spcAft>
                          <a:spcPts val="300"/>
                        </a:spcAft>
                      </a:pPr>
                      <a:r>
                        <a:rPr lang="el-GR" sz="1100">
                          <a:latin typeface="Times New Roman"/>
                          <a:ea typeface="Calibri"/>
                          <a:cs typeface="Times New Roman"/>
                        </a:rPr>
                        <a:t>9</a:t>
                      </a:r>
                      <a:endParaRPr lang="el-GR" sz="1000">
                        <a:latin typeface="Calibri"/>
                        <a:ea typeface="Calibri"/>
                        <a:cs typeface="Times New Roman"/>
                      </a:endParaRPr>
                    </a:p>
                  </a:txBody>
                  <a:tcPr marL="61633" marR="61633" marT="0" marB="0">
                    <a:lnL>
                      <a:noFill/>
                    </a:lnL>
                    <a:lnR>
                      <a:noFill/>
                    </a:lnR>
                    <a:lnT>
                      <a:noFill/>
                    </a:lnT>
                    <a:lnB>
                      <a:noFill/>
                    </a:lnB>
                    <a:solidFill>
                      <a:schemeClr val="accent6">
                        <a:lumMod val="60000"/>
                        <a:lumOff val="40000"/>
                      </a:schemeClr>
                    </a:solidFill>
                  </a:tcPr>
                </a:tc>
                <a:tc>
                  <a:txBody>
                    <a:bodyPr/>
                    <a:lstStyle/>
                    <a:p>
                      <a:pPr marR="504190" indent="467995" algn="r">
                        <a:lnSpc>
                          <a:spcPts val="1200"/>
                        </a:lnSpc>
                        <a:spcBef>
                          <a:spcPts val="300"/>
                        </a:spcBef>
                        <a:spcAft>
                          <a:spcPts val="300"/>
                        </a:spcAft>
                      </a:pPr>
                      <a:r>
                        <a:rPr lang="el-GR" sz="1100">
                          <a:latin typeface="Times New Roman"/>
                          <a:ea typeface="Calibri"/>
                          <a:cs typeface="Times New Roman"/>
                        </a:rPr>
                        <a:t>53</a:t>
                      </a:r>
                      <a:endParaRPr lang="el-GR" sz="1000">
                        <a:latin typeface="Calibri"/>
                        <a:ea typeface="Calibri"/>
                        <a:cs typeface="Times New Roman"/>
                      </a:endParaRPr>
                    </a:p>
                  </a:txBody>
                  <a:tcPr marL="61633" marR="61633" marT="0" marB="0">
                    <a:lnL>
                      <a:noFill/>
                    </a:lnL>
                    <a:lnR>
                      <a:noFill/>
                    </a:lnR>
                    <a:lnT>
                      <a:noFill/>
                    </a:lnT>
                    <a:lnB>
                      <a:noFill/>
                    </a:lnB>
                    <a:solidFill>
                      <a:schemeClr val="accent6">
                        <a:lumMod val="60000"/>
                        <a:lumOff val="40000"/>
                      </a:schemeClr>
                    </a:solidFill>
                  </a:tcPr>
                </a:tc>
              </a:tr>
              <a:tr h="248062">
                <a:tc>
                  <a:txBody>
                    <a:bodyPr/>
                    <a:lstStyle/>
                    <a:p>
                      <a:pPr indent="467995" algn="just">
                        <a:lnSpc>
                          <a:spcPts val="1200"/>
                        </a:lnSpc>
                        <a:spcBef>
                          <a:spcPts val="300"/>
                        </a:spcBef>
                        <a:spcAft>
                          <a:spcPts val="300"/>
                        </a:spcAft>
                      </a:pPr>
                      <a:r>
                        <a:rPr lang="el-GR" sz="700" b="1">
                          <a:latin typeface="Times New Roman"/>
                          <a:ea typeface="Calibri"/>
                          <a:cs typeface="Book Antiqua"/>
                        </a:rPr>
                        <a:t>Πέμπτη</a:t>
                      </a:r>
                      <a:endParaRPr lang="el-GR" sz="1000">
                        <a:latin typeface="Calibri"/>
                        <a:ea typeface="Calibri"/>
                        <a:cs typeface="Times New Roman"/>
                      </a:endParaRPr>
                    </a:p>
                  </a:txBody>
                  <a:tcPr marL="61633" marR="61633" marT="0" marB="0">
                    <a:lnL>
                      <a:noFill/>
                    </a:lnL>
                    <a:lnR>
                      <a:noFill/>
                    </a:lnR>
                    <a:lnT>
                      <a:noFill/>
                    </a:lnT>
                    <a:lnB>
                      <a:noFill/>
                    </a:lnB>
                    <a:solidFill>
                      <a:schemeClr val="accent6">
                        <a:lumMod val="60000"/>
                        <a:lumOff val="40000"/>
                      </a:schemeClr>
                    </a:solidFill>
                  </a:tcPr>
                </a:tc>
                <a:tc>
                  <a:txBody>
                    <a:bodyPr/>
                    <a:lstStyle/>
                    <a:p>
                      <a:pPr indent="467995" algn="r">
                        <a:lnSpc>
                          <a:spcPts val="1200"/>
                        </a:lnSpc>
                        <a:spcBef>
                          <a:spcPts val="300"/>
                        </a:spcBef>
                        <a:spcAft>
                          <a:spcPts val="300"/>
                        </a:spcAft>
                      </a:pPr>
                      <a:r>
                        <a:rPr lang="el-GR" sz="1100">
                          <a:latin typeface="Times New Roman"/>
                          <a:ea typeface="Calibri"/>
                          <a:cs typeface="Times New Roman"/>
                        </a:rPr>
                        <a:t>23</a:t>
                      </a:r>
                      <a:endParaRPr lang="el-GR" sz="1000">
                        <a:latin typeface="Calibri"/>
                        <a:ea typeface="Calibri"/>
                        <a:cs typeface="Times New Roman"/>
                      </a:endParaRPr>
                    </a:p>
                  </a:txBody>
                  <a:tcPr marL="61633" marR="61633" marT="0" marB="0">
                    <a:lnL>
                      <a:noFill/>
                    </a:lnL>
                    <a:lnR>
                      <a:noFill/>
                    </a:lnR>
                    <a:lnT>
                      <a:noFill/>
                    </a:lnT>
                    <a:lnB>
                      <a:noFill/>
                    </a:lnB>
                    <a:solidFill>
                      <a:schemeClr val="accent6">
                        <a:lumMod val="60000"/>
                        <a:lumOff val="40000"/>
                      </a:schemeClr>
                    </a:solidFill>
                  </a:tcPr>
                </a:tc>
                <a:tc>
                  <a:txBody>
                    <a:bodyPr/>
                    <a:lstStyle/>
                    <a:p>
                      <a:pPr marR="504190" indent="467995" algn="r">
                        <a:lnSpc>
                          <a:spcPts val="1200"/>
                        </a:lnSpc>
                        <a:spcBef>
                          <a:spcPts val="300"/>
                        </a:spcBef>
                        <a:spcAft>
                          <a:spcPts val="300"/>
                        </a:spcAft>
                      </a:pPr>
                      <a:r>
                        <a:rPr lang="el-GR" sz="1100">
                          <a:latin typeface="Times New Roman"/>
                          <a:ea typeface="Calibri"/>
                          <a:cs typeface="Times New Roman"/>
                        </a:rPr>
                        <a:t>8</a:t>
                      </a:r>
                      <a:endParaRPr lang="el-GR" sz="1000">
                        <a:latin typeface="Calibri"/>
                        <a:ea typeface="Calibri"/>
                        <a:cs typeface="Times New Roman"/>
                      </a:endParaRPr>
                    </a:p>
                  </a:txBody>
                  <a:tcPr marL="61633" marR="61633" marT="0" marB="0">
                    <a:lnL>
                      <a:noFill/>
                    </a:lnL>
                    <a:lnR>
                      <a:noFill/>
                    </a:lnR>
                    <a:lnT>
                      <a:noFill/>
                    </a:lnT>
                    <a:lnB>
                      <a:noFill/>
                    </a:lnB>
                    <a:solidFill>
                      <a:schemeClr val="accent6">
                        <a:lumMod val="60000"/>
                        <a:lumOff val="40000"/>
                      </a:schemeClr>
                    </a:solidFill>
                  </a:tcPr>
                </a:tc>
                <a:tc>
                  <a:txBody>
                    <a:bodyPr/>
                    <a:lstStyle/>
                    <a:p>
                      <a:pPr marR="504190" indent="467995" algn="r">
                        <a:lnSpc>
                          <a:spcPts val="1200"/>
                        </a:lnSpc>
                        <a:spcBef>
                          <a:spcPts val="300"/>
                        </a:spcBef>
                        <a:spcAft>
                          <a:spcPts val="300"/>
                        </a:spcAft>
                      </a:pPr>
                      <a:r>
                        <a:rPr lang="el-GR" sz="1100">
                          <a:latin typeface="Times New Roman"/>
                          <a:ea typeface="Calibri"/>
                          <a:cs typeface="Times New Roman"/>
                        </a:rPr>
                        <a:t>9</a:t>
                      </a:r>
                      <a:endParaRPr lang="el-GR" sz="1000">
                        <a:latin typeface="Calibri"/>
                        <a:ea typeface="Calibri"/>
                        <a:cs typeface="Times New Roman"/>
                      </a:endParaRPr>
                    </a:p>
                  </a:txBody>
                  <a:tcPr marL="61633" marR="61633" marT="0" marB="0">
                    <a:lnL>
                      <a:noFill/>
                    </a:lnL>
                    <a:lnR>
                      <a:noFill/>
                    </a:lnR>
                    <a:lnT>
                      <a:noFill/>
                    </a:lnT>
                    <a:lnB>
                      <a:noFill/>
                    </a:lnB>
                    <a:solidFill>
                      <a:schemeClr val="accent6">
                        <a:lumMod val="60000"/>
                        <a:lumOff val="40000"/>
                      </a:schemeClr>
                    </a:solidFill>
                  </a:tcPr>
                </a:tc>
                <a:tc>
                  <a:txBody>
                    <a:bodyPr/>
                    <a:lstStyle/>
                    <a:p>
                      <a:pPr marR="504190" indent="467995" algn="r">
                        <a:lnSpc>
                          <a:spcPts val="1200"/>
                        </a:lnSpc>
                        <a:spcBef>
                          <a:spcPts val="300"/>
                        </a:spcBef>
                        <a:spcAft>
                          <a:spcPts val="300"/>
                        </a:spcAft>
                      </a:pPr>
                      <a:r>
                        <a:rPr lang="el-GR" sz="1100">
                          <a:latin typeface="Times New Roman"/>
                          <a:ea typeface="Calibri"/>
                          <a:cs typeface="Times New Roman"/>
                        </a:rPr>
                        <a:t>1</a:t>
                      </a:r>
                      <a:endParaRPr lang="el-GR" sz="1000">
                        <a:latin typeface="Calibri"/>
                        <a:ea typeface="Calibri"/>
                        <a:cs typeface="Times New Roman"/>
                      </a:endParaRPr>
                    </a:p>
                  </a:txBody>
                  <a:tcPr marL="61633" marR="61633" marT="0" marB="0">
                    <a:lnL>
                      <a:noFill/>
                    </a:lnL>
                    <a:lnR>
                      <a:noFill/>
                    </a:lnR>
                    <a:lnT>
                      <a:noFill/>
                    </a:lnT>
                    <a:lnB>
                      <a:noFill/>
                    </a:lnB>
                    <a:solidFill>
                      <a:schemeClr val="accent6">
                        <a:lumMod val="60000"/>
                        <a:lumOff val="40000"/>
                      </a:schemeClr>
                    </a:solidFill>
                  </a:tcPr>
                </a:tc>
                <a:tc>
                  <a:txBody>
                    <a:bodyPr/>
                    <a:lstStyle/>
                    <a:p>
                      <a:pPr marR="504190" indent="467995" algn="r">
                        <a:lnSpc>
                          <a:spcPts val="1200"/>
                        </a:lnSpc>
                        <a:spcBef>
                          <a:spcPts val="300"/>
                        </a:spcBef>
                        <a:spcAft>
                          <a:spcPts val="300"/>
                        </a:spcAft>
                      </a:pPr>
                      <a:r>
                        <a:rPr lang="el-GR" sz="1100">
                          <a:latin typeface="Times New Roman"/>
                          <a:ea typeface="Calibri"/>
                          <a:cs typeface="Times New Roman"/>
                        </a:rPr>
                        <a:t>6</a:t>
                      </a:r>
                      <a:endParaRPr lang="el-GR" sz="1000">
                        <a:latin typeface="Calibri"/>
                        <a:ea typeface="Calibri"/>
                        <a:cs typeface="Times New Roman"/>
                      </a:endParaRPr>
                    </a:p>
                  </a:txBody>
                  <a:tcPr marL="61633" marR="61633" marT="0" marB="0">
                    <a:lnL>
                      <a:noFill/>
                    </a:lnL>
                    <a:lnR>
                      <a:noFill/>
                    </a:lnR>
                    <a:lnT>
                      <a:noFill/>
                    </a:lnT>
                    <a:lnB>
                      <a:noFill/>
                    </a:lnB>
                    <a:solidFill>
                      <a:schemeClr val="accent6">
                        <a:lumMod val="60000"/>
                        <a:lumOff val="40000"/>
                      </a:schemeClr>
                    </a:solidFill>
                  </a:tcPr>
                </a:tc>
              </a:tr>
              <a:tr h="445871">
                <a:tc>
                  <a:txBody>
                    <a:bodyPr/>
                    <a:lstStyle/>
                    <a:p>
                      <a:pPr indent="467995" algn="just">
                        <a:lnSpc>
                          <a:spcPts val="1200"/>
                        </a:lnSpc>
                        <a:spcBef>
                          <a:spcPts val="300"/>
                        </a:spcBef>
                        <a:spcAft>
                          <a:spcPts val="300"/>
                        </a:spcAft>
                      </a:pPr>
                      <a:r>
                        <a:rPr lang="el-GR" sz="700" b="1">
                          <a:latin typeface="Times New Roman"/>
                          <a:ea typeface="Calibri"/>
                          <a:cs typeface="Book Antiqua"/>
                        </a:rPr>
                        <a:t>Παρασκευή</a:t>
                      </a:r>
                      <a:endParaRPr lang="el-GR" sz="1000">
                        <a:latin typeface="Calibri"/>
                        <a:ea typeface="Calibri"/>
                        <a:cs typeface="Times New Roman"/>
                      </a:endParaRPr>
                    </a:p>
                  </a:txBody>
                  <a:tcPr marL="61633" marR="61633" marT="0" marB="0">
                    <a:lnL>
                      <a:noFill/>
                    </a:lnL>
                    <a:lnR>
                      <a:noFill/>
                    </a:lnR>
                    <a:lnT>
                      <a:noFill/>
                    </a:lnT>
                    <a:lnB>
                      <a:noFill/>
                    </a:lnB>
                    <a:solidFill>
                      <a:schemeClr val="accent6">
                        <a:lumMod val="60000"/>
                        <a:lumOff val="40000"/>
                      </a:schemeClr>
                    </a:solidFill>
                  </a:tcPr>
                </a:tc>
                <a:tc>
                  <a:txBody>
                    <a:bodyPr/>
                    <a:lstStyle/>
                    <a:p>
                      <a:pPr indent="467995" algn="r">
                        <a:lnSpc>
                          <a:spcPts val="1200"/>
                        </a:lnSpc>
                        <a:spcBef>
                          <a:spcPts val="300"/>
                        </a:spcBef>
                        <a:spcAft>
                          <a:spcPts val="300"/>
                        </a:spcAft>
                      </a:pPr>
                      <a:r>
                        <a:rPr lang="el-GR" sz="1100">
                          <a:latin typeface="Times New Roman"/>
                          <a:ea typeface="Calibri"/>
                          <a:cs typeface="Times New Roman"/>
                        </a:rPr>
                        <a:t>18</a:t>
                      </a:r>
                      <a:endParaRPr lang="el-GR" sz="1000">
                        <a:latin typeface="Calibri"/>
                        <a:ea typeface="Calibri"/>
                        <a:cs typeface="Times New Roman"/>
                      </a:endParaRPr>
                    </a:p>
                  </a:txBody>
                  <a:tcPr marL="61633" marR="61633" marT="0" marB="0">
                    <a:lnL>
                      <a:noFill/>
                    </a:lnL>
                    <a:lnR>
                      <a:noFill/>
                    </a:lnR>
                    <a:lnT>
                      <a:noFill/>
                    </a:lnT>
                    <a:lnB>
                      <a:noFill/>
                    </a:lnB>
                    <a:solidFill>
                      <a:schemeClr val="accent6">
                        <a:lumMod val="60000"/>
                        <a:lumOff val="40000"/>
                      </a:schemeClr>
                    </a:solidFill>
                  </a:tcPr>
                </a:tc>
                <a:tc>
                  <a:txBody>
                    <a:bodyPr/>
                    <a:lstStyle/>
                    <a:p>
                      <a:pPr marR="504190" indent="467995" algn="r">
                        <a:lnSpc>
                          <a:spcPts val="1200"/>
                        </a:lnSpc>
                        <a:spcBef>
                          <a:spcPts val="300"/>
                        </a:spcBef>
                        <a:spcAft>
                          <a:spcPts val="300"/>
                        </a:spcAft>
                      </a:pPr>
                      <a:r>
                        <a:rPr lang="el-GR" sz="1100">
                          <a:latin typeface="Times New Roman"/>
                          <a:ea typeface="Calibri"/>
                          <a:cs typeface="Times New Roman"/>
                        </a:rPr>
                        <a:t>10</a:t>
                      </a:r>
                      <a:endParaRPr lang="el-GR" sz="1000">
                        <a:latin typeface="Calibri"/>
                        <a:ea typeface="Calibri"/>
                        <a:cs typeface="Times New Roman"/>
                      </a:endParaRPr>
                    </a:p>
                  </a:txBody>
                  <a:tcPr marL="61633" marR="61633" marT="0" marB="0">
                    <a:lnL>
                      <a:noFill/>
                    </a:lnL>
                    <a:lnR>
                      <a:noFill/>
                    </a:lnR>
                    <a:lnT>
                      <a:noFill/>
                    </a:lnT>
                    <a:lnB>
                      <a:noFill/>
                    </a:lnB>
                    <a:solidFill>
                      <a:schemeClr val="accent6">
                        <a:lumMod val="60000"/>
                        <a:lumOff val="40000"/>
                      </a:schemeClr>
                    </a:solidFill>
                  </a:tcPr>
                </a:tc>
                <a:tc>
                  <a:txBody>
                    <a:bodyPr/>
                    <a:lstStyle/>
                    <a:p>
                      <a:pPr marR="504190" indent="467995" algn="r">
                        <a:lnSpc>
                          <a:spcPts val="1200"/>
                        </a:lnSpc>
                        <a:spcBef>
                          <a:spcPts val="300"/>
                        </a:spcBef>
                        <a:spcAft>
                          <a:spcPts val="300"/>
                        </a:spcAft>
                      </a:pPr>
                      <a:r>
                        <a:rPr lang="el-GR" sz="1100">
                          <a:latin typeface="Times New Roman"/>
                          <a:ea typeface="Calibri"/>
                          <a:cs typeface="Times New Roman"/>
                        </a:rPr>
                        <a:t>1</a:t>
                      </a:r>
                      <a:endParaRPr lang="el-GR" sz="1000">
                        <a:latin typeface="Calibri"/>
                        <a:ea typeface="Calibri"/>
                        <a:cs typeface="Times New Roman"/>
                      </a:endParaRPr>
                    </a:p>
                  </a:txBody>
                  <a:tcPr marL="61633" marR="61633" marT="0" marB="0">
                    <a:lnL>
                      <a:noFill/>
                    </a:lnL>
                    <a:lnR>
                      <a:noFill/>
                    </a:lnR>
                    <a:lnT>
                      <a:noFill/>
                    </a:lnT>
                    <a:lnB>
                      <a:noFill/>
                    </a:lnB>
                    <a:solidFill>
                      <a:schemeClr val="accent6">
                        <a:lumMod val="60000"/>
                        <a:lumOff val="40000"/>
                      </a:schemeClr>
                    </a:solidFill>
                  </a:tcPr>
                </a:tc>
                <a:tc>
                  <a:txBody>
                    <a:bodyPr/>
                    <a:lstStyle/>
                    <a:p>
                      <a:pPr marR="504190" indent="467995" algn="r">
                        <a:lnSpc>
                          <a:spcPts val="1200"/>
                        </a:lnSpc>
                        <a:spcBef>
                          <a:spcPts val="300"/>
                        </a:spcBef>
                        <a:spcAft>
                          <a:spcPts val="300"/>
                        </a:spcAft>
                      </a:pPr>
                      <a:r>
                        <a:rPr lang="el-GR" sz="1100">
                          <a:latin typeface="Times New Roman"/>
                          <a:ea typeface="Calibri"/>
                          <a:cs typeface="Times New Roman"/>
                        </a:rPr>
                        <a:t>0</a:t>
                      </a:r>
                      <a:endParaRPr lang="el-GR" sz="1000">
                        <a:latin typeface="Calibri"/>
                        <a:ea typeface="Calibri"/>
                        <a:cs typeface="Times New Roman"/>
                      </a:endParaRPr>
                    </a:p>
                  </a:txBody>
                  <a:tcPr marL="61633" marR="61633" marT="0" marB="0">
                    <a:lnL>
                      <a:noFill/>
                    </a:lnL>
                    <a:lnR>
                      <a:noFill/>
                    </a:lnR>
                    <a:lnT>
                      <a:noFill/>
                    </a:lnT>
                    <a:lnB>
                      <a:noFill/>
                    </a:lnB>
                    <a:solidFill>
                      <a:schemeClr val="accent6">
                        <a:lumMod val="60000"/>
                        <a:lumOff val="40000"/>
                      </a:schemeClr>
                    </a:solidFill>
                  </a:tcPr>
                </a:tc>
                <a:tc>
                  <a:txBody>
                    <a:bodyPr/>
                    <a:lstStyle/>
                    <a:p>
                      <a:pPr marR="504190" indent="467995" algn="r">
                        <a:lnSpc>
                          <a:spcPts val="1200"/>
                        </a:lnSpc>
                        <a:spcBef>
                          <a:spcPts val="300"/>
                        </a:spcBef>
                        <a:spcAft>
                          <a:spcPts val="300"/>
                        </a:spcAft>
                      </a:pPr>
                      <a:r>
                        <a:rPr lang="el-GR" sz="1100">
                          <a:latin typeface="Times New Roman"/>
                          <a:ea typeface="Calibri"/>
                          <a:cs typeface="Times New Roman"/>
                        </a:rPr>
                        <a:t>0</a:t>
                      </a:r>
                      <a:endParaRPr lang="el-GR" sz="1000">
                        <a:latin typeface="Calibri"/>
                        <a:ea typeface="Calibri"/>
                        <a:cs typeface="Times New Roman"/>
                      </a:endParaRPr>
                    </a:p>
                  </a:txBody>
                  <a:tcPr marL="61633" marR="61633" marT="0" marB="0">
                    <a:lnL>
                      <a:noFill/>
                    </a:lnL>
                    <a:lnR>
                      <a:noFill/>
                    </a:lnR>
                    <a:lnT>
                      <a:noFill/>
                    </a:lnT>
                    <a:lnB>
                      <a:noFill/>
                    </a:lnB>
                    <a:solidFill>
                      <a:schemeClr val="accent6">
                        <a:lumMod val="60000"/>
                        <a:lumOff val="40000"/>
                      </a:schemeClr>
                    </a:solidFill>
                  </a:tcPr>
                </a:tc>
              </a:tr>
              <a:tr h="445871">
                <a:tc>
                  <a:txBody>
                    <a:bodyPr/>
                    <a:lstStyle/>
                    <a:p>
                      <a:pPr indent="467995" algn="just">
                        <a:lnSpc>
                          <a:spcPts val="1200"/>
                        </a:lnSpc>
                        <a:spcBef>
                          <a:spcPts val="300"/>
                        </a:spcBef>
                        <a:spcAft>
                          <a:spcPts val="300"/>
                        </a:spcAft>
                      </a:pPr>
                      <a:r>
                        <a:rPr lang="el-GR" sz="700" b="1">
                          <a:latin typeface="Times New Roman"/>
                          <a:ea typeface="Calibri"/>
                          <a:cs typeface="Book Antiqua"/>
                        </a:rPr>
                        <a:t>Σάββατο</a:t>
                      </a:r>
                      <a:endParaRPr lang="el-GR" sz="1000">
                        <a:latin typeface="Calibri"/>
                        <a:ea typeface="Calibri"/>
                        <a:cs typeface="Times New Roman"/>
                      </a:endParaRPr>
                    </a:p>
                  </a:txBody>
                  <a:tcPr marL="61633" marR="61633" marT="0" marB="0">
                    <a:lnL>
                      <a:noFill/>
                    </a:lnL>
                    <a:lnR>
                      <a:noFill/>
                    </a:lnR>
                    <a:lnT>
                      <a:noFill/>
                    </a:lnT>
                    <a:lnB>
                      <a:noFill/>
                    </a:lnB>
                    <a:solidFill>
                      <a:schemeClr val="accent6">
                        <a:lumMod val="60000"/>
                        <a:lumOff val="40000"/>
                      </a:schemeClr>
                    </a:solidFill>
                  </a:tcPr>
                </a:tc>
                <a:tc>
                  <a:txBody>
                    <a:bodyPr/>
                    <a:lstStyle/>
                    <a:p>
                      <a:pPr indent="467995" algn="r">
                        <a:lnSpc>
                          <a:spcPts val="1200"/>
                        </a:lnSpc>
                        <a:spcBef>
                          <a:spcPts val="300"/>
                        </a:spcBef>
                        <a:spcAft>
                          <a:spcPts val="300"/>
                        </a:spcAft>
                      </a:pPr>
                      <a:r>
                        <a:rPr lang="el-GR" sz="1100">
                          <a:latin typeface="Times New Roman"/>
                          <a:ea typeface="Calibri"/>
                          <a:cs typeface="Times New Roman"/>
                        </a:rPr>
                        <a:t>3</a:t>
                      </a:r>
                      <a:endParaRPr lang="el-GR" sz="1000">
                        <a:latin typeface="Calibri"/>
                        <a:ea typeface="Calibri"/>
                        <a:cs typeface="Times New Roman"/>
                      </a:endParaRPr>
                    </a:p>
                  </a:txBody>
                  <a:tcPr marL="61633" marR="61633" marT="0" marB="0">
                    <a:lnL>
                      <a:noFill/>
                    </a:lnL>
                    <a:lnR>
                      <a:noFill/>
                    </a:lnR>
                    <a:lnT>
                      <a:noFill/>
                    </a:lnT>
                    <a:lnB>
                      <a:noFill/>
                    </a:lnB>
                    <a:solidFill>
                      <a:schemeClr val="accent6">
                        <a:lumMod val="60000"/>
                        <a:lumOff val="40000"/>
                      </a:schemeClr>
                    </a:solidFill>
                  </a:tcPr>
                </a:tc>
                <a:tc>
                  <a:txBody>
                    <a:bodyPr/>
                    <a:lstStyle/>
                    <a:p>
                      <a:pPr marR="504190" indent="467995" algn="r">
                        <a:lnSpc>
                          <a:spcPts val="1200"/>
                        </a:lnSpc>
                        <a:spcBef>
                          <a:spcPts val="300"/>
                        </a:spcBef>
                        <a:spcAft>
                          <a:spcPts val="300"/>
                        </a:spcAft>
                      </a:pPr>
                      <a:r>
                        <a:rPr lang="el-GR" sz="1100">
                          <a:latin typeface="Times New Roman"/>
                          <a:ea typeface="Calibri"/>
                          <a:cs typeface="Times New Roman"/>
                        </a:rPr>
                        <a:t>10</a:t>
                      </a:r>
                      <a:endParaRPr lang="el-GR" sz="1000">
                        <a:latin typeface="Calibri"/>
                        <a:ea typeface="Calibri"/>
                        <a:cs typeface="Times New Roman"/>
                      </a:endParaRPr>
                    </a:p>
                  </a:txBody>
                  <a:tcPr marL="61633" marR="61633" marT="0" marB="0">
                    <a:lnL>
                      <a:noFill/>
                    </a:lnL>
                    <a:lnR>
                      <a:noFill/>
                    </a:lnR>
                    <a:lnT>
                      <a:noFill/>
                    </a:lnT>
                    <a:lnB>
                      <a:noFill/>
                    </a:lnB>
                    <a:solidFill>
                      <a:schemeClr val="accent6">
                        <a:lumMod val="60000"/>
                        <a:lumOff val="40000"/>
                      </a:schemeClr>
                    </a:solidFill>
                  </a:tcPr>
                </a:tc>
                <a:tc>
                  <a:txBody>
                    <a:bodyPr/>
                    <a:lstStyle/>
                    <a:p>
                      <a:pPr marR="504190" indent="467995" algn="r">
                        <a:lnSpc>
                          <a:spcPts val="1200"/>
                        </a:lnSpc>
                        <a:spcBef>
                          <a:spcPts val="300"/>
                        </a:spcBef>
                        <a:spcAft>
                          <a:spcPts val="300"/>
                        </a:spcAft>
                      </a:pPr>
                      <a:r>
                        <a:rPr lang="el-GR" sz="1100">
                          <a:latin typeface="Times New Roman"/>
                          <a:ea typeface="Calibri"/>
                          <a:cs typeface="Times New Roman"/>
                        </a:rPr>
                        <a:t>0</a:t>
                      </a:r>
                      <a:endParaRPr lang="el-GR" sz="1000">
                        <a:latin typeface="Calibri"/>
                        <a:ea typeface="Calibri"/>
                        <a:cs typeface="Times New Roman"/>
                      </a:endParaRPr>
                    </a:p>
                  </a:txBody>
                  <a:tcPr marL="61633" marR="61633" marT="0" marB="0">
                    <a:lnL>
                      <a:noFill/>
                    </a:lnL>
                    <a:lnR>
                      <a:noFill/>
                    </a:lnR>
                    <a:lnT>
                      <a:noFill/>
                    </a:lnT>
                    <a:lnB>
                      <a:noFill/>
                    </a:lnB>
                    <a:solidFill>
                      <a:schemeClr val="accent6">
                        <a:lumMod val="60000"/>
                        <a:lumOff val="40000"/>
                      </a:schemeClr>
                    </a:solidFill>
                  </a:tcPr>
                </a:tc>
                <a:tc>
                  <a:txBody>
                    <a:bodyPr/>
                    <a:lstStyle/>
                    <a:p>
                      <a:pPr marR="504190" indent="467995" algn="r">
                        <a:lnSpc>
                          <a:spcPts val="1200"/>
                        </a:lnSpc>
                        <a:spcBef>
                          <a:spcPts val="300"/>
                        </a:spcBef>
                        <a:spcAft>
                          <a:spcPts val="300"/>
                        </a:spcAft>
                      </a:pPr>
                      <a:r>
                        <a:rPr lang="el-GR" sz="1100">
                          <a:latin typeface="Times New Roman"/>
                          <a:ea typeface="Calibri"/>
                          <a:cs typeface="Times New Roman"/>
                        </a:rPr>
                        <a:t>0</a:t>
                      </a:r>
                      <a:endParaRPr lang="el-GR" sz="1000">
                        <a:latin typeface="Calibri"/>
                        <a:ea typeface="Calibri"/>
                        <a:cs typeface="Times New Roman"/>
                      </a:endParaRPr>
                    </a:p>
                  </a:txBody>
                  <a:tcPr marL="61633" marR="61633" marT="0" marB="0">
                    <a:lnL>
                      <a:noFill/>
                    </a:lnL>
                    <a:lnR>
                      <a:noFill/>
                    </a:lnR>
                    <a:lnT>
                      <a:noFill/>
                    </a:lnT>
                    <a:lnB>
                      <a:noFill/>
                    </a:lnB>
                    <a:solidFill>
                      <a:schemeClr val="accent6">
                        <a:lumMod val="60000"/>
                        <a:lumOff val="40000"/>
                      </a:schemeClr>
                    </a:solidFill>
                  </a:tcPr>
                </a:tc>
                <a:tc>
                  <a:txBody>
                    <a:bodyPr/>
                    <a:lstStyle/>
                    <a:p>
                      <a:pPr marR="504190" indent="467995" algn="r">
                        <a:lnSpc>
                          <a:spcPts val="1200"/>
                        </a:lnSpc>
                        <a:spcBef>
                          <a:spcPts val="300"/>
                        </a:spcBef>
                        <a:spcAft>
                          <a:spcPts val="300"/>
                        </a:spcAft>
                      </a:pPr>
                      <a:r>
                        <a:rPr lang="el-GR" sz="1100" dirty="0">
                          <a:latin typeface="Times New Roman"/>
                          <a:ea typeface="Calibri"/>
                          <a:cs typeface="Times New Roman"/>
                        </a:rPr>
                        <a:t>0</a:t>
                      </a:r>
                      <a:endParaRPr lang="el-GR" sz="1000" dirty="0">
                        <a:latin typeface="Calibri"/>
                        <a:ea typeface="Calibri"/>
                        <a:cs typeface="Times New Roman"/>
                      </a:endParaRPr>
                    </a:p>
                  </a:txBody>
                  <a:tcPr marL="61633" marR="61633" marT="0" marB="0">
                    <a:lnL>
                      <a:noFill/>
                    </a:lnL>
                    <a:lnR>
                      <a:noFill/>
                    </a:lnR>
                    <a:lnT>
                      <a:noFill/>
                    </a:lnT>
                    <a:lnB>
                      <a:noFill/>
                    </a:lnB>
                    <a:solidFill>
                      <a:schemeClr val="accent6">
                        <a:lumMod val="60000"/>
                        <a:lumOff val="40000"/>
                      </a:schemeClr>
                    </a:solidFill>
                  </a:tcPr>
                </a:tc>
              </a:tr>
            </a:tbl>
          </a:graphicData>
        </a:graphic>
      </p:graphicFrame>
    </p:spTree>
  </p:cSld>
  <p:clrMapOvr>
    <a:masterClrMapping/>
  </p:clrMapOvr>
  <p:transition>
    <p:dissolv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A9F59C77-9914-4F88-B11C-2AD055C12F48}" type="datetime1">
              <a:rPr lang="el-GR" smtClean="0"/>
              <a:pPr/>
              <a:t>22/4/2020</a:t>
            </a:fld>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22</a:t>
            </a:fld>
            <a:endParaRPr lang="el-GR"/>
          </a:p>
        </p:txBody>
      </p:sp>
      <p:sp>
        <p:nvSpPr>
          <p:cNvPr id="174081" name="Rectangle 1"/>
          <p:cNvSpPr>
            <a:spLocks noChangeArrowheads="1"/>
          </p:cNvSpPr>
          <p:nvPr/>
        </p:nvSpPr>
        <p:spPr bwMode="auto">
          <a:xfrm>
            <a:off x="611560" y="1556792"/>
            <a:ext cx="7848872" cy="4708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68313" algn="just" defTabSz="914400" rtl="0" eaLnBrk="1" fontAlgn="base" latinLnBrk="0" hangingPunct="1">
              <a:lnSpc>
                <a:spcPct val="100000"/>
              </a:lnSpc>
              <a:spcBef>
                <a:spcPct val="0"/>
              </a:spcBef>
              <a:spcAft>
                <a:spcPct val="0"/>
              </a:spcAft>
              <a:buClrTx/>
              <a:buSzTx/>
              <a:buFontTx/>
              <a:buNone/>
              <a:tabLst>
                <a:tab pos="682625" algn="l"/>
              </a:tabLst>
            </a:pPr>
            <a:r>
              <a:rPr kumimoji="0" lang="el-GR" sz="2000" b="1" i="0" u="none" strike="noStrike" cap="none" normalizeH="0" baseline="0" dirty="0" smtClean="0">
                <a:ln>
                  <a:noFill/>
                </a:ln>
                <a:solidFill>
                  <a:schemeClr val="tx1"/>
                </a:solidFill>
                <a:effectLst/>
                <a:latin typeface="+mj-lt"/>
                <a:ea typeface="Times New Roman" pitchFamily="18" charset="0"/>
                <a:cs typeface="Times New Roman" pitchFamily="18" charset="0"/>
              </a:rPr>
              <a:t>Ιστογράμματα</a:t>
            </a:r>
          </a:p>
          <a:p>
            <a:pPr marL="0" marR="0" lvl="0" indent="468313" algn="just" defTabSz="914400" rtl="0" eaLnBrk="1" fontAlgn="base" latinLnBrk="0" hangingPunct="1">
              <a:lnSpc>
                <a:spcPct val="100000"/>
              </a:lnSpc>
              <a:spcBef>
                <a:spcPct val="0"/>
              </a:spcBef>
              <a:spcAft>
                <a:spcPct val="0"/>
              </a:spcAft>
              <a:buClrTx/>
              <a:buSzTx/>
              <a:buFontTx/>
              <a:buNone/>
              <a:tabLst>
                <a:tab pos="682625" algn="l"/>
              </a:tabLst>
            </a:pPr>
            <a:endParaRPr kumimoji="0" lang="el-GR" sz="2000" b="0" i="0" u="none" strike="noStrike" cap="none" normalizeH="0" baseline="0" dirty="0" smtClean="0">
              <a:ln>
                <a:noFill/>
              </a:ln>
              <a:solidFill>
                <a:schemeClr val="tx1"/>
              </a:solidFill>
              <a:effectLst/>
              <a:latin typeface="+mj-lt"/>
              <a:cs typeface="Arial" pitchFamily="34" charset="0"/>
            </a:endParaRPr>
          </a:p>
          <a:p>
            <a:pPr marL="0" marR="0" lvl="0" indent="468313" algn="just" defTabSz="914400" rtl="0" eaLnBrk="0" fontAlgn="base" latinLnBrk="0" hangingPunct="0">
              <a:lnSpc>
                <a:spcPct val="100000"/>
              </a:lnSpc>
              <a:spcBef>
                <a:spcPct val="0"/>
              </a:spcBef>
              <a:spcAft>
                <a:spcPct val="0"/>
              </a:spcAft>
              <a:buClrTx/>
              <a:buSzTx/>
              <a:buFontTx/>
              <a:buNone/>
              <a:tabLst>
                <a:tab pos="682625" algn="l"/>
              </a:tabLst>
            </a:pPr>
            <a:r>
              <a:rPr kumimoji="0" lang="el-GR" sz="2000" b="1" i="0" u="none" strike="noStrike" cap="none" normalizeH="0" baseline="0" dirty="0" smtClean="0">
                <a:ln>
                  <a:noFill/>
                </a:ln>
                <a:solidFill>
                  <a:schemeClr val="tx1"/>
                </a:solidFill>
                <a:effectLst/>
                <a:latin typeface="+mj-lt"/>
                <a:ea typeface="Times New Roman" pitchFamily="18" charset="0"/>
                <a:cs typeface="Times New Roman" pitchFamily="18" charset="0"/>
              </a:rPr>
              <a:t>Σενάριο 2:</a:t>
            </a:r>
            <a:r>
              <a:rPr kumimoji="0" lang="el-GR" sz="2000" b="0" i="0" u="none" strike="noStrike" cap="none" normalizeH="0" baseline="0" dirty="0" smtClean="0">
                <a:ln>
                  <a:noFill/>
                </a:ln>
                <a:solidFill>
                  <a:schemeClr val="tx1"/>
                </a:solidFill>
                <a:effectLst/>
                <a:latin typeface="+mj-lt"/>
                <a:ea typeface="Times New Roman" pitchFamily="18" charset="0"/>
                <a:cs typeface="Times New Roman" pitchFamily="18" charset="0"/>
              </a:rPr>
              <a:t> Σε ένα τοπικό σύστημα υγείας, εφαρμόστηκε μια οδηγία με συστάσεις για τη θεραπεία των ασθενών που είχαν υποβληθεί σε αντικατάσταση γοφού. Πολλά νοσοκομεία συμμετείχαν στην εξέλιξη της οδηγίας και αναμένονταν να ακολουθήσουν τις συστάσεις. Όταν η οδηγία αξιολογήθηκε 6 μήνες αργότερα, μετρήθηκαν τα ακόλουθα αποτελέσματα.</a:t>
            </a:r>
            <a:endParaRPr kumimoji="0" lang="el-GR" sz="2000" b="0" i="0" u="none" strike="noStrike" cap="none" normalizeH="0" baseline="0" dirty="0" smtClean="0">
              <a:ln>
                <a:noFill/>
              </a:ln>
              <a:solidFill>
                <a:schemeClr val="tx1"/>
              </a:solidFill>
              <a:effectLst/>
              <a:latin typeface="+mj-lt"/>
              <a:cs typeface="Arial" pitchFamily="34" charset="0"/>
            </a:endParaRPr>
          </a:p>
          <a:p>
            <a:pPr marL="0" marR="0" lvl="0" indent="468313" algn="just" defTabSz="914400" rtl="0" eaLnBrk="0" fontAlgn="base" latinLnBrk="0" hangingPunct="0">
              <a:lnSpc>
                <a:spcPct val="100000"/>
              </a:lnSpc>
              <a:spcBef>
                <a:spcPct val="0"/>
              </a:spcBef>
              <a:spcAft>
                <a:spcPct val="0"/>
              </a:spcAft>
              <a:buClrTx/>
              <a:buSzTx/>
              <a:buFontTx/>
              <a:buChar char="•"/>
              <a:tabLst>
                <a:tab pos="682625" algn="l"/>
              </a:tabLst>
            </a:pPr>
            <a:r>
              <a:rPr kumimoji="0" lang="el-GR" sz="2000" b="0" i="0" u="none" strike="noStrike" cap="none" normalizeH="0" baseline="0" dirty="0" err="1" smtClean="0">
                <a:ln>
                  <a:noFill/>
                </a:ln>
                <a:solidFill>
                  <a:schemeClr val="tx1"/>
                </a:solidFill>
                <a:effectLst/>
                <a:latin typeface="+mj-lt"/>
                <a:ea typeface="Times New Roman" pitchFamily="18" charset="0"/>
                <a:cs typeface="Times New Roman" pitchFamily="18" charset="0"/>
              </a:rPr>
              <a:t>Προνοσοκομειακή</a:t>
            </a:r>
            <a:r>
              <a:rPr kumimoji="0" lang="el-GR" sz="2000" b="0" i="0" u="none" strike="noStrike" cap="none" normalizeH="0" baseline="0" dirty="0" smtClean="0">
                <a:ln>
                  <a:noFill/>
                </a:ln>
                <a:solidFill>
                  <a:schemeClr val="tx1"/>
                </a:solidFill>
                <a:effectLst/>
                <a:latin typeface="+mj-lt"/>
                <a:ea typeface="Times New Roman" pitchFamily="18" charset="0"/>
                <a:cs typeface="Times New Roman" pitchFamily="18" charset="0"/>
              </a:rPr>
              <a:t> αξιολόγηση και εκπαίδευση επανένταξης</a:t>
            </a:r>
            <a:endParaRPr kumimoji="0" lang="el-GR" sz="2000" b="0" i="0" u="none" strike="noStrike" cap="none" normalizeH="0" baseline="0" dirty="0" smtClean="0">
              <a:ln>
                <a:noFill/>
              </a:ln>
              <a:solidFill>
                <a:schemeClr val="tx1"/>
              </a:solidFill>
              <a:effectLst/>
              <a:latin typeface="+mj-lt"/>
              <a:cs typeface="Arial" pitchFamily="34" charset="0"/>
            </a:endParaRPr>
          </a:p>
          <a:p>
            <a:pPr marL="0" marR="0" lvl="0" indent="468313" algn="just" defTabSz="914400" rtl="0" eaLnBrk="0" fontAlgn="base" latinLnBrk="0" hangingPunct="0">
              <a:lnSpc>
                <a:spcPct val="100000"/>
              </a:lnSpc>
              <a:spcBef>
                <a:spcPct val="0"/>
              </a:spcBef>
              <a:spcAft>
                <a:spcPct val="0"/>
              </a:spcAft>
              <a:buClrTx/>
              <a:buSzTx/>
              <a:buFontTx/>
              <a:buChar char="•"/>
              <a:tabLst>
                <a:tab pos="682625" algn="l"/>
              </a:tabLst>
            </a:pPr>
            <a:r>
              <a:rPr kumimoji="0" lang="el-GR" sz="2000" b="0" i="0" u="none" strike="noStrike" cap="none" normalizeH="0" baseline="0" dirty="0" smtClean="0">
                <a:ln>
                  <a:noFill/>
                </a:ln>
                <a:solidFill>
                  <a:schemeClr val="tx1"/>
                </a:solidFill>
                <a:effectLst/>
                <a:latin typeface="+mj-lt"/>
                <a:ea typeface="Times New Roman" pitchFamily="18" charset="0"/>
                <a:cs typeface="Times New Roman" pitchFamily="18" charset="0"/>
              </a:rPr>
              <a:t>Χρήση </a:t>
            </a:r>
            <a:r>
              <a:rPr kumimoji="0" lang="el-GR" sz="2000" b="0" i="0" u="none" strike="noStrike" cap="none" normalizeH="0" baseline="0" dirty="0" err="1" smtClean="0">
                <a:ln>
                  <a:noFill/>
                </a:ln>
                <a:solidFill>
                  <a:schemeClr val="tx1"/>
                </a:solidFill>
                <a:effectLst/>
                <a:latin typeface="+mj-lt"/>
                <a:ea typeface="Times New Roman" pitchFamily="18" charset="0"/>
                <a:cs typeface="Times New Roman" pitchFamily="18" charset="0"/>
              </a:rPr>
              <a:t>περιεγχειρητικών</a:t>
            </a:r>
            <a:r>
              <a:rPr kumimoji="0" lang="el-GR" sz="2000" b="0" i="0" u="none" strike="noStrike" cap="none" normalizeH="0" baseline="0" dirty="0" smtClean="0">
                <a:ln>
                  <a:noFill/>
                </a:ln>
                <a:solidFill>
                  <a:schemeClr val="tx1"/>
                </a:solidFill>
                <a:effectLst/>
                <a:latin typeface="+mj-lt"/>
                <a:ea typeface="Times New Roman" pitchFamily="18" charset="0"/>
                <a:cs typeface="Times New Roman" pitchFamily="18" charset="0"/>
              </a:rPr>
              <a:t> αντιβιοτικών</a:t>
            </a:r>
            <a:endParaRPr kumimoji="0" lang="el-GR" sz="2000" b="0" i="0" u="none" strike="noStrike" cap="none" normalizeH="0" baseline="0" dirty="0" smtClean="0">
              <a:ln>
                <a:noFill/>
              </a:ln>
              <a:solidFill>
                <a:schemeClr val="tx1"/>
              </a:solidFill>
              <a:effectLst/>
              <a:latin typeface="+mj-lt"/>
              <a:cs typeface="Arial" pitchFamily="34" charset="0"/>
            </a:endParaRPr>
          </a:p>
          <a:p>
            <a:pPr marL="0" marR="0" lvl="0" indent="468313" algn="just" defTabSz="914400" rtl="0" eaLnBrk="0" fontAlgn="base" latinLnBrk="0" hangingPunct="0">
              <a:lnSpc>
                <a:spcPct val="100000"/>
              </a:lnSpc>
              <a:spcBef>
                <a:spcPct val="0"/>
              </a:spcBef>
              <a:spcAft>
                <a:spcPct val="0"/>
              </a:spcAft>
              <a:buClrTx/>
              <a:buSzTx/>
              <a:buFontTx/>
              <a:buChar char="•"/>
              <a:tabLst>
                <a:tab pos="682625" algn="l"/>
              </a:tabLst>
            </a:pPr>
            <a:r>
              <a:rPr kumimoji="0" lang="el-GR" sz="2000" b="0" i="0" u="none" strike="noStrike" cap="none" normalizeH="0" baseline="0" dirty="0" smtClean="0">
                <a:ln>
                  <a:noFill/>
                </a:ln>
                <a:solidFill>
                  <a:schemeClr val="tx1"/>
                </a:solidFill>
                <a:effectLst/>
                <a:latin typeface="+mj-lt"/>
                <a:ea typeface="Times New Roman" pitchFamily="18" charset="0"/>
                <a:cs typeface="Times New Roman" pitchFamily="18" charset="0"/>
              </a:rPr>
              <a:t>Εκκίνηση της μετεγχειρητικής επανένταξης μέσα σε 24 ώρες</a:t>
            </a:r>
            <a:endParaRPr kumimoji="0" lang="el-GR" sz="2000" b="0" i="0" u="none" strike="noStrike" cap="none" normalizeH="0" baseline="0" dirty="0" smtClean="0">
              <a:ln>
                <a:noFill/>
              </a:ln>
              <a:solidFill>
                <a:schemeClr val="tx1"/>
              </a:solidFill>
              <a:effectLst/>
              <a:latin typeface="+mj-lt"/>
              <a:cs typeface="Arial" pitchFamily="34" charset="0"/>
            </a:endParaRPr>
          </a:p>
          <a:p>
            <a:pPr marL="0" marR="0" lvl="0" indent="468313" algn="just" defTabSz="914400" rtl="0" eaLnBrk="0" fontAlgn="base" latinLnBrk="0" hangingPunct="0">
              <a:lnSpc>
                <a:spcPct val="100000"/>
              </a:lnSpc>
              <a:spcBef>
                <a:spcPct val="0"/>
              </a:spcBef>
              <a:spcAft>
                <a:spcPct val="0"/>
              </a:spcAft>
              <a:buClrTx/>
              <a:buSzTx/>
              <a:buFontTx/>
              <a:buChar char="•"/>
              <a:tabLst>
                <a:tab pos="682625" algn="l"/>
              </a:tabLst>
            </a:pPr>
            <a:r>
              <a:rPr kumimoji="0" lang="el-GR" sz="2000" b="0" i="0" u="none" strike="noStrike" cap="none" normalizeH="0" baseline="0" dirty="0" smtClean="0">
                <a:ln>
                  <a:noFill/>
                </a:ln>
                <a:solidFill>
                  <a:schemeClr val="tx1"/>
                </a:solidFill>
                <a:effectLst/>
                <a:latin typeface="+mj-lt"/>
                <a:ea typeface="Times New Roman" pitchFamily="18" charset="0"/>
                <a:cs typeface="Times New Roman" pitchFamily="18" charset="0"/>
              </a:rPr>
              <a:t>Εξιτήριο σε 5 ή λιγότερες μέρες</a:t>
            </a:r>
            <a:endParaRPr kumimoji="0" lang="el-GR" sz="2000" b="0" i="0" u="none" strike="noStrike" cap="none" normalizeH="0" baseline="0" dirty="0" smtClean="0">
              <a:ln>
                <a:noFill/>
              </a:ln>
              <a:solidFill>
                <a:schemeClr val="tx1"/>
              </a:solidFill>
              <a:effectLst/>
              <a:latin typeface="+mj-lt"/>
              <a:cs typeface="Arial" pitchFamily="34" charset="0"/>
            </a:endParaRPr>
          </a:p>
          <a:p>
            <a:pPr marL="0" marR="0" lvl="0" indent="468313" algn="just" defTabSz="914400" rtl="0" eaLnBrk="0" fontAlgn="base" latinLnBrk="0" hangingPunct="0">
              <a:lnSpc>
                <a:spcPct val="100000"/>
              </a:lnSpc>
              <a:spcBef>
                <a:spcPct val="0"/>
              </a:spcBef>
              <a:spcAft>
                <a:spcPct val="0"/>
              </a:spcAft>
              <a:buClrTx/>
              <a:buSzTx/>
              <a:buFontTx/>
              <a:buNone/>
              <a:tabLst>
                <a:tab pos="682625" algn="l"/>
              </a:tabLst>
            </a:pPr>
            <a:r>
              <a:rPr kumimoji="0" lang="el-GR" sz="2000" b="0" i="0" u="none" strike="noStrike" cap="none" normalizeH="0" baseline="0" dirty="0" smtClean="0">
                <a:ln>
                  <a:noFill/>
                </a:ln>
                <a:solidFill>
                  <a:schemeClr val="tx1"/>
                </a:solidFill>
                <a:effectLst/>
                <a:latin typeface="+mj-lt"/>
                <a:ea typeface="Times New Roman" pitchFamily="18" charset="0"/>
                <a:cs typeface="Times New Roman" pitchFamily="18" charset="0"/>
              </a:rPr>
              <a:t>Στη συνέχεια, συγκρίνονται τα αποτελέσματα των νοσοκομείων. Για την απεικόνιση της σύγκρισης χρησιμοποιείται ιστόγραμμα (Σχεδιάγραμμα</a:t>
            </a:r>
            <a:r>
              <a:rPr kumimoji="0" lang="el-GR" sz="2000" b="0" i="0" u="none" strike="noStrike" cap="none" normalizeH="0" dirty="0" smtClean="0">
                <a:ln>
                  <a:noFill/>
                </a:ln>
                <a:solidFill>
                  <a:schemeClr val="tx1"/>
                </a:solidFill>
                <a:effectLst/>
                <a:latin typeface="+mj-lt"/>
                <a:ea typeface="Times New Roman" pitchFamily="18" charset="0"/>
                <a:cs typeface="Times New Roman" pitchFamily="18" charset="0"/>
              </a:rPr>
              <a:t> 4</a:t>
            </a:r>
            <a:r>
              <a:rPr kumimoji="0" lang="el-GR" sz="2000" b="0" i="0" u="none" strike="noStrike" cap="none" normalizeH="0" baseline="0" dirty="0" smtClean="0">
                <a:ln>
                  <a:noFill/>
                </a:ln>
                <a:solidFill>
                  <a:schemeClr val="tx1"/>
                </a:solidFill>
                <a:effectLst/>
                <a:latin typeface="+mj-lt"/>
                <a:ea typeface="Times New Roman" pitchFamily="18" charset="0"/>
                <a:cs typeface="Times New Roman" pitchFamily="18" charset="0"/>
              </a:rPr>
              <a:t>).</a:t>
            </a:r>
            <a:endParaRPr kumimoji="0" lang="el-GR" sz="2000" b="0"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transition>
    <p:dissolv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A9F59C77-9914-4F88-B11C-2AD055C12F48}" type="datetime1">
              <a:rPr lang="el-GR" smtClean="0"/>
              <a:pPr/>
              <a:t>22/4/2020</a:t>
            </a:fld>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23</a:t>
            </a:fld>
            <a:endParaRPr lang="el-GR"/>
          </a:p>
        </p:txBody>
      </p:sp>
      <p:pic>
        <p:nvPicPr>
          <p:cNvPr id="6" name="5 - Εικόνα"/>
          <p:cNvPicPr/>
          <p:nvPr/>
        </p:nvPicPr>
        <p:blipFill>
          <a:blip r:embed="rId2" cstate="print"/>
          <a:srcRect/>
          <a:stretch>
            <a:fillRect/>
          </a:stretch>
        </p:blipFill>
        <p:spPr bwMode="auto">
          <a:xfrm>
            <a:off x="1187624" y="2204864"/>
            <a:ext cx="6638925" cy="3971925"/>
          </a:xfrm>
          <a:prstGeom prst="rect">
            <a:avLst/>
          </a:prstGeom>
          <a:noFill/>
          <a:ln w="9525">
            <a:noFill/>
            <a:miter lim="800000"/>
            <a:headEnd/>
            <a:tailEnd/>
          </a:ln>
        </p:spPr>
      </p:pic>
      <p:sp>
        <p:nvSpPr>
          <p:cNvPr id="7" name="Rectangle 1"/>
          <p:cNvSpPr>
            <a:spLocks noChangeArrowheads="1"/>
          </p:cNvSpPr>
          <p:nvPr/>
        </p:nvSpPr>
        <p:spPr bwMode="auto">
          <a:xfrm>
            <a:off x="2843808" y="1484784"/>
            <a:ext cx="439248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Σχεδιάγραμμα </a:t>
            </a:r>
            <a:r>
              <a:rPr lang="el-GR" sz="2000" b="1" dirty="0" smtClean="0">
                <a:latin typeface="Calibri" pitchFamily="34" charset="0"/>
                <a:ea typeface="Times New Roman" pitchFamily="18" charset="0"/>
                <a:cs typeface="Times New Roman" pitchFamily="18" charset="0"/>
              </a:rPr>
              <a:t>4</a:t>
            </a:r>
            <a:endParaRPr kumimoji="0" lang="el-GR"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dissolv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A9F59C77-9914-4F88-B11C-2AD055C12F48}" type="datetime1">
              <a:rPr lang="el-GR" smtClean="0"/>
              <a:pPr/>
              <a:t>22/4/2020</a:t>
            </a:fld>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24</a:t>
            </a:fld>
            <a:endParaRPr lang="el-GR"/>
          </a:p>
        </p:txBody>
      </p:sp>
      <p:sp>
        <p:nvSpPr>
          <p:cNvPr id="172033" name="Rectangle 1"/>
          <p:cNvSpPr>
            <a:spLocks noChangeArrowheads="1"/>
          </p:cNvSpPr>
          <p:nvPr/>
        </p:nvSpPr>
        <p:spPr bwMode="auto">
          <a:xfrm>
            <a:off x="539552" y="2420888"/>
            <a:ext cx="7920880"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52413" algn="just" defTabSz="914400" rtl="0" eaLnBrk="1" fontAlgn="base" latinLnBrk="0" hangingPunct="1">
              <a:lnSpc>
                <a:spcPct val="100000"/>
              </a:lnSpc>
              <a:spcBef>
                <a:spcPct val="0"/>
              </a:spcBef>
              <a:spcAft>
                <a:spcPct val="0"/>
              </a:spcAft>
              <a:buClrTx/>
              <a:buSzTx/>
              <a:buFontTx/>
              <a:buNone/>
              <a:tabLst/>
            </a:pPr>
            <a:r>
              <a:rPr kumimoji="0" lang="el-GR" b="0" i="0" u="none" strike="noStrike" cap="none" normalizeH="0" baseline="0" dirty="0" smtClean="0">
                <a:ln>
                  <a:noFill/>
                </a:ln>
                <a:solidFill>
                  <a:schemeClr val="tx1"/>
                </a:solidFill>
                <a:effectLst/>
                <a:latin typeface="+mj-lt"/>
                <a:ea typeface="Times New Roman" pitchFamily="18" charset="0"/>
                <a:cs typeface="Times New Roman" pitchFamily="18" charset="0"/>
              </a:rPr>
              <a:t>Το ιστόγραμμα είναι μια γραφική απεικόνιση της συχνότητας και/ή της κατανομής. Μπορεί να δείξει τάσεις αναπαραγωγής, κατανομή γεγονότων ανά χρονική περίοδο ή τοποθεσία και συχνότητα συμβάντων σε διαφορετικές χρονικές στιγμές και διαφορετικά μέρη. Τα δεδομένα ενός ιστογράμματος παρέχουν έναν άλλο τρόπο για να προσδιοριστούν τα «λίγο ζωτικής σημασίας» αίτια που προκαλούν ένα αποτέλεσμα.</a:t>
            </a:r>
          </a:p>
          <a:p>
            <a:pPr marL="0" marR="0" lvl="0" indent="252413" algn="just" defTabSz="914400" rtl="0" eaLnBrk="1" fontAlgn="base" latinLnBrk="0" hangingPunct="1">
              <a:lnSpc>
                <a:spcPct val="100000"/>
              </a:lnSpc>
              <a:spcBef>
                <a:spcPct val="0"/>
              </a:spcBef>
              <a:spcAft>
                <a:spcPct val="0"/>
              </a:spcAft>
              <a:buClrTx/>
              <a:buSzTx/>
              <a:buFontTx/>
              <a:buNone/>
              <a:tabLst/>
            </a:pPr>
            <a:endParaRPr lang="el-GR" dirty="0" smtClean="0">
              <a:latin typeface="+mj-lt"/>
              <a:cs typeface="Times New Roman" pitchFamily="18" charset="0"/>
            </a:endParaRPr>
          </a:p>
          <a:p>
            <a:pPr marL="0" marR="0" lvl="0" indent="252413" algn="just" defTabSz="914400" rtl="0" eaLnBrk="1" fontAlgn="base" latinLnBrk="0" hangingPunct="1">
              <a:lnSpc>
                <a:spcPct val="100000"/>
              </a:lnSpc>
              <a:spcBef>
                <a:spcPct val="0"/>
              </a:spcBef>
              <a:spcAft>
                <a:spcPct val="0"/>
              </a:spcAft>
              <a:buClrTx/>
              <a:buSzTx/>
              <a:buFontTx/>
              <a:buNone/>
              <a:tabLst/>
            </a:pPr>
            <a:endParaRPr kumimoji="0" lang="el-GR" b="0" i="0" u="none" strike="noStrike" cap="none" normalizeH="0" baseline="0" dirty="0" smtClean="0">
              <a:ln>
                <a:noFill/>
              </a:ln>
              <a:solidFill>
                <a:schemeClr val="tx1"/>
              </a:solidFill>
              <a:effectLst/>
              <a:latin typeface="+mj-lt"/>
              <a:cs typeface="Arial" pitchFamily="34" charset="0"/>
            </a:endParaRPr>
          </a:p>
          <a:p>
            <a:pPr marL="0" marR="0" lvl="0" indent="252413" algn="just" defTabSz="914400" rtl="0" eaLnBrk="0" fontAlgn="base" latinLnBrk="0" hangingPunct="0">
              <a:lnSpc>
                <a:spcPct val="100000"/>
              </a:lnSpc>
              <a:spcBef>
                <a:spcPct val="0"/>
              </a:spcBef>
              <a:spcAft>
                <a:spcPct val="0"/>
              </a:spcAft>
              <a:buClrTx/>
              <a:buSzTx/>
              <a:buFontTx/>
              <a:buNone/>
              <a:tabLst/>
            </a:pPr>
            <a:r>
              <a:rPr kumimoji="0" lang="el-GR" b="0" i="0" u="none" strike="noStrike" cap="none" normalizeH="0" baseline="0" dirty="0" smtClean="0">
                <a:ln>
                  <a:noFill/>
                </a:ln>
                <a:solidFill>
                  <a:schemeClr val="tx1"/>
                </a:solidFill>
                <a:effectLst/>
                <a:latin typeface="+mj-lt"/>
                <a:ea typeface="Times New Roman" pitchFamily="18" charset="0"/>
                <a:cs typeface="Times New Roman" pitchFamily="18" charset="0"/>
              </a:rPr>
              <a:t>Το ιστόγραμμα μπορεί να δείξει ξεκάθαρα ότι η εκκίνηση της επανένταξης μέσα σε 24 ώρες συσχετίζεται με τη σύντομη διάρκεια παραμονής. Φυσικά, όλοι οι συσχετισμοί απαιτούν περαιτέρω έλεγχο πριν από την κατάληξη σε κάποιο συμπέρασμα.</a:t>
            </a:r>
            <a:endParaRPr kumimoji="0" lang="el-GR" b="0"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transition>
    <p:dissolv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A9F59C77-9914-4F88-B11C-2AD055C12F48}" type="datetime1">
              <a:rPr lang="el-GR" smtClean="0"/>
              <a:pPr/>
              <a:t>22/4/2020</a:t>
            </a:fld>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25</a:t>
            </a:fld>
            <a:endParaRPr lang="el-GR"/>
          </a:p>
        </p:txBody>
      </p:sp>
      <p:sp>
        <p:nvSpPr>
          <p:cNvPr id="183297" name="Rectangle 1"/>
          <p:cNvSpPr>
            <a:spLocks noChangeArrowheads="1"/>
          </p:cNvSpPr>
          <p:nvPr/>
        </p:nvSpPr>
        <p:spPr bwMode="auto">
          <a:xfrm>
            <a:off x="395536" y="2420888"/>
            <a:ext cx="8352928" cy="34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68313" algn="just"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smtClean="0">
                <a:ln>
                  <a:noFill/>
                </a:ln>
                <a:solidFill>
                  <a:schemeClr val="tx1"/>
                </a:solidFill>
                <a:effectLst/>
                <a:latin typeface="+mj-lt"/>
                <a:ea typeface="Times New Roman" pitchFamily="18" charset="0"/>
                <a:cs typeface="Times New Roman" pitchFamily="18" charset="0"/>
              </a:rPr>
              <a:t>Σενάριο 3: </a:t>
            </a:r>
            <a:r>
              <a:rPr kumimoji="0" lang="el-GR" sz="2000" b="0" i="0" u="none" strike="noStrike" cap="none" normalizeH="0" baseline="0" dirty="0" smtClean="0">
                <a:ln>
                  <a:noFill/>
                </a:ln>
                <a:solidFill>
                  <a:schemeClr val="tx1"/>
                </a:solidFill>
                <a:effectLst/>
                <a:latin typeface="+mj-lt"/>
                <a:ea typeface="Times New Roman" pitchFamily="18" charset="0"/>
                <a:cs typeface="Times New Roman" pitchFamily="18" charset="0"/>
              </a:rPr>
              <a:t>Οι κλινικοί χρήστες ενός εργαστηρίου διαμαρτύρονται για το χρόνο που χρειάζεται μέχρι να πάρουν τα εργαστηριακά αποτελέσματα. Η καταμετρημένη κατανομή φαίνεται στο Σχεδιάγραμμα</a:t>
            </a:r>
            <a:r>
              <a:rPr kumimoji="0" lang="el-GR" sz="2000" b="0" i="0" u="none" strike="noStrike" cap="none" normalizeH="0" dirty="0" smtClean="0">
                <a:ln>
                  <a:noFill/>
                </a:ln>
                <a:solidFill>
                  <a:schemeClr val="tx1"/>
                </a:solidFill>
                <a:effectLst/>
                <a:latin typeface="+mj-lt"/>
                <a:ea typeface="Times New Roman" pitchFamily="18" charset="0"/>
                <a:cs typeface="Times New Roman" pitchFamily="18" charset="0"/>
              </a:rPr>
              <a:t> 5</a:t>
            </a:r>
            <a:r>
              <a:rPr kumimoji="0" lang="el-GR" sz="2000" b="0" i="0" u="none" strike="noStrike" cap="none" normalizeH="0" baseline="0" dirty="0" smtClean="0">
                <a:ln>
                  <a:noFill/>
                </a:ln>
                <a:solidFill>
                  <a:schemeClr val="tx1"/>
                </a:solidFill>
                <a:effectLst/>
                <a:latin typeface="+mj-lt"/>
                <a:ea typeface="Times New Roman" pitchFamily="18" charset="0"/>
                <a:cs typeface="Times New Roman" pitchFamily="18" charset="0"/>
              </a:rPr>
              <a:t> σε ένα </a:t>
            </a:r>
            <a:r>
              <a:rPr kumimoji="0" lang="en-US" sz="2000" b="0" i="0" u="none" strike="noStrike" cap="none" normalizeH="0" baseline="0" dirty="0" smtClean="0">
                <a:ln>
                  <a:noFill/>
                </a:ln>
                <a:solidFill>
                  <a:schemeClr val="tx1"/>
                </a:solidFill>
                <a:effectLst/>
                <a:latin typeface="+mj-lt"/>
                <a:ea typeface="Times New Roman" pitchFamily="18" charset="0"/>
                <a:cs typeface="Times New Roman" pitchFamily="18" charset="0"/>
              </a:rPr>
              <a:t>scatter chart</a:t>
            </a:r>
            <a:r>
              <a:rPr kumimoji="0" lang="el-GR" sz="2000" b="0" i="0" u="none" strike="noStrike" cap="none" normalizeH="0" baseline="0" dirty="0" smtClean="0">
                <a:ln>
                  <a:noFill/>
                </a:ln>
                <a:solidFill>
                  <a:schemeClr val="tx1"/>
                </a:solidFill>
                <a:effectLst/>
                <a:latin typeface="+mj-lt"/>
                <a:ea typeface="Times New Roman" pitchFamily="18" charset="0"/>
                <a:cs typeface="Times New Roman" pitchFamily="18" charset="0"/>
              </a:rPr>
              <a:t>, ένα είδος ιστογράμματος που απεικονίζει διακριτά γεγονότα με βάση το αποτέλεσμα και το χρόνο.</a:t>
            </a:r>
          </a:p>
          <a:p>
            <a:pPr marL="0" marR="0" lvl="0" indent="468313" algn="just" defTabSz="914400" rtl="0" eaLnBrk="1" fontAlgn="base" latinLnBrk="0" hangingPunct="1">
              <a:lnSpc>
                <a:spcPct val="100000"/>
              </a:lnSpc>
              <a:spcBef>
                <a:spcPct val="0"/>
              </a:spcBef>
              <a:spcAft>
                <a:spcPct val="0"/>
              </a:spcAft>
              <a:buClrTx/>
              <a:buSzTx/>
              <a:buFontTx/>
              <a:buNone/>
              <a:tabLst/>
            </a:pPr>
            <a:endParaRPr lang="el-GR" sz="2000" dirty="0" smtClean="0">
              <a:latin typeface="+mj-lt"/>
              <a:cs typeface="Times New Roman" pitchFamily="18" charset="0"/>
            </a:endParaRPr>
          </a:p>
          <a:p>
            <a:pPr marL="0" marR="0" lvl="0" indent="468313" algn="just" defTabSz="914400" rtl="0" eaLnBrk="1" fontAlgn="base" latinLnBrk="0" hangingPunct="1">
              <a:lnSpc>
                <a:spcPct val="100000"/>
              </a:lnSpc>
              <a:spcBef>
                <a:spcPct val="0"/>
              </a:spcBef>
              <a:spcAft>
                <a:spcPct val="0"/>
              </a:spcAft>
              <a:buClrTx/>
              <a:buSzTx/>
              <a:buFontTx/>
              <a:buNone/>
              <a:tabLst/>
            </a:pPr>
            <a:endParaRPr kumimoji="0" lang="el-GR" sz="2000" b="0" i="0" u="none" strike="noStrike" cap="none" normalizeH="0" baseline="0" dirty="0" smtClean="0">
              <a:ln>
                <a:noFill/>
              </a:ln>
              <a:solidFill>
                <a:schemeClr val="tx1"/>
              </a:solidFill>
              <a:effectLst/>
              <a:latin typeface="+mj-lt"/>
              <a:cs typeface="Arial" pitchFamily="34" charset="0"/>
            </a:endParaRPr>
          </a:p>
          <a:p>
            <a:pPr marL="0" marR="0" lvl="0" indent="252413" algn="just" defTabSz="914400" rtl="0" eaLnBrk="0" fontAlgn="base" latinLnBrk="0" hangingPunct="0">
              <a:lnSpc>
                <a:spcPct val="100000"/>
              </a:lnSpc>
              <a:spcBef>
                <a:spcPct val="0"/>
              </a:spcBef>
              <a:spcAft>
                <a:spcPct val="0"/>
              </a:spcAft>
              <a:buClrTx/>
              <a:buSzTx/>
              <a:buFontTx/>
              <a:buNone/>
              <a:tabLst/>
            </a:pPr>
            <a:r>
              <a:rPr kumimoji="0" lang="el-GR" sz="2000" b="0" i="0" u="none" strike="noStrike" cap="none" normalizeH="0" baseline="0" dirty="0" smtClean="0">
                <a:ln>
                  <a:noFill/>
                </a:ln>
                <a:solidFill>
                  <a:schemeClr val="tx1"/>
                </a:solidFill>
                <a:effectLst/>
                <a:latin typeface="+mj-lt"/>
                <a:ea typeface="Times New Roman" pitchFamily="18" charset="0"/>
                <a:cs typeface="Times New Roman" pitchFamily="18" charset="0"/>
              </a:rPr>
              <a:t>Τα ίδια δεδομένα μπορούν να παρασταθούν και με ένα παραδοσιακό ιστόγραμμα με ράβδους (Σχεδιάγραμμα</a:t>
            </a:r>
            <a:r>
              <a:rPr kumimoji="0" lang="el-GR" sz="2000" b="0" i="0" u="none" strike="noStrike" cap="none" normalizeH="0" dirty="0" smtClean="0">
                <a:ln>
                  <a:noFill/>
                </a:ln>
                <a:solidFill>
                  <a:schemeClr val="tx1"/>
                </a:solidFill>
                <a:effectLst/>
                <a:latin typeface="+mj-lt"/>
                <a:ea typeface="Times New Roman" pitchFamily="18" charset="0"/>
                <a:cs typeface="Times New Roman" pitchFamily="18" charset="0"/>
              </a:rPr>
              <a:t> 6</a:t>
            </a:r>
            <a:r>
              <a:rPr kumimoji="0" lang="el-GR" sz="2000" b="0" i="0" u="none" strike="noStrike" cap="none" normalizeH="0" baseline="0" dirty="0" smtClean="0">
                <a:ln>
                  <a:noFill/>
                </a:ln>
                <a:solidFill>
                  <a:schemeClr val="tx1"/>
                </a:solidFill>
                <a:effectLst/>
                <a:latin typeface="+mj-lt"/>
                <a:ea typeface="Times New Roman" pitchFamily="18" charset="0"/>
                <a:cs typeface="Times New Roman" pitchFamily="18" charset="0"/>
              </a:rPr>
              <a:t>) αλλά η εντύπωση είναι διαφορετική. Ο χρήστης λαμβάνει περισσότερες πληροφορίες από τα διακριτά σημεία από </a:t>
            </a:r>
            <a:r>
              <a:rPr kumimoji="0" lang="el-GR" sz="2000" b="0" i="0" u="none" strike="noStrike" cap="none" normalizeH="0" baseline="0" dirty="0" err="1" smtClean="0">
                <a:ln>
                  <a:noFill/>
                </a:ln>
                <a:solidFill>
                  <a:schemeClr val="tx1"/>
                </a:solidFill>
                <a:effectLst/>
                <a:latin typeface="+mj-lt"/>
                <a:ea typeface="Times New Roman" pitchFamily="18" charset="0"/>
                <a:cs typeface="Times New Roman" pitchFamily="18" charset="0"/>
              </a:rPr>
              <a:t>ό,τι</a:t>
            </a:r>
            <a:r>
              <a:rPr kumimoji="0" lang="el-GR" sz="2000" b="0" i="0" u="none" strike="noStrike" cap="none" normalizeH="0" baseline="0" dirty="0" smtClean="0">
                <a:ln>
                  <a:noFill/>
                </a:ln>
                <a:solidFill>
                  <a:schemeClr val="tx1"/>
                </a:solidFill>
                <a:effectLst/>
                <a:latin typeface="+mj-lt"/>
                <a:ea typeface="Times New Roman" pitchFamily="18" charset="0"/>
                <a:cs typeface="Times New Roman" pitchFamily="18" charset="0"/>
              </a:rPr>
              <a:t> από τις ράβδους.</a:t>
            </a:r>
            <a:endParaRPr kumimoji="0" lang="el-GR" sz="2000" b="0"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transition>
    <p:dissolv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A9F59C77-9914-4F88-B11C-2AD055C12F48}" type="datetime1">
              <a:rPr lang="el-GR" smtClean="0"/>
              <a:pPr/>
              <a:t>22/4/2020</a:t>
            </a:fld>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26</a:t>
            </a:fld>
            <a:endParaRPr lang="el-GR"/>
          </a:p>
        </p:txBody>
      </p:sp>
      <p:pic>
        <p:nvPicPr>
          <p:cNvPr id="6" name="5 - Εικόνα"/>
          <p:cNvPicPr/>
          <p:nvPr/>
        </p:nvPicPr>
        <p:blipFill>
          <a:blip r:embed="rId2" cstate="print"/>
          <a:srcRect/>
          <a:stretch>
            <a:fillRect/>
          </a:stretch>
        </p:blipFill>
        <p:spPr bwMode="auto">
          <a:xfrm>
            <a:off x="1187624" y="2132856"/>
            <a:ext cx="6276975" cy="4210050"/>
          </a:xfrm>
          <a:prstGeom prst="rect">
            <a:avLst/>
          </a:prstGeom>
          <a:noFill/>
          <a:ln w="9525">
            <a:noFill/>
            <a:miter lim="800000"/>
            <a:headEnd/>
            <a:tailEnd/>
          </a:ln>
        </p:spPr>
      </p:pic>
      <p:sp>
        <p:nvSpPr>
          <p:cNvPr id="7" name="Rectangle 1"/>
          <p:cNvSpPr>
            <a:spLocks noChangeArrowheads="1"/>
          </p:cNvSpPr>
          <p:nvPr/>
        </p:nvSpPr>
        <p:spPr bwMode="auto">
          <a:xfrm>
            <a:off x="2843808" y="1484784"/>
            <a:ext cx="439248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Σχεδιάγραμμα </a:t>
            </a:r>
            <a:r>
              <a:rPr lang="el-GR" sz="2000" b="1" dirty="0" smtClean="0">
                <a:latin typeface="Calibri" pitchFamily="34" charset="0"/>
                <a:ea typeface="Times New Roman" pitchFamily="18" charset="0"/>
                <a:cs typeface="Times New Roman" pitchFamily="18" charset="0"/>
              </a:rPr>
              <a:t>5</a:t>
            </a:r>
            <a:endParaRPr kumimoji="0" lang="el-GR"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dissolv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A9F59C77-9914-4F88-B11C-2AD055C12F48}" type="datetime1">
              <a:rPr lang="el-GR" smtClean="0"/>
              <a:pPr/>
              <a:t>22/4/2020</a:t>
            </a:fld>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27</a:t>
            </a:fld>
            <a:endParaRPr lang="el-GR"/>
          </a:p>
        </p:txBody>
      </p:sp>
      <p:pic>
        <p:nvPicPr>
          <p:cNvPr id="6" name="5 - Εικόνα"/>
          <p:cNvPicPr/>
          <p:nvPr/>
        </p:nvPicPr>
        <p:blipFill>
          <a:blip r:embed="rId2" cstate="print"/>
          <a:srcRect/>
          <a:stretch>
            <a:fillRect/>
          </a:stretch>
        </p:blipFill>
        <p:spPr bwMode="auto">
          <a:xfrm>
            <a:off x="1187624" y="2132856"/>
            <a:ext cx="6391910" cy="4248150"/>
          </a:xfrm>
          <a:prstGeom prst="rect">
            <a:avLst/>
          </a:prstGeom>
          <a:noFill/>
          <a:ln w="9525">
            <a:noFill/>
            <a:miter lim="800000"/>
            <a:headEnd/>
            <a:tailEnd/>
          </a:ln>
        </p:spPr>
      </p:pic>
      <p:sp>
        <p:nvSpPr>
          <p:cNvPr id="7" name="Rectangle 1"/>
          <p:cNvSpPr>
            <a:spLocks noChangeArrowheads="1"/>
          </p:cNvSpPr>
          <p:nvPr/>
        </p:nvSpPr>
        <p:spPr bwMode="auto">
          <a:xfrm>
            <a:off x="2843808" y="1484784"/>
            <a:ext cx="439248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Σχεδιάγραμμα </a:t>
            </a:r>
            <a:r>
              <a:rPr lang="el-GR" sz="2000" b="1" dirty="0" smtClean="0">
                <a:latin typeface="Calibri" pitchFamily="34" charset="0"/>
                <a:ea typeface="Times New Roman" pitchFamily="18" charset="0"/>
                <a:cs typeface="Times New Roman" pitchFamily="18" charset="0"/>
              </a:rPr>
              <a:t>6</a:t>
            </a:r>
            <a:endParaRPr kumimoji="0" lang="el-GR"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dissolv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A9F59C77-9914-4F88-B11C-2AD055C12F48}" type="datetime1">
              <a:rPr lang="el-GR" smtClean="0"/>
              <a:pPr/>
              <a:t>22/4/2020</a:t>
            </a:fld>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28</a:t>
            </a:fld>
            <a:endParaRPr lang="el-GR"/>
          </a:p>
        </p:txBody>
      </p:sp>
      <p:sp>
        <p:nvSpPr>
          <p:cNvPr id="180225" name="Rectangle 1"/>
          <p:cNvSpPr>
            <a:spLocks noChangeArrowheads="1"/>
          </p:cNvSpPr>
          <p:nvPr/>
        </p:nvSpPr>
        <p:spPr bwMode="auto">
          <a:xfrm>
            <a:off x="755576" y="2636912"/>
            <a:ext cx="7632848" cy="261610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68313" algn="just"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smtClean="0">
                <a:ln>
                  <a:noFill/>
                </a:ln>
                <a:solidFill>
                  <a:schemeClr val="tx1"/>
                </a:solidFill>
                <a:effectLst/>
                <a:latin typeface="+mj-lt"/>
                <a:ea typeface="Times New Roman" pitchFamily="18" charset="0"/>
                <a:cs typeface="Times New Roman" pitchFamily="18" charset="0"/>
              </a:rPr>
              <a:t>Διάγραμμα Ελέγχου</a:t>
            </a:r>
          </a:p>
          <a:p>
            <a:pPr marL="0" marR="0" lvl="0" indent="468313" algn="just" defTabSz="914400" rtl="0" eaLnBrk="1" fontAlgn="base" latinLnBrk="0" hangingPunct="1">
              <a:lnSpc>
                <a:spcPct val="100000"/>
              </a:lnSpc>
              <a:spcBef>
                <a:spcPct val="0"/>
              </a:spcBef>
              <a:spcAft>
                <a:spcPct val="0"/>
              </a:spcAft>
              <a:buClrTx/>
              <a:buSzTx/>
              <a:buFontTx/>
              <a:buNone/>
              <a:tabLst/>
            </a:pPr>
            <a:endParaRPr kumimoji="0" lang="el-GR" b="0" i="0" u="none" strike="noStrike" cap="none" normalizeH="0" baseline="0" dirty="0" smtClean="0">
              <a:ln>
                <a:noFill/>
              </a:ln>
              <a:solidFill>
                <a:schemeClr val="tx1"/>
              </a:solidFill>
              <a:effectLst/>
              <a:latin typeface="+mj-lt"/>
              <a:cs typeface="Arial" pitchFamily="34" charset="0"/>
            </a:endParaRPr>
          </a:p>
          <a:p>
            <a:r>
              <a:rPr kumimoji="0" lang="el-GR" b="1" i="0" u="none" strike="noStrike" cap="none" normalizeH="0" baseline="0" dirty="0" smtClean="0">
                <a:ln>
                  <a:noFill/>
                </a:ln>
                <a:solidFill>
                  <a:schemeClr val="tx1"/>
                </a:solidFill>
                <a:effectLst/>
                <a:latin typeface="+mj-lt"/>
                <a:ea typeface="Times New Roman" pitchFamily="18" charset="0"/>
                <a:cs typeface="Times New Roman" pitchFamily="18" charset="0"/>
              </a:rPr>
              <a:t>Σενάριο 3, συνέχεια: </a:t>
            </a:r>
            <a:r>
              <a:rPr kumimoji="0" lang="el-GR" b="0" i="0" u="none" strike="noStrike" cap="none" normalizeH="0" baseline="0" dirty="0" smtClean="0">
                <a:ln>
                  <a:noFill/>
                </a:ln>
                <a:solidFill>
                  <a:schemeClr val="tx1"/>
                </a:solidFill>
                <a:effectLst/>
                <a:latin typeface="+mj-lt"/>
                <a:ea typeface="Times New Roman" pitchFamily="18" charset="0"/>
                <a:cs typeface="Times New Roman" pitchFamily="18" charset="0"/>
              </a:rPr>
              <a:t>Μετά από τη μέτρηση των στοιχείων και της μεταβλητότητας του χρόνου απάντησης, το εργαστήριο αποφασίζει να ορίσει παραμέτρους για το χρόνο παράδοσης των αποτελεσμάτων, οι οποίες δεν εξαρτώνται από την ώρα της ημέρας. Οι πα</a:t>
            </a:r>
            <a:r>
              <a:rPr lang="el-GR" dirty="0" smtClean="0"/>
              <a:t>ράμετροι ήταν 15 λεπτά ως ελάχιστο και 45 λεπτά ως μέγιστο. Ένα μήνα αργότερα, τα αποτελέσματα αξιολογούνται με τη βοήθεια ενός διαγράμματος ελέγχου.</a:t>
            </a:r>
          </a:p>
          <a:p>
            <a:pPr marL="0" marR="0" lvl="0" indent="468313" algn="just" defTabSz="914400" rtl="0" eaLnBrk="0" fontAlgn="base" latinLnBrk="0" hangingPunct="0">
              <a:lnSpc>
                <a:spcPct val="100000"/>
              </a:lnSpc>
              <a:spcBef>
                <a:spcPct val="0"/>
              </a:spcBef>
              <a:spcAft>
                <a:spcPct val="0"/>
              </a:spcAft>
              <a:buClrTx/>
              <a:buSzTx/>
              <a:buFontTx/>
              <a:buNone/>
              <a:tabLst/>
            </a:pPr>
            <a:endParaRPr kumimoji="0" lang="el-GR" b="0"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transition>
    <p:dissolv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A9F59C77-9914-4F88-B11C-2AD055C12F48}" type="datetime1">
              <a:rPr lang="el-GR" smtClean="0"/>
              <a:pPr/>
              <a:t>22/4/2020</a:t>
            </a:fld>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29</a:t>
            </a:fld>
            <a:endParaRPr lang="el-GR"/>
          </a:p>
        </p:txBody>
      </p:sp>
      <p:sp>
        <p:nvSpPr>
          <p:cNvPr id="6" name="5 - Ορθογώνιο"/>
          <p:cNvSpPr/>
          <p:nvPr/>
        </p:nvSpPr>
        <p:spPr>
          <a:xfrm>
            <a:off x="539552" y="2564904"/>
            <a:ext cx="8208912" cy="3139321"/>
          </a:xfrm>
          <a:prstGeom prst="rect">
            <a:avLst/>
          </a:prstGeom>
        </p:spPr>
        <p:txBody>
          <a:bodyPr wrap="square">
            <a:spAutoFit/>
          </a:bodyPr>
          <a:lstStyle/>
          <a:p>
            <a:r>
              <a:rPr lang="el-GR" dirty="0" smtClean="0"/>
              <a:t>Το διάγραμμα ελέγχου είναι μια γραφική απεικόνιση της απόκλισης και της στατιστικής σημαντικότητας κατά τη μέτρηση μιας διαδικασίας. Αφού κατανοήσουν την ύπαρξη εγγενούς απόκλισης, οι σχεδιαστές της διαδικασίας πρέπει να ορίσουν στόχους που να περιγράφουν πότε η απόκλιση είναι αποδεκτή και πότε όχι. Το διάγραμμα ελέγχου απεικονίζει αυτή την απόκλιση.</a:t>
            </a:r>
          </a:p>
          <a:p>
            <a:endParaRPr lang="el-GR" dirty="0" smtClean="0"/>
          </a:p>
          <a:p>
            <a:endParaRPr lang="el-GR" dirty="0" smtClean="0"/>
          </a:p>
          <a:p>
            <a:r>
              <a:rPr lang="el-GR" dirty="0" smtClean="0"/>
              <a:t>Το διάγραμμα ελέγχου του Σχεδιαγράμματος 7 δείχνει ότι για τα εργαστηριακά αποτελέσματα που παραδόθηκαν αυτή την περίοδο, μόνο 3 στα 14 ξέφευγαν από τις παραμέτρους που όρισε το εργαστήριο και ένα από αυτά παραδόθηκε σε λιγότερο χρόνο από το</a:t>
            </a:r>
            <a:r>
              <a:rPr lang="el-GR" b="1" dirty="0" smtClean="0"/>
              <a:t> </a:t>
            </a:r>
            <a:r>
              <a:rPr lang="el-GR" dirty="0" smtClean="0"/>
              <a:t>ελάχιστο όριο.</a:t>
            </a:r>
          </a:p>
        </p:txBody>
      </p:sp>
    </p:spTree>
  </p:cSld>
  <p:clrMapOvr>
    <a:masterClrMapping/>
  </p:clrMapOvr>
  <p:transition>
    <p:dissolv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A9F59C77-9914-4F88-B11C-2AD055C12F48}" type="datetime1">
              <a:rPr lang="el-GR" smtClean="0"/>
              <a:pPr/>
              <a:t>22/4/2020</a:t>
            </a:fld>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3</a:t>
            </a:fld>
            <a:endParaRPr lang="el-GR"/>
          </a:p>
        </p:txBody>
      </p:sp>
      <p:sp>
        <p:nvSpPr>
          <p:cNvPr id="9217" name="Rectangle 1"/>
          <p:cNvSpPr>
            <a:spLocks noChangeArrowheads="1"/>
          </p:cNvSpPr>
          <p:nvPr/>
        </p:nvSpPr>
        <p:spPr bwMode="auto">
          <a:xfrm>
            <a:off x="827584" y="1556792"/>
            <a:ext cx="6624736"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68313" algn="l" defTabSz="914400" rtl="0" eaLnBrk="1" fontAlgn="base" latinLnBrk="0" hangingPunct="1">
              <a:lnSpc>
                <a:spcPct val="100000"/>
              </a:lnSpc>
              <a:spcBef>
                <a:spcPct val="0"/>
              </a:spcBef>
              <a:spcAft>
                <a:spcPct val="0"/>
              </a:spcAft>
              <a:buClrTx/>
              <a:buSzTx/>
              <a:tabLst>
                <a:tab pos="238125" algn="l"/>
              </a:tabLst>
            </a:pPr>
            <a:r>
              <a:rPr kumimoji="0" lang="el-GR" sz="2800" b="1"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Διαχείριση Ολικής Ποιότητας</a:t>
            </a:r>
            <a:endParaRPr kumimoji="0" lang="el-GR" sz="2800" b="1" u="none" strike="noStrike" cap="none" normalizeH="0" baseline="0" dirty="0" smtClean="0">
              <a:ln>
                <a:noFill/>
              </a:ln>
              <a:solidFill>
                <a:schemeClr val="tx1"/>
              </a:solidFill>
              <a:effectLst/>
              <a:latin typeface="Arial" pitchFamily="34" charset="0"/>
              <a:cs typeface="Arial" pitchFamily="34" charset="0"/>
            </a:endParaRPr>
          </a:p>
        </p:txBody>
      </p:sp>
      <p:sp>
        <p:nvSpPr>
          <p:cNvPr id="9218" name="Rectangle 2"/>
          <p:cNvSpPr>
            <a:spLocks noChangeArrowheads="1"/>
          </p:cNvSpPr>
          <p:nvPr/>
        </p:nvSpPr>
        <p:spPr bwMode="auto">
          <a:xfrm>
            <a:off x="539552" y="2564904"/>
            <a:ext cx="7992888" cy="3170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68313" algn="just"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dirty="0" smtClean="0">
                <a:ln>
                  <a:noFill/>
                </a:ln>
                <a:solidFill>
                  <a:schemeClr val="tx1"/>
                </a:solidFill>
                <a:effectLst/>
                <a:latin typeface="+mj-lt"/>
                <a:ea typeface="Times New Roman" pitchFamily="18" charset="0"/>
                <a:cs typeface="Times New Roman" pitchFamily="18" charset="0"/>
              </a:rPr>
              <a:t>Η Διοίκηση Ολικής Ποιότητας αποτελεί μια ολοκληρωμένη φιλοσοφία νέας προσέγγισης, αποτελεσματικότερης ανάπτυξης και ολοένα αυξανόμενης ανταγωνιστικότητας. Βασική επιδίωξη αυτής, ο ολικός μετασχηματισμός του παραδοσιακού οργανισμού, αποτελώντας μονόδρομο για τη μακροπρόθεσμη επιτυχία του και επικεντρώνοντας το ενδιαφέρον της στην ικανοποίηση των απαιτήσεων των «πελατών». </a:t>
            </a:r>
            <a:endParaRPr kumimoji="0" lang="en-US" sz="2000" b="0" i="0" u="none" strike="noStrike" cap="none" normalizeH="0" baseline="0" dirty="0" smtClean="0">
              <a:ln>
                <a:noFill/>
              </a:ln>
              <a:solidFill>
                <a:schemeClr val="tx1"/>
              </a:solidFill>
              <a:effectLst/>
              <a:latin typeface="+mj-lt"/>
              <a:ea typeface="Times New Roman" pitchFamily="18" charset="0"/>
              <a:cs typeface="Times New Roman" pitchFamily="18" charset="0"/>
            </a:endParaRPr>
          </a:p>
          <a:p>
            <a:pPr marL="0" marR="0" lvl="0" indent="468313" algn="just" defTabSz="914400" rtl="0" eaLnBrk="1" fontAlgn="base" latinLnBrk="0" hangingPunct="1">
              <a:lnSpc>
                <a:spcPct val="100000"/>
              </a:lnSpc>
              <a:spcBef>
                <a:spcPct val="0"/>
              </a:spcBef>
              <a:spcAft>
                <a:spcPct val="0"/>
              </a:spcAft>
              <a:buClrTx/>
              <a:buSzTx/>
              <a:buFontTx/>
              <a:buNone/>
              <a:tabLst/>
            </a:pPr>
            <a:endParaRPr lang="en-US" sz="2000" dirty="0" smtClean="0">
              <a:latin typeface="+mj-lt"/>
              <a:ea typeface="Times New Roman" pitchFamily="18" charset="0"/>
              <a:cs typeface="Times New Roman" pitchFamily="18" charset="0"/>
            </a:endParaRPr>
          </a:p>
          <a:p>
            <a:pPr marL="0" marR="0" lvl="0" indent="468313" algn="just"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dirty="0" smtClean="0">
                <a:ln>
                  <a:noFill/>
                </a:ln>
                <a:solidFill>
                  <a:schemeClr val="tx1"/>
                </a:solidFill>
                <a:effectLst/>
                <a:latin typeface="+mj-lt"/>
                <a:ea typeface="Times New Roman" pitchFamily="18" charset="0"/>
                <a:cs typeface="Times New Roman" pitchFamily="18" charset="0"/>
              </a:rPr>
              <a:t>Η έννοια του «πελάτη» είναι διευρυμένη καθώς αναφέρεται τόσο σε εσωτερικούς όσο και σε εξωτερικούς καταναλωτές και χρήστες. Συγκεκριμένα:</a:t>
            </a:r>
            <a:endParaRPr kumimoji="0" lang="el-GR" sz="2000" b="0"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transition>
    <p:dissolv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A9F59C77-9914-4F88-B11C-2AD055C12F48}" type="datetime1">
              <a:rPr lang="el-GR" smtClean="0"/>
              <a:pPr/>
              <a:t>22/4/2020</a:t>
            </a:fld>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30</a:t>
            </a:fld>
            <a:endParaRPr lang="el-GR"/>
          </a:p>
        </p:txBody>
      </p:sp>
      <p:pic>
        <p:nvPicPr>
          <p:cNvPr id="6" name="5 - Εικόνα"/>
          <p:cNvPicPr/>
          <p:nvPr/>
        </p:nvPicPr>
        <p:blipFill>
          <a:blip r:embed="rId2" cstate="print"/>
          <a:srcRect/>
          <a:stretch>
            <a:fillRect/>
          </a:stretch>
        </p:blipFill>
        <p:spPr bwMode="auto">
          <a:xfrm>
            <a:off x="827584" y="2060848"/>
            <a:ext cx="6629400" cy="4210050"/>
          </a:xfrm>
          <a:prstGeom prst="rect">
            <a:avLst/>
          </a:prstGeom>
          <a:noFill/>
          <a:ln w="9525">
            <a:noFill/>
            <a:miter lim="800000"/>
            <a:headEnd/>
            <a:tailEnd/>
          </a:ln>
        </p:spPr>
      </p:pic>
      <p:sp>
        <p:nvSpPr>
          <p:cNvPr id="7" name="Rectangle 1"/>
          <p:cNvSpPr>
            <a:spLocks noChangeArrowheads="1"/>
          </p:cNvSpPr>
          <p:nvPr/>
        </p:nvSpPr>
        <p:spPr bwMode="auto">
          <a:xfrm>
            <a:off x="2843808" y="1484784"/>
            <a:ext cx="439248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Σχεδιάγραμμα </a:t>
            </a:r>
            <a:r>
              <a:rPr lang="el-GR" sz="2000" b="1" dirty="0" smtClean="0">
                <a:latin typeface="Calibri" pitchFamily="34" charset="0"/>
                <a:ea typeface="Times New Roman" pitchFamily="18" charset="0"/>
                <a:cs typeface="Times New Roman" pitchFamily="18" charset="0"/>
              </a:rPr>
              <a:t>7</a:t>
            </a:r>
            <a:endParaRPr kumimoji="0" lang="el-GR"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dissolv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A9F59C77-9914-4F88-B11C-2AD055C12F48}" type="datetime1">
              <a:rPr lang="el-GR" smtClean="0"/>
              <a:pPr/>
              <a:t>22/4/2020</a:t>
            </a:fld>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31</a:t>
            </a:fld>
            <a:endParaRPr lang="el-GR"/>
          </a:p>
        </p:txBody>
      </p:sp>
      <p:sp>
        <p:nvSpPr>
          <p:cNvPr id="186369" name="Rectangle 1"/>
          <p:cNvSpPr>
            <a:spLocks noChangeArrowheads="1"/>
          </p:cNvSpPr>
          <p:nvPr/>
        </p:nvSpPr>
        <p:spPr bwMode="auto">
          <a:xfrm>
            <a:off x="611560" y="1988840"/>
            <a:ext cx="7848872" cy="15081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68313" algn="just"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smtClean="0">
                <a:ln>
                  <a:noFill/>
                </a:ln>
                <a:solidFill>
                  <a:schemeClr val="tx1"/>
                </a:solidFill>
                <a:effectLst/>
                <a:latin typeface="+mj-lt"/>
                <a:ea typeface="Times New Roman" pitchFamily="18" charset="0"/>
                <a:cs typeface="Times New Roman" pitchFamily="18" charset="0"/>
              </a:rPr>
              <a:t>Διάγραμμα Ροής</a:t>
            </a:r>
            <a:endParaRPr kumimoji="0" lang="el-GR" sz="2000" b="0" i="0" u="none" strike="noStrike" cap="none" normalizeH="0" baseline="0" dirty="0" smtClean="0">
              <a:ln>
                <a:noFill/>
              </a:ln>
              <a:solidFill>
                <a:schemeClr val="tx1"/>
              </a:solidFill>
              <a:effectLst/>
              <a:latin typeface="+mj-lt"/>
              <a:cs typeface="Arial" pitchFamily="34" charset="0"/>
            </a:endParaRPr>
          </a:p>
          <a:p>
            <a:pPr marL="0" marR="0" lvl="0" indent="468313" algn="just" defTabSz="914400" rtl="0" eaLnBrk="0" fontAlgn="base" latinLnBrk="0" hangingPunct="0">
              <a:lnSpc>
                <a:spcPct val="100000"/>
              </a:lnSpc>
              <a:spcBef>
                <a:spcPct val="0"/>
              </a:spcBef>
              <a:spcAft>
                <a:spcPct val="0"/>
              </a:spcAft>
              <a:buClrTx/>
              <a:buSzTx/>
              <a:buFontTx/>
              <a:buNone/>
              <a:tabLst/>
            </a:pPr>
            <a:r>
              <a:rPr kumimoji="0" lang="el-GR" b="1" i="0" u="none" strike="noStrike" cap="none" normalizeH="0" baseline="0" dirty="0" smtClean="0">
                <a:ln>
                  <a:noFill/>
                </a:ln>
                <a:solidFill>
                  <a:schemeClr val="tx1"/>
                </a:solidFill>
                <a:effectLst/>
                <a:latin typeface="+mj-lt"/>
                <a:ea typeface="Times New Roman" pitchFamily="18" charset="0"/>
                <a:cs typeface="Times New Roman" pitchFamily="18" charset="0"/>
              </a:rPr>
              <a:t>Σενάριο 4:</a:t>
            </a:r>
            <a:r>
              <a:rPr kumimoji="0" lang="el-GR" b="0" i="0" u="none" strike="noStrike" cap="none" normalizeH="0" baseline="0" dirty="0" smtClean="0">
                <a:ln>
                  <a:noFill/>
                </a:ln>
                <a:solidFill>
                  <a:schemeClr val="tx1"/>
                </a:solidFill>
                <a:effectLst/>
                <a:latin typeface="+mj-lt"/>
                <a:ea typeface="Times New Roman" pitchFamily="18" charset="0"/>
                <a:cs typeface="Times New Roman" pitchFamily="18" charset="0"/>
              </a:rPr>
              <a:t> Μια κλινική περιπατητικής περίθαλψης ανακαλύπτει ότι οι ασθενείς περιμένουν μέχρι και 2 ώρες για να δουν έναν ιατρό. Το προσωπικό της κλινικής κατασκευάζει ένα διάγραμμα ροής της διαδικασίας εισαγωγής με σκοπό να εντοπίσει τις καθυστερήσεις.</a:t>
            </a:r>
            <a:endParaRPr kumimoji="0" lang="el-GR" b="0" i="0" u="none" strike="noStrike" cap="none" normalizeH="0" baseline="0" dirty="0" smtClean="0">
              <a:ln>
                <a:noFill/>
              </a:ln>
              <a:solidFill>
                <a:schemeClr val="tx1"/>
              </a:solidFill>
              <a:effectLst/>
              <a:latin typeface="+mj-lt"/>
              <a:cs typeface="Arial" pitchFamily="34" charset="0"/>
            </a:endParaRPr>
          </a:p>
        </p:txBody>
      </p:sp>
      <p:sp>
        <p:nvSpPr>
          <p:cNvPr id="186370" name="Rectangle 2"/>
          <p:cNvSpPr>
            <a:spLocks noChangeArrowheads="1"/>
          </p:cNvSpPr>
          <p:nvPr/>
        </p:nvSpPr>
        <p:spPr bwMode="auto">
          <a:xfrm>
            <a:off x="611560" y="3789040"/>
            <a:ext cx="7776864"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52413" algn="just" defTabSz="914400" rtl="0" eaLnBrk="1" fontAlgn="base" latinLnBrk="0" hangingPunct="1">
              <a:lnSpc>
                <a:spcPct val="100000"/>
              </a:lnSpc>
              <a:spcBef>
                <a:spcPct val="0"/>
              </a:spcBef>
              <a:spcAft>
                <a:spcPct val="0"/>
              </a:spcAft>
              <a:buClrTx/>
              <a:buSzTx/>
              <a:buFontTx/>
              <a:buNone/>
              <a:tabLst/>
            </a:pPr>
            <a:r>
              <a:rPr kumimoji="0" lang="el-GR" b="0" i="0" u="none" strike="noStrike" cap="none" normalizeH="0" baseline="0" dirty="0" smtClean="0">
                <a:ln>
                  <a:noFill/>
                </a:ln>
                <a:solidFill>
                  <a:schemeClr val="tx1"/>
                </a:solidFill>
                <a:effectLst/>
                <a:latin typeface="+mj-lt"/>
                <a:ea typeface="Times New Roman" pitchFamily="18" charset="0"/>
                <a:cs typeface="Times New Roman" pitchFamily="18" charset="0"/>
              </a:rPr>
              <a:t>Ένα διάγραμμα ροής είναι μια απεικόνιση των βημάτων μιας διαδικασίας. Οι ελλείψεις σημαίνουν σημεία εκκίνησης και τερματισμού. Οι ρόμβοι είναι σημεία αποφάσεων. Τα ορθογώνια αντιπροσωπεύουν άλλα γεγονότα. Ο κατασκευαστής του διαγράμματος ροής μπορεί να το κάνει όσο λεπτομερές θέλει.</a:t>
            </a:r>
            <a:endParaRPr kumimoji="0" lang="el-GR" b="0" i="0" u="none" strike="noStrike" cap="none" normalizeH="0" baseline="0" dirty="0" smtClean="0">
              <a:ln>
                <a:noFill/>
              </a:ln>
              <a:solidFill>
                <a:schemeClr val="tx1"/>
              </a:solidFill>
              <a:effectLst/>
              <a:latin typeface="+mj-lt"/>
              <a:cs typeface="Arial" pitchFamily="34" charset="0"/>
            </a:endParaRPr>
          </a:p>
          <a:p>
            <a:pPr marL="0" marR="0" lvl="0" indent="252413" algn="just" defTabSz="914400" rtl="0" eaLnBrk="0" fontAlgn="base" latinLnBrk="0" hangingPunct="0">
              <a:lnSpc>
                <a:spcPct val="100000"/>
              </a:lnSpc>
              <a:spcBef>
                <a:spcPct val="0"/>
              </a:spcBef>
              <a:spcAft>
                <a:spcPct val="0"/>
              </a:spcAft>
              <a:buClrTx/>
              <a:buSzTx/>
              <a:buFontTx/>
              <a:buNone/>
              <a:tabLst/>
            </a:pPr>
            <a:r>
              <a:rPr kumimoji="0" lang="el-GR" b="0" i="0" u="none" strike="noStrike" cap="none" normalizeH="0" baseline="0" dirty="0" smtClean="0">
                <a:ln>
                  <a:noFill/>
                </a:ln>
                <a:solidFill>
                  <a:schemeClr val="tx1"/>
                </a:solidFill>
                <a:effectLst/>
                <a:latin typeface="+mj-lt"/>
                <a:ea typeface="Times New Roman" pitchFamily="18" charset="0"/>
                <a:cs typeface="Times New Roman" pitchFamily="18" charset="0"/>
              </a:rPr>
              <a:t>Αξιολογώντας τη διαδικασία εισαγωγής όπως φαίνεται στο Σχεδιάγραμμα 8, είναι προφανές ότι το προσωπικό πρέπει να βρει έναν τρόπο, ώστε οι ασθενείς που χρειάζονται επείγουσα περίθαλψη να παραπέμπονται στα επείγοντα σε πιο πρώιμο στάδιο της διαδικασίας.</a:t>
            </a:r>
            <a:endParaRPr kumimoji="0" lang="el-GR" b="0"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transition>
    <p:dissolv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A9F59C77-9914-4F88-B11C-2AD055C12F48}" type="datetime1">
              <a:rPr lang="el-GR" smtClean="0"/>
              <a:pPr/>
              <a:t>22/4/2020</a:t>
            </a:fld>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32</a:t>
            </a:fld>
            <a:endParaRPr lang="el-GR"/>
          </a:p>
        </p:txBody>
      </p:sp>
      <p:pic>
        <p:nvPicPr>
          <p:cNvPr id="6" name="5 - Εικόνα"/>
          <p:cNvPicPr/>
          <p:nvPr/>
        </p:nvPicPr>
        <p:blipFill>
          <a:blip r:embed="rId2" cstate="print"/>
          <a:srcRect/>
          <a:stretch>
            <a:fillRect/>
          </a:stretch>
        </p:blipFill>
        <p:spPr bwMode="auto">
          <a:xfrm>
            <a:off x="2195736" y="980728"/>
            <a:ext cx="4752528" cy="5688632"/>
          </a:xfrm>
          <a:prstGeom prst="rect">
            <a:avLst/>
          </a:prstGeom>
          <a:noFill/>
          <a:ln w="9525">
            <a:noFill/>
            <a:miter lim="800000"/>
            <a:headEnd/>
            <a:tailEnd/>
          </a:ln>
        </p:spPr>
      </p:pic>
      <p:sp>
        <p:nvSpPr>
          <p:cNvPr id="7" name="Rectangle 1"/>
          <p:cNvSpPr>
            <a:spLocks noChangeArrowheads="1"/>
          </p:cNvSpPr>
          <p:nvPr/>
        </p:nvSpPr>
        <p:spPr bwMode="auto">
          <a:xfrm>
            <a:off x="3131840" y="548680"/>
            <a:ext cx="295232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Σχεδιάγραμμα </a:t>
            </a:r>
            <a:r>
              <a:rPr lang="el-GR" sz="2000" b="1" dirty="0" smtClean="0">
                <a:latin typeface="Calibri" pitchFamily="34" charset="0"/>
                <a:ea typeface="Times New Roman" pitchFamily="18" charset="0"/>
                <a:cs typeface="Times New Roman" pitchFamily="18" charset="0"/>
              </a:rPr>
              <a:t>8</a:t>
            </a:r>
            <a:endParaRPr kumimoji="0" lang="el-GR"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dissolv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A9F59C77-9914-4F88-B11C-2AD055C12F48}" type="datetime1">
              <a:rPr lang="el-GR" smtClean="0"/>
              <a:pPr/>
              <a:t>22/4/2020</a:t>
            </a:fld>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33</a:t>
            </a:fld>
            <a:endParaRPr lang="el-GR"/>
          </a:p>
        </p:txBody>
      </p:sp>
      <p:sp>
        <p:nvSpPr>
          <p:cNvPr id="184321" name="Rectangle 1"/>
          <p:cNvSpPr>
            <a:spLocks noChangeArrowheads="1"/>
          </p:cNvSpPr>
          <p:nvPr/>
        </p:nvSpPr>
        <p:spPr bwMode="auto">
          <a:xfrm>
            <a:off x="323528" y="2492896"/>
            <a:ext cx="8568952" cy="29238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68313" algn="l" defTabSz="914400" rtl="0" eaLnBrk="1" fontAlgn="base" latinLnBrk="0" hangingPunct="1">
              <a:lnSpc>
                <a:spcPct val="100000"/>
              </a:lnSpc>
              <a:spcBef>
                <a:spcPct val="0"/>
              </a:spcBef>
              <a:spcAft>
                <a:spcPct val="0"/>
              </a:spcAft>
              <a:buClrTx/>
              <a:buSzTx/>
              <a:buFontTx/>
              <a:buNone/>
              <a:tabLst/>
            </a:pPr>
            <a:r>
              <a:rPr kumimoji="0" lang="el-GR" sz="2400" b="1" i="0" u="none" strike="noStrike" cap="none" normalizeH="0" baseline="0" dirty="0" smtClean="0">
                <a:ln>
                  <a:noFill/>
                </a:ln>
                <a:solidFill>
                  <a:schemeClr val="tx1"/>
                </a:solidFill>
                <a:effectLst/>
                <a:latin typeface="+mj-lt"/>
                <a:ea typeface="Times New Roman" pitchFamily="18" charset="0"/>
                <a:cs typeface="Times New Roman" pitchFamily="18" charset="0"/>
              </a:rPr>
              <a:t>Αναφορές Περιστατικών</a:t>
            </a:r>
            <a:endParaRPr kumimoji="0" lang="el-GR" sz="2400" b="0" i="0" u="none" strike="noStrike" cap="none" normalizeH="0" baseline="0" dirty="0" smtClean="0">
              <a:ln>
                <a:noFill/>
              </a:ln>
              <a:solidFill>
                <a:schemeClr val="tx1"/>
              </a:solidFill>
              <a:effectLst/>
              <a:latin typeface="+mj-lt"/>
              <a:ea typeface="Times New Roman" pitchFamily="18" charset="0"/>
              <a:cs typeface="Arial" pitchFamily="34" charset="0"/>
            </a:endParaRPr>
          </a:p>
          <a:p>
            <a:pPr marL="0" marR="0" lvl="0" indent="468313" algn="l" defTabSz="914400" rtl="0" eaLnBrk="0" fontAlgn="base" latinLnBrk="0" hangingPunct="0">
              <a:lnSpc>
                <a:spcPct val="100000"/>
              </a:lnSpc>
              <a:spcBef>
                <a:spcPct val="0"/>
              </a:spcBef>
              <a:spcAft>
                <a:spcPct val="0"/>
              </a:spcAft>
              <a:buClrTx/>
              <a:buSzTx/>
              <a:buFontTx/>
              <a:buNone/>
              <a:tabLst/>
            </a:pPr>
            <a:r>
              <a:rPr kumimoji="0" lang="el-GR" sz="2000" b="0" i="0" u="none" strike="noStrike" cap="none" normalizeH="0" baseline="0" dirty="0" smtClean="0">
                <a:ln>
                  <a:noFill/>
                </a:ln>
                <a:solidFill>
                  <a:schemeClr val="tx1"/>
                </a:solidFill>
                <a:effectLst/>
                <a:latin typeface="+mj-lt"/>
                <a:ea typeface="Times New Roman" pitchFamily="18" charset="0"/>
                <a:cs typeface="Arial" pitchFamily="34" charset="0"/>
              </a:rPr>
              <a:t>Πολλά νοσοκομεία χρησιμοποιούν τις αναφορές περιστατικών για τη διαχείριση κινδύνων αλλά αυτές οι αναφορές αποτελούν επίσης πολύ χρήσιμα εργαλεία ποιότητας. </a:t>
            </a:r>
          </a:p>
          <a:p>
            <a:pPr marL="0" marR="0" lvl="0" indent="468313" algn="l" defTabSz="914400" rtl="0" eaLnBrk="0" fontAlgn="base" latinLnBrk="0" hangingPunct="0">
              <a:lnSpc>
                <a:spcPct val="100000"/>
              </a:lnSpc>
              <a:spcBef>
                <a:spcPct val="0"/>
              </a:spcBef>
              <a:spcAft>
                <a:spcPct val="0"/>
              </a:spcAft>
              <a:buClrTx/>
              <a:buSzTx/>
              <a:buFontTx/>
              <a:buNone/>
              <a:tabLst/>
            </a:pPr>
            <a:endParaRPr lang="el-GR" sz="2000" dirty="0" smtClean="0">
              <a:latin typeface="+mj-lt"/>
              <a:ea typeface="Times New Roman" pitchFamily="18" charset="0"/>
              <a:cs typeface="Arial" pitchFamily="34" charset="0"/>
            </a:endParaRPr>
          </a:p>
          <a:p>
            <a:pPr marL="0" marR="0" lvl="0" indent="468313" algn="l" defTabSz="914400" rtl="0" eaLnBrk="0" fontAlgn="base" latinLnBrk="0" hangingPunct="0">
              <a:lnSpc>
                <a:spcPct val="100000"/>
              </a:lnSpc>
              <a:spcBef>
                <a:spcPct val="0"/>
              </a:spcBef>
              <a:spcAft>
                <a:spcPct val="0"/>
              </a:spcAft>
              <a:buClrTx/>
              <a:buSzTx/>
              <a:buFontTx/>
              <a:buNone/>
              <a:tabLst/>
            </a:pPr>
            <a:r>
              <a:rPr kumimoji="0" lang="el-GR" sz="2000" b="0" i="0" u="none" strike="noStrike" cap="none" normalizeH="0" baseline="0" dirty="0" smtClean="0">
                <a:ln>
                  <a:noFill/>
                </a:ln>
                <a:solidFill>
                  <a:schemeClr val="tx1"/>
                </a:solidFill>
                <a:effectLst/>
                <a:latin typeface="+mj-lt"/>
                <a:ea typeface="Times New Roman" pitchFamily="18" charset="0"/>
                <a:cs typeface="Arial" pitchFamily="34" charset="0"/>
              </a:rPr>
              <a:t>Όχι μόνο αναδεικνύουν τις δυσλειτουργίες του συστήματος αλλά επίσης προσδιορίζουν τους τομείς, όπου υπάρχουν περιθώρια βελτίωσης. Σε συνδυασμό με τα διαγράμματα ελέγχου είναι πολύ αποτελεσματικά για τον προσδιορισμό των τάσεων των περιστατικών.</a:t>
            </a:r>
            <a:r>
              <a:rPr kumimoji="0" lang="el-GR" sz="2000" b="0" i="0" u="none" strike="noStrike" cap="none" normalizeH="0" baseline="0" dirty="0" smtClean="0">
                <a:ln>
                  <a:noFill/>
                </a:ln>
                <a:solidFill>
                  <a:schemeClr val="tx1"/>
                </a:solidFill>
                <a:effectLst/>
                <a:latin typeface="+mj-lt"/>
                <a:cs typeface="Arial" pitchFamily="34" charset="0"/>
              </a:rPr>
              <a:t> </a:t>
            </a:r>
          </a:p>
        </p:txBody>
      </p:sp>
    </p:spTree>
  </p:cSld>
  <p:clrMapOvr>
    <a:masterClrMapping/>
  </p:clrMapOvr>
  <p:transition>
    <p:dissolv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A9F59C77-9914-4F88-B11C-2AD055C12F48}" type="datetime1">
              <a:rPr lang="el-GR" smtClean="0"/>
              <a:pPr/>
              <a:t>22/4/2020</a:t>
            </a:fld>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34</a:t>
            </a:fld>
            <a:endParaRPr lang="el-GR"/>
          </a:p>
        </p:txBody>
      </p:sp>
      <p:pic>
        <p:nvPicPr>
          <p:cNvPr id="5122" name="Picture 2"/>
          <p:cNvPicPr>
            <a:picLocks noChangeAspect="1" noChangeArrowheads="1"/>
          </p:cNvPicPr>
          <p:nvPr/>
        </p:nvPicPr>
        <p:blipFill>
          <a:blip r:embed="rId2" cstate="print"/>
          <a:srcRect/>
          <a:stretch>
            <a:fillRect/>
          </a:stretch>
        </p:blipFill>
        <p:spPr bwMode="auto">
          <a:xfrm>
            <a:off x="179512" y="0"/>
            <a:ext cx="8784976" cy="68580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A9F59C77-9914-4F88-B11C-2AD055C12F48}" type="datetime1">
              <a:rPr lang="el-GR" smtClean="0"/>
              <a:pPr/>
              <a:t>22/4/2020</a:t>
            </a:fld>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35</a:t>
            </a:fld>
            <a:endParaRPr lang="el-GR"/>
          </a:p>
        </p:txBody>
      </p:sp>
      <p:pic>
        <p:nvPicPr>
          <p:cNvPr id="6146" name="Picture 2"/>
          <p:cNvPicPr>
            <a:picLocks noChangeAspect="1" noChangeArrowheads="1"/>
          </p:cNvPicPr>
          <p:nvPr/>
        </p:nvPicPr>
        <p:blipFill>
          <a:blip r:embed="rId2" cstate="print"/>
          <a:srcRect/>
          <a:stretch>
            <a:fillRect/>
          </a:stretch>
        </p:blipFill>
        <p:spPr bwMode="auto">
          <a:xfrm>
            <a:off x="251520" y="188640"/>
            <a:ext cx="8640960" cy="648072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A9F59C77-9914-4F88-B11C-2AD055C12F48}" type="datetime1">
              <a:rPr lang="el-GR" smtClean="0"/>
              <a:pPr/>
              <a:t>22/4/2020</a:t>
            </a:fld>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36</a:t>
            </a:fld>
            <a:endParaRPr lang="el-GR"/>
          </a:p>
        </p:txBody>
      </p:sp>
      <p:pic>
        <p:nvPicPr>
          <p:cNvPr id="7171" name="Picture 3"/>
          <p:cNvPicPr>
            <a:picLocks noChangeAspect="1" noChangeArrowheads="1"/>
          </p:cNvPicPr>
          <p:nvPr/>
        </p:nvPicPr>
        <p:blipFill>
          <a:blip r:embed="rId2" cstate="print"/>
          <a:srcRect/>
          <a:stretch>
            <a:fillRect/>
          </a:stretch>
        </p:blipFill>
        <p:spPr bwMode="auto">
          <a:xfrm>
            <a:off x="179512" y="188640"/>
            <a:ext cx="8712968" cy="666936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A9F59C77-9914-4F88-B11C-2AD055C12F48}" type="datetime1">
              <a:rPr lang="el-GR" smtClean="0"/>
              <a:pPr/>
              <a:t>22/4/2020</a:t>
            </a:fld>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37</a:t>
            </a:fld>
            <a:endParaRPr lang="el-GR"/>
          </a:p>
        </p:txBody>
      </p:sp>
      <p:pic>
        <p:nvPicPr>
          <p:cNvPr id="8194" name="Picture 2"/>
          <p:cNvPicPr>
            <a:picLocks noChangeAspect="1" noChangeArrowheads="1"/>
          </p:cNvPicPr>
          <p:nvPr/>
        </p:nvPicPr>
        <p:blipFill>
          <a:blip r:embed="rId2" cstate="print"/>
          <a:srcRect/>
          <a:stretch>
            <a:fillRect/>
          </a:stretch>
        </p:blipFill>
        <p:spPr bwMode="auto">
          <a:xfrm>
            <a:off x="179512" y="0"/>
            <a:ext cx="8712968" cy="68580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A9F59C77-9914-4F88-B11C-2AD055C12F48}" type="datetime1">
              <a:rPr lang="el-GR" smtClean="0"/>
              <a:pPr/>
              <a:t>22/4/2020</a:t>
            </a:fld>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38</a:t>
            </a:fld>
            <a:endParaRPr lang="el-GR"/>
          </a:p>
        </p:txBody>
      </p:sp>
      <p:pic>
        <p:nvPicPr>
          <p:cNvPr id="9218" name="Picture 2"/>
          <p:cNvPicPr>
            <a:picLocks noChangeAspect="1" noChangeArrowheads="1"/>
          </p:cNvPicPr>
          <p:nvPr/>
        </p:nvPicPr>
        <p:blipFill>
          <a:blip r:embed="rId2" cstate="print"/>
          <a:srcRect/>
          <a:stretch>
            <a:fillRect/>
          </a:stretch>
        </p:blipFill>
        <p:spPr bwMode="auto">
          <a:xfrm>
            <a:off x="179512" y="188640"/>
            <a:ext cx="8712968" cy="6408712"/>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A9F59C77-9914-4F88-B11C-2AD055C12F48}" type="datetime1">
              <a:rPr lang="el-GR" smtClean="0"/>
              <a:pPr/>
              <a:t>22/4/2020</a:t>
            </a:fld>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39</a:t>
            </a:fld>
            <a:endParaRPr lang="el-GR"/>
          </a:p>
        </p:txBody>
      </p:sp>
      <p:pic>
        <p:nvPicPr>
          <p:cNvPr id="10242" name="Picture 2"/>
          <p:cNvPicPr>
            <a:picLocks noChangeAspect="1" noChangeArrowheads="1"/>
          </p:cNvPicPr>
          <p:nvPr/>
        </p:nvPicPr>
        <p:blipFill>
          <a:blip r:embed="rId2" cstate="print"/>
          <a:srcRect/>
          <a:stretch>
            <a:fillRect/>
          </a:stretch>
        </p:blipFill>
        <p:spPr bwMode="auto">
          <a:xfrm>
            <a:off x="179512" y="260648"/>
            <a:ext cx="8784976" cy="6408712"/>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A9F59C77-9914-4F88-B11C-2AD055C12F48}" type="datetime1">
              <a:rPr lang="el-GR" smtClean="0"/>
              <a:pPr/>
              <a:t>22/4/2020</a:t>
            </a:fld>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4</a:t>
            </a:fld>
            <a:endParaRPr lang="el-GR"/>
          </a:p>
        </p:txBody>
      </p:sp>
      <p:sp>
        <p:nvSpPr>
          <p:cNvPr id="8193" name="Rectangle 1"/>
          <p:cNvSpPr>
            <a:spLocks noChangeArrowheads="1"/>
          </p:cNvSpPr>
          <p:nvPr/>
        </p:nvSpPr>
        <p:spPr bwMode="auto">
          <a:xfrm>
            <a:off x="395536" y="2708920"/>
            <a:ext cx="8208912"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165100" algn="l"/>
              </a:tabLst>
            </a:pPr>
            <a:r>
              <a:rPr kumimoji="0" lang="el-GR" sz="2400" b="0" i="0" u="none" strike="noStrike" cap="none" normalizeH="0" baseline="0" dirty="0" smtClean="0">
                <a:ln>
                  <a:noFill/>
                </a:ln>
                <a:solidFill>
                  <a:schemeClr val="tx1"/>
                </a:solidFill>
                <a:effectLst/>
                <a:latin typeface="+mj-lt"/>
                <a:ea typeface="Times New Roman" pitchFamily="18" charset="0"/>
                <a:cs typeface="Times New Roman" pitchFamily="18" charset="0"/>
              </a:rPr>
              <a:t>Εξωτερικοί Πελάτες είναι οι τελικοί καταναλωτές και χρήστες προϊόντων και υπηρεσιών,</a:t>
            </a:r>
            <a:endParaRPr kumimoji="0" lang="el-GR" sz="24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165100" algn="l"/>
              </a:tabLst>
            </a:pPr>
            <a:r>
              <a:rPr kumimoji="0" lang="el-GR" sz="2400" b="0" i="0" u="none" strike="noStrike" cap="none" normalizeH="0" baseline="0" dirty="0" smtClean="0">
                <a:ln>
                  <a:noFill/>
                </a:ln>
                <a:solidFill>
                  <a:schemeClr val="tx1"/>
                </a:solidFill>
                <a:effectLst/>
                <a:latin typeface="+mj-lt"/>
                <a:ea typeface="Times New Roman" pitchFamily="18" charset="0"/>
                <a:cs typeface="Times New Roman" pitchFamily="18" charset="0"/>
              </a:rPr>
              <a:t>Εσωτερικοί Πελάτες είναι τα διοικητικά στελέχη και οι εργαζόμενοι, οι οποίοι συμβάλουν στην παραγωγική διαδικασία και επηρεάζουν την παρεχόμενη ποιότητα.</a:t>
            </a:r>
            <a:endParaRPr kumimoji="0" lang="el-GR" sz="2400" b="0"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transition>
    <p:dissolv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A9F59C77-9914-4F88-B11C-2AD055C12F48}" type="datetime1">
              <a:rPr lang="el-GR" smtClean="0"/>
              <a:pPr/>
              <a:t>22/4/2020</a:t>
            </a:fld>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40</a:t>
            </a:fld>
            <a:endParaRPr lang="el-GR"/>
          </a:p>
        </p:txBody>
      </p:sp>
      <p:pic>
        <p:nvPicPr>
          <p:cNvPr id="11266" name="Picture 2"/>
          <p:cNvPicPr>
            <a:picLocks noChangeAspect="1" noChangeArrowheads="1"/>
          </p:cNvPicPr>
          <p:nvPr/>
        </p:nvPicPr>
        <p:blipFill>
          <a:blip r:embed="rId2" cstate="print"/>
          <a:srcRect/>
          <a:stretch>
            <a:fillRect/>
          </a:stretch>
        </p:blipFill>
        <p:spPr bwMode="auto">
          <a:xfrm>
            <a:off x="179512" y="188640"/>
            <a:ext cx="8784976" cy="648072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A9F59C77-9914-4F88-B11C-2AD055C12F48}" type="datetime1">
              <a:rPr lang="el-GR" smtClean="0"/>
              <a:pPr/>
              <a:t>22/4/2020</a:t>
            </a:fld>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41</a:t>
            </a:fld>
            <a:endParaRPr lang="el-GR"/>
          </a:p>
        </p:txBody>
      </p:sp>
      <p:pic>
        <p:nvPicPr>
          <p:cNvPr id="12290" name="Picture 2"/>
          <p:cNvPicPr>
            <a:picLocks noChangeAspect="1" noChangeArrowheads="1"/>
          </p:cNvPicPr>
          <p:nvPr/>
        </p:nvPicPr>
        <p:blipFill>
          <a:blip r:embed="rId2" cstate="print"/>
          <a:srcRect/>
          <a:stretch>
            <a:fillRect/>
          </a:stretch>
        </p:blipFill>
        <p:spPr bwMode="auto">
          <a:xfrm>
            <a:off x="179512" y="404664"/>
            <a:ext cx="8784976" cy="6264696"/>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A9F59C77-9914-4F88-B11C-2AD055C12F48}" type="datetime1">
              <a:rPr lang="el-GR" smtClean="0"/>
              <a:pPr/>
              <a:t>22/4/2020</a:t>
            </a:fld>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42</a:t>
            </a:fld>
            <a:endParaRPr lang="el-GR"/>
          </a:p>
        </p:txBody>
      </p:sp>
      <p:pic>
        <p:nvPicPr>
          <p:cNvPr id="13314" name="Picture 2"/>
          <p:cNvPicPr>
            <a:picLocks noChangeAspect="1" noChangeArrowheads="1"/>
          </p:cNvPicPr>
          <p:nvPr/>
        </p:nvPicPr>
        <p:blipFill>
          <a:blip r:embed="rId2" cstate="print"/>
          <a:srcRect/>
          <a:stretch>
            <a:fillRect/>
          </a:stretch>
        </p:blipFill>
        <p:spPr bwMode="auto">
          <a:xfrm>
            <a:off x="179512" y="548680"/>
            <a:ext cx="8712968" cy="612068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A9F59C77-9914-4F88-B11C-2AD055C12F48}" type="datetime1">
              <a:rPr lang="el-GR" smtClean="0"/>
              <a:pPr/>
              <a:t>22/4/2020</a:t>
            </a:fld>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43</a:t>
            </a:fld>
            <a:endParaRPr lang="el-GR"/>
          </a:p>
        </p:txBody>
      </p:sp>
      <p:pic>
        <p:nvPicPr>
          <p:cNvPr id="14339" name="Picture 3"/>
          <p:cNvPicPr>
            <a:picLocks noChangeAspect="1" noChangeArrowheads="1"/>
          </p:cNvPicPr>
          <p:nvPr/>
        </p:nvPicPr>
        <p:blipFill>
          <a:blip r:embed="rId2" cstate="print"/>
          <a:srcRect/>
          <a:stretch>
            <a:fillRect/>
          </a:stretch>
        </p:blipFill>
        <p:spPr bwMode="auto">
          <a:xfrm>
            <a:off x="179512" y="260648"/>
            <a:ext cx="8784976" cy="6336704"/>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A9F59C77-9914-4F88-B11C-2AD055C12F48}" type="datetime1">
              <a:rPr lang="el-GR" smtClean="0"/>
              <a:pPr/>
              <a:t>22/4/2020</a:t>
            </a:fld>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44</a:t>
            </a:fld>
            <a:endParaRPr lang="el-GR"/>
          </a:p>
        </p:txBody>
      </p:sp>
      <p:pic>
        <p:nvPicPr>
          <p:cNvPr id="15362" name="Picture 2"/>
          <p:cNvPicPr>
            <a:picLocks noChangeAspect="1" noChangeArrowheads="1"/>
          </p:cNvPicPr>
          <p:nvPr/>
        </p:nvPicPr>
        <p:blipFill>
          <a:blip r:embed="rId2" cstate="print"/>
          <a:srcRect/>
          <a:stretch>
            <a:fillRect/>
          </a:stretch>
        </p:blipFill>
        <p:spPr bwMode="auto">
          <a:xfrm>
            <a:off x="179512" y="260648"/>
            <a:ext cx="8784976" cy="6408712"/>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A9F59C77-9914-4F88-B11C-2AD055C12F48}" type="datetime1">
              <a:rPr lang="el-GR" smtClean="0"/>
              <a:pPr/>
              <a:t>22/4/2020</a:t>
            </a:fld>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45</a:t>
            </a:fld>
            <a:endParaRPr lang="el-GR"/>
          </a:p>
        </p:txBody>
      </p:sp>
      <p:pic>
        <p:nvPicPr>
          <p:cNvPr id="16386" name="Picture 2"/>
          <p:cNvPicPr>
            <a:picLocks noChangeAspect="1" noChangeArrowheads="1"/>
          </p:cNvPicPr>
          <p:nvPr/>
        </p:nvPicPr>
        <p:blipFill>
          <a:blip r:embed="rId2" cstate="print"/>
          <a:srcRect/>
          <a:stretch>
            <a:fillRect/>
          </a:stretch>
        </p:blipFill>
        <p:spPr bwMode="auto">
          <a:xfrm>
            <a:off x="179512" y="188640"/>
            <a:ext cx="8784976" cy="6408712"/>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A9F59C77-9914-4F88-B11C-2AD055C12F48}" type="datetime1">
              <a:rPr lang="el-GR" smtClean="0"/>
              <a:pPr/>
              <a:t>22/4/2020</a:t>
            </a:fld>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46</a:t>
            </a:fld>
            <a:endParaRPr lang="el-GR"/>
          </a:p>
        </p:txBody>
      </p:sp>
      <p:pic>
        <p:nvPicPr>
          <p:cNvPr id="17410" name="Picture 2"/>
          <p:cNvPicPr>
            <a:picLocks noChangeAspect="1" noChangeArrowheads="1"/>
          </p:cNvPicPr>
          <p:nvPr/>
        </p:nvPicPr>
        <p:blipFill>
          <a:blip r:embed="rId2" cstate="print"/>
          <a:srcRect/>
          <a:stretch>
            <a:fillRect/>
          </a:stretch>
        </p:blipFill>
        <p:spPr bwMode="auto">
          <a:xfrm>
            <a:off x="179512" y="332656"/>
            <a:ext cx="8712968" cy="6336704"/>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A9F59C77-9914-4F88-B11C-2AD055C12F48}" type="datetime1">
              <a:rPr lang="el-GR" smtClean="0"/>
              <a:pPr/>
              <a:t>22/4/2020</a:t>
            </a:fld>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47</a:t>
            </a:fld>
            <a:endParaRPr lang="el-GR"/>
          </a:p>
        </p:txBody>
      </p:sp>
      <p:pic>
        <p:nvPicPr>
          <p:cNvPr id="18434" name="Picture 2"/>
          <p:cNvPicPr>
            <a:picLocks noChangeAspect="1" noChangeArrowheads="1"/>
          </p:cNvPicPr>
          <p:nvPr/>
        </p:nvPicPr>
        <p:blipFill>
          <a:blip r:embed="rId2" cstate="print"/>
          <a:srcRect/>
          <a:stretch>
            <a:fillRect/>
          </a:stretch>
        </p:blipFill>
        <p:spPr bwMode="auto">
          <a:xfrm>
            <a:off x="179512" y="188640"/>
            <a:ext cx="8784976" cy="648072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A9F59C77-9914-4F88-B11C-2AD055C12F48}" type="datetime1">
              <a:rPr lang="el-GR" smtClean="0"/>
              <a:pPr/>
              <a:t>22/4/2020</a:t>
            </a:fld>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48</a:t>
            </a:fld>
            <a:endParaRPr lang="el-GR"/>
          </a:p>
        </p:txBody>
      </p:sp>
      <p:pic>
        <p:nvPicPr>
          <p:cNvPr id="19458" name="Picture 2"/>
          <p:cNvPicPr>
            <a:picLocks noChangeAspect="1" noChangeArrowheads="1"/>
          </p:cNvPicPr>
          <p:nvPr/>
        </p:nvPicPr>
        <p:blipFill>
          <a:blip r:embed="rId2" cstate="print"/>
          <a:srcRect/>
          <a:stretch>
            <a:fillRect/>
          </a:stretch>
        </p:blipFill>
        <p:spPr bwMode="auto">
          <a:xfrm>
            <a:off x="251520" y="260648"/>
            <a:ext cx="8640960" cy="6408712"/>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A9F59C77-9914-4F88-B11C-2AD055C12F48}" type="datetime1">
              <a:rPr lang="el-GR" smtClean="0"/>
              <a:pPr/>
              <a:t>22/4/2020</a:t>
            </a:fld>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49</a:t>
            </a:fld>
            <a:endParaRPr lang="el-GR"/>
          </a:p>
        </p:txBody>
      </p:sp>
      <p:pic>
        <p:nvPicPr>
          <p:cNvPr id="20482" name="Picture 2"/>
          <p:cNvPicPr>
            <a:picLocks noChangeAspect="1" noChangeArrowheads="1"/>
          </p:cNvPicPr>
          <p:nvPr/>
        </p:nvPicPr>
        <p:blipFill>
          <a:blip r:embed="rId2" cstate="print"/>
          <a:srcRect/>
          <a:stretch>
            <a:fillRect/>
          </a:stretch>
        </p:blipFill>
        <p:spPr bwMode="auto">
          <a:xfrm>
            <a:off x="251520" y="332656"/>
            <a:ext cx="8640960" cy="6336704"/>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A9F59C77-9914-4F88-B11C-2AD055C12F48}" type="datetime1">
              <a:rPr lang="el-GR" smtClean="0"/>
              <a:pPr/>
              <a:t>22/4/2020</a:t>
            </a:fld>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5</a:t>
            </a:fld>
            <a:endParaRPr lang="el-GR"/>
          </a:p>
        </p:txBody>
      </p:sp>
      <p:sp>
        <p:nvSpPr>
          <p:cNvPr id="7169" name="Rectangle 1"/>
          <p:cNvSpPr>
            <a:spLocks noChangeArrowheads="1"/>
          </p:cNvSpPr>
          <p:nvPr/>
        </p:nvSpPr>
        <p:spPr bwMode="auto">
          <a:xfrm>
            <a:off x="539552" y="1484784"/>
            <a:ext cx="8208912" cy="44627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68313" algn="l" defTabSz="914400" rtl="0" eaLnBrk="1" fontAlgn="base" latinLnBrk="0" hangingPunct="1">
              <a:lnSpc>
                <a:spcPct val="100000"/>
              </a:lnSpc>
              <a:spcBef>
                <a:spcPct val="0"/>
              </a:spcBef>
              <a:spcAft>
                <a:spcPct val="0"/>
              </a:spcAft>
              <a:buClrTx/>
              <a:buSzTx/>
              <a:buFontTx/>
              <a:buNone/>
              <a:tabLst>
                <a:tab pos="155575" algn="l"/>
              </a:tabLst>
            </a:pPr>
            <a:r>
              <a:rPr kumimoji="0" lang="el-GR" sz="2400" b="1" u="none" strike="noStrike" cap="none" normalizeH="0" baseline="0" dirty="0" smtClean="0">
                <a:ln>
                  <a:noFill/>
                </a:ln>
                <a:solidFill>
                  <a:schemeClr val="tx1"/>
                </a:solidFill>
                <a:effectLst/>
                <a:latin typeface="+mj-lt"/>
                <a:ea typeface="Times New Roman" pitchFamily="18" charset="0"/>
                <a:cs typeface="Times New Roman" pitchFamily="18" charset="0"/>
              </a:rPr>
              <a:t>Βασικές Αρχές Διοίκησης Ολικής Ποιότητας</a:t>
            </a:r>
            <a:endParaRPr kumimoji="0" lang="en-US" sz="2400" b="1" u="none" strike="noStrike" cap="none" normalizeH="0" baseline="0" dirty="0" smtClean="0">
              <a:ln>
                <a:noFill/>
              </a:ln>
              <a:solidFill>
                <a:schemeClr val="tx1"/>
              </a:solidFill>
              <a:effectLst/>
              <a:latin typeface="+mj-lt"/>
              <a:ea typeface="Times New Roman" pitchFamily="18" charset="0"/>
              <a:cs typeface="Times New Roman" pitchFamily="18" charset="0"/>
            </a:endParaRPr>
          </a:p>
          <a:p>
            <a:pPr marL="0" marR="0" lvl="0" indent="468313" algn="l" defTabSz="914400" rtl="0" eaLnBrk="1" fontAlgn="base" latinLnBrk="0" hangingPunct="1">
              <a:lnSpc>
                <a:spcPct val="100000"/>
              </a:lnSpc>
              <a:spcBef>
                <a:spcPct val="0"/>
              </a:spcBef>
              <a:spcAft>
                <a:spcPct val="0"/>
              </a:spcAft>
              <a:buClrTx/>
              <a:buSzTx/>
              <a:buFontTx/>
              <a:buNone/>
              <a:tabLst>
                <a:tab pos="155575" algn="l"/>
              </a:tabLst>
            </a:pPr>
            <a:endParaRPr kumimoji="0" lang="el-GR" sz="2000" b="1"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55575" algn="l"/>
              </a:tabLst>
            </a:pPr>
            <a:r>
              <a:rPr kumimoji="0" lang="el-GR" sz="2000" b="0" i="0" u="none" strike="noStrike" cap="none" normalizeH="0" baseline="0" dirty="0" smtClean="0">
                <a:ln>
                  <a:noFill/>
                </a:ln>
                <a:solidFill>
                  <a:schemeClr val="tx1"/>
                </a:solidFill>
                <a:effectLst/>
                <a:latin typeface="+mj-lt"/>
                <a:ea typeface="Times New Roman" pitchFamily="18" charset="0"/>
                <a:cs typeface="Times New Roman" pitchFamily="18" charset="0"/>
              </a:rPr>
              <a:t>Το ακρωνύμιο </a:t>
            </a:r>
            <a:r>
              <a:rPr kumimoji="0" lang="el-GR" sz="2000" b="1" i="0" u="none" strike="noStrike" cap="none" normalizeH="0" baseline="0" dirty="0" smtClean="0">
                <a:ln>
                  <a:noFill/>
                </a:ln>
                <a:solidFill>
                  <a:schemeClr val="tx1"/>
                </a:solidFill>
                <a:effectLst/>
                <a:latin typeface="+mj-lt"/>
                <a:ea typeface="Times New Roman" pitchFamily="18" charset="0"/>
                <a:cs typeface="Times New Roman" pitchFamily="18" charset="0"/>
              </a:rPr>
              <a:t>ΠΟΣΗΣΑΠΕ </a:t>
            </a:r>
            <a:r>
              <a:rPr kumimoji="0" lang="el-GR" sz="2000" b="0" i="0" u="none" strike="noStrike" cap="none" normalizeH="0" baseline="0" dirty="0" smtClean="0">
                <a:ln>
                  <a:noFill/>
                </a:ln>
                <a:solidFill>
                  <a:schemeClr val="tx1"/>
                </a:solidFill>
                <a:effectLst/>
                <a:latin typeface="+mj-lt"/>
                <a:ea typeface="Times New Roman" pitchFamily="18" charset="0"/>
                <a:cs typeface="Times New Roman" pitchFamily="18" charset="0"/>
              </a:rPr>
              <a:t>καταδεικνύει τις βασικές λειτουργίες ενός οργανισμού που τον καθιστούν βιώσιμο, αποδοτικό και ανταγωνιστικό. Αναλυτικά οι διαδικασίες αυτές, οι οποίες καθορίζονται από την «αόρατη» διοικητική λειτουργία, προσδιορίζονται ως εξής:</a:t>
            </a:r>
            <a:endParaRPr kumimoji="0" lang="el-GR" sz="2000"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155575" algn="l"/>
              </a:tabLst>
            </a:pPr>
            <a:r>
              <a:rPr kumimoji="0" lang="el-GR" sz="2000" b="0" i="0" u="none" strike="noStrike" cap="none" normalizeH="0" baseline="0" dirty="0" smtClean="0">
                <a:ln>
                  <a:noFill/>
                </a:ln>
                <a:solidFill>
                  <a:schemeClr val="tx1"/>
                </a:solidFill>
                <a:effectLst/>
                <a:latin typeface="+mj-lt"/>
                <a:ea typeface="Times New Roman" pitchFamily="18" charset="0"/>
                <a:cs typeface="Times New Roman" pitchFamily="18" charset="0"/>
              </a:rPr>
              <a:t>Προγραμματισμός</a:t>
            </a:r>
            <a:endParaRPr kumimoji="0" lang="el-GR" sz="2000"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155575" algn="l"/>
              </a:tabLst>
            </a:pPr>
            <a:r>
              <a:rPr kumimoji="0" lang="el-GR" sz="2000" b="0" i="0" u="none" strike="noStrike" cap="none" normalizeH="0" baseline="0" dirty="0" smtClean="0">
                <a:ln>
                  <a:noFill/>
                </a:ln>
                <a:solidFill>
                  <a:schemeClr val="tx1"/>
                </a:solidFill>
                <a:effectLst/>
                <a:latin typeface="+mj-lt"/>
                <a:ea typeface="Times New Roman" pitchFamily="18" charset="0"/>
                <a:cs typeface="Times New Roman" pitchFamily="18" charset="0"/>
              </a:rPr>
              <a:t>Οργάνωση</a:t>
            </a:r>
            <a:endParaRPr kumimoji="0" lang="el-GR" sz="2000"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155575" algn="l"/>
              </a:tabLst>
            </a:pPr>
            <a:r>
              <a:rPr kumimoji="0" lang="el-GR" sz="2000" b="0" i="0" u="none" strike="noStrike" cap="none" normalizeH="0" baseline="0" dirty="0" smtClean="0">
                <a:ln>
                  <a:noFill/>
                </a:ln>
                <a:solidFill>
                  <a:schemeClr val="tx1"/>
                </a:solidFill>
                <a:effectLst/>
                <a:latin typeface="+mj-lt"/>
                <a:ea typeface="Times New Roman" pitchFamily="18" charset="0"/>
                <a:cs typeface="Times New Roman" pitchFamily="18" charset="0"/>
              </a:rPr>
              <a:t>Στελέχωση</a:t>
            </a:r>
            <a:endParaRPr kumimoji="0" lang="el-GR" sz="2000"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155575" algn="l"/>
              </a:tabLst>
            </a:pPr>
            <a:r>
              <a:rPr kumimoji="0" lang="el-GR" sz="2000" b="0" i="0" u="none" strike="noStrike" cap="none" normalizeH="0" baseline="0" dirty="0" smtClean="0">
                <a:ln>
                  <a:noFill/>
                </a:ln>
                <a:solidFill>
                  <a:schemeClr val="tx1"/>
                </a:solidFill>
                <a:effectLst/>
                <a:latin typeface="+mj-lt"/>
                <a:ea typeface="Times New Roman" pitchFamily="18" charset="0"/>
                <a:cs typeface="Times New Roman" pitchFamily="18" charset="0"/>
              </a:rPr>
              <a:t>Ηγεσία</a:t>
            </a:r>
            <a:endParaRPr kumimoji="0" lang="el-GR" sz="2000"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155575" algn="l"/>
              </a:tabLst>
            </a:pPr>
            <a:r>
              <a:rPr kumimoji="0" lang="el-GR" sz="2000" b="0" i="0" u="none" strike="noStrike" cap="none" normalizeH="0" baseline="0" dirty="0" smtClean="0">
                <a:ln>
                  <a:noFill/>
                </a:ln>
                <a:solidFill>
                  <a:schemeClr val="tx1"/>
                </a:solidFill>
                <a:effectLst/>
                <a:latin typeface="+mj-lt"/>
                <a:ea typeface="Times New Roman" pitchFamily="18" charset="0"/>
                <a:cs typeface="Times New Roman" pitchFamily="18" charset="0"/>
              </a:rPr>
              <a:t>Συντονισμός</a:t>
            </a:r>
            <a:endParaRPr kumimoji="0" lang="el-GR" sz="2000"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155575" algn="l"/>
              </a:tabLst>
            </a:pPr>
            <a:r>
              <a:rPr kumimoji="0" lang="el-GR" sz="2000" b="0" i="0" u="none" strike="noStrike" cap="none" normalizeH="0" baseline="0" dirty="0" smtClean="0">
                <a:ln>
                  <a:noFill/>
                </a:ln>
                <a:solidFill>
                  <a:schemeClr val="tx1"/>
                </a:solidFill>
                <a:effectLst/>
                <a:latin typeface="+mj-lt"/>
                <a:ea typeface="Times New Roman" pitchFamily="18" charset="0"/>
                <a:cs typeface="Times New Roman" pitchFamily="18" charset="0"/>
              </a:rPr>
              <a:t>Ανταγωνιστικότητα</a:t>
            </a:r>
            <a:endParaRPr kumimoji="0" lang="el-GR" sz="2000"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155575" algn="l"/>
              </a:tabLst>
            </a:pPr>
            <a:r>
              <a:rPr kumimoji="0" lang="el-GR" sz="2000" b="0" i="0" u="none" strike="noStrike" cap="none" normalizeH="0" baseline="0" dirty="0" smtClean="0">
                <a:ln>
                  <a:noFill/>
                </a:ln>
                <a:solidFill>
                  <a:schemeClr val="tx1"/>
                </a:solidFill>
                <a:effectLst/>
                <a:latin typeface="+mj-lt"/>
                <a:ea typeface="Times New Roman" pitchFamily="18" charset="0"/>
                <a:cs typeface="Times New Roman" pitchFamily="18" charset="0"/>
              </a:rPr>
              <a:t>Προϋπολογισμός</a:t>
            </a:r>
            <a:endParaRPr kumimoji="0" lang="el-GR" sz="2000"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155575" algn="l"/>
              </a:tabLst>
            </a:pPr>
            <a:r>
              <a:rPr kumimoji="0" lang="el-GR" sz="2000" b="0" i="0" u="none" strike="noStrike" cap="none" normalizeH="0" baseline="0" dirty="0" smtClean="0">
                <a:ln>
                  <a:noFill/>
                </a:ln>
                <a:solidFill>
                  <a:schemeClr val="tx1"/>
                </a:solidFill>
                <a:effectLst/>
                <a:latin typeface="+mj-lt"/>
                <a:ea typeface="Times New Roman" pitchFamily="18" charset="0"/>
                <a:cs typeface="Times New Roman" pitchFamily="18" charset="0"/>
              </a:rPr>
              <a:t>Έλεγχος</a:t>
            </a:r>
            <a:endParaRPr kumimoji="0" lang="el-GR" sz="2000" b="0"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transition>
    <p:dissolv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A9F59C77-9914-4F88-B11C-2AD055C12F48}" type="datetime1">
              <a:rPr lang="el-GR" smtClean="0"/>
              <a:pPr/>
              <a:t>22/4/2020</a:t>
            </a:fld>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50</a:t>
            </a:fld>
            <a:endParaRPr lang="el-GR"/>
          </a:p>
        </p:txBody>
      </p:sp>
      <p:pic>
        <p:nvPicPr>
          <p:cNvPr id="21506" name="Picture 2"/>
          <p:cNvPicPr>
            <a:picLocks noChangeAspect="1" noChangeArrowheads="1"/>
          </p:cNvPicPr>
          <p:nvPr/>
        </p:nvPicPr>
        <p:blipFill>
          <a:blip r:embed="rId2" cstate="print"/>
          <a:srcRect/>
          <a:stretch>
            <a:fillRect/>
          </a:stretch>
        </p:blipFill>
        <p:spPr bwMode="auto">
          <a:xfrm>
            <a:off x="251520" y="332656"/>
            <a:ext cx="8568952" cy="6336704"/>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A9F59C77-9914-4F88-B11C-2AD055C12F48}" type="datetime1">
              <a:rPr lang="el-GR" smtClean="0"/>
              <a:pPr/>
              <a:t>22/4/2020</a:t>
            </a:fld>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51</a:t>
            </a:fld>
            <a:endParaRPr lang="el-GR"/>
          </a:p>
        </p:txBody>
      </p:sp>
      <p:pic>
        <p:nvPicPr>
          <p:cNvPr id="22530" name="Picture 2"/>
          <p:cNvPicPr>
            <a:picLocks noChangeAspect="1" noChangeArrowheads="1"/>
          </p:cNvPicPr>
          <p:nvPr/>
        </p:nvPicPr>
        <p:blipFill>
          <a:blip r:embed="rId2" cstate="print"/>
          <a:srcRect/>
          <a:stretch>
            <a:fillRect/>
          </a:stretch>
        </p:blipFill>
        <p:spPr bwMode="auto">
          <a:xfrm>
            <a:off x="251520" y="260648"/>
            <a:ext cx="8640960" cy="6408712"/>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A9F59C77-9914-4F88-B11C-2AD055C12F48}" type="datetime1">
              <a:rPr lang="el-GR" smtClean="0"/>
              <a:pPr/>
              <a:t>22/4/2020</a:t>
            </a:fld>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52</a:t>
            </a:fld>
            <a:endParaRPr lang="el-GR"/>
          </a:p>
        </p:txBody>
      </p:sp>
      <p:pic>
        <p:nvPicPr>
          <p:cNvPr id="6" name="5 - Εικόνα"/>
          <p:cNvPicPr/>
          <p:nvPr/>
        </p:nvPicPr>
        <p:blipFill>
          <a:blip r:embed="rId2" cstate="print"/>
          <a:srcRect/>
          <a:stretch>
            <a:fillRect/>
          </a:stretch>
        </p:blipFill>
        <p:spPr bwMode="auto">
          <a:xfrm>
            <a:off x="2195736" y="836712"/>
            <a:ext cx="4752528" cy="5688632"/>
          </a:xfrm>
          <a:prstGeom prst="rect">
            <a:avLst/>
          </a:prstGeom>
          <a:noFill/>
          <a:ln w="9525">
            <a:noFill/>
            <a:miter lim="800000"/>
            <a:headEnd/>
            <a:tailEnd/>
          </a:ln>
        </p:spPr>
      </p:pic>
    </p:spTree>
  </p:cSld>
  <p:clrMapOvr>
    <a:masterClrMapping/>
  </p:clrMapOvr>
  <p:transition>
    <p:dissolv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A9F59C77-9914-4F88-B11C-2AD055C12F48}" type="datetime1">
              <a:rPr lang="el-GR" smtClean="0"/>
              <a:pPr/>
              <a:t>22/4/2020</a:t>
            </a:fld>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6</a:t>
            </a:fld>
            <a:endParaRPr lang="el-GR"/>
          </a:p>
        </p:txBody>
      </p:sp>
      <p:graphicFrame>
        <p:nvGraphicFramePr>
          <p:cNvPr id="6" name="5 - Πίνακας"/>
          <p:cNvGraphicFramePr>
            <a:graphicFrameLocks noGrp="1"/>
          </p:cNvGraphicFramePr>
          <p:nvPr/>
        </p:nvGraphicFramePr>
        <p:xfrm>
          <a:off x="611559" y="1716087"/>
          <a:ext cx="7776865" cy="4161184"/>
        </p:xfrm>
        <a:graphic>
          <a:graphicData uri="http://schemas.openxmlformats.org/drawingml/2006/table">
            <a:tbl>
              <a:tblPr/>
              <a:tblGrid>
                <a:gridCol w="281380"/>
                <a:gridCol w="3857905"/>
                <a:gridCol w="3637580"/>
              </a:tblGrid>
              <a:tr h="482113">
                <a:tc>
                  <a:txBody>
                    <a:bodyPr/>
                    <a:lstStyle/>
                    <a:p>
                      <a:pPr indent="467995" algn="l">
                        <a:lnSpc>
                          <a:spcPts val="1200"/>
                        </a:lnSpc>
                        <a:spcBef>
                          <a:spcPts val="300"/>
                        </a:spcBef>
                        <a:spcAft>
                          <a:spcPts val="300"/>
                        </a:spcAft>
                      </a:pPr>
                      <a:endParaRPr lang="el-GR" sz="1200" dirty="0">
                        <a:latin typeface="Times New Roman"/>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accent6">
                        <a:lumMod val="60000"/>
                        <a:lumOff val="40000"/>
                      </a:schemeClr>
                    </a:solidFill>
                  </a:tcPr>
                </a:tc>
                <a:tc gridSpan="2">
                  <a:txBody>
                    <a:bodyPr/>
                    <a:lstStyle/>
                    <a:p>
                      <a:pPr marL="228600" indent="467995" algn="l">
                        <a:lnSpc>
                          <a:spcPts val="1200"/>
                        </a:lnSpc>
                        <a:spcBef>
                          <a:spcPts val="300"/>
                        </a:spcBef>
                        <a:spcAft>
                          <a:spcPts val="300"/>
                        </a:spcAft>
                      </a:pPr>
                      <a:r>
                        <a:rPr lang="el-GR" sz="1600" b="1" dirty="0">
                          <a:latin typeface="+mj-lt"/>
                          <a:ea typeface="Times New Roman"/>
                          <a:cs typeface="Times New Roman"/>
                        </a:rPr>
                        <a:t>Η ΠΑΡΑΔΟΣΙΑΚΗ ΠΡΟΣΕΓΓΙΣΗ ΑΠΕΝΑΝΤΙ ΣΤΗΝ ΠΡΟΣΕΓΓΙΣΗ ΤΗΣ ΔΙΟΙΚΗΣΗΣ ΟΛΙΚΗΣ ΠΟΙΟΤΗΤΑΣ</a:t>
                      </a:r>
                      <a:endParaRPr lang="el-GR" sz="1600" dirty="0">
                        <a:latin typeface="+mj-lt"/>
                        <a:ea typeface="Calibri"/>
                        <a:cs typeface="Times New Roman"/>
                      </a:endParaRPr>
                    </a:p>
                  </a:txBody>
                  <a:tcPr marL="25400" marR="2540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6">
                        <a:lumMod val="60000"/>
                        <a:lumOff val="40000"/>
                      </a:schemeClr>
                    </a:solidFill>
                  </a:tcPr>
                </a:tc>
                <a:tc hMerge="1">
                  <a:txBody>
                    <a:bodyPr/>
                    <a:lstStyle/>
                    <a:p>
                      <a:endParaRPr lang="el-GR"/>
                    </a:p>
                  </a:txBody>
                  <a:tcPr/>
                </a:tc>
              </a:tr>
              <a:tr h="530243">
                <a:tc>
                  <a:txBody>
                    <a:bodyPr/>
                    <a:lstStyle/>
                    <a:p>
                      <a:pPr marL="71755" indent="467995" algn="l">
                        <a:lnSpc>
                          <a:spcPts val="1200"/>
                        </a:lnSpc>
                        <a:spcBef>
                          <a:spcPts val="300"/>
                        </a:spcBef>
                        <a:spcAft>
                          <a:spcPts val="300"/>
                        </a:spcAft>
                      </a:pPr>
                      <a:r>
                        <a:rPr lang="el-GR" sz="1200">
                          <a:latin typeface="Times New Roman"/>
                          <a:ea typeface="Times New Roman"/>
                          <a:cs typeface="Times New Roman"/>
                        </a:rPr>
                        <a:t>ο</a:t>
                      </a:r>
                      <a:endParaRPr lang="el-GR" sz="1100">
                        <a:latin typeface="Calibri"/>
                        <a:ea typeface="Calibri"/>
                        <a:cs typeface="Times New Roman"/>
                      </a:endParaRPr>
                    </a:p>
                  </a:txBody>
                  <a:tcPr marL="25400" marR="25400" marT="0" marB="0">
                    <a:lnL w="12700" cap="flat" cmpd="sng" algn="ctr">
                      <a:solidFill>
                        <a:srgbClr val="000000"/>
                      </a:solidFill>
                      <a:prstDash val="solid"/>
                      <a:round/>
                      <a:headEnd type="none" w="med" len="med"/>
                      <a:tailEnd type="none" w="med" len="med"/>
                    </a:lnL>
                    <a:lnR>
                      <a:noFill/>
                    </a:lnR>
                    <a:lnT>
                      <a:noFill/>
                    </a:lnT>
                    <a:lnB>
                      <a:noFill/>
                    </a:lnB>
                    <a:solidFill>
                      <a:schemeClr val="accent6">
                        <a:lumMod val="60000"/>
                        <a:lumOff val="40000"/>
                      </a:schemeClr>
                    </a:solidFill>
                  </a:tcPr>
                </a:tc>
                <a:tc>
                  <a:txBody>
                    <a:bodyPr/>
                    <a:lstStyle/>
                    <a:p>
                      <a:pPr marL="71755" marR="777240" indent="6350" algn="l">
                        <a:lnSpc>
                          <a:spcPts val="1200"/>
                        </a:lnSpc>
                        <a:spcBef>
                          <a:spcPts val="300"/>
                        </a:spcBef>
                        <a:spcAft>
                          <a:spcPts val="300"/>
                        </a:spcAft>
                      </a:pPr>
                      <a:r>
                        <a:rPr lang="el-GR" sz="1600" dirty="0">
                          <a:latin typeface="+mj-lt"/>
                          <a:ea typeface="Times New Roman"/>
                          <a:cs typeface="Times New Roman"/>
                        </a:rPr>
                        <a:t>Η βελτίωση της ποιότητας είναι ευθύνη της διοίκησης</a:t>
                      </a:r>
                      <a:endParaRPr lang="el-GR" sz="1600" dirty="0">
                        <a:latin typeface="+mj-lt"/>
                        <a:ea typeface="Calibri"/>
                        <a:cs typeface="Times New Roman"/>
                      </a:endParaRPr>
                    </a:p>
                  </a:txBody>
                  <a:tcPr marL="25400" marR="25400" marT="0" marB="0">
                    <a:lnL>
                      <a:noFill/>
                    </a:lnL>
                    <a:lnR>
                      <a:noFill/>
                    </a:lnR>
                    <a:lnT>
                      <a:noFill/>
                    </a:lnT>
                    <a:lnB>
                      <a:noFill/>
                    </a:lnB>
                    <a:solidFill>
                      <a:schemeClr val="accent6">
                        <a:lumMod val="60000"/>
                        <a:lumOff val="40000"/>
                      </a:schemeClr>
                    </a:solidFill>
                  </a:tcPr>
                </a:tc>
                <a:tc>
                  <a:txBody>
                    <a:bodyPr/>
                    <a:lstStyle/>
                    <a:p>
                      <a:pPr indent="467995" algn="l">
                        <a:lnSpc>
                          <a:spcPts val="1200"/>
                        </a:lnSpc>
                        <a:spcBef>
                          <a:spcPts val="300"/>
                        </a:spcBef>
                        <a:spcAft>
                          <a:spcPts val="300"/>
                        </a:spcAft>
                      </a:pPr>
                      <a:r>
                        <a:rPr lang="el-GR" sz="1600">
                          <a:latin typeface="+mj-lt"/>
                          <a:ea typeface="Times New Roman"/>
                          <a:cs typeface="Times New Roman"/>
                        </a:rPr>
                        <a:t>Η ποιότητα είναι ευθύνη όλων</a:t>
                      </a:r>
                      <a:endParaRPr lang="el-GR" sz="1600">
                        <a:latin typeface="+mj-lt"/>
                        <a:ea typeface="Calibri"/>
                        <a:cs typeface="Times New Roman"/>
                      </a:endParaRPr>
                    </a:p>
                  </a:txBody>
                  <a:tcPr marL="25400" marR="25400" marT="0" marB="0">
                    <a:lnL>
                      <a:noFill/>
                    </a:lnL>
                    <a:lnR w="12700" cap="flat" cmpd="sng" algn="ctr">
                      <a:solidFill>
                        <a:srgbClr val="000000"/>
                      </a:solidFill>
                      <a:prstDash val="solid"/>
                      <a:round/>
                      <a:headEnd type="none" w="med" len="med"/>
                      <a:tailEnd type="none" w="med" len="med"/>
                    </a:lnR>
                    <a:lnT>
                      <a:noFill/>
                    </a:lnT>
                    <a:lnB>
                      <a:noFill/>
                    </a:lnB>
                    <a:solidFill>
                      <a:schemeClr val="accent6">
                        <a:lumMod val="60000"/>
                        <a:lumOff val="40000"/>
                      </a:schemeClr>
                    </a:solidFill>
                  </a:tcPr>
                </a:tc>
              </a:tr>
              <a:tr h="530243">
                <a:tc>
                  <a:txBody>
                    <a:bodyPr/>
                    <a:lstStyle/>
                    <a:p>
                      <a:pPr marL="71755" indent="467995" algn="l">
                        <a:lnSpc>
                          <a:spcPts val="1200"/>
                        </a:lnSpc>
                        <a:spcBef>
                          <a:spcPts val="300"/>
                        </a:spcBef>
                        <a:spcAft>
                          <a:spcPts val="300"/>
                        </a:spcAft>
                      </a:pPr>
                      <a:r>
                        <a:rPr lang="el-GR" sz="1200">
                          <a:latin typeface="Times New Roman"/>
                          <a:ea typeface="Times New Roman"/>
                          <a:cs typeface="Times New Roman"/>
                        </a:rPr>
                        <a:t>ο</a:t>
                      </a:r>
                      <a:endParaRPr lang="el-GR" sz="1100">
                        <a:latin typeface="Calibri"/>
                        <a:ea typeface="Calibri"/>
                        <a:cs typeface="Times New Roman"/>
                      </a:endParaRPr>
                    </a:p>
                  </a:txBody>
                  <a:tcPr marL="25400" marR="25400" marT="0" marB="0">
                    <a:lnL w="12700" cap="flat" cmpd="sng" algn="ctr">
                      <a:solidFill>
                        <a:srgbClr val="000000"/>
                      </a:solidFill>
                      <a:prstDash val="solid"/>
                      <a:round/>
                      <a:headEnd type="none" w="med" len="med"/>
                      <a:tailEnd type="none" w="med" len="med"/>
                    </a:lnL>
                    <a:lnR>
                      <a:noFill/>
                    </a:lnR>
                    <a:lnT>
                      <a:noFill/>
                    </a:lnT>
                    <a:lnB>
                      <a:noFill/>
                    </a:lnB>
                    <a:solidFill>
                      <a:schemeClr val="accent6">
                        <a:lumMod val="60000"/>
                        <a:lumOff val="40000"/>
                      </a:schemeClr>
                    </a:solidFill>
                  </a:tcPr>
                </a:tc>
                <a:tc>
                  <a:txBody>
                    <a:bodyPr/>
                    <a:lstStyle/>
                    <a:p>
                      <a:pPr marL="71755" indent="467995" algn="l">
                        <a:lnSpc>
                          <a:spcPts val="1200"/>
                        </a:lnSpc>
                        <a:spcBef>
                          <a:spcPts val="300"/>
                        </a:spcBef>
                        <a:spcAft>
                          <a:spcPts val="300"/>
                        </a:spcAft>
                      </a:pPr>
                      <a:r>
                        <a:rPr lang="el-GR" sz="1600" dirty="0">
                          <a:latin typeface="+mj-lt"/>
                          <a:ea typeface="Times New Roman"/>
                          <a:cs typeface="Times New Roman"/>
                        </a:rPr>
                        <a:t>Οι πελάτες είναι εκτός επιχείρησης</a:t>
                      </a:r>
                      <a:endParaRPr lang="el-GR" sz="1600" dirty="0">
                        <a:latin typeface="+mj-lt"/>
                        <a:ea typeface="Calibri"/>
                        <a:cs typeface="Times New Roman"/>
                      </a:endParaRPr>
                    </a:p>
                  </a:txBody>
                  <a:tcPr marL="25400" marR="25400" marT="0" marB="0">
                    <a:lnL>
                      <a:noFill/>
                    </a:lnL>
                    <a:lnR>
                      <a:noFill/>
                    </a:lnR>
                    <a:lnT>
                      <a:noFill/>
                    </a:lnT>
                    <a:lnB>
                      <a:noFill/>
                    </a:lnB>
                    <a:solidFill>
                      <a:schemeClr val="accent6">
                        <a:lumMod val="60000"/>
                        <a:lumOff val="40000"/>
                      </a:schemeClr>
                    </a:solidFill>
                  </a:tcPr>
                </a:tc>
                <a:tc>
                  <a:txBody>
                    <a:bodyPr/>
                    <a:lstStyle/>
                    <a:p>
                      <a:pPr indent="6350" algn="l">
                        <a:lnSpc>
                          <a:spcPts val="1200"/>
                        </a:lnSpc>
                        <a:spcBef>
                          <a:spcPts val="300"/>
                        </a:spcBef>
                        <a:spcAft>
                          <a:spcPts val="300"/>
                        </a:spcAft>
                      </a:pPr>
                      <a:r>
                        <a:rPr lang="el-GR" sz="1600">
                          <a:latin typeface="+mj-lt"/>
                          <a:ea typeface="Times New Roman"/>
                          <a:cs typeface="Times New Roman"/>
                        </a:rPr>
                        <a:t>Οι πελάτες παίζουν ζωτικό ρόλο στην επιχείρηση</a:t>
                      </a:r>
                      <a:endParaRPr lang="el-GR" sz="1600">
                        <a:latin typeface="+mj-lt"/>
                        <a:ea typeface="Calibri"/>
                        <a:cs typeface="Times New Roman"/>
                      </a:endParaRPr>
                    </a:p>
                  </a:txBody>
                  <a:tcPr marL="25400" marR="25400" marT="0" marB="0">
                    <a:lnL>
                      <a:noFill/>
                    </a:lnL>
                    <a:lnR w="12700" cap="flat" cmpd="sng" algn="ctr">
                      <a:solidFill>
                        <a:srgbClr val="000000"/>
                      </a:solidFill>
                      <a:prstDash val="solid"/>
                      <a:round/>
                      <a:headEnd type="none" w="med" len="med"/>
                      <a:tailEnd type="none" w="med" len="med"/>
                    </a:lnR>
                    <a:lnT>
                      <a:noFill/>
                    </a:lnT>
                    <a:lnB>
                      <a:noFill/>
                    </a:lnB>
                    <a:solidFill>
                      <a:schemeClr val="accent6">
                        <a:lumMod val="60000"/>
                        <a:lumOff val="40000"/>
                      </a:schemeClr>
                    </a:solidFill>
                  </a:tcPr>
                </a:tc>
              </a:tr>
              <a:tr h="273279">
                <a:tc>
                  <a:txBody>
                    <a:bodyPr/>
                    <a:lstStyle/>
                    <a:p>
                      <a:pPr marL="71755" indent="467995" algn="l">
                        <a:lnSpc>
                          <a:spcPts val="1200"/>
                        </a:lnSpc>
                        <a:spcBef>
                          <a:spcPts val="300"/>
                        </a:spcBef>
                        <a:spcAft>
                          <a:spcPts val="300"/>
                        </a:spcAft>
                      </a:pPr>
                      <a:r>
                        <a:rPr lang="el-GR" sz="1200">
                          <a:latin typeface="Times New Roman"/>
                          <a:ea typeface="Times New Roman"/>
                          <a:cs typeface="Times New Roman"/>
                        </a:rPr>
                        <a:t>ο</a:t>
                      </a:r>
                      <a:endParaRPr lang="el-GR" sz="1100">
                        <a:latin typeface="Calibri"/>
                        <a:ea typeface="Calibri"/>
                        <a:cs typeface="Times New Roman"/>
                      </a:endParaRPr>
                    </a:p>
                  </a:txBody>
                  <a:tcPr marL="25400" marR="25400" marT="0" marB="0">
                    <a:lnL w="12700" cap="flat" cmpd="sng" algn="ctr">
                      <a:solidFill>
                        <a:srgbClr val="000000"/>
                      </a:solidFill>
                      <a:prstDash val="solid"/>
                      <a:round/>
                      <a:headEnd type="none" w="med" len="med"/>
                      <a:tailEnd type="none" w="med" len="med"/>
                    </a:lnL>
                    <a:lnR>
                      <a:noFill/>
                    </a:lnR>
                    <a:lnT>
                      <a:noFill/>
                    </a:lnT>
                    <a:lnB>
                      <a:noFill/>
                    </a:lnB>
                    <a:solidFill>
                      <a:schemeClr val="accent6">
                        <a:lumMod val="60000"/>
                        <a:lumOff val="40000"/>
                      </a:schemeClr>
                    </a:solidFill>
                  </a:tcPr>
                </a:tc>
                <a:tc>
                  <a:txBody>
                    <a:bodyPr/>
                    <a:lstStyle/>
                    <a:p>
                      <a:pPr marL="71755" indent="467995" algn="l">
                        <a:lnSpc>
                          <a:spcPts val="1200"/>
                        </a:lnSpc>
                        <a:spcBef>
                          <a:spcPts val="300"/>
                        </a:spcBef>
                        <a:spcAft>
                          <a:spcPts val="300"/>
                        </a:spcAft>
                      </a:pPr>
                      <a:r>
                        <a:rPr lang="el-GR" sz="1600" dirty="0">
                          <a:latin typeface="+mj-lt"/>
                          <a:ea typeface="Times New Roman"/>
                          <a:cs typeface="Times New Roman"/>
                        </a:rPr>
                        <a:t>Το αρκετά καλό είναι αρκετά καλό</a:t>
                      </a:r>
                      <a:endParaRPr lang="el-GR" sz="1600" dirty="0">
                        <a:latin typeface="+mj-lt"/>
                        <a:ea typeface="Calibri"/>
                        <a:cs typeface="Times New Roman"/>
                      </a:endParaRPr>
                    </a:p>
                  </a:txBody>
                  <a:tcPr marL="25400" marR="25400" marT="0" marB="0">
                    <a:lnL>
                      <a:noFill/>
                    </a:lnL>
                    <a:lnR>
                      <a:noFill/>
                    </a:lnR>
                    <a:lnT>
                      <a:noFill/>
                    </a:lnT>
                    <a:lnB>
                      <a:noFill/>
                    </a:lnB>
                    <a:solidFill>
                      <a:schemeClr val="accent6">
                        <a:lumMod val="60000"/>
                        <a:lumOff val="40000"/>
                      </a:schemeClr>
                    </a:solidFill>
                  </a:tcPr>
                </a:tc>
                <a:tc>
                  <a:txBody>
                    <a:bodyPr/>
                    <a:lstStyle/>
                    <a:p>
                      <a:pPr marL="3175" indent="-3175" algn="l">
                        <a:lnSpc>
                          <a:spcPts val="1200"/>
                        </a:lnSpc>
                        <a:spcBef>
                          <a:spcPts val="300"/>
                        </a:spcBef>
                        <a:spcAft>
                          <a:spcPts val="300"/>
                        </a:spcAft>
                      </a:pPr>
                      <a:r>
                        <a:rPr lang="el-GR" sz="1600">
                          <a:latin typeface="+mj-lt"/>
                          <a:ea typeface="Times New Roman"/>
                          <a:cs typeface="Times New Roman"/>
                        </a:rPr>
                        <a:t>Τίποτα λιγότερο από 100% προσπάθεια</a:t>
                      </a:r>
                      <a:endParaRPr lang="el-GR" sz="1600">
                        <a:latin typeface="+mj-lt"/>
                        <a:ea typeface="Calibri"/>
                        <a:cs typeface="Times New Roman"/>
                      </a:endParaRPr>
                    </a:p>
                  </a:txBody>
                  <a:tcPr marL="25400" marR="25400" marT="0" marB="0">
                    <a:lnL>
                      <a:noFill/>
                    </a:lnL>
                    <a:lnR w="12700" cap="flat" cmpd="sng" algn="ctr">
                      <a:solidFill>
                        <a:srgbClr val="000000"/>
                      </a:solidFill>
                      <a:prstDash val="solid"/>
                      <a:round/>
                      <a:headEnd type="none" w="med" len="med"/>
                      <a:tailEnd type="none" w="med" len="med"/>
                    </a:lnR>
                    <a:lnT>
                      <a:noFill/>
                    </a:lnT>
                    <a:lnB>
                      <a:noFill/>
                    </a:lnB>
                    <a:solidFill>
                      <a:schemeClr val="accent6">
                        <a:lumMod val="60000"/>
                        <a:lumOff val="40000"/>
                      </a:schemeClr>
                    </a:solidFill>
                  </a:tcPr>
                </a:tc>
              </a:tr>
              <a:tr h="530243">
                <a:tc>
                  <a:txBody>
                    <a:bodyPr/>
                    <a:lstStyle/>
                    <a:p>
                      <a:pPr marL="71755" indent="467995" algn="l">
                        <a:lnSpc>
                          <a:spcPts val="1200"/>
                        </a:lnSpc>
                        <a:spcBef>
                          <a:spcPts val="300"/>
                        </a:spcBef>
                        <a:spcAft>
                          <a:spcPts val="300"/>
                        </a:spcAft>
                      </a:pPr>
                      <a:r>
                        <a:rPr lang="el-GR" sz="1200">
                          <a:latin typeface="Times New Roman"/>
                          <a:ea typeface="Times New Roman"/>
                          <a:cs typeface="Times New Roman"/>
                        </a:rPr>
                        <a:t>ο</a:t>
                      </a:r>
                      <a:endParaRPr lang="el-GR" sz="1100">
                        <a:latin typeface="Calibri"/>
                        <a:ea typeface="Calibri"/>
                        <a:cs typeface="Times New Roman"/>
                      </a:endParaRPr>
                    </a:p>
                  </a:txBody>
                  <a:tcPr marL="25400" marR="25400" marT="0" marB="0">
                    <a:lnL w="12700" cap="flat" cmpd="sng" algn="ctr">
                      <a:solidFill>
                        <a:srgbClr val="000000"/>
                      </a:solidFill>
                      <a:prstDash val="solid"/>
                      <a:round/>
                      <a:headEnd type="none" w="med" len="med"/>
                      <a:tailEnd type="none" w="med" len="med"/>
                    </a:lnL>
                    <a:lnR>
                      <a:noFill/>
                    </a:lnR>
                    <a:lnT>
                      <a:noFill/>
                    </a:lnT>
                    <a:lnB>
                      <a:noFill/>
                    </a:lnB>
                    <a:solidFill>
                      <a:schemeClr val="accent6">
                        <a:lumMod val="60000"/>
                        <a:lumOff val="40000"/>
                      </a:schemeClr>
                    </a:solidFill>
                  </a:tcPr>
                </a:tc>
                <a:tc>
                  <a:txBody>
                    <a:bodyPr/>
                    <a:lstStyle/>
                    <a:p>
                      <a:pPr marL="71755" indent="-3175" algn="l">
                        <a:lnSpc>
                          <a:spcPts val="1200"/>
                        </a:lnSpc>
                        <a:spcBef>
                          <a:spcPts val="300"/>
                        </a:spcBef>
                        <a:spcAft>
                          <a:spcPts val="300"/>
                        </a:spcAft>
                      </a:pPr>
                      <a:r>
                        <a:rPr lang="el-GR" sz="1600" dirty="0">
                          <a:latin typeface="+mj-lt"/>
                          <a:ea typeface="Times New Roman"/>
                          <a:cs typeface="Times New Roman"/>
                        </a:rPr>
                        <a:t>Χρειαζόμαστε καλύτερο ανθρώπινο δυναμικό για τη βελτίωση της ποιότητας</a:t>
                      </a:r>
                      <a:endParaRPr lang="el-GR" sz="1600" dirty="0">
                        <a:latin typeface="+mj-lt"/>
                        <a:ea typeface="Calibri"/>
                        <a:cs typeface="Times New Roman"/>
                      </a:endParaRPr>
                    </a:p>
                  </a:txBody>
                  <a:tcPr marL="25400" marR="25400" marT="0" marB="0">
                    <a:lnL>
                      <a:noFill/>
                    </a:lnL>
                    <a:lnR>
                      <a:noFill/>
                    </a:lnR>
                    <a:lnT>
                      <a:noFill/>
                    </a:lnT>
                    <a:lnB>
                      <a:noFill/>
                    </a:lnB>
                    <a:solidFill>
                      <a:schemeClr val="accent6">
                        <a:lumMod val="60000"/>
                        <a:lumOff val="40000"/>
                      </a:schemeClr>
                    </a:solidFill>
                  </a:tcPr>
                </a:tc>
                <a:tc>
                  <a:txBody>
                    <a:bodyPr/>
                    <a:lstStyle/>
                    <a:p>
                      <a:pPr marL="3175" indent="-3175" algn="l">
                        <a:lnSpc>
                          <a:spcPts val="1200"/>
                        </a:lnSpc>
                        <a:spcBef>
                          <a:spcPts val="300"/>
                        </a:spcBef>
                        <a:spcAft>
                          <a:spcPts val="300"/>
                        </a:spcAft>
                      </a:pPr>
                      <a:r>
                        <a:rPr lang="el-GR" sz="1600" dirty="0">
                          <a:latin typeface="+mj-lt"/>
                          <a:ea typeface="Times New Roman"/>
                          <a:cs typeface="Times New Roman"/>
                        </a:rPr>
                        <a:t>Διαθέτουμε ήδη το καλύτερο ανθρώπινο δυναμικό για τον οργανισμό μας</a:t>
                      </a:r>
                      <a:endParaRPr lang="el-GR" sz="1600" dirty="0">
                        <a:latin typeface="+mj-lt"/>
                        <a:ea typeface="Calibri"/>
                        <a:cs typeface="Times New Roman"/>
                      </a:endParaRPr>
                    </a:p>
                  </a:txBody>
                  <a:tcPr marL="25400" marR="25400" marT="0" marB="0">
                    <a:lnL>
                      <a:noFill/>
                    </a:lnL>
                    <a:lnR w="12700" cap="flat" cmpd="sng" algn="ctr">
                      <a:solidFill>
                        <a:srgbClr val="000000"/>
                      </a:solidFill>
                      <a:prstDash val="solid"/>
                      <a:round/>
                      <a:headEnd type="none" w="med" len="med"/>
                      <a:tailEnd type="none" w="med" len="med"/>
                    </a:lnR>
                    <a:lnT>
                      <a:noFill/>
                    </a:lnT>
                    <a:lnB>
                      <a:noFill/>
                    </a:lnB>
                    <a:solidFill>
                      <a:schemeClr val="accent6">
                        <a:lumMod val="60000"/>
                        <a:lumOff val="40000"/>
                      </a:schemeClr>
                    </a:solidFill>
                  </a:tcPr>
                </a:tc>
              </a:tr>
              <a:tr h="530243">
                <a:tc>
                  <a:txBody>
                    <a:bodyPr/>
                    <a:lstStyle/>
                    <a:p>
                      <a:pPr marL="71755" indent="467995" algn="l">
                        <a:lnSpc>
                          <a:spcPts val="1200"/>
                        </a:lnSpc>
                        <a:spcBef>
                          <a:spcPts val="300"/>
                        </a:spcBef>
                        <a:spcAft>
                          <a:spcPts val="300"/>
                        </a:spcAft>
                      </a:pPr>
                      <a:r>
                        <a:rPr lang="el-GR" sz="1200">
                          <a:latin typeface="Times New Roman"/>
                          <a:ea typeface="Times New Roman"/>
                          <a:cs typeface="Times New Roman"/>
                        </a:rPr>
                        <a:t>ο</a:t>
                      </a:r>
                      <a:endParaRPr lang="el-GR" sz="1100">
                        <a:latin typeface="Calibri"/>
                        <a:ea typeface="Calibri"/>
                        <a:cs typeface="Times New Roman"/>
                      </a:endParaRPr>
                    </a:p>
                  </a:txBody>
                  <a:tcPr marL="25400" marR="25400" marT="0" marB="0">
                    <a:lnL w="12700" cap="flat" cmpd="sng" algn="ctr">
                      <a:solidFill>
                        <a:srgbClr val="000000"/>
                      </a:solidFill>
                      <a:prstDash val="solid"/>
                      <a:round/>
                      <a:headEnd type="none" w="med" len="med"/>
                      <a:tailEnd type="none" w="med" len="med"/>
                    </a:lnL>
                    <a:lnR>
                      <a:noFill/>
                    </a:lnR>
                    <a:lnT>
                      <a:noFill/>
                    </a:lnT>
                    <a:lnB>
                      <a:noFill/>
                    </a:lnB>
                    <a:solidFill>
                      <a:schemeClr val="accent6">
                        <a:lumMod val="60000"/>
                        <a:lumOff val="40000"/>
                      </a:schemeClr>
                    </a:solidFill>
                  </a:tcPr>
                </a:tc>
                <a:tc>
                  <a:txBody>
                    <a:bodyPr/>
                    <a:lstStyle/>
                    <a:p>
                      <a:pPr marL="71755" indent="467995" algn="l">
                        <a:lnSpc>
                          <a:spcPts val="1200"/>
                        </a:lnSpc>
                        <a:spcBef>
                          <a:spcPts val="300"/>
                        </a:spcBef>
                        <a:spcAft>
                          <a:spcPts val="300"/>
                        </a:spcAft>
                      </a:pPr>
                      <a:r>
                        <a:rPr lang="el-GR" sz="1600">
                          <a:latin typeface="+mj-lt"/>
                          <a:ea typeface="Times New Roman"/>
                          <a:cs typeface="Times New Roman"/>
                        </a:rPr>
                        <a:t>Οι προμηθευτές είναι ανταγωνιστές μας</a:t>
                      </a:r>
                      <a:endParaRPr lang="el-GR" sz="1600">
                        <a:latin typeface="+mj-lt"/>
                        <a:ea typeface="Calibri"/>
                        <a:cs typeface="Times New Roman"/>
                      </a:endParaRPr>
                    </a:p>
                  </a:txBody>
                  <a:tcPr marL="25400" marR="25400" marT="0" marB="0">
                    <a:lnL>
                      <a:noFill/>
                    </a:lnL>
                    <a:lnR>
                      <a:noFill/>
                    </a:lnR>
                    <a:lnT>
                      <a:noFill/>
                    </a:lnT>
                    <a:lnB>
                      <a:noFill/>
                    </a:lnB>
                    <a:solidFill>
                      <a:schemeClr val="accent6">
                        <a:lumMod val="60000"/>
                        <a:lumOff val="40000"/>
                      </a:schemeClr>
                    </a:solidFill>
                  </a:tcPr>
                </a:tc>
                <a:tc>
                  <a:txBody>
                    <a:bodyPr/>
                    <a:lstStyle/>
                    <a:p>
                      <a:pPr indent="467995" algn="l">
                        <a:lnSpc>
                          <a:spcPts val="1200"/>
                        </a:lnSpc>
                        <a:spcBef>
                          <a:spcPts val="300"/>
                        </a:spcBef>
                        <a:spcAft>
                          <a:spcPts val="300"/>
                        </a:spcAft>
                      </a:pPr>
                      <a:r>
                        <a:rPr lang="el-GR" sz="1600" dirty="0">
                          <a:latin typeface="+mj-lt"/>
                          <a:ea typeface="Times New Roman"/>
                          <a:cs typeface="Times New Roman"/>
                        </a:rPr>
                        <a:t>Οι προμηθευτές είναι σημαντικά μέλη της ομάδας</a:t>
                      </a:r>
                      <a:endParaRPr lang="el-GR" sz="1600" dirty="0">
                        <a:latin typeface="+mj-lt"/>
                        <a:ea typeface="Calibri"/>
                        <a:cs typeface="Times New Roman"/>
                      </a:endParaRPr>
                    </a:p>
                  </a:txBody>
                  <a:tcPr marL="25400" marR="25400" marT="0" marB="0">
                    <a:lnL>
                      <a:noFill/>
                    </a:lnL>
                    <a:lnR w="12700" cap="flat" cmpd="sng" algn="ctr">
                      <a:solidFill>
                        <a:srgbClr val="000000"/>
                      </a:solidFill>
                      <a:prstDash val="solid"/>
                      <a:round/>
                      <a:headEnd type="none" w="med" len="med"/>
                      <a:tailEnd type="none" w="med" len="med"/>
                    </a:lnR>
                    <a:lnT>
                      <a:noFill/>
                    </a:lnT>
                    <a:lnB>
                      <a:noFill/>
                    </a:lnB>
                    <a:solidFill>
                      <a:schemeClr val="accent6">
                        <a:lumMod val="60000"/>
                        <a:lumOff val="40000"/>
                      </a:schemeClr>
                    </a:solidFill>
                  </a:tcPr>
                </a:tc>
              </a:tr>
              <a:tr h="545743">
                <a:tc>
                  <a:txBody>
                    <a:bodyPr/>
                    <a:lstStyle/>
                    <a:p>
                      <a:pPr marL="71755" indent="467995" algn="l">
                        <a:lnSpc>
                          <a:spcPts val="1200"/>
                        </a:lnSpc>
                        <a:spcBef>
                          <a:spcPts val="300"/>
                        </a:spcBef>
                        <a:spcAft>
                          <a:spcPts val="300"/>
                        </a:spcAft>
                      </a:pPr>
                      <a:r>
                        <a:rPr lang="el-GR" sz="1200">
                          <a:latin typeface="Times New Roman"/>
                          <a:ea typeface="Times New Roman"/>
                          <a:cs typeface="Times New Roman"/>
                        </a:rPr>
                        <a:t>ο</a:t>
                      </a:r>
                      <a:endParaRPr lang="el-GR" sz="1100">
                        <a:latin typeface="Calibri"/>
                        <a:ea typeface="Calibri"/>
                        <a:cs typeface="Times New Roman"/>
                      </a:endParaRPr>
                    </a:p>
                  </a:txBody>
                  <a:tcPr marL="25400" marR="25400" marT="0" marB="0">
                    <a:lnL w="12700" cap="flat" cmpd="sng" algn="ctr">
                      <a:solidFill>
                        <a:srgbClr val="000000"/>
                      </a:solidFill>
                      <a:prstDash val="solid"/>
                      <a:round/>
                      <a:headEnd type="none" w="med" len="med"/>
                      <a:tailEnd type="none" w="med" len="med"/>
                    </a:lnL>
                    <a:lnR>
                      <a:noFill/>
                    </a:lnR>
                    <a:lnT>
                      <a:noFill/>
                    </a:lnT>
                    <a:lnB>
                      <a:noFill/>
                    </a:lnB>
                    <a:solidFill>
                      <a:schemeClr val="accent6">
                        <a:lumMod val="60000"/>
                        <a:lumOff val="40000"/>
                      </a:schemeClr>
                    </a:solidFill>
                  </a:tcPr>
                </a:tc>
                <a:tc>
                  <a:txBody>
                    <a:bodyPr/>
                    <a:lstStyle/>
                    <a:p>
                      <a:pPr marL="71755" marR="502920" indent="3175" algn="l">
                        <a:lnSpc>
                          <a:spcPts val="1200"/>
                        </a:lnSpc>
                        <a:spcBef>
                          <a:spcPts val="300"/>
                        </a:spcBef>
                        <a:spcAft>
                          <a:spcPts val="300"/>
                        </a:spcAft>
                      </a:pPr>
                      <a:r>
                        <a:rPr lang="el-GR" sz="1600">
                          <a:latin typeface="+mj-lt"/>
                          <a:ea typeface="Times New Roman"/>
                          <a:cs typeface="Times New Roman"/>
                        </a:rPr>
                        <a:t>Η ποιότητα προέρχεται από τις επιθεωρήσεις, τις απορρίψεις</a:t>
                      </a:r>
                      <a:endParaRPr lang="el-GR" sz="1600">
                        <a:latin typeface="+mj-lt"/>
                        <a:ea typeface="Calibri"/>
                        <a:cs typeface="Times New Roman"/>
                      </a:endParaRPr>
                    </a:p>
                  </a:txBody>
                  <a:tcPr marL="25400" marR="25400" marT="0" marB="0">
                    <a:lnL>
                      <a:noFill/>
                    </a:lnL>
                    <a:lnR>
                      <a:noFill/>
                    </a:lnR>
                    <a:lnT>
                      <a:noFill/>
                    </a:lnT>
                    <a:lnB>
                      <a:noFill/>
                    </a:lnB>
                    <a:solidFill>
                      <a:schemeClr val="accent6">
                        <a:lumMod val="60000"/>
                        <a:lumOff val="40000"/>
                      </a:schemeClr>
                    </a:solidFill>
                  </a:tcPr>
                </a:tc>
                <a:tc>
                  <a:txBody>
                    <a:bodyPr/>
                    <a:lstStyle/>
                    <a:p>
                      <a:pPr indent="3175" algn="l">
                        <a:lnSpc>
                          <a:spcPts val="1200"/>
                        </a:lnSpc>
                        <a:spcBef>
                          <a:spcPts val="300"/>
                        </a:spcBef>
                        <a:spcAft>
                          <a:spcPts val="300"/>
                        </a:spcAft>
                      </a:pPr>
                      <a:r>
                        <a:rPr lang="el-GR" sz="1600" dirty="0">
                          <a:latin typeface="+mj-lt"/>
                          <a:ea typeface="Times New Roman"/>
                          <a:cs typeface="Times New Roman"/>
                        </a:rPr>
                        <a:t>Η ποιότητα ενσωματώνεται από την αρχή στις υπηρεσίες</a:t>
                      </a:r>
                      <a:endParaRPr lang="el-GR" sz="1600" dirty="0">
                        <a:latin typeface="+mj-lt"/>
                        <a:ea typeface="Calibri"/>
                        <a:cs typeface="Times New Roman"/>
                      </a:endParaRPr>
                    </a:p>
                  </a:txBody>
                  <a:tcPr marL="25400" marR="25400" marT="0" marB="0">
                    <a:lnL>
                      <a:noFill/>
                    </a:lnL>
                    <a:lnR w="12700" cap="flat" cmpd="sng" algn="ctr">
                      <a:solidFill>
                        <a:srgbClr val="000000"/>
                      </a:solidFill>
                      <a:prstDash val="solid"/>
                      <a:round/>
                      <a:headEnd type="none" w="med" len="med"/>
                      <a:tailEnd type="none" w="med" len="med"/>
                    </a:lnR>
                    <a:lnT>
                      <a:noFill/>
                    </a:lnT>
                    <a:lnB>
                      <a:noFill/>
                    </a:lnB>
                    <a:solidFill>
                      <a:schemeClr val="accent6">
                        <a:lumMod val="60000"/>
                        <a:lumOff val="40000"/>
                      </a:schemeClr>
                    </a:solidFill>
                  </a:tcPr>
                </a:tc>
              </a:tr>
              <a:tr h="208834">
                <a:tc>
                  <a:txBody>
                    <a:bodyPr/>
                    <a:lstStyle/>
                    <a:p>
                      <a:pPr marL="71755" indent="467995" algn="l">
                        <a:lnSpc>
                          <a:spcPts val="1200"/>
                        </a:lnSpc>
                        <a:spcBef>
                          <a:spcPts val="300"/>
                        </a:spcBef>
                        <a:spcAft>
                          <a:spcPts val="300"/>
                        </a:spcAft>
                      </a:pPr>
                      <a:r>
                        <a:rPr lang="el-GR" sz="1200">
                          <a:latin typeface="Times New Roman"/>
                          <a:ea typeface="Times New Roman"/>
                          <a:cs typeface="Times New Roman"/>
                        </a:rPr>
                        <a:t>ο</a:t>
                      </a:r>
                      <a:endParaRPr lang="el-GR" sz="1100">
                        <a:latin typeface="Calibri"/>
                        <a:ea typeface="Calibri"/>
                        <a:cs typeface="Times New Roman"/>
                      </a:endParaRPr>
                    </a:p>
                  </a:txBody>
                  <a:tcPr marL="25400" marR="25400" marT="0" marB="0">
                    <a:lnL w="12700" cap="flat" cmpd="sng" algn="ctr">
                      <a:solidFill>
                        <a:srgbClr val="000000"/>
                      </a:solidFill>
                      <a:prstDash val="solid"/>
                      <a:round/>
                      <a:headEnd type="none" w="med" len="med"/>
                      <a:tailEnd type="none" w="med" len="med"/>
                    </a:lnL>
                    <a:lnR>
                      <a:noFill/>
                    </a:lnR>
                    <a:lnT>
                      <a:noFill/>
                    </a:lnT>
                    <a:lnB>
                      <a:noFill/>
                    </a:lnB>
                    <a:solidFill>
                      <a:schemeClr val="accent6">
                        <a:lumMod val="60000"/>
                        <a:lumOff val="40000"/>
                      </a:schemeClr>
                    </a:solidFill>
                  </a:tcPr>
                </a:tc>
                <a:tc>
                  <a:txBody>
                    <a:bodyPr/>
                    <a:lstStyle/>
                    <a:p>
                      <a:pPr marL="71755" indent="467995" algn="l">
                        <a:lnSpc>
                          <a:spcPts val="1200"/>
                        </a:lnSpc>
                        <a:spcBef>
                          <a:spcPts val="300"/>
                        </a:spcBef>
                        <a:spcAft>
                          <a:spcPts val="300"/>
                        </a:spcAft>
                      </a:pPr>
                      <a:r>
                        <a:rPr lang="el-GR" sz="1600">
                          <a:latin typeface="+mj-lt"/>
                          <a:ea typeface="Times New Roman"/>
                          <a:cs typeface="Times New Roman"/>
                        </a:rPr>
                        <a:t>«Αν κάτι δε χαλάσει μην το φτιάξεις»</a:t>
                      </a:r>
                      <a:endParaRPr lang="el-GR" sz="1600">
                        <a:latin typeface="+mj-lt"/>
                        <a:ea typeface="Calibri"/>
                        <a:cs typeface="Times New Roman"/>
                      </a:endParaRPr>
                    </a:p>
                  </a:txBody>
                  <a:tcPr marL="25400" marR="25400" marT="0" marB="0">
                    <a:lnL>
                      <a:noFill/>
                    </a:lnL>
                    <a:lnR>
                      <a:noFill/>
                    </a:lnR>
                    <a:lnT>
                      <a:noFill/>
                    </a:lnT>
                    <a:lnB>
                      <a:noFill/>
                    </a:lnB>
                    <a:solidFill>
                      <a:schemeClr val="accent6">
                        <a:lumMod val="60000"/>
                        <a:lumOff val="40000"/>
                      </a:schemeClr>
                    </a:solidFill>
                  </a:tcPr>
                </a:tc>
                <a:tc>
                  <a:txBody>
                    <a:bodyPr/>
                    <a:lstStyle/>
                    <a:p>
                      <a:pPr indent="467995" algn="l">
                        <a:lnSpc>
                          <a:spcPts val="1200"/>
                        </a:lnSpc>
                        <a:spcBef>
                          <a:spcPts val="300"/>
                        </a:spcBef>
                        <a:spcAft>
                          <a:spcPts val="300"/>
                        </a:spcAft>
                      </a:pPr>
                      <a:r>
                        <a:rPr lang="el-GR" sz="1600" dirty="0">
                          <a:latin typeface="+mj-lt"/>
                          <a:ea typeface="Times New Roman"/>
                          <a:cs typeface="Times New Roman"/>
                        </a:rPr>
                        <a:t>«Όσο κάτι δε χαλάει βελτίωνε το»</a:t>
                      </a:r>
                      <a:endParaRPr lang="el-GR" sz="1600" dirty="0">
                        <a:latin typeface="+mj-lt"/>
                        <a:ea typeface="Calibri"/>
                        <a:cs typeface="Times New Roman"/>
                      </a:endParaRPr>
                    </a:p>
                  </a:txBody>
                  <a:tcPr marL="25400" marR="25400" marT="0" marB="0">
                    <a:lnL>
                      <a:noFill/>
                    </a:lnL>
                    <a:lnR w="12700" cap="flat" cmpd="sng" algn="ctr">
                      <a:solidFill>
                        <a:srgbClr val="000000"/>
                      </a:solidFill>
                      <a:prstDash val="solid"/>
                      <a:round/>
                      <a:headEnd type="none" w="med" len="med"/>
                      <a:tailEnd type="none" w="med" len="med"/>
                    </a:lnR>
                    <a:lnT>
                      <a:noFill/>
                    </a:lnT>
                    <a:lnB>
                      <a:noFill/>
                    </a:lnB>
                    <a:solidFill>
                      <a:schemeClr val="accent6">
                        <a:lumMod val="60000"/>
                        <a:lumOff val="40000"/>
                      </a:schemeClr>
                    </a:solidFill>
                  </a:tcPr>
                </a:tc>
              </a:tr>
              <a:tr h="530243">
                <a:tc>
                  <a:txBody>
                    <a:bodyPr/>
                    <a:lstStyle/>
                    <a:p>
                      <a:pPr marL="71755" indent="467995" algn="l">
                        <a:lnSpc>
                          <a:spcPts val="1200"/>
                        </a:lnSpc>
                        <a:spcBef>
                          <a:spcPts val="300"/>
                        </a:spcBef>
                        <a:spcAft>
                          <a:spcPts val="300"/>
                        </a:spcAft>
                      </a:pPr>
                      <a:r>
                        <a:rPr lang="el-GR" sz="1200">
                          <a:latin typeface="Times New Roman"/>
                          <a:ea typeface="Times New Roman"/>
                          <a:cs typeface="Times New Roman"/>
                        </a:rPr>
                        <a:t>ο</a:t>
                      </a:r>
                      <a:endParaRPr lang="el-GR" sz="1100">
                        <a:latin typeface="Calibri"/>
                        <a:ea typeface="Calibri"/>
                        <a:cs typeface="Times New Roman"/>
                      </a:endParaRPr>
                    </a:p>
                  </a:txBody>
                  <a:tcPr marL="25400" marR="2540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71755" marR="469265" indent="467995" algn="l">
                        <a:lnSpc>
                          <a:spcPts val="1200"/>
                        </a:lnSpc>
                        <a:spcBef>
                          <a:spcPts val="300"/>
                        </a:spcBef>
                        <a:spcAft>
                          <a:spcPts val="300"/>
                        </a:spcAft>
                      </a:pPr>
                      <a:r>
                        <a:rPr lang="el-GR" sz="1600" dirty="0">
                          <a:latin typeface="+mj-lt"/>
                          <a:ea typeface="Times New Roman"/>
                          <a:cs typeface="Times New Roman"/>
                        </a:rPr>
                        <a:t>Η βελτίωση της ποιότητας είναι δαπανηρή και επίπονη υπόθεση</a:t>
                      </a:r>
                      <a:endParaRPr lang="el-GR" sz="1600" dirty="0">
                        <a:latin typeface="+mj-lt"/>
                        <a:ea typeface="Calibri"/>
                        <a:cs typeface="Times New Roman"/>
                      </a:endParaRPr>
                    </a:p>
                  </a:txBody>
                  <a:tcPr marL="25400" marR="25400" marT="0" marB="0">
                    <a:lnL>
                      <a:noFill/>
                    </a:lnL>
                    <a:lnR>
                      <a:noFill/>
                    </a:lnR>
                    <a:lnT>
                      <a:noFill/>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indent="467995" algn="l">
                        <a:lnSpc>
                          <a:spcPts val="1200"/>
                        </a:lnSpc>
                        <a:spcBef>
                          <a:spcPts val="300"/>
                        </a:spcBef>
                        <a:spcAft>
                          <a:spcPts val="300"/>
                        </a:spcAft>
                      </a:pPr>
                      <a:r>
                        <a:rPr lang="el-GR" sz="1600" dirty="0">
                          <a:latin typeface="+mj-lt"/>
                          <a:ea typeface="Times New Roman"/>
                          <a:cs typeface="Times New Roman"/>
                        </a:rPr>
                        <a:t>Η βελτίωση της ποιότητας μειώνει το κόστος και αυξάνει την παραγωγικότητα</a:t>
                      </a:r>
                      <a:endParaRPr lang="el-GR" sz="1600" dirty="0">
                        <a:latin typeface="+mj-lt"/>
                        <a:ea typeface="Calibri"/>
                        <a:cs typeface="Times New Roman"/>
                      </a:endParaRPr>
                    </a:p>
                  </a:txBody>
                  <a:tcPr marL="25400" marR="2540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6">
                        <a:lumMod val="60000"/>
                        <a:lumOff val="40000"/>
                      </a:schemeClr>
                    </a:solidFill>
                  </a:tcPr>
                </a:tc>
              </a:tr>
            </a:tbl>
          </a:graphicData>
        </a:graphic>
      </p:graphicFrame>
    </p:spTree>
  </p:cSld>
  <p:clrMapOvr>
    <a:masterClrMapping/>
  </p:clrMapOvr>
  <p:transition>
    <p:dissolv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A9F59C77-9914-4F88-B11C-2AD055C12F48}" type="datetime1">
              <a:rPr lang="el-GR" smtClean="0"/>
              <a:pPr/>
              <a:t>22/4/2020</a:t>
            </a:fld>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7</a:t>
            </a:fld>
            <a:endParaRPr lang="el-GR"/>
          </a:p>
        </p:txBody>
      </p:sp>
      <p:sp>
        <p:nvSpPr>
          <p:cNvPr id="5121" name="Rectangle 1"/>
          <p:cNvSpPr>
            <a:spLocks noChangeArrowheads="1"/>
          </p:cNvSpPr>
          <p:nvPr/>
        </p:nvSpPr>
        <p:spPr bwMode="auto">
          <a:xfrm>
            <a:off x="611560" y="2492896"/>
            <a:ext cx="8208912"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52413" algn="just"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dirty="0" smtClean="0">
                <a:ln>
                  <a:noFill/>
                </a:ln>
                <a:solidFill>
                  <a:schemeClr val="tx1"/>
                </a:solidFill>
                <a:effectLst/>
                <a:latin typeface="+mj-lt"/>
                <a:ea typeface="Times New Roman" pitchFamily="18" charset="0"/>
                <a:cs typeface="Times New Roman" pitchFamily="18" charset="0"/>
              </a:rPr>
              <a:t>Η αποτελεσματική εφαρμογή της ΔΟΠ στηρίζεται στην αποδοχή και τήρηση αρχών διοίκησης (Σχεδιάγραμμα </a:t>
            </a:r>
            <a:r>
              <a:rPr kumimoji="0" lang="en-US" sz="2000" b="0" i="0" u="none" strike="noStrike" cap="none" normalizeH="0" baseline="0" dirty="0" smtClean="0">
                <a:ln>
                  <a:noFill/>
                </a:ln>
                <a:solidFill>
                  <a:schemeClr val="tx1"/>
                </a:solidFill>
                <a:effectLst/>
                <a:latin typeface="+mj-lt"/>
                <a:ea typeface="Times New Roman" pitchFamily="18" charset="0"/>
                <a:cs typeface="Times New Roman" pitchFamily="18" charset="0"/>
              </a:rPr>
              <a:t>1</a:t>
            </a:r>
            <a:r>
              <a:rPr kumimoji="0" lang="el-GR" sz="2000" b="0" i="0" u="none" strike="noStrike" cap="none" normalizeH="0" baseline="0" dirty="0" smtClean="0">
                <a:ln>
                  <a:noFill/>
                </a:ln>
                <a:solidFill>
                  <a:schemeClr val="tx1"/>
                </a:solidFill>
                <a:effectLst/>
                <a:latin typeface="+mj-lt"/>
                <a:ea typeface="Times New Roman" pitchFamily="18" charset="0"/>
                <a:cs typeface="Times New Roman" pitchFamily="18" charset="0"/>
              </a:rPr>
              <a:t>):</a:t>
            </a:r>
            <a:endParaRPr kumimoji="0" lang="en-US" sz="2000" b="0" i="0" u="none" strike="noStrike" cap="none" normalizeH="0" baseline="0" dirty="0" smtClean="0">
              <a:ln>
                <a:noFill/>
              </a:ln>
              <a:solidFill>
                <a:schemeClr val="tx1"/>
              </a:solidFill>
              <a:effectLst/>
              <a:latin typeface="+mj-lt"/>
              <a:ea typeface="Times New Roman" pitchFamily="18" charset="0"/>
              <a:cs typeface="Times New Roman" pitchFamily="18" charset="0"/>
            </a:endParaRPr>
          </a:p>
          <a:p>
            <a:pPr marL="0" marR="0" lvl="0" indent="252413" algn="just" defTabSz="914400" rtl="0" eaLnBrk="1" fontAlgn="base" latinLnBrk="0" hangingPunct="1">
              <a:lnSpc>
                <a:spcPct val="100000"/>
              </a:lnSpc>
              <a:spcBef>
                <a:spcPct val="0"/>
              </a:spcBef>
              <a:spcAft>
                <a:spcPct val="0"/>
              </a:spcAft>
              <a:buClrTx/>
              <a:buSzTx/>
              <a:buFontTx/>
              <a:buNone/>
              <a:tabLst/>
            </a:pPr>
            <a:endParaRPr kumimoji="0" lang="el-GR" sz="20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sz="2000" b="1" i="0" u="none" strike="noStrike" cap="none" normalizeH="0" baseline="0" dirty="0" smtClean="0">
                <a:ln>
                  <a:noFill/>
                </a:ln>
                <a:solidFill>
                  <a:schemeClr val="tx1"/>
                </a:solidFill>
                <a:effectLst/>
                <a:latin typeface="+mj-lt"/>
                <a:ea typeface="Times New Roman" pitchFamily="18" charset="0"/>
                <a:cs typeface="Times New Roman" pitchFamily="18" charset="0"/>
              </a:rPr>
              <a:t>Αρχή 1</a:t>
            </a:r>
            <a:r>
              <a:rPr kumimoji="0" lang="el-GR" sz="2000" b="1" i="0" u="none" strike="noStrike" cap="none" normalizeH="0" baseline="30000" dirty="0" smtClean="0">
                <a:ln>
                  <a:noFill/>
                </a:ln>
                <a:solidFill>
                  <a:schemeClr val="tx1"/>
                </a:solidFill>
                <a:effectLst/>
                <a:latin typeface="+mj-lt"/>
                <a:ea typeface="Times New Roman" pitchFamily="18" charset="0"/>
                <a:cs typeface="Times New Roman" pitchFamily="18" charset="0"/>
              </a:rPr>
              <a:t>η</a:t>
            </a:r>
            <a:r>
              <a:rPr kumimoji="0" lang="el-GR" sz="2000" b="1" i="0" u="none" strike="noStrike" cap="none" normalizeH="0" baseline="0" dirty="0" smtClean="0">
                <a:ln>
                  <a:noFill/>
                </a:ln>
                <a:solidFill>
                  <a:schemeClr val="tx1"/>
                </a:solidFill>
                <a:effectLst/>
                <a:latin typeface="+mj-lt"/>
                <a:ea typeface="Times New Roman" pitchFamily="18" charset="0"/>
                <a:cs typeface="Times New Roman" pitchFamily="18" charset="0"/>
              </a:rPr>
              <a:t>:</a:t>
            </a:r>
            <a:r>
              <a:rPr kumimoji="0" lang="el-GR" sz="2000" b="0" i="0" u="none" strike="noStrike" cap="none" normalizeH="0" baseline="0" dirty="0" smtClean="0">
                <a:ln>
                  <a:noFill/>
                </a:ln>
                <a:solidFill>
                  <a:schemeClr val="tx1"/>
                </a:solidFill>
                <a:effectLst/>
                <a:latin typeface="+mj-lt"/>
                <a:ea typeface="Times New Roman" pitchFamily="18" charset="0"/>
                <a:cs typeface="Times New Roman" pitchFamily="18" charset="0"/>
              </a:rPr>
              <a:t>	Υποστήριξη και ενεργός συμμετοχή της ανώτατης διοίκησης, με προτεραιότητα στην ποιότητα και τη συνεχή βελτίωση αυτής </a:t>
            </a:r>
            <a:endParaRPr kumimoji="0" lang="el-GR" sz="20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sz="2000" b="1" i="0" u="none" strike="noStrike" cap="none" normalizeH="0" baseline="0" dirty="0" smtClean="0">
                <a:ln>
                  <a:noFill/>
                </a:ln>
                <a:solidFill>
                  <a:schemeClr val="tx1"/>
                </a:solidFill>
                <a:effectLst/>
                <a:latin typeface="+mj-lt"/>
                <a:ea typeface="Times New Roman" pitchFamily="18" charset="0"/>
                <a:cs typeface="Times New Roman" pitchFamily="18" charset="0"/>
              </a:rPr>
              <a:t>Αρχή </a:t>
            </a:r>
            <a:r>
              <a:rPr kumimoji="0" lang="el-GR" sz="2000" b="0" i="0" u="none" strike="noStrike" cap="none" normalizeH="0" baseline="0" dirty="0" smtClean="0">
                <a:ln>
                  <a:noFill/>
                </a:ln>
                <a:solidFill>
                  <a:schemeClr val="tx1"/>
                </a:solidFill>
                <a:effectLst/>
                <a:latin typeface="+mj-lt"/>
                <a:ea typeface="Times New Roman" pitchFamily="18" charset="0"/>
                <a:cs typeface="Times New Roman" pitchFamily="18" charset="0"/>
              </a:rPr>
              <a:t>2</a:t>
            </a:r>
            <a:r>
              <a:rPr kumimoji="0" lang="el-GR" sz="2000" b="1" i="0" u="none" strike="noStrike" cap="none" normalizeH="0" baseline="30000" dirty="0" smtClean="0">
                <a:ln>
                  <a:noFill/>
                </a:ln>
                <a:solidFill>
                  <a:schemeClr val="tx1"/>
                </a:solidFill>
                <a:effectLst/>
                <a:latin typeface="+mj-lt"/>
                <a:ea typeface="Times New Roman" pitchFamily="18" charset="0"/>
                <a:cs typeface="Times New Roman" pitchFamily="18" charset="0"/>
              </a:rPr>
              <a:t>η</a:t>
            </a:r>
            <a:r>
              <a:rPr kumimoji="0" lang="el-GR" sz="2000" b="1" i="0" u="none" strike="noStrike" cap="none" normalizeH="0" baseline="0" dirty="0" smtClean="0">
                <a:ln>
                  <a:noFill/>
                </a:ln>
                <a:solidFill>
                  <a:schemeClr val="tx1"/>
                </a:solidFill>
                <a:effectLst/>
                <a:latin typeface="+mj-lt"/>
                <a:ea typeface="Times New Roman" pitchFamily="18" charset="0"/>
                <a:cs typeface="Times New Roman" pitchFamily="18" charset="0"/>
              </a:rPr>
              <a:t>:</a:t>
            </a:r>
            <a:r>
              <a:rPr kumimoji="0" lang="el-GR" sz="2000" b="0" i="0" u="none" strike="noStrike" cap="none" normalizeH="0" baseline="0" dirty="0" smtClean="0">
                <a:ln>
                  <a:noFill/>
                </a:ln>
                <a:solidFill>
                  <a:schemeClr val="tx1"/>
                </a:solidFill>
                <a:effectLst/>
                <a:latin typeface="+mj-lt"/>
                <a:ea typeface="Times New Roman" pitchFamily="18" charset="0"/>
                <a:cs typeface="Times New Roman" pitchFamily="18" charset="0"/>
              </a:rPr>
              <a:t>	Εστίαση σε ανάγκες και προσδοκίες πελατών και εργαζομένων </a:t>
            </a:r>
            <a:endParaRPr kumimoji="0" lang="el-GR" sz="20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sz="2000" b="1" i="0" u="none" strike="noStrike" cap="none" normalizeH="0" baseline="0" dirty="0" smtClean="0">
                <a:ln>
                  <a:noFill/>
                </a:ln>
                <a:solidFill>
                  <a:schemeClr val="tx1"/>
                </a:solidFill>
                <a:effectLst/>
                <a:latin typeface="+mj-lt"/>
                <a:ea typeface="Times New Roman" pitchFamily="18" charset="0"/>
                <a:cs typeface="Times New Roman" pitchFamily="18" charset="0"/>
              </a:rPr>
              <a:t>Αρχή </a:t>
            </a:r>
            <a:r>
              <a:rPr kumimoji="0" lang="el-GR" sz="2000" b="0" i="0" u="none" strike="noStrike" cap="none" normalizeH="0" baseline="0" dirty="0" smtClean="0">
                <a:ln>
                  <a:noFill/>
                </a:ln>
                <a:solidFill>
                  <a:schemeClr val="tx1"/>
                </a:solidFill>
                <a:effectLst/>
                <a:latin typeface="+mj-lt"/>
                <a:ea typeface="Times New Roman" pitchFamily="18" charset="0"/>
                <a:cs typeface="Times New Roman" pitchFamily="18" charset="0"/>
              </a:rPr>
              <a:t>3</a:t>
            </a:r>
            <a:r>
              <a:rPr kumimoji="0" lang="el-GR" sz="2000" b="1" i="0" u="none" strike="noStrike" cap="none" normalizeH="0" baseline="30000" dirty="0" smtClean="0">
                <a:ln>
                  <a:noFill/>
                </a:ln>
                <a:solidFill>
                  <a:schemeClr val="tx1"/>
                </a:solidFill>
                <a:effectLst/>
                <a:latin typeface="+mj-lt"/>
                <a:ea typeface="Times New Roman" pitchFamily="18" charset="0"/>
                <a:cs typeface="Times New Roman" pitchFamily="18" charset="0"/>
              </a:rPr>
              <a:t>η</a:t>
            </a:r>
            <a:r>
              <a:rPr kumimoji="0" lang="el-GR" sz="2000" b="1" i="0" u="none" strike="noStrike" cap="none" normalizeH="0" baseline="0" dirty="0" smtClean="0">
                <a:ln>
                  <a:noFill/>
                </a:ln>
                <a:solidFill>
                  <a:schemeClr val="tx1"/>
                </a:solidFill>
                <a:effectLst/>
                <a:latin typeface="+mj-lt"/>
                <a:ea typeface="Times New Roman" pitchFamily="18" charset="0"/>
                <a:cs typeface="Times New Roman" pitchFamily="18" charset="0"/>
              </a:rPr>
              <a:t>:</a:t>
            </a:r>
            <a:r>
              <a:rPr kumimoji="0" lang="el-GR" sz="2000" b="0" i="0" u="none" strike="noStrike" cap="none" normalizeH="0" baseline="0" dirty="0" smtClean="0">
                <a:ln>
                  <a:noFill/>
                </a:ln>
                <a:solidFill>
                  <a:schemeClr val="tx1"/>
                </a:solidFill>
                <a:effectLst/>
                <a:latin typeface="+mj-lt"/>
                <a:ea typeface="Times New Roman" pitchFamily="18" charset="0"/>
                <a:cs typeface="Times New Roman" pitchFamily="18" charset="0"/>
              </a:rPr>
              <a:t>	Έμφαση σε συνεχ</a:t>
            </a:r>
            <a:r>
              <a:rPr lang="el-GR" sz="2000" dirty="0" smtClean="0">
                <a:latin typeface="+mj-lt"/>
                <a:ea typeface="Times New Roman" pitchFamily="18" charset="0"/>
                <a:cs typeface="Times New Roman" pitchFamily="18" charset="0"/>
              </a:rPr>
              <a:t>εί</a:t>
            </a:r>
            <a:r>
              <a:rPr kumimoji="0" lang="el-GR" sz="2000" b="0" i="0" u="none" strike="noStrike" cap="none" normalizeH="0" baseline="0" dirty="0" smtClean="0">
                <a:ln>
                  <a:noFill/>
                </a:ln>
                <a:solidFill>
                  <a:schemeClr val="tx1"/>
                </a:solidFill>
                <a:effectLst/>
                <a:latin typeface="+mj-lt"/>
                <a:ea typeface="Times New Roman" pitchFamily="18" charset="0"/>
                <a:cs typeface="Times New Roman" pitchFamily="18" charset="0"/>
              </a:rPr>
              <a:t>ς βελτιώσεις </a:t>
            </a:r>
            <a:endParaRPr kumimoji="0" lang="el-GR" sz="20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sz="2000" b="1" i="0" u="none" strike="noStrike" cap="none" normalizeH="0" baseline="0" dirty="0" smtClean="0">
                <a:ln>
                  <a:noFill/>
                </a:ln>
                <a:solidFill>
                  <a:schemeClr val="tx1"/>
                </a:solidFill>
                <a:effectLst/>
                <a:latin typeface="+mj-lt"/>
                <a:ea typeface="Times New Roman" pitchFamily="18" charset="0"/>
                <a:cs typeface="Times New Roman" pitchFamily="18" charset="0"/>
              </a:rPr>
              <a:t>Αρχή </a:t>
            </a:r>
            <a:r>
              <a:rPr kumimoji="0" lang="el-GR" sz="2000" b="0" i="0" u="none" strike="noStrike" cap="none" normalizeH="0" baseline="0" dirty="0" smtClean="0">
                <a:ln>
                  <a:noFill/>
                </a:ln>
                <a:solidFill>
                  <a:schemeClr val="tx1"/>
                </a:solidFill>
                <a:effectLst/>
                <a:latin typeface="+mj-lt"/>
                <a:ea typeface="Times New Roman" pitchFamily="18" charset="0"/>
                <a:cs typeface="Times New Roman" pitchFamily="18" charset="0"/>
              </a:rPr>
              <a:t>4</a:t>
            </a:r>
            <a:r>
              <a:rPr kumimoji="0" lang="el-GR" sz="2000" b="1" i="0" u="none" strike="noStrike" cap="none" normalizeH="0" baseline="30000" dirty="0" smtClean="0">
                <a:ln>
                  <a:noFill/>
                </a:ln>
                <a:solidFill>
                  <a:schemeClr val="tx1"/>
                </a:solidFill>
                <a:effectLst/>
                <a:latin typeface="+mj-lt"/>
                <a:ea typeface="Times New Roman" pitchFamily="18" charset="0"/>
                <a:cs typeface="Times New Roman" pitchFamily="18" charset="0"/>
              </a:rPr>
              <a:t>η</a:t>
            </a:r>
            <a:r>
              <a:rPr kumimoji="0" lang="el-GR" sz="2000" b="1" i="0" u="none" strike="noStrike" cap="none" normalizeH="0" baseline="0" dirty="0" smtClean="0">
                <a:ln>
                  <a:noFill/>
                </a:ln>
                <a:solidFill>
                  <a:schemeClr val="tx1"/>
                </a:solidFill>
                <a:effectLst/>
                <a:latin typeface="+mj-lt"/>
                <a:ea typeface="Times New Roman" pitchFamily="18" charset="0"/>
                <a:cs typeface="Times New Roman" pitchFamily="18" charset="0"/>
              </a:rPr>
              <a:t>:</a:t>
            </a:r>
            <a:r>
              <a:rPr kumimoji="0" lang="el-GR" sz="2000" b="0" i="0" u="none" strike="noStrike" cap="none" normalizeH="0" baseline="0" dirty="0" smtClean="0">
                <a:ln>
                  <a:noFill/>
                </a:ln>
                <a:solidFill>
                  <a:schemeClr val="tx1"/>
                </a:solidFill>
                <a:effectLst/>
                <a:latin typeface="+mj-lt"/>
                <a:ea typeface="Times New Roman" pitchFamily="18" charset="0"/>
                <a:cs typeface="Times New Roman" pitchFamily="18" charset="0"/>
              </a:rPr>
              <a:t>	Συνολική και συστηματική συμμετοχή εργαζομένων </a:t>
            </a:r>
            <a:endParaRPr kumimoji="0" lang="el-GR" sz="20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sz="2000" b="1" i="0" u="none" strike="noStrike" cap="none" normalizeH="0" baseline="0" dirty="0" smtClean="0">
                <a:ln>
                  <a:noFill/>
                </a:ln>
                <a:solidFill>
                  <a:schemeClr val="tx1"/>
                </a:solidFill>
                <a:effectLst/>
                <a:latin typeface="+mj-lt"/>
                <a:ea typeface="Times New Roman" pitchFamily="18" charset="0"/>
                <a:cs typeface="Times New Roman" pitchFamily="18" charset="0"/>
              </a:rPr>
              <a:t>Αρχή </a:t>
            </a:r>
            <a:r>
              <a:rPr kumimoji="0" lang="el-GR" sz="2000" b="0" i="0" u="none" strike="noStrike" cap="none" normalizeH="0" baseline="0" dirty="0" smtClean="0">
                <a:ln>
                  <a:noFill/>
                </a:ln>
                <a:solidFill>
                  <a:schemeClr val="tx1"/>
                </a:solidFill>
                <a:effectLst/>
                <a:latin typeface="+mj-lt"/>
                <a:ea typeface="Times New Roman" pitchFamily="18" charset="0"/>
                <a:cs typeface="Times New Roman" pitchFamily="18" charset="0"/>
              </a:rPr>
              <a:t>5</a:t>
            </a:r>
            <a:r>
              <a:rPr kumimoji="0" lang="el-GR" sz="2000" b="1" i="0" u="none" strike="noStrike" cap="none" normalizeH="0" baseline="30000" dirty="0" smtClean="0">
                <a:ln>
                  <a:noFill/>
                </a:ln>
                <a:solidFill>
                  <a:schemeClr val="tx1"/>
                </a:solidFill>
                <a:effectLst/>
                <a:latin typeface="+mj-lt"/>
                <a:ea typeface="Times New Roman" pitchFamily="18" charset="0"/>
                <a:cs typeface="Times New Roman" pitchFamily="18" charset="0"/>
              </a:rPr>
              <a:t>η</a:t>
            </a:r>
            <a:r>
              <a:rPr kumimoji="0" lang="el-GR" sz="2000" b="1" i="0" u="none" strike="noStrike" cap="none" normalizeH="0" baseline="0" dirty="0" smtClean="0">
                <a:ln>
                  <a:noFill/>
                </a:ln>
                <a:solidFill>
                  <a:schemeClr val="tx1"/>
                </a:solidFill>
                <a:effectLst/>
                <a:latin typeface="+mj-lt"/>
                <a:ea typeface="Times New Roman" pitchFamily="18" charset="0"/>
                <a:cs typeface="Times New Roman" pitchFamily="18" charset="0"/>
              </a:rPr>
              <a:t>:</a:t>
            </a:r>
            <a:r>
              <a:rPr kumimoji="0" lang="el-GR" sz="2000" b="0" i="0" u="none" strike="noStrike" cap="none" normalizeH="0" baseline="0" dirty="0" smtClean="0">
                <a:ln>
                  <a:noFill/>
                </a:ln>
                <a:solidFill>
                  <a:schemeClr val="tx1"/>
                </a:solidFill>
                <a:effectLst/>
                <a:latin typeface="+mj-lt"/>
                <a:ea typeface="Times New Roman" pitchFamily="18" charset="0"/>
                <a:cs typeface="Times New Roman" pitchFamily="18" charset="0"/>
              </a:rPr>
              <a:t>	Λήψη αποφάσεων με αντικειμενικά στοιχεία</a:t>
            </a:r>
            <a:endParaRPr kumimoji="0" lang="el-GR" sz="2000" b="0"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transition>
    <p:dissolv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A9F59C77-9914-4F88-B11C-2AD055C12F48}" type="datetime1">
              <a:rPr lang="el-GR" smtClean="0"/>
              <a:pPr/>
              <a:t>22/4/2020</a:t>
            </a:fld>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8</a:t>
            </a:fld>
            <a:endParaRPr lang="el-GR"/>
          </a:p>
        </p:txBody>
      </p:sp>
      <p:pic>
        <p:nvPicPr>
          <p:cNvPr id="6" name="5 - Εικόνα"/>
          <p:cNvPicPr/>
          <p:nvPr/>
        </p:nvPicPr>
        <p:blipFill>
          <a:blip r:embed="rId2" cstate="print"/>
          <a:srcRect/>
          <a:stretch>
            <a:fillRect/>
          </a:stretch>
        </p:blipFill>
        <p:spPr bwMode="auto">
          <a:xfrm>
            <a:off x="1043608" y="2132856"/>
            <a:ext cx="7272808" cy="3837211"/>
          </a:xfrm>
          <a:prstGeom prst="rect">
            <a:avLst/>
          </a:prstGeom>
          <a:noFill/>
          <a:ln w="9525">
            <a:noFill/>
            <a:miter lim="800000"/>
            <a:headEnd/>
            <a:tailEnd/>
          </a:ln>
        </p:spPr>
      </p:pic>
      <p:sp>
        <p:nvSpPr>
          <p:cNvPr id="7" name="Rectangle 1"/>
          <p:cNvSpPr>
            <a:spLocks noChangeArrowheads="1"/>
          </p:cNvSpPr>
          <p:nvPr/>
        </p:nvSpPr>
        <p:spPr bwMode="auto">
          <a:xfrm>
            <a:off x="2843808" y="1680775"/>
            <a:ext cx="439248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Σχεδιάγραμμα </a:t>
            </a:r>
            <a:r>
              <a:rPr lang="en-US" sz="2000" b="1" dirty="0" smtClean="0">
                <a:latin typeface="Calibri" pitchFamily="34" charset="0"/>
                <a:ea typeface="Times New Roman" pitchFamily="18" charset="0"/>
                <a:cs typeface="Times New Roman" pitchFamily="18" charset="0"/>
              </a:rPr>
              <a:t>1</a:t>
            </a:r>
            <a:endParaRPr kumimoji="0" lang="el-GR"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dissolv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A9F59C77-9914-4F88-B11C-2AD055C12F48}" type="datetime1">
              <a:rPr lang="el-GR" smtClean="0"/>
              <a:pPr/>
              <a:t>22/4/2020</a:t>
            </a:fld>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9</a:t>
            </a:fld>
            <a:endParaRPr lang="el-GR"/>
          </a:p>
        </p:txBody>
      </p:sp>
      <p:sp>
        <p:nvSpPr>
          <p:cNvPr id="3073" name="Rectangle 1"/>
          <p:cNvSpPr>
            <a:spLocks noChangeArrowheads="1"/>
          </p:cNvSpPr>
          <p:nvPr/>
        </p:nvSpPr>
        <p:spPr bwMode="auto">
          <a:xfrm>
            <a:off x="827584" y="1268760"/>
            <a:ext cx="6552728"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68313" algn="just" defTabSz="914400" rtl="0" eaLnBrk="1" fontAlgn="base" latinLnBrk="0" hangingPunct="1">
              <a:lnSpc>
                <a:spcPct val="100000"/>
              </a:lnSpc>
              <a:spcBef>
                <a:spcPct val="0"/>
              </a:spcBef>
              <a:spcAft>
                <a:spcPct val="0"/>
              </a:spcAft>
              <a:buClrTx/>
              <a:buSzTx/>
              <a:buFontTx/>
              <a:buNone/>
              <a:tabLst/>
            </a:pPr>
            <a:r>
              <a:rPr kumimoji="0" lang="el-GR" sz="2800" b="1"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Κύκλοι Ποιότητας</a:t>
            </a:r>
            <a:endParaRPr kumimoji="0" lang="el-GR" sz="2800" b="0" u="none" strike="noStrike" cap="none" normalizeH="0" baseline="0" dirty="0" smtClean="0">
              <a:ln>
                <a:noFill/>
              </a:ln>
              <a:solidFill>
                <a:schemeClr val="tx1"/>
              </a:solidFill>
              <a:effectLst/>
              <a:latin typeface="Arial" pitchFamily="34" charset="0"/>
              <a:cs typeface="Arial" pitchFamily="34" charset="0"/>
            </a:endParaRPr>
          </a:p>
        </p:txBody>
      </p:sp>
      <p:sp>
        <p:nvSpPr>
          <p:cNvPr id="7" name="6 - Ορθογώνιο"/>
          <p:cNvSpPr/>
          <p:nvPr/>
        </p:nvSpPr>
        <p:spPr>
          <a:xfrm>
            <a:off x="251520" y="2276872"/>
            <a:ext cx="8712968" cy="3785652"/>
          </a:xfrm>
          <a:prstGeom prst="rect">
            <a:avLst/>
          </a:prstGeom>
        </p:spPr>
        <p:txBody>
          <a:bodyPr wrap="square">
            <a:spAutoFit/>
          </a:bodyPr>
          <a:lstStyle/>
          <a:p>
            <a:r>
              <a:rPr lang="el-GR" sz="2000" dirty="0" smtClean="0">
                <a:latin typeface="+mj-lt"/>
              </a:rPr>
              <a:t>Στη διαδικασία βελτίωσης της ποιότητας, καθοριστικό ρόλο διαδραματίζει ο κύκλος ποιότητας που απεικονίζει διαγραμματικά τα βασικά στάδια της όλης διαδικασίας. </a:t>
            </a:r>
            <a:endParaRPr lang="en-US" sz="2000" dirty="0" smtClean="0">
              <a:latin typeface="+mj-lt"/>
            </a:endParaRPr>
          </a:p>
          <a:p>
            <a:pPr>
              <a:buFont typeface="Wingdings" pitchFamily="2" charset="2"/>
              <a:buChar char="Ø"/>
            </a:pPr>
            <a:r>
              <a:rPr lang="el-GR" sz="2000" dirty="0" smtClean="0">
                <a:latin typeface="+mj-lt"/>
              </a:rPr>
              <a:t>Αρχικά πραγματοποιείται η εκτίμηση της τρέχουσας κατάστασης και ο προσδιορισμός των υπαρχόντων προβλημάτων, </a:t>
            </a:r>
            <a:endParaRPr lang="en-US" sz="2000" dirty="0" smtClean="0">
              <a:latin typeface="+mj-lt"/>
            </a:endParaRPr>
          </a:p>
          <a:p>
            <a:pPr>
              <a:buFont typeface="Wingdings" pitchFamily="2" charset="2"/>
              <a:buChar char="Ø"/>
            </a:pPr>
            <a:r>
              <a:rPr lang="el-GR" sz="2000" dirty="0" smtClean="0">
                <a:latin typeface="+mj-lt"/>
              </a:rPr>
              <a:t>έπειτα διαμορφώνονται κριτήρια, πρότυπα, οδηγίες και πρωτόκολλα</a:t>
            </a:r>
            <a:r>
              <a:rPr lang="en-US" sz="2000" dirty="0" smtClean="0">
                <a:latin typeface="+mj-lt"/>
              </a:rPr>
              <a:t>,</a:t>
            </a:r>
            <a:r>
              <a:rPr lang="el-GR" sz="2000" dirty="0" smtClean="0">
                <a:latin typeface="+mj-lt"/>
              </a:rPr>
              <a:t> ώστε να βελτιωθεί το επίπεδο ποιότητας. </a:t>
            </a:r>
            <a:endParaRPr lang="en-US" sz="2000" dirty="0" smtClean="0">
              <a:latin typeface="+mj-lt"/>
            </a:endParaRPr>
          </a:p>
          <a:p>
            <a:pPr>
              <a:buFont typeface="Wingdings" pitchFamily="2" charset="2"/>
              <a:buChar char="Ø"/>
            </a:pPr>
            <a:r>
              <a:rPr lang="el-GR" sz="2000" dirty="0" smtClean="0">
                <a:latin typeface="+mj-lt"/>
              </a:rPr>
              <a:t>Εν συνεχεία, ακολουθούν μετρήσεις για την αποτίμηση του επιπέδου ποιότητας</a:t>
            </a:r>
            <a:r>
              <a:rPr lang="en-US" sz="2000" dirty="0" smtClean="0">
                <a:latin typeface="+mj-lt"/>
              </a:rPr>
              <a:t>,</a:t>
            </a:r>
            <a:r>
              <a:rPr lang="el-GR" sz="2000" dirty="0" smtClean="0">
                <a:latin typeface="+mj-lt"/>
              </a:rPr>
              <a:t> το οποίο συγκρίνεται με τα διαμορφούμενα πρότυπα και</a:t>
            </a:r>
            <a:endParaRPr lang="en-US" sz="2000" dirty="0" smtClean="0">
              <a:latin typeface="+mj-lt"/>
            </a:endParaRPr>
          </a:p>
          <a:p>
            <a:pPr>
              <a:buFont typeface="Wingdings" pitchFamily="2" charset="2"/>
              <a:buChar char="Ø"/>
            </a:pPr>
            <a:r>
              <a:rPr lang="el-GR" sz="2000" dirty="0" smtClean="0">
                <a:latin typeface="+mj-lt"/>
              </a:rPr>
              <a:t>αναλαμβάνονται δράσεις για τη βελτίωση της ποιότητας. Τα αποτελέσματα που διεξάγονται αποτελούν την αφετηρία ενός νέου κύκλου ποιότητας (Σχεδιάγραμμα </a:t>
            </a:r>
            <a:r>
              <a:rPr lang="en-US" sz="2000" dirty="0" smtClean="0">
                <a:latin typeface="+mj-lt"/>
              </a:rPr>
              <a:t>2</a:t>
            </a:r>
            <a:r>
              <a:rPr lang="el-GR" sz="2000" dirty="0" smtClean="0">
                <a:latin typeface="+mj-lt"/>
              </a:rPr>
              <a:t>).</a:t>
            </a:r>
            <a:endParaRPr lang="el-GR" sz="2000" dirty="0">
              <a:latin typeface="+mj-lt"/>
            </a:endParaRPr>
          </a:p>
        </p:txBody>
      </p:sp>
    </p:spTree>
  </p:cSld>
  <p:clrMapOvr>
    <a:masterClrMapping/>
  </p:clrMapOvr>
  <p:transition>
    <p:dissolv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Ροή">
  <a:themeElements>
    <a:clrScheme name="Ροή">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Ροή">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Ροή">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1170</TotalTime>
  <Words>2092</Words>
  <Application>Microsoft Office PowerPoint</Application>
  <PresentationFormat>Προβολή στην οθόνη (4:3)</PresentationFormat>
  <Paragraphs>365</Paragraphs>
  <Slides>52</Slides>
  <Notes>0</Notes>
  <HiddenSlides>0</HiddenSlides>
  <MMClips>0</MMClips>
  <ScaleCrop>false</ScaleCrop>
  <HeadingPairs>
    <vt:vector size="6" baseType="variant">
      <vt:variant>
        <vt:lpstr>Γραμματοσειρές που χρησιμοποιούνται</vt:lpstr>
      </vt:variant>
      <vt:variant>
        <vt:i4>8</vt:i4>
      </vt:variant>
      <vt:variant>
        <vt:lpstr>Θέμα</vt:lpstr>
      </vt:variant>
      <vt:variant>
        <vt:i4>1</vt:i4>
      </vt:variant>
      <vt:variant>
        <vt:lpstr>Τίτλοι διαφανειών</vt:lpstr>
      </vt:variant>
      <vt:variant>
        <vt:i4>52</vt:i4>
      </vt:variant>
    </vt:vector>
  </HeadingPairs>
  <TitlesOfParts>
    <vt:vector size="61" baseType="lpstr">
      <vt:lpstr>Arial</vt:lpstr>
      <vt:lpstr>Book Antiqua</vt:lpstr>
      <vt:lpstr>Calibri</vt:lpstr>
      <vt:lpstr>Comic Sans MS</vt:lpstr>
      <vt:lpstr>Constantia</vt:lpstr>
      <vt:lpstr>Times New Roman</vt:lpstr>
      <vt:lpstr>Wingdings</vt:lpstr>
      <vt:lpstr>Wingdings 2</vt:lpstr>
      <vt:lpstr>Ροή</vt:lpstr>
      <vt:lpstr>Παρουσίαση του PowerPoint</vt:lpstr>
      <vt:lpstr>Χαρακτηριστικά των ορθών µετρήσεων</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tasos</dc:creator>
  <cp:lastModifiedBy>ΠΛΑΤΗΣ ΧΑΡΑΛΑΜΠΌΣ (PLATIS CHARALAMPOS)</cp:lastModifiedBy>
  <cp:revision>487</cp:revision>
  <dcterms:created xsi:type="dcterms:W3CDTF">2014-09-28T11:16:48Z</dcterms:created>
  <dcterms:modified xsi:type="dcterms:W3CDTF">2020-04-22T19:50:17Z</dcterms:modified>
</cp:coreProperties>
</file>