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93" r:id="rId6"/>
    <p:sldId id="259" r:id="rId7"/>
    <p:sldId id="261" r:id="rId8"/>
    <p:sldId id="262" r:id="rId9"/>
    <p:sldId id="26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8566" autoAdjust="0"/>
  </p:normalViewPr>
  <p:slideViewPr>
    <p:cSldViewPr>
      <p:cViewPr varScale="1">
        <p:scale>
          <a:sx n="65" d="100"/>
          <a:sy n="65" d="100"/>
        </p:scale>
        <p:origin x="78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68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3AC9A-2A63-4769-AB0E-4C2DCCBC6192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0BF1-116E-4A05-8F27-9D7B14C9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37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E0BF1-116E-4A05-8F27-9D7B14C93F84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31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1AE9-23E5-45E2-B7F1-D02A1F8FD1EB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81E8-34EC-419B-AA6E-A82052198047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A42F-BE06-4C2D-A6DE-B4653C038C76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4B58-D3A9-41FD-9584-08C269EC0E5A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8630-9B75-4820-9512-BE6B514CFC70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B181-9A12-481E-B290-274AEB6B4FF1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1F6C-EEF5-44D9-9C4B-B1911A9C826C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7634-1FF1-479F-B496-9F3F6B93F5AD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6365-D968-40C3-8E66-5C5E056B6732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121C-F89E-4B52-89FC-49E8F6EEF3ED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BD2890-2000-40F3-AA42-F64785A8B661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>
    <p:dissolve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m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85AE-EB60-406B-9CED-D47DA06FCB3A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9143993" cy="227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9939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0"/>
            <a:ext cx="28448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4"/>
          <p:cNvSpPr txBox="1"/>
          <p:nvPr/>
        </p:nvSpPr>
        <p:spPr>
          <a:xfrm>
            <a:off x="1907704" y="2996952"/>
            <a:ext cx="61951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dirty="0"/>
              <a:t>Η Ποιότητα στις Υπηρεσίες Υγείας</a:t>
            </a:r>
            <a:endParaRPr sz="1600" b="1" dirty="0">
              <a:latin typeface="Comic Sans MS"/>
              <a:cs typeface="Comic Sans MS"/>
            </a:endParaRPr>
          </a:p>
        </p:txBody>
      </p:sp>
      <p:sp>
        <p:nvSpPr>
          <p:cNvPr id="15" name="Θέση κειμένου 5"/>
          <p:cNvSpPr txBox="1">
            <a:spLocks/>
          </p:cNvSpPr>
          <p:nvPr/>
        </p:nvSpPr>
        <p:spPr>
          <a:xfrm>
            <a:off x="539552" y="3573016"/>
            <a:ext cx="8280920" cy="280831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ΕΘΝΙΚΗ ΣΧΟΛΗ ΔΗΜΟΣΙΑΣ ΔΙΟΙΚΗΣΗΣ ΚΑΙ ΑΥΤΟΔΙΟΙΚΗΣΗΣ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ΚΣΤ΄ΕΚΠΑΙΔΕΥΤΙΚΗ ΣΕΙΡΑ «ΑΛΕΞΑΝΔΡΟΣ ΣΒΩΛΟΣ»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l-GR" sz="2900" dirty="0" smtClean="0"/>
              <a:t>Β’ </a:t>
            </a: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ΕΙΔΙΚΗ ΦΑΣΗ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l-G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ΕΙΣΗΓΗΤΡΙΑ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Δρ. ΠΑΡΑΣΚΕΥΗ ΘΕΟΦΙΛΟΥ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(Μέρος  1</a:t>
            </a:r>
            <a:r>
              <a:rPr kumimoji="0" lang="el-GR" sz="4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l-G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ΑΘΗΝΑ 2020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1104260" y="837685"/>
            <a:ext cx="6403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CC0000"/>
                </a:solidFill>
              </a:rPr>
              <a:t>ΠΑΡΟΧΗ </a:t>
            </a:r>
            <a:r>
              <a:rPr sz="2800" spc="-5" dirty="0">
                <a:solidFill>
                  <a:srgbClr val="CC0000"/>
                </a:solidFill>
              </a:rPr>
              <a:t>ΥΠΗΡΕΣΙΩΝ</a:t>
            </a:r>
            <a:r>
              <a:rPr sz="2800" spc="-515" dirty="0">
                <a:solidFill>
                  <a:srgbClr val="CC0000"/>
                </a:solidFill>
              </a:rPr>
              <a:t> </a:t>
            </a:r>
            <a:r>
              <a:rPr lang="el-GR" sz="2800" spc="-515" dirty="0" smtClean="0">
                <a:solidFill>
                  <a:srgbClr val="CC0000"/>
                </a:solidFill>
              </a:rPr>
              <a:t> Φ</a:t>
            </a:r>
            <a:r>
              <a:rPr sz="2800" spc="-10" dirty="0" smtClean="0">
                <a:solidFill>
                  <a:srgbClr val="CC0000"/>
                </a:solidFill>
              </a:rPr>
              <a:t>ΡΟΝΤΙ</a:t>
            </a:r>
            <a:r>
              <a:rPr lang="el-GR" sz="2800" spc="-10" dirty="0" smtClean="0">
                <a:solidFill>
                  <a:srgbClr val="CC0000"/>
                </a:solidFill>
              </a:rPr>
              <a:t>Δ</a:t>
            </a:r>
            <a:r>
              <a:rPr sz="2800" spc="-10" dirty="0" smtClean="0">
                <a:solidFill>
                  <a:srgbClr val="CC0000"/>
                </a:solidFill>
              </a:rPr>
              <a:t>ΑΣ</a:t>
            </a:r>
            <a:endParaRPr sz="2800" dirty="0"/>
          </a:p>
        </p:txBody>
      </p:sp>
      <p:sp>
        <p:nvSpPr>
          <p:cNvPr id="7" name="object 6"/>
          <p:cNvSpPr txBox="1"/>
          <p:nvPr/>
        </p:nvSpPr>
        <p:spPr>
          <a:xfrm>
            <a:off x="611560" y="1700808"/>
            <a:ext cx="8091170" cy="46297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93700" marR="187325" indent="-381000">
              <a:lnSpc>
                <a:spcPts val="1920"/>
              </a:lnSpc>
              <a:spcBef>
                <a:spcPts val="565"/>
              </a:spcBef>
              <a:buClr>
                <a:srgbClr val="CC0000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Με Ασφάλεια- 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αποφυγή τραυµατισµών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/επιπλοκών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κατά</a:t>
            </a:r>
            <a:r>
              <a:rPr sz="2000" spc="-1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  φροντίδα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ts val="2160"/>
              </a:lnSpc>
              <a:spcBef>
                <a:spcPts val="20"/>
              </a:spcBef>
              <a:buClr>
                <a:srgbClr val="CC0000"/>
              </a:buClr>
              <a:buAutoNum type="arabicPeriod"/>
              <a:tabLst>
                <a:tab pos="393065" algn="l"/>
                <a:tab pos="393700" algn="l"/>
                <a:tab pos="347916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Αποτελεσµατική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sz="2000" spc="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παροχή	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φροντίδας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βασίζεται</a:t>
            </a:r>
            <a:r>
              <a:rPr sz="2000" spc="-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στην</a:t>
            </a:r>
            <a:endParaRPr sz="2000" dirty="0">
              <a:latin typeface="Comic Sans MS"/>
              <a:cs typeface="Comic Sans MS"/>
            </a:endParaRPr>
          </a:p>
          <a:p>
            <a:pPr marL="393700" marR="1195705">
              <a:lnSpc>
                <a:spcPct val="80000"/>
              </a:lnSpc>
              <a:spcBef>
                <a:spcPts val="240"/>
              </a:spcBef>
            </a:pP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επιστηµονική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γνώση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προς όλους όσους θα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µπορούσαν να  επωφεληθούν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αποφυγή των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υπηρεσιών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δεν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είναι  αποτελεσµατικές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ts val="2160"/>
              </a:lnSpc>
              <a:buClr>
                <a:srgbClr val="CC0000"/>
              </a:buClr>
              <a:buAutoNum type="arabicPeriod" startAt="3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Με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επίκεντρο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τον ασθενή - µε σεβασµό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ανταποκρινόµενη</a:t>
            </a:r>
            <a:r>
              <a:rPr sz="2000" spc="-9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στις</a:t>
            </a:r>
            <a:endParaRPr sz="2000" dirty="0">
              <a:latin typeface="Comic Sans MS"/>
              <a:cs typeface="Comic Sans MS"/>
            </a:endParaRPr>
          </a:p>
          <a:p>
            <a:pPr marL="393700" marR="100965">
              <a:lnSpc>
                <a:spcPct val="80000"/>
              </a:lnSpc>
              <a:spcBef>
                <a:spcPts val="240"/>
              </a:spcBef>
              <a:tabLst>
                <a:tab pos="643001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επιθυµίες των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ασθενών,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ανάγκες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στις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αξίε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ς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ακόµη</a:t>
            </a:r>
            <a:r>
              <a:rPr sz="2000" spc="-1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 κατά τη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λήψη κλινικών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αποφάσεων</a:t>
            </a:r>
            <a:endParaRPr sz="2000" dirty="0">
              <a:latin typeface="Comic Sans MS"/>
              <a:cs typeface="Comic Sans MS"/>
            </a:endParaRPr>
          </a:p>
          <a:p>
            <a:pPr marL="393700" marR="1322070" indent="-381000">
              <a:lnSpc>
                <a:spcPct val="80000"/>
              </a:lnSpc>
              <a:spcBef>
                <a:spcPts val="480"/>
              </a:spcBef>
              <a:buClr>
                <a:srgbClr val="CC0000"/>
              </a:buClr>
              <a:buAutoNum type="arabicPeriod" startAt="4"/>
              <a:tabLst>
                <a:tab pos="393065" algn="l"/>
                <a:tab pos="393700" algn="l"/>
                <a:tab pos="395668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Έγκαιρη – χωρίς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αναµονές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τις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ακόµη και</a:t>
            </a:r>
            <a:r>
              <a:rPr sz="2000" spc="-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επιβλαβείς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καθυστερήσεις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buClr>
                <a:srgbClr val="CC0000"/>
              </a:buClr>
              <a:buAutoNum type="arabicPeriod" startAt="4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Αποδοτική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– χωρίς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κατασπατάληση</a:t>
            </a:r>
            <a:r>
              <a:rPr sz="2000" spc="-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πόρων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ts val="2160"/>
              </a:lnSpc>
              <a:buClr>
                <a:srgbClr val="CC0000"/>
              </a:buClr>
              <a:buAutoNum type="arabicPeriod" startAt="4"/>
              <a:tabLst>
                <a:tab pos="393065" algn="l"/>
                <a:tab pos="393700" algn="l"/>
              </a:tabLst>
            </a:pP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ίκαιη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χωρίς διακρίσεις – η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ποιότητα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στη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φροντίδα δεν</a:t>
            </a:r>
            <a:r>
              <a:rPr sz="2000" spc="-1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αλλάζει</a:t>
            </a:r>
            <a:endParaRPr sz="2000" dirty="0">
              <a:latin typeface="Comic Sans MS"/>
              <a:cs typeface="Comic Sans MS"/>
            </a:endParaRPr>
          </a:p>
          <a:p>
            <a:pPr marL="393700" marR="5080">
              <a:lnSpc>
                <a:spcPct val="80000"/>
              </a:lnSpc>
              <a:spcBef>
                <a:spcPts val="240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ανάλογα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προσωπικά χαρακτηριστικά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(το φύλο,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εθνικότητα,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 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γεωγραφική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θέση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κοινωνικο-οικονοµική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κατάσταση)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*The Institute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Medicine (IOM)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  <a:hlinkClick r:id="rId2"/>
              </a:rPr>
              <a:t>http://www.iom.edu/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object 5"/>
          <p:cNvSpPr txBox="1"/>
          <p:nvPr/>
        </p:nvSpPr>
        <p:spPr>
          <a:xfrm>
            <a:off x="755576" y="1772816"/>
            <a:ext cx="7419975" cy="250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➢"/>
              <a:tabLst>
                <a:tab pos="393700" algn="l"/>
              </a:tabLst>
            </a:pPr>
            <a:r>
              <a:rPr sz="2400" spc="-25" dirty="0">
                <a:solidFill>
                  <a:srgbClr val="0000FF"/>
                </a:solidFill>
                <a:latin typeface="Comic Sans MS"/>
                <a:cs typeface="Comic Sans MS"/>
              </a:rPr>
              <a:t>Στη </a:t>
            </a:r>
            <a:r>
              <a:rPr sz="2400" spc="10" dirty="0" err="1">
                <a:solidFill>
                  <a:srgbClr val="0000FF"/>
                </a:solidFill>
                <a:latin typeface="Comic Sans MS"/>
                <a:cs typeface="Comic Sans MS"/>
              </a:rPr>
              <a:t>συγκεκριµένη</a:t>
            </a:r>
            <a:r>
              <a:rPr sz="2400" spc="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κρίση</a:t>
            </a:r>
            <a:r>
              <a:rPr lang="el-GR" sz="2400" spc="375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που</a:t>
            </a:r>
            <a:r>
              <a:rPr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δεν </a:t>
            </a:r>
            <a:r>
              <a:rPr sz="2400" spc="5" dirty="0">
                <a:solidFill>
                  <a:srgbClr val="0000FF"/>
                </a:solidFill>
                <a:latin typeface="Comic Sans MS"/>
                <a:cs typeface="Comic Sans MS"/>
              </a:rPr>
              <a:t>είναι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µόνο  </a:t>
            </a:r>
            <a:r>
              <a:rPr sz="2400" spc="30" dirty="0">
                <a:solidFill>
                  <a:srgbClr val="0000FF"/>
                </a:solidFill>
                <a:latin typeface="Comic Sans MS"/>
                <a:cs typeface="Comic Sans MS"/>
              </a:rPr>
              <a:t>οικονοµική, </a:t>
            </a:r>
            <a:r>
              <a:rPr sz="2400" spc="15" dirty="0">
                <a:solidFill>
                  <a:srgbClr val="0000FF"/>
                </a:solidFill>
                <a:latin typeface="Comic Sans MS"/>
                <a:cs typeface="Comic Sans MS"/>
              </a:rPr>
              <a:t>καλούµαστε </a:t>
            </a:r>
            <a:r>
              <a:rPr sz="2400" spc="2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400" spc="5" dirty="0">
                <a:solidFill>
                  <a:srgbClr val="0000FF"/>
                </a:solidFill>
                <a:latin typeface="Comic Sans MS"/>
                <a:cs typeface="Comic Sans MS"/>
              </a:rPr>
              <a:t>πράξουµε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το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καλύτερο  </a:t>
            </a:r>
            <a:r>
              <a:rPr sz="2400" spc="55" dirty="0">
                <a:solidFill>
                  <a:srgbClr val="0000FF"/>
                </a:solidFill>
                <a:latin typeface="Comic Sans MS"/>
                <a:cs typeface="Comic Sans MS"/>
              </a:rPr>
              <a:t>δυνατό,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ο </a:t>
            </a:r>
            <a:r>
              <a:rPr sz="2400" spc="10" dirty="0">
                <a:solidFill>
                  <a:srgbClr val="0000FF"/>
                </a:solidFill>
                <a:latin typeface="Comic Sans MS"/>
                <a:cs typeface="Comic Sans MS"/>
              </a:rPr>
              <a:t>καθένας </a:t>
            </a:r>
            <a:r>
              <a:rPr sz="2400" spc="15" dirty="0">
                <a:solidFill>
                  <a:srgbClr val="0000FF"/>
                </a:solidFill>
                <a:latin typeface="Comic Sans MS"/>
                <a:cs typeface="Comic Sans MS"/>
              </a:rPr>
              <a:t>στον </a:t>
            </a:r>
            <a:r>
              <a:rPr sz="2400" spc="5" dirty="0" err="1">
                <a:solidFill>
                  <a:srgbClr val="0000FF"/>
                </a:solidFill>
                <a:latin typeface="Comic Sans MS"/>
                <a:cs typeface="Comic Sans MS"/>
              </a:rPr>
              <a:t>τοµέα</a:t>
            </a:r>
            <a:r>
              <a:rPr sz="2400" spc="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lang="el-GR" sz="24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  <a:p>
            <a:pPr marL="635635" marR="359410" algn="ctr">
              <a:lnSpc>
                <a:spcPct val="104800"/>
              </a:lnSpc>
              <a:spcBef>
                <a:spcPts val="2940"/>
              </a:spcBef>
            </a:pPr>
            <a:r>
              <a:rPr sz="1900" i="1" spc="180" dirty="0">
                <a:latin typeface="Arial"/>
                <a:cs typeface="Arial"/>
              </a:rPr>
              <a:t>“</a:t>
            </a:r>
            <a:r>
              <a:rPr sz="2100" i="1" spc="180" dirty="0">
                <a:solidFill>
                  <a:srgbClr val="0065FF"/>
                </a:solidFill>
                <a:latin typeface="Arial"/>
                <a:cs typeface="Arial"/>
              </a:rPr>
              <a:t>KNOWING </a:t>
            </a:r>
            <a:r>
              <a:rPr sz="2100" i="1" spc="-130" dirty="0">
                <a:solidFill>
                  <a:srgbClr val="0065FF"/>
                </a:solidFill>
                <a:latin typeface="Arial"/>
                <a:cs typeface="Arial"/>
              </a:rPr>
              <a:t>IS </a:t>
            </a:r>
            <a:r>
              <a:rPr sz="2100" i="1" spc="180" dirty="0">
                <a:solidFill>
                  <a:srgbClr val="0065FF"/>
                </a:solidFill>
                <a:latin typeface="Arial"/>
                <a:cs typeface="Arial"/>
              </a:rPr>
              <a:t>NOT </a:t>
            </a:r>
            <a:r>
              <a:rPr sz="2100" i="1" spc="75" dirty="0">
                <a:solidFill>
                  <a:srgbClr val="0065FF"/>
                </a:solidFill>
                <a:latin typeface="Arial"/>
                <a:cs typeface="Arial"/>
              </a:rPr>
              <a:t>ENOUGH; </a:t>
            </a:r>
            <a:r>
              <a:rPr sz="2100" b="1" i="1" spc="-10" dirty="0">
                <a:solidFill>
                  <a:srgbClr val="0065FF"/>
                </a:solidFill>
                <a:latin typeface="Arial"/>
                <a:cs typeface="Arial"/>
              </a:rPr>
              <a:t>WE </a:t>
            </a:r>
            <a:r>
              <a:rPr sz="2100" b="1" i="1" spc="80" dirty="0">
                <a:solidFill>
                  <a:srgbClr val="0065FF"/>
                </a:solidFill>
                <a:latin typeface="Arial"/>
                <a:cs typeface="Arial"/>
              </a:rPr>
              <a:t>MUST </a:t>
            </a:r>
            <a:r>
              <a:rPr sz="2100" b="1" i="1" spc="-75" dirty="0">
                <a:solidFill>
                  <a:srgbClr val="0065FF"/>
                </a:solidFill>
                <a:latin typeface="Arial"/>
                <a:cs typeface="Arial"/>
              </a:rPr>
              <a:t>APPLY.  </a:t>
            </a:r>
            <a:r>
              <a:rPr sz="2100" i="1" spc="145" dirty="0">
                <a:solidFill>
                  <a:srgbClr val="0065FF"/>
                </a:solidFill>
                <a:latin typeface="Arial"/>
                <a:cs typeface="Arial"/>
              </a:rPr>
              <a:t>WILLING </a:t>
            </a:r>
            <a:r>
              <a:rPr sz="2100" i="1" spc="-130" dirty="0">
                <a:solidFill>
                  <a:srgbClr val="0065FF"/>
                </a:solidFill>
                <a:latin typeface="Arial"/>
                <a:cs typeface="Arial"/>
              </a:rPr>
              <a:t>IS </a:t>
            </a:r>
            <a:r>
              <a:rPr sz="2100" i="1" spc="180" dirty="0">
                <a:solidFill>
                  <a:srgbClr val="0065FF"/>
                </a:solidFill>
                <a:latin typeface="Arial"/>
                <a:cs typeface="Arial"/>
              </a:rPr>
              <a:t>NOT </a:t>
            </a:r>
            <a:r>
              <a:rPr sz="2100" i="1" spc="75" dirty="0">
                <a:solidFill>
                  <a:srgbClr val="0065FF"/>
                </a:solidFill>
                <a:latin typeface="Arial"/>
                <a:cs typeface="Arial"/>
              </a:rPr>
              <a:t>ENOUGH; </a:t>
            </a:r>
            <a:r>
              <a:rPr sz="2100" b="1" i="1" spc="-10" dirty="0">
                <a:solidFill>
                  <a:srgbClr val="0065FF"/>
                </a:solidFill>
                <a:latin typeface="Arial"/>
                <a:cs typeface="Arial"/>
              </a:rPr>
              <a:t>WE </a:t>
            </a:r>
            <a:r>
              <a:rPr sz="2100" b="1" i="1" spc="80" dirty="0">
                <a:solidFill>
                  <a:srgbClr val="0065FF"/>
                </a:solidFill>
                <a:latin typeface="Arial"/>
                <a:cs typeface="Arial"/>
              </a:rPr>
              <a:t>MUST</a:t>
            </a:r>
            <a:r>
              <a:rPr sz="2100" b="1" i="1" spc="5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2100" b="1" i="1" spc="95" dirty="0">
                <a:solidFill>
                  <a:srgbClr val="0065FF"/>
                </a:solidFill>
                <a:latin typeface="Arial"/>
                <a:cs typeface="Arial"/>
              </a:rPr>
              <a:t>DO</a:t>
            </a:r>
            <a:r>
              <a:rPr sz="2100" i="1" spc="95" dirty="0">
                <a:solidFill>
                  <a:srgbClr val="0065FF"/>
                </a:solidFill>
                <a:latin typeface="Arial"/>
                <a:cs typeface="Arial"/>
              </a:rPr>
              <a:t>.”</a:t>
            </a:r>
            <a:endParaRPr sz="2100" dirty="0">
              <a:latin typeface="Arial"/>
              <a:cs typeface="Arial"/>
            </a:endParaRPr>
          </a:p>
          <a:p>
            <a:pPr marL="270510" algn="ctr">
              <a:lnSpc>
                <a:spcPct val="100000"/>
              </a:lnSpc>
              <a:spcBef>
                <a:spcPts val="120"/>
              </a:spcBef>
            </a:pPr>
            <a:r>
              <a:rPr lang="el-GR" sz="2100" i="1" spc="30" dirty="0" smtClean="0">
                <a:solidFill>
                  <a:srgbClr val="0065FF"/>
                </a:solidFill>
                <a:latin typeface="Arial"/>
                <a:cs typeface="Arial"/>
              </a:rPr>
              <a:t>- </a:t>
            </a:r>
            <a:r>
              <a:rPr sz="2100" i="1" spc="30" dirty="0" smtClean="0">
                <a:solidFill>
                  <a:srgbClr val="0065FF"/>
                </a:solidFill>
                <a:latin typeface="Arial"/>
                <a:cs typeface="Arial"/>
              </a:rPr>
              <a:t>GOETHE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83568" y="5013176"/>
            <a:ext cx="509270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536575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Η</a:t>
            </a:r>
            <a:r>
              <a:rPr lang="el-G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ΠΟΙΟΤΗΤΑ </a:t>
            </a:r>
            <a:r>
              <a:rPr sz="2000" b="1" spc="5" dirty="0">
                <a:solidFill>
                  <a:srgbClr val="0000FF"/>
                </a:solidFill>
                <a:latin typeface="Comic Sans MS"/>
                <a:cs typeface="Comic Sans MS"/>
              </a:rPr>
              <a:t>ΕΙΝΑΙ</a:t>
            </a:r>
            <a:r>
              <a:rPr sz="2000" b="1" spc="4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ΜΟΝΟ</a:t>
            </a:r>
            <a:r>
              <a:rPr lang="el-G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ΡΟΜΟΣ</a:t>
            </a:r>
            <a:r>
              <a:rPr lang="el-G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endParaRPr sz="2000" b="1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ΓΙΑΤΙ;</a:t>
            </a:r>
            <a:endParaRPr sz="20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object 3"/>
          <p:cNvSpPr txBox="1"/>
          <p:nvPr/>
        </p:nvSpPr>
        <p:spPr>
          <a:xfrm>
            <a:off x="1115616" y="1052736"/>
            <a:ext cx="2576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Γιατί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επιβάλλεται</a:t>
            </a:r>
            <a:r>
              <a:rPr sz="2000" spc="-6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από: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611560" y="1556792"/>
            <a:ext cx="8039100" cy="478079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ΤΑ </a:t>
            </a:r>
            <a:r>
              <a:rPr lang="el-GR"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ΙΚΑΙΩΜΑΤΑ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</a:t>
            </a:r>
            <a:r>
              <a:rPr sz="20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ΑΣΘΕΝΩΝ</a:t>
            </a:r>
            <a:endParaRPr sz="2000" dirty="0">
              <a:latin typeface="Comic Sans MS"/>
              <a:cs typeface="Comic Sans MS"/>
            </a:endParaRPr>
          </a:p>
          <a:p>
            <a:pPr marL="393700" marR="508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  <a:tab pos="2752090" algn="l"/>
              </a:tabLst>
            </a:pP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ΤΗ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ΙΑΣΦΑΛΙΣΗ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ΤΗΣ ΕΠΑΓΓΕΛΜΑΤΙΚΗΣ</a:t>
            </a:r>
            <a:r>
              <a:rPr sz="2000" spc="-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ΑΚΕΡΑΙΟΤΗΤΑΣ  ΚΑΙ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ΙΑΦΑΝΕΙΑΣ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ΤΙΣ ΑΠΑΙΤΗΣΕΙΣ ΤΟΥ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ΕΥΡΩΠΑΪΚΟΥ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ΠΛΑΣΙΟΥ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ΕΘΝΙΚΕΣ ΝΟΜΟΘΕΤΙΚΕΣ</a:t>
            </a: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ΑΠΑΙΤΗΣΕΙΣ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  <a:tab pos="474154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ΕΞΟΙΚΟΝΟΜΗΣΗ</a:t>
            </a:r>
            <a:r>
              <a:rPr sz="2000" spc="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ΠΟΡΩΝ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/	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ΜΕΙΩΣΗ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ΚΟΣΤΟΥΣ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ΤΗΝ ΠΡΟΣΤΑΣΙΑ ΑΠΟ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ΝΟΜΙΚΕΣ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ΕΥΘΥΝΕΣ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ΑΝΑΓΚΗ</a:t>
            </a:r>
            <a:r>
              <a:rPr sz="2000" spc="-1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0000FF"/>
                </a:solidFill>
                <a:latin typeface="Comic Sans MS"/>
                <a:cs typeface="Comic Sans MS"/>
              </a:rPr>
              <a:t>ΓΙΑ: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  <a:tab pos="116014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Σαφή	κατανοµή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αρµοδιοτήτων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 υποδοµών-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εξοπλισµού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συνθηκών</a:t>
            </a:r>
            <a:r>
              <a:rPr sz="2000" spc="-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εργασίας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Συνεχή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εκπαίδευση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Εξασφάλιση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ταυτοποίησης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sz="2000" spc="-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ιχνηλασιµοτητας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Καινοτοµία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104260" y="552697"/>
            <a:ext cx="4692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38120" algn="l"/>
              </a:tabLst>
            </a:pPr>
            <a:r>
              <a:rPr lang="el-GR" sz="2800" spc="-5" dirty="0" smtClean="0">
                <a:solidFill>
                  <a:srgbClr val="953634"/>
                </a:solidFill>
              </a:rPr>
              <a:t>Δ</a:t>
            </a:r>
            <a:r>
              <a:rPr sz="2800" spc="-5" dirty="0" smtClean="0">
                <a:solidFill>
                  <a:srgbClr val="953634"/>
                </a:solidFill>
              </a:rPr>
              <a:t>ΙΚΑΙΩΜΑΤΑ</a:t>
            </a:r>
            <a:r>
              <a:rPr lang="el-GR" sz="2800" spc="-5" dirty="0" smtClean="0">
                <a:solidFill>
                  <a:srgbClr val="953634"/>
                </a:solidFill>
              </a:rPr>
              <a:t> </a:t>
            </a:r>
            <a:r>
              <a:rPr sz="2800" spc="-5" dirty="0" smtClean="0">
                <a:solidFill>
                  <a:srgbClr val="953634"/>
                </a:solidFill>
              </a:rPr>
              <a:t>ΑΣΘΕΝΩΝ</a:t>
            </a:r>
            <a:endParaRPr sz="2800" dirty="0"/>
          </a:p>
        </p:txBody>
      </p:sp>
      <p:sp>
        <p:nvSpPr>
          <p:cNvPr id="7" name="object 8"/>
          <p:cNvSpPr txBox="1"/>
          <p:nvPr/>
        </p:nvSpPr>
        <p:spPr>
          <a:xfrm>
            <a:off x="467544" y="1412776"/>
            <a:ext cx="8125459" cy="286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4725" marR="22479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Ο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ασθενής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έχει το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δικαίωµα </a:t>
            </a:r>
            <a:r>
              <a:rPr sz="2000" spc="20" dirty="0">
                <a:solidFill>
                  <a:srgbClr val="3232FF"/>
                </a:solidFill>
                <a:latin typeface="Comic Sans MS"/>
                <a:cs typeface="Comic Sans MS"/>
              </a:rPr>
              <a:t>προσεγγίσεως </a:t>
            </a:r>
            <a:r>
              <a:rPr sz="2000" spc="15" dirty="0">
                <a:solidFill>
                  <a:srgbClr val="3232FF"/>
                </a:solidFill>
                <a:latin typeface="Comic Sans MS"/>
                <a:cs typeface="Comic Sans MS"/>
              </a:rPr>
              <a:t>στις 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υπηρεσίες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του </a:t>
            </a:r>
            <a:r>
              <a:rPr sz="2000" spc="30" dirty="0">
                <a:solidFill>
                  <a:srgbClr val="3232FF"/>
                </a:solidFill>
                <a:latin typeface="Comic Sans MS"/>
                <a:cs typeface="Comic Sans MS"/>
              </a:rPr>
              <a:t>νοσοκοµείου,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τις πλέον 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κατάλληλες </a:t>
            </a:r>
            <a:r>
              <a:rPr sz="2000" spc="35" dirty="0">
                <a:solidFill>
                  <a:srgbClr val="3232FF"/>
                </a:solidFill>
                <a:latin typeface="Comic Sans MS"/>
                <a:cs typeface="Comic Sans MS"/>
              </a:rPr>
              <a:t>για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τη </a:t>
            </a:r>
            <a:r>
              <a:rPr sz="2000" spc="30" dirty="0">
                <a:solidFill>
                  <a:srgbClr val="3232FF"/>
                </a:solidFill>
                <a:latin typeface="Comic Sans MS"/>
                <a:cs typeface="Comic Sans MS"/>
              </a:rPr>
              <a:t>φύση </a:t>
            </a:r>
            <a:r>
              <a:rPr sz="2000" spc="-5" dirty="0" err="1">
                <a:solidFill>
                  <a:srgbClr val="3232FF"/>
                </a:solidFill>
                <a:latin typeface="Comic Sans MS"/>
                <a:cs typeface="Comic Sans MS"/>
              </a:rPr>
              <a:t>της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spc="15" dirty="0" err="1" smtClean="0">
                <a:solidFill>
                  <a:srgbClr val="3232FF"/>
                </a:solidFill>
                <a:latin typeface="Comic Sans MS"/>
                <a:cs typeface="Comic Sans MS"/>
              </a:rPr>
              <a:t>ασθένει</a:t>
            </a:r>
            <a:r>
              <a:rPr lang="el-GR" sz="2000" spc="15" dirty="0" smtClean="0">
                <a:solidFill>
                  <a:srgbClr val="3232FF"/>
                </a:solidFill>
                <a:latin typeface="Comic Sans MS"/>
                <a:cs typeface="Comic Sans MS"/>
              </a:rPr>
              <a:t>ά</a:t>
            </a:r>
            <a:r>
              <a:rPr sz="2000" spc="15" dirty="0" smtClean="0">
                <a:solidFill>
                  <a:srgbClr val="3232FF"/>
                </a:solidFill>
                <a:latin typeface="Comic Sans MS"/>
                <a:cs typeface="Comic Sans MS"/>
              </a:rPr>
              <a:t>ς</a:t>
            </a:r>
            <a:r>
              <a:rPr sz="2000" spc="275" dirty="0" smtClean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του</a:t>
            </a:r>
            <a:endParaRPr sz="2000" dirty="0">
              <a:latin typeface="Comic Sans MS"/>
              <a:cs typeface="Comic Sans MS"/>
            </a:endParaRPr>
          </a:p>
          <a:p>
            <a:pPr marL="2318385" marR="5080" indent="4246880">
              <a:lnSpc>
                <a:spcPct val="98300"/>
              </a:lnSpc>
              <a:spcBef>
                <a:spcPts val="200"/>
              </a:spcBef>
            </a:pPr>
            <a:r>
              <a:rPr sz="2000" spc="-50" dirty="0">
                <a:solidFill>
                  <a:srgbClr val="CC3200"/>
                </a:solidFill>
                <a:latin typeface="Comic Sans MS"/>
                <a:cs typeface="Comic Sans MS"/>
              </a:rPr>
              <a:t>Σ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υ</a:t>
            </a:r>
            <a:r>
              <a:rPr sz="2000" spc="65" dirty="0">
                <a:solidFill>
                  <a:srgbClr val="CC3200"/>
                </a:solidFill>
                <a:latin typeface="Comic Sans MS"/>
                <a:cs typeface="Comic Sans MS"/>
              </a:rPr>
              <a:t>γ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κ</a:t>
            </a:r>
            <a:r>
              <a:rPr sz="2000" spc="45" dirty="0">
                <a:solidFill>
                  <a:srgbClr val="CC3200"/>
                </a:solidFill>
                <a:latin typeface="Comic Sans MS"/>
                <a:cs typeface="Comic Sans MS"/>
              </a:rPr>
              <a:t>α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τ</a:t>
            </a:r>
            <a:r>
              <a:rPr sz="2000" spc="45" dirty="0">
                <a:solidFill>
                  <a:srgbClr val="CC3200"/>
                </a:solidFill>
                <a:latin typeface="Comic Sans MS"/>
                <a:cs typeface="Comic Sans MS"/>
              </a:rPr>
              <a:t>ά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θ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ε</a:t>
            </a:r>
            <a:r>
              <a:rPr sz="2000" spc="60" dirty="0">
                <a:solidFill>
                  <a:srgbClr val="CC3200"/>
                </a:solidFill>
                <a:latin typeface="Comic Sans MS"/>
                <a:cs typeface="Comic Sans MS"/>
              </a:rPr>
              <a:t>σ</a:t>
            </a:r>
            <a:r>
              <a:rPr sz="2000" dirty="0">
                <a:solidFill>
                  <a:srgbClr val="CC3200"/>
                </a:solidFill>
                <a:latin typeface="Comic Sans MS"/>
                <a:cs typeface="Comic Sans MS"/>
              </a:rPr>
              <a:t>η 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Ο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ασθενής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έχει το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δικαίωµα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της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παροχής 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φροντίδας </a:t>
            </a:r>
            <a:r>
              <a:rPr sz="2000" spc="30" dirty="0" err="1">
                <a:solidFill>
                  <a:srgbClr val="3232FF"/>
                </a:solidFill>
                <a:latin typeface="Comic Sans MS"/>
                <a:cs typeface="Comic Sans MS"/>
              </a:rPr>
              <a:t>σ</a:t>
            </a:r>
            <a:r>
              <a:rPr sz="2000" spc="30" dirty="0" err="1" smtClean="0">
                <a:solidFill>
                  <a:srgbClr val="3232FF"/>
                </a:solidFill>
                <a:latin typeface="Comic Sans MS"/>
                <a:cs typeface="Comic Sans MS"/>
              </a:rPr>
              <a:t>΄</a:t>
            </a:r>
            <a:r>
              <a:rPr sz="2000" spc="10" dirty="0" err="1" smtClean="0">
                <a:solidFill>
                  <a:srgbClr val="3232FF"/>
                </a:solidFill>
                <a:latin typeface="Comic Sans MS"/>
                <a:cs typeface="Comic Sans MS"/>
              </a:rPr>
              <a:t>αυτόν</a:t>
            </a:r>
            <a:r>
              <a:rPr sz="2000" spc="10" dirty="0" smtClean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µε τον οφειλόµενο </a:t>
            </a:r>
            <a:r>
              <a:rPr sz="2000" spc="25" dirty="0">
                <a:solidFill>
                  <a:srgbClr val="3232FF"/>
                </a:solidFill>
                <a:latin typeface="Comic Sans MS"/>
                <a:cs typeface="Comic Sans MS"/>
              </a:rPr>
              <a:t>σεβασµό  </a:t>
            </a:r>
            <a:r>
              <a:rPr sz="2000" spc="15" dirty="0">
                <a:solidFill>
                  <a:srgbClr val="3232FF"/>
                </a:solidFill>
                <a:latin typeface="Comic Sans MS"/>
                <a:cs typeface="Comic Sans MS"/>
              </a:rPr>
              <a:t>στην </a:t>
            </a:r>
            <a:r>
              <a:rPr sz="2000" spc="5" dirty="0" err="1">
                <a:solidFill>
                  <a:srgbClr val="3232FF"/>
                </a:solidFill>
                <a:latin typeface="Comic Sans MS"/>
                <a:cs typeface="Comic Sans MS"/>
              </a:rPr>
              <a:t>ανθρώπινη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spc="5" dirty="0" err="1" smtClean="0">
                <a:solidFill>
                  <a:srgbClr val="3232FF"/>
                </a:solidFill>
                <a:latin typeface="Comic Sans MS"/>
                <a:cs typeface="Comic Sans MS"/>
              </a:rPr>
              <a:t>αξιοπρέπε</a:t>
            </a:r>
            <a:r>
              <a:rPr lang="el-GR" sz="2000" spc="5" dirty="0" smtClean="0">
                <a:solidFill>
                  <a:srgbClr val="3232FF"/>
                </a:solidFill>
                <a:latin typeface="Comic Sans MS"/>
                <a:cs typeface="Comic Sans MS"/>
              </a:rPr>
              <a:t>ά</a:t>
            </a:r>
            <a:r>
              <a:rPr sz="2000" spc="114" dirty="0" smtClean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του</a:t>
            </a:r>
            <a:endParaRPr sz="2000" dirty="0">
              <a:latin typeface="Comic Sans MS"/>
              <a:cs typeface="Comic Sans MS"/>
            </a:endParaRPr>
          </a:p>
          <a:p>
            <a:pPr marL="12700" marR="186690">
              <a:lnSpc>
                <a:spcPct val="100000"/>
              </a:lnSpc>
              <a:spcBef>
                <a:spcPts val="730"/>
              </a:spcBef>
            </a:pP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Ο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ασθενής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έχει το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δικαίωµα </a:t>
            </a:r>
            <a:r>
              <a:rPr sz="2000" spc="20" dirty="0">
                <a:solidFill>
                  <a:srgbClr val="3232FF"/>
                </a:solidFill>
                <a:latin typeface="Comic Sans MS"/>
                <a:cs typeface="Comic Sans MS"/>
              </a:rPr>
              <a:t>να </a:t>
            </a:r>
            <a:r>
              <a:rPr sz="2000" spc="15" dirty="0">
                <a:solidFill>
                  <a:srgbClr val="3232FF"/>
                </a:solidFill>
                <a:latin typeface="Comic Sans MS"/>
                <a:cs typeface="Comic Sans MS"/>
              </a:rPr>
              <a:t>συγκατατεθεί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ή </a:t>
            </a:r>
            <a:r>
              <a:rPr sz="2000" spc="20" dirty="0">
                <a:solidFill>
                  <a:srgbClr val="3232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αρνηθεί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κάθε  </a:t>
            </a:r>
            <a:r>
              <a:rPr sz="2000" spc="15" dirty="0">
                <a:solidFill>
                  <a:srgbClr val="3232FF"/>
                </a:solidFill>
                <a:latin typeface="Comic Sans MS"/>
                <a:cs typeface="Comic Sans MS"/>
              </a:rPr>
              <a:t>διαγνωστική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ή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θεραπευτική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πράξη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που πρόκειται </a:t>
            </a:r>
            <a:r>
              <a:rPr sz="2000" spc="20" dirty="0">
                <a:solidFill>
                  <a:srgbClr val="3232FF"/>
                </a:solidFill>
                <a:latin typeface="Comic Sans MS"/>
                <a:cs typeface="Comic Sans MS"/>
              </a:rPr>
              <a:t>να</a:t>
            </a:r>
            <a:r>
              <a:rPr sz="2000" spc="150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διενεργηθεί </a:t>
            </a:r>
            <a:r>
              <a:rPr sz="2000" spc="30" dirty="0">
                <a:solidFill>
                  <a:srgbClr val="3232FF"/>
                </a:solidFill>
                <a:latin typeface="Comic Sans MS"/>
                <a:cs typeface="Comic Sans MS"/>
              </a:rPr>
              <a:t>σε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67544" y="4293096"/>
            <a:ext cx="678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5" dirty="0" err="1" smtClean="0">
                <a:solidFill>
                  <a:srgbClr val="3232FF"/>
                </a:solidFill>
                <a:latin typeface="Comic Sans MS"/>
                <a:cs typeface="Comic Sans MS"/>
              </a:rPr>
              <a:t>α</a:t>
            </a:r>
            <a:r>
              <a:rPr sz="2000" dirty="0" err="1" smtClean="0">
                <a:solidFill>
                  <a:srgbClr val="3232FF"/>
                </a:solidFill>
                <a:latin typeface="Comic Sans MS"/>
                <a:cs typeface="Comic Sans MS"/>
              </a:rPr>
              <a:t>υτόν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347864" y="4509120"/>
            <a:ext cx="41732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CC3200"/>
                </a:solidFill>
                <a:latin typeface="Comic Sans MS"/>
                <a:cs typeface="Comic Sans MS"/>
              </a:rPr>
              <a:t>Προστασία </a:t>
            </a:r>
            <a:r>
              <a:rPr sz="2000" spc="5" dirty="0">
                <a:solidFill>
                  <a:srgbClr val="FF0000"/>
                </a:solidFill>
                <a:latin typeface="Comic Sans MS"/>
                <a:cs typeface="Comic Sans MS"/>
              </a:rPr>
              <a:t>προσωπικών</a:t>
            </a:r>
            <a:r>
              <a:rPr sz="2000" spc="4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δεδοµένων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539552" y="4869160"/>
            <a:ext cx="79057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Ο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ασθενής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δικαιούται </a:t>
            </a:r>
            <a:r>
              <a:rPr sz="2000" spc="20" dirty="0">
                <a:solidFill>
                  <a:srgbClr val="3232FF"/>
                </a:solidFill>
                <a:latin typeface="Comic Sans MS"/>
                <a:cs typeface="Comic Sans MS"/>
              </a:rPr>
              <a:t>να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ζητήσει </a:t>
            </a:r>
            <a:r>
              <a:rPr sz="2000" spc="20" dirty="0">
                <a:solidFill>
                  <a:srgbClr val="3232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πληροφορηθεί </a:t>
            </a:r>
            <a:r>
              <a:rPr sz="2000" spc="75" dirty="0">
                <a:solidFill>
                  <a:srgbClr val="3232FF"/>
                </a:solidFill>
                <a:latin typeface="Comic Sans MS"/>
                <a:cs typeface="Comic Sans MS"/>
              </a:rPr>
              <a:t>ό,τι </a:t>
            </a:r>
            <a:r>
              <a:rPr sz="2000" spc="30" dirty="0">
                <a:solidFill>
                  <a:srgbClr val="3232FF"/>
                </a:solidFill>
                <a:latin typeface="Comic Sans MS"/>
                <a:cs typeface="Comic Sans MS"/>
              </a:rPr>
              <a:t>αφορά  </a:t>
            </a:r>
            <a:r>
              <a:rPr sz="2000" spc="15" dirty="0">
                <a:solidFill>
                  <a:srgbClr val="3232FF"/>
                </a:solidFill>
                <a:latin typeface="Comic Sans MS"/>
                <a:cs typeface="Comic Sans MS"/>
              </a:rPr>
              <a:t>στην </a:t>
            </a:r>
            <a:r>
              <a:rPr sz="2000" spc="30" dirty="0">
                <a:solidFill>
                  <a:srgbClr val="3232FF"/>
                </a:solidFill>
                <a:latin typeface="Comic Sans MS"/>
                <a:cs typeface="Comic Sans MS"/>
              </a:rPr>
              <a:t>κατάστασή </a:t>
            </a:r>
            <a:r>
              <a:rPr sz="2000" spc="90" dirty="0">
                <a:solidFill>
                  <a:srgbClr val="3232FF"/>
                </a:solidFill>
                <a:latin typeface="Comic Sans MS"/>
                <a:cs typeface="Comic Sans MS"/>
              </a:rPr>
              <a:t>του. </a:t>
            </a:r>
            <a:r>
              <a:rPr sz="2000" spc="15" dirty="0">
                <a:solidFill>
                  <a:srgbClr val="3232FF"/>
                </a:solidFill>
                <a:latin typeface="Comic Sans MS"/>
                <a:cs typeface="Comic Sans MS"/>
              </a:rPr>
              <a:t>Το συµφέρον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του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ασθενούς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είναι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καθοριστικό </a:t>
            </a:r>
            <a:r>
              <a:rPr sz="2000" spc="61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3232FF"/>
                </a:solidFill>
                <a:latin typeface="Comic Sans MS"/>
                <a:cs typeface="Comic Sans MS"/>
              </a:rPr>
              <a:t>και εξαρτάται από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την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πληρότητα </a:t>
            </a:r>
            <a:r>
              <a:rPr sz="2000" spc="15" dirty="0">
                <a:solidFill>
                  <a:srgbClr val="3232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την </a:t>
            </a:r>
            <a:r>
              <a:rPr sz="2000" spc="10" dirty="0">
                <a:solidFill>
                  <a:srgbClr val="3232FF"/>
                </a:solidFill>
                <a:latin typeface="Comic Sans MS"/>
                <a:cs typeface="Comic Sans MS"/>
              </a:rPr>
              <a:t>ακρίβεια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των 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πληροφοριών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που του</a:t>
            </a:r>
            <a:r>
              <a:rPr sz="2000" spc="10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3232FF"/>
                </a:solidFill>
                <a:latin typeface="Comic Sans MS"/>
                <a:cs typeface="Comic Sans MS"/>
              </a:rPr>
              <a:t>δίνονται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grpSp>
        <p:nvGrpSpPr>
          <p:cNvPr id="6" name="object 2"/>
          <p:cNvGrpSpPr/>
          <p:nvPr/>
        </p:nvGrpSpPr>
        <p:grpSpPr>
          <a:xfrm>
            <a:off x="251520" y="1268760"/>
            <a:ext cx="8708142" cy="5035295"/>
            <a:chOff x="774060" y="1324355"/>
            <a:chExt cx="8708142" cy="5035295"/>
          </a:xfrm>
        </p:grpSpPr>
        <p:sp>
          <p:nvSpPr>
            <p:cNvPr id="8" name="object 4"/>
            <p:cNvSpPr/>
            <p:nvPr/>
          </p:nvSpPr>
          <p:spPr>
            <a:xfrm>
              <a:off x="1017907" y="2979420"/>
              <a:ext cx="8464295" cy="2374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774060" y="5356860"/>
              <a:ext cx="6568446" cy="403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1164211" y="5934455"/>
              <a:ext cx="6568440" cy="4251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774060" y="1324355"/>
              <a:ext cx="2391162" cy="9875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828166" y="1324355"/>
              <a:ext cx="4764023" cy="5638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9"/>
          <p:cNvSpPr txBox="1">
            <a:spLocks noGrp="1"/>
          </p:cNvSpPr>
          <p:nvPr>
            <p:ph type="title"/>
          </p:nvPr>
        </p:nvSpPr>
        <p:spPr>
          <a:xfrm>
            <a:off x="2915816" y="548680"/>
            <a:ext cx="4190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ΕΥΡΩΠΑΪΚΟ</a:t>
            </a:r>
            <a:r>
              <a:rPr sz="2800" spc="330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ΠΛΑΙΣΙΟ</a:t>
            </a:r>
            <a:endParaRPr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6" name="object 3"/>
          <p:cNvSpPr txBox="1"/>
          <p:nvPr/>
        </p:nvSpPr>
        <p:spPr>
          <a:xfrm>
            <a:off x="467544" y="2564904"/>
            <a:ext cx="8025130" cy="313226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3700" marR="80645" indent="-381000">
              <a:lnSpc>
                <a:spcPts val="2590"/>
              </a:lnSpc>
              <a:spcBef>
                <a:spcPts val="425"/>
              </a:spcBef>
              <a:buClr>
                <a:srgbClr val="CC0000"/>
              </a:buClr>
              <a:buFont typeface="DejaVu Sans"/>
              <a:buChar char="➢"/>
              <a:tabLst>
                <a:tab pos="483234" algn="l"/>
                <a:tab pos="48387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Ο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τοµέας της υγείας είναι ένας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από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τους µεγαλύτερους  τοµείς στην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ΕΕ: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αντιπροσωπεύει περίπου το 10% του  ακαθάριστου εγχώριου προϊόντος της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ΕΕ και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απασχολεί  έναν στους δέκα εργαζόµενους, ενώ το ποσοστό των  εργαζοµένων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µε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επίπεδο σπουδών τριτοβάθµιας  εκπαίδευσης </a:t>
            </a:r>
            <a:r>
              <a:rPr sz="24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υπερβαίνει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το</a:t>
            </a:r>
            <a:r>
              <a:rPr sz="24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γενικό µέσο</a:t>
            </a:r>
            <a:r>
              <a:rPr sz="2400" spc="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όρο.</a:t>
            </a:r>
            <a:endParaRPr sz="2400" dirty="0">
              <a:latin typeface="Comic Sans MS"/>
              <a:cs typeface="Comic Sans MS"/>
            </a:endParaRPr>
          </a:p>
          <a:p>
            <a:pPr marL="393700" marR="5080" indent="-381000" algn="just">
              <a:lnSpc>
                <a:spcPts val="2590"/>
              </a:lnSpc>
              <a:spcBef>
                <a:spcPts val="590"/>
              </a:spcBef>
              <a:buClr>
                <a:srgbClr val="CC0000"/>
              </a:buClr>
              <a:buFont typeface="DejaVu Sans"/>
              <a:buChar char="➢"/>
              <a:tabLst>
                <a:tab pos="393700" algn="l"/>
              </a:tabLst>
            </a:pP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Η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καινοτοµία στην υγεία έχει τη δυνατότητα να συµβάλει  στη </a:t>
            </a:r>
            <a:r>
              <a:rPr sz="24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µείωση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του </a:t>
            </a:r>
            <a:r>
              <a:rPr sz="24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κόστους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της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υγειονοµικής </a:t>
            </a:r>
            <a:r>
              <a:rPr sz="24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περίθαλψης </a:t>
            </a:r>
            <a:r>
              <a:rPr sz="2400" u="heavy" spc="7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και</a:t>
            </a:r>
            <a:r>
              <a:rPr sz="2400" u="heavy" spc="3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στη</a:t>
            </a:r>
            <a:r>
              <a:rPr sz="2400" u="heavy" spc="3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βελτίωση</a:t>
            </a:r>
            <a:r>
              <a:rPr sz="2400" u="heavy" spc="3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της</a:t>
            </a:r>
            <a:r>
              <a:rPr sz="2400" u="heavy" spc="3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ποιότητας</a:t>
            </a:r>
            <a:r>
              <a:rPr sz="2400" u="heavy" spc="3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της</a:t>
            </a:r>
            <a:r>
              <a:rPr sz="2400" u="heavy" spc="3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περίθαλψης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971600" y="1484784"/>
            <a:ext cx="4190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C0000"/>
                </a:solidFill>
              </a:rPr>
              <a:t>ΕΥΡΩΠΑΪΚΟ</a:t>
            </a:r>
            <a:r>
              <a:rPr sz="2800" spc="330" dirty="0">
                <a:solidFill>
                  <a:srgbClr val="CC0000"/>
                </a:solidFill>
              </a:rPr>
              <a:t> </a:t>
            </a:r>
            <a:r>
              <a:rPr sz="2800" spc="-15" dirty="0">
                <a:solidFill>
                  <a:srgbClr val="CC0000"/>
                </a:solidFill>
              </a:rPr>
              <a:t>ΠΛΑΙΣΙΟ</a:t>
            </a:r>
            <a:endParaRPr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object 3"/>
          <p:cNvSpPr txBox="1"/>
          <p:nvPr/>
        </p:nvSpPr>
        <p:spPr>
          <a:xfrm>
            <a:off x="395536" y="2204864"/>
            <a:ext cx="8295640" cy="400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603250" indent="76200">
              <a:lnSpc>
                <a:spcPct val="100000"/>
              </a:lnSpc>
              <a:spcBef>
                <a:spcPts val="100"/>
              </a:spcBef>
              <a:tabLst>
                <a:tab pos="457263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Νοµοθετική πρόταση 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ένα νέο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Πρόγραµµα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Υγείας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την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Ανάπτυξη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Έχει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υιοθετηθεί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Ευρωπαϊκή Επιτροπή στις</a:t>
            </a:r>
            <a:r>
              <a:rPr sz="2000" spc="-1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9  Νοεµβρίου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2011.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</a:t>
            </a:r>
            <a:r>
              <a:rPr sz="2000" spc="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νέο</a:t>
            </a: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πρόγραµµα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θα τρέξει 2014-2020, µε  προτεινόµενο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προϋπολογισµό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446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εκατοµµύρια</a:t>
            </a:r>
            <a:r>
              <a:rPr sz="2000" spc="-1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€.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ΑΝΑΓΚΑΙΟΤΗΤΕΣ</a:t>
            </a:r>
            <a:endParaRPr sz="2000" dirty="0">
              <a:latin typeface="Comic Sans MS"/>
              <a:cs typeface="Comic Sans MS"/>
            </a:endParaRPr>
          </a:p>
          <a:p>
            <a:pPr marL="850900" marR="5080" lvl="1" indent="-381000" algn="just">
              <a:lnSpc>
                <a:spcPts val="2160"/>
              </a:lnSpc>
              <a:spcBef>
                <a:spcPts val="515"/>
              </a:spcBef>
              <a:buClr>
                <a:srgbClr val="CC0000"/>
              </a:buClr>
              <a:buAutoNum type="arabicPeriod"/>
              <a:tabLst>
                <a:tab pos="850900" algn="l"/>
              </a:tabLst>
            </a:pPr>
            <a:r>
              <a:rPr sz="2100" i="1" spc="-45" dirty="0">
                <a:solidFill>
                  <a:srgbClr val="0000FF"/>
                </a:solidFill>
                <a:latin typeface="Arial"/>
                <a:cs typeface="Arial"/>
              </a:rPr>
              <a:t>Βελτίωση </a:t>
            </a:r>
            <a:r>
              <a:rPr sz="2100" i="1" spc="10" dirty="0">
                <a:solidFill>
                  <a:srgbClr val="0000FF"/>
                </a:solidFill>
                <a:latin typeface="Arial"/>
                <a:cs typeface="Arial"/>
              </a:rPr>
              <a:t>της </a:t>
            </a:r>
            <a:r>
              <a:rPr sz="2100" i="1" spc="-130" dirty="0">
                <a:solidFill>
                  <a:srgbClr val="0000FF"/>
                </a:solidFill>
                <a:latin typeface="Arial"/>
                <a:cs typeface="Arial"/>
              </a:rPr>
              <a:t>πρόσβασης </a:t>
            </a:r>
            <a:r>
              <a:rPr sz="2100" i="1" spc="-70" dirty="0">
                <a:solidFill>
                  <a:srgbClr val="0000FF"/>
                </a:solidFill>
                <a:latin typeface="Arial"/>
                <a:cs typeface="Arial"/>
              </a:rPr>
              <a:t>στην </a:t>
            </a:r>
            <a:r>
              <a:rPr sz="2100" i="1" spc="-10" dirty="0">
                <a:solidFill>
                  <a:srgbClr val="0000FF"/>
                </a:solidFill>
                <a:latin typeface="Arial"/>
                <a:cs typeface="Arial"/>
              </a:rPr>
              <a:t>ιατρική </a:t>
            </a:r>
            <a:r>
              <a:rPr sz="2100" i="1" spc="-95" dirty="0">
                <a:solidFill>
                  <a:srgbClr val="0000FF"/>
                </a:solidFill>
                <a:latin typeface="Arial"/>
                <a:cs typeface="Arial"/>
              </a:rPr>
              <a:t>εµπειρογνωµοσύνη </a:t>
            </a:r>
            <a:r>
              <a:rPr sz="2100" i="1" spc="-5" dirty="0">
                <a:solidFill>
                  <a:srgbClr val="0000FF"/>
                </a:solidFill>
                <a:latin typeface="Arial"/>
                <a:cs typeface="Arial"/>
              </a:rPr>
              <a:t>και  </a:t>
            </a:r>
            <a:r>
              <a:rPr sz="2100" i="1" spc="-95" dirty="0">
                <a:solidFill>
                  <a:srgbClr val="0000FF"/>
                </a:solidFill>
                <a:latin typeface="Arial"/>
                <a:cs typeface="Arial"/>
              </a:rPr>
              <a:t>ενηµέρωση </a:t>
            </a:r>
            <a:r>
              <a:rPr sz="2100" i="1" spc="-40" dirty="0">
                <a:solidFill>
                  <a:srgbClr val="0000FF"/>
                </a:solidFill>
                <a:latin typeface="Arial"/>
                <a:cs typeface="Arial"/>
              </a:rPr>
              <a:t>για </a:t>
            </a:r>
            <a:r>
              <a:rPr sz="2100" i="1" dirty="0">
                <a:solidFill>
                  <a:srgbClr val="0000FF"/>
                </a:solidFill>
                <a:latin typeface="Arial"/>
                <a:cs typeface="Arial"/>
              </a:rPr>
              <a:t>ειδικά </a:t>
            </a:r>
            <a:r>
              <a:rPr sz="2100" i="1" spc="-25" dirty="0">
                <a:solidFill>
                  <a:srgbClr val="0000FF"/>
                </a:solidFill>
                <a:latin typeface="Arial"/>
                <a:cs typeface="Arial"/>
              </a:rPr>
              <a:t>θέµατα </a:t>
            </a:r>
            <a:r>
              <a:rPr sz="2100" i="1" spc="-5" dirty="0">
                <a:solidFill>
                  <a:srgbClr val="0000FF"/>
                </a:solidFill>
                <a:latin typeface="Arial"/>
                <a:cs typeface="Arial"/>
              </a:rPr>
              <a:t>και </a:t>
            </a:r>
            <a:r>
              <a:rPr sz="2100" i="1" spc="-95" dirty="0">
                <a:solidFill>
                  <a:srgbClr val="0000FF"/>
                </a:solidFill>
                <a:latin typeface="Arial"/>
                <a:cs typeface="Arial"/>
              </a:rPr>
              <a:t>πέρα </a:t>
            </a:r>
            <a:r>
              <a:rPr sz="2100" i="1" spc="-140" dirty="0">
                <a:solidFill>
                  <a:srgbClr val="0000FF"/>
                </a:solidFill>
                <a:latin typeface="Arial"/>
                <a:cs typeface="Arial"/>
              </a:rPr>
              <a:t>από </a:t>
            </a:r>
            <a:r>
              <a:rPr sz="2100" i="1" spc="5" dirty="0">
                <a:solidFill>
                  <a:srgbClr val="0000FF"/>
                </a:solidFill>
                <a:latin typeface="Arial"/>
                <a:cs typeface="Arial"/>
              </a:rPr>
              <a:t>τα εθνικά </a:t>
            </a:r>
            <a:r>
              <a:rPr sz="2100" i="1" spc="-140" dirty="0">
                <a:solidFill>
                  <a:srgbClr val="0000FF"/>
                </a:solidFill>
                <a:latin typeface="Arial"/>
                <a:cs typeface="Arial"/>
              </a:rPr>
              <a:t>σύνορα </a:t>
            </a:r>
            <a:r>
              <a:rPr sz="2100" i="1" spc="-5" dirty="0">
                <a:solidFill>
                  <a:srgbClr val="0000FF"/>
                </a:solidFill>
                <a:latin typeface="Arial"/>
                <a:cs typeface="Arial"/>
              </a:rPr>
              <a:t>και  </a:t>
            </a:r>
            <a:r>
              <a:rPr sz="2100" i="1" spc="-65" dirty="0">
                <a:solidFill>
                  <a:srgbClr val="0000FF"/>
                </a:solidFill>
                <a:latin typeface="Arial"/>
                <a:cs typeface="Arial"/>
              </a:rPr>
              <a:t>ανάπτυξη </a:t>
            </a:r>
            <a:r>
              <a:rPr sz="2100" i="1" spc="-50" dirty="0">
                <a:solidFill>
                  <a:srgbClr val="0000FF"/>
                </a:solidFill>
                <a:latin typeface="Arial"/>
                <a:cs typeface="Arial"/>
              </a:rPr>
              <a:t>κοινών </a:t>
            </a:r>
            <a:r>
              <a:rPr sz="2100" i="1" spc="-90" dirty="0">
                <a:solidFill>
                  <a:srgbClr val="0000FF"/>
                </a:solidFill>
                <a:latin typeface="Arial"/>
                <a:cs typeface="Arial"/>
              </a:rPr>
              <a:t>λύσεων </a:t>
            </a:r>
            <a:r>
              <a:rPr sz="2100" i="1" spc="-5" dirty="0">
                <a:solidFill>
                  <a:srgbClr val="0000FF"/>
                </a:solidFill>
                <a:latin typeface="Arial"/>
                <a:cs typeface="Arial"/>
              </a:rPr>
              <a:t>και </a:t>
            </a:r>
            <a:r>
              <a:rPr sz="2100" i="1" spc="-30" dirty="0">
                <a:solidFill>
                  <a:srgbClr val="0000FF"/>
                </a:solidFill>
                <a:latin typeface="Arial"/>
                <a:cs typeface="Arial"/>
              </a:rPr>
              <a:t>κατευθυντήριων </a:t>
            </a:r>
            <a:r>
              <a:rPr sz="2100" i="1" spc="-135" dirty="0">
                <a:solidFill>
                  <a:srgbClr val="0000FF"/>
                </a:solidFill>
                <a:latin typeface="Arial"/>
                <a:cs typeface="Arial"/>
              </a:rPr>
              <a:t>γραµµών </a:t>
            </a:r>
            <a:r>
              <a:rPr sz="2100" i="1" dirty="0">
                <a:solidFill>
                  <a:srgbClr val="0000FF"/>
                </a:solidFill>
                <a:latin typeface="Arial"/>
                <a:cs typeface="Arial"/>
              </a:rPr>
              <a:t>για </a:t>
            </a:r>
            <a:r>
              <a:rPr sz="2100" i="1" spc="20" dirty="0">
                <a:solidFill>
                  <a:srgbClr val="0000FF"/>
                </a:solidFill>
                <a:latin typeface="Arial"/>
                <a:cs typeface="Arial"/>
              </a:rPr>
              <a:t>τη  </a:t>
            </a:r>
            <a:r>
              <a:rPr sz="2100" i="1" spc="-25" dirty="0">
                <a:solidFill>
                  <a:srgbClr val="0000FF"/>
                </a:solidFill>
                <a:latin typeface="Arial"/>
                <a:cs typeface="Arial"/>
              </a:rPr>
              <a:t>βελτίωση </a:t>
            </a:r>
            <a:r>
              <a:rPr sz="2100" i="1" spc="10" dirty="0">
                <a:solidFill>
                  <a:srgbClr val="0000FF"/>
                </a:solidFill>
                <a:latin typeface="Arial"/>
                <a:cs typeface="Arial"/>
              </a:rPr>
              <a:t>της </a:t>
            </a:r>
            <a:r>
              <a:rPr sz="2100" i="1" spc="-25" dirty="0">
                <a:solidFill>
                  <a:srgbClr val="0000FF"/>
                </a:solidFill>
                <a:latin typeface="Arial"/>
                <a:cs typeface="Arial"/>
              </a:rPr>
              <a:t>ποιότητας </a:t>
            </a:r>
            <a:r>
              <a:rPr sz="2100" i="1" spc="10" dirty="0">
                <a:solidFill>
                  <a:srgbClr val="0000FF"/>
                </a:solidFill>
                <a:latin typeface="Arial"/>
                <a:cs typeface="Arial"/>
              </a:rPr>
              <a:t>της </a:t>
            </a:r>
            <a:r>
              <a:rPr sz="2100" i="1" spc="-40" dirty="0">
                <a:solidFill>
                  <a:srgbClr val="0000FF"/>
                </a:solidFill>
                <a:latin typeface="Arial"/>
                <a:cs typeface="Arial"/>
              </a:rPr>
              <a:t>υγειονοµικής </a:t>
            </a:r>
            <a:r>
              <a:rPr sz="2100" i="1" spc="-65" dirty="0">
                <a:solidFill>
                  <a:srgbClr val="0000FF"/>
                </a:solidFill>
                <a:latin typeface="Arial"/>
                <a:cs typeface="Arial"/>
              </a:rPr>
              <a:t>περίθαλψης </a:t>
            </a:r>
            <a:r>
              <a:rPr sz="2100" i="1" spc="10" dirty="0">
                <a:solidFill>
                  <a:srgbClr val="0000FF"/>
                </a:solidFill>
                <a:latin typeface="Arial"/>
                <a:cs typeface="Arial"/>
              </a:rPr>
              <a:t>και της </a:t>
            </a:r>
            <a:r>
              <a:rPr sz="2100" i="1" spc="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spc="-45" dirty="0">
                <a:solidFill>
                  <a:srgbClr val="0000FF"/>
                </a:solidFill>
                <a:latin typeface="Arial"/>
                <a:cs typeface="Arial"/>
              </a:rPr>
              <a:t>ασφάλειας </a:t>
            </a:r>
            <a:r>
              <a:rPr sz="2100" i="1" spc="-15" dirty="0">
                <a:solidFill>
                  <a:srgbClr val="0000FF"/>
                </a:solidFill>
                <a:latin typeface="Arial"/>
                <a:cs typeface="Arial"/>
              </a:rPr>
              <a:t>των</a:t>
            </a:r>
            <a:r>
              <a:rPr sz="2100" i="1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spc="-55" dirty="0">
                <a:solidFill>
                  <a:srgbClr val="0000FF"/>
                </a:solidFill>
                <a:latin typeface="Arial"/>
                <a:cs typeface="Arial"/>
              </a:rPr>
              <a:t>ασθενών</a:t>
            </a:r>
            <a:endParaRPr sz="2100" dirty="0">
              <a:latin typeface="Arial"/>
              <a:cs typeface="Arial"/>
            </a:endParaRPr>
          </a:p>
          <a:p>
            <a:pPr marL="850900" marR="5080" lvl="1" indent="-381000" algn="just">
              <a:lnSpc>
                <a:spcPts val="2160"/>
              </a:lnSpc>
              <a:spcBef>
                <a:spcPts val="480"/>
              </a:spcBef>
              <a:buClr>
                <a:srgbClr val="CC0000"/>
              </a:buClr>
              <a:buFont typeface="Comic Sans MS"/>
              <a:buAutoNum type="arabicPeriod"/>
              <a:tabLst>
                <a:tab pos="927100" algn="l"/>
              </a:tabLst>
            </a:pP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Όλοι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οι πολίτες της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ΕΕ 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θα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πρέπει να έχουν πρόσβαση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ασφαλή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υψηλής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ποιότητας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υγειονοµική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περίθαλψη,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ανεξάρτητα από  την κατάστασή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τους.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59122" y="980728"/>
            <a:ext cx="8484878" cy="878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20" dirty="0">
                <a:solidFill>
                  <a:srgbClr val="CC0000"/>
                </a:solidFill>
              </a:rPr>
              <a:t>Health </a:t>
            </a:r>
            <a:r>
              <a:rPr sz="2800" spc="-5" dirty="0">
                <a:solidFill>
                  <a:srgbClr val="CC0000"/>
                </a:solidFill>
              </a:rPr>
              <a:t>for Growth </a:t>
            </a:r>
            <a:r>
              <a:rPr sz="2800" spc="540" dirty="0">
                <a:solidFill>
                  <a:srgbClr val="CC0000"/>
                </a:solidFill>
              </a:rPr>
              <a:t>- </a:t>
            </a:r>
            <a:r>
              <a:rPr sz="2800" spc="15" dirty="0">
                <a:solidFill>
                  <a:srgbClr val="CC0000"/>
                </a:solidFill>
              </a:rPr>
              <a:t>Proposal </a:t>
            </a:r>
            <a:r>
              <a:rPr sz="2800" spc="-5" dirty="0">
                <a:solidFill>
                  <a:srgbClr val="CC0000"/>
                </a:solidFill>
              </a:rPr>
              <a:t>for </a:t>
            </a:r>
            <a:r>
              <a:rPr sz="2800" spc="10" dirty="0">
                <a:solidFill>
                  <a:srgbClr val="CC0000"/>
                </a:solidFill>
              </a:rPr>
              <a:t>the </a:t>
            </a:r>
            <a:r>
              <a:rPr sz="2800" spc="-10" dirty="0">
                <a:solidFill>
                  <a:srgbClr val="CC0000"/>
                </a:solidFill>
              </a:rPr>
              <a:t>3rd </a:t>
            </a:r>
            <a:r>
              <a:rPr sz="2800" spc="85" dirty="0" smtClean="0">
                <a:solidFill>
                  <a:srgbClr val="CC0000"/>
                </a:solidFill>
              </a:rPr>
              <a:t>multi-</a:t>
            </a:r>
            <a:r>
              <a:rPr sz="2800" spc="30" dirty="0" smtClean="0">
                <a:solidFill>
                  <a:srgbClr val="CC0000"/>
                </a:solidFill>
              </a:rPr>
              <a:t>annual </a:t>
            </a:r>
            <a:r>
              <a:rPr sz="2800" spc="10" dirty="0">
                <a:solidFill>
                  <a:srgbClr val="CC0000"/>
                </a:solidFill>
              </a:rPr>
              <a:t>programme</a:t>
            </a:r>
            <a:r>
              <a:rPr sz="2800" spc="-140" dirty="0">
                <a:solidFill>
                  <a:srgbClr val="CC0000"/>
                </a:solidFill>
              </a:rPr>
              <a:t> </a:t>
            </a:r>
            <a:r>
              <a:rPr sz="2800" spc="105" dirty="0">
                <a:solidFill>
                  <a:srgbClr val="CC0000"/>
                </a:solidFill>
              </a:rPr>
              <a:t>2014-2020</a:t>
            </a:r>
            <a:endParaRPr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9122" y="836712"/>
            <a:ext cx="8484878" cy="878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20" dirty="0">
                <a:solidFill>
                  <a:srgbClr val="CC0000"/>
                </a:solidFill>
              </a:rPr>
              <a:t>Health </a:t>
            </a:r>
            <a:r>
              <a:rPr sz="2800" spc="-5" dirty="0">
                <a:solidFill>
                  <a:srgbClr val="CC0000"/>
                </a:solidFill>
              </a:rPr>
              <a:t>for Growth </a:t>
            </a:r>
            <a:r>
              <a:rPr sz="2800" spc="540" dirty="0">
                <a:solidFill>
                  <a:srgbClr val="CC0000"/>
                </a:solidFill>
              </a:rPr>
              <a:t>- </a:t>
            </a:r>
            <a:r>
              <a:rPr sz="2800" spc="15" dirty="0">
                <a:solidFill>
                  <a:srgbClr val="CC0000"/>
                </a:solidFill>
              </a:rPr>
              <a:t>Proposal </a:t>
            </a:r>
            <a:r>
              <a:rPr sz="2800" spc="-5" dirty="0">
                <a:solidFill>
                  <a:srgbClr val="CC0000"/>
                </a:solidFill>
              </a:rPr>
              <a:t>for </a:t>
            </a:r>
            <a:r>
              <a:rPr sz="2800" spc="10" dirty="0">
                <a:solidFill>
                  <a:srgbClr val="CC0000"/>
                </a:solidFill>
              </a:rPr>
              <a:t>the </a:t>
            </a:r>
            <a:r>
              <a:rPr sz="2800" spc="-10" dirty="0">
                <a:solidFill>
                  <a:srgbClr val="CC0000"/>
                </a:solidFill>
              </a:rPr>
              <a:t>3rd </a:t>
            </a:r>
            <a:r>
              <a:rPr sz="2800" spc="85" dirty="0" smtClean="0">
                <a:solidFill>
                  <a:srgbClr val="CC0000"/>
                </a:solidFill>
              </a:rPr>
              <a:t>multi-</a:t>
            </a:r>
            <a:r>
              <a:rPr sz="2800" spc="30" dirty="0" smtClean="0">
                <a:solidFill>
                  <a:srgbClr val="CC0000"/>
                </a:solidFill>
              </a:rPr>
              <a:t>annual </a:t>
            </a:r>
            <a:r>
              <a:rPr sz="2800" spc="10" dirty="0">
                <a:solidFill>
                  <a:srgbClr val="CC0000"/>
                </a:solidFill>
              </a:rPr>
              <a:t>programme</a:t>
            </a:r>
            <a:r>
              <a:rPr sz="2800" spc="-140" dirty="0">
                <a:solidFill>
                  <a:srgbClr val="CC0000"/>
                </a:solidFill>
              </a:rPr>
              <a:t> </a:t>
            </a:r>
            <a:r>
              <a:rPr sz="2800" spc="105" dirty="0">
                <a:solidFill>
                  <a:srgbClr val="CC0000"/>
                </a:solidFill>
              </a:rPr>
              <a:t>2014-2020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467544" y="1988840"/>
            <a:ext cx="8270875" cy="42932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πρόγραµµα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θα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εστιάζεται:</a:t>
            </a:r>
            <a:endParaRPr sz="2000" dirty="0">
              <a:latin typeface="Comic Sans MS"/>
              <a:cs typeface="Comic Sans MS"/>
            </a:endParaRPr>
          </a:p>
          <a:p>
            <a:pPr marL="393700" marR="508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στη συµβολή 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ευκολότερη υιοθέτηση καινοτόµων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λύσεων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</a:t>
            </a:r>
            <a:r>
              <a:rPr sz="2000" spc="-1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 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βελτίωση της ποιότητας, της αποδοτικότητας 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και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της 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βιωσιµότητας  των συστηµάτων υγείας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και για τη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 της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πρόσβασης σε  καλύτερη και ασφαλέστερη υγειονοµική</a:t>
            </a:r>
            <a:r>
              <a:rPr sz="2000" spc="-114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περίθαλψη·</a:t>
            </a:r>
            <a:endParaRPr sz="2000" dirty="0">
              <a:latin typeface="Comic Sans MS"/>
              <a:cs typeface="Comic Sans MS"/>
            </a:endParaRPr>
          </a:p>
          <a:p>
            <a:pPr marL="393700" marR="19812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προαγωγή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καλής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υγείας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πρόληψη των νόσων σε  επίπεδο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ΕΕ,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ενισχύοντας και συµπληρώνοντας 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προσπάθειες</a:t>
            </a:r>
            <a:r>
              <a:rPr sz="2000" spc="-1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 κρατών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µελών 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αυξήσουν τον αριθµό των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ετών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υγιούς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ζωής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 πολιτών</a:t>
            </a:r>
            <a:endParaRPr sz="2000" dirty="0">
              <a:latin typeface="Comic Sans MS"/>
              <a:cs typeface="Comic Sans MS"/>
            </a:endParaRPr>
          </a:p>
          <a:p>
            <a:pPr marL="393700" marR="945515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στη στήριξη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λύσεων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αντιµετώπιση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διασυνοριακών  απειλών κατά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</a:t>
            </a:r>
            <a:r>
              <a:rPr sz="2000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υγείας</a:t>
            </a:r>
            <a:endParaRPr sz="2000" dirty="0">
              <a:latin typeface="Comic Sans MS"/>
              <a:cs typeface="Comic Sans MS"/>
            </a:endParaRPr>
          </a:p>
          <a:p>
            <a:pPr marL="393700" marR="541655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στη στήριξη δράσεων που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απαιτούνται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ισχύουσες νοµικές  υποχρεώσεις της</a:t>
            </a:r>
            <a:r>
              <a:rPr sz="2000" spc="-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ΕΕ.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115616" y="980728"/>
            <a:ext cx="6224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87650" algn="l"/>
              </a:tabLst>
            </a:pPr>
            <a:r>
              <a:rPr sz="2800" dirty="0" smtClean="0">
                <a:solidFill>
                  <a:srgbClr val="CC0000"/>
                </a:solidFill>
              </a:rPr>
              <a:t>ΝΟΜΟΘΕΤΙΚΟ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sz="2800" spc="-15" dirty="0" smtClean="0">
                <a:solidFill>
                  <a:srgbClr val="CC0000"/>
                </a:solidFill>
              </a:rPr>
              <a:t>ΠΛΑΙΣΙΟ</a:t>
            </a:r>
            <a:r>
              <a:rPr sz="2800" spc="320" dirty="0" smtClean="0">
                <a:solidFill>
                  <a:srgbClr val="CC0000"/>
                </a:solidFill>
              </a:rPr>
              <a:t> </a:t>
            </a:r>
            <a:r>
              <a:rPr lang="el-GR" sz="2800" spc="320" dirty="0" smtClean="0">
                <a:solidFill>
                  <a:srgbClr val="CC0000"/>
                </a:solidFill>
              </a:rPr>
              <a:t>- </a:t>
            </a:r>
            <a:r>
              <a:rPr sz="2800" spc="-10" dirty="0" smtClean="0">
                <a:solidFill>
                  <a:srgbClr val="CC0000"/>
                </a:solidFill>
              </a:rPr>
              <a:t>ΕΛΛΑ</a:t>
            </a:r>
            <a:r>
              <a:rPr lang="el-GR" sz="2800" spc="-10" dirty="0" smtClean="0">
                <a:solidFill>
                  <a:srgbClr val="CC0000"/>
                </a:solidFill>
              </a:rPr>
              <a:t>Δ</a:t>
            </a:r>
            <a:r>
              <a:rPr sz="2800" spc="-10" dirty="0" smtClean="0">
                <a:solidFill>
                  <a:srgbClr val="CC0000"/>
                </a:solidFill>
              </a:rPr>
              <a:t>Α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467544" y="1844824"/>
            <a:ext cx="8285480" cy="423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13030" indent="-52069">
              <a:lnSpc>
                <a:spcPct val="100000"/>
              </a:lnSpc>
              <a:spcBef>
                <a:spcPts val="100"/>
              </a:spcBef>
            </a:pPr>
            <a:r>
              <a:rPr lang="el-GR"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ε </a:t>
            </a:r>
            <a:r>
              <a:rPr sz="2000" spc="25" dirty="0">
                <a:solidFill>
                  <a:srgbClr val="0000FF"/>
                </a:solidFill>
                <a:latin typeface="Comic Sans MS"/>
                <a:cs typeface="Comic Sans MS"/>
              </a:rPr>
              <a:t>θα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αναφερθούµε </a:t>
            </a: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στο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γενικότερο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νοµοθετικό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πλαίσιο</a:t>
            </a:r>
            <a:r>
              <a:rPr sz="2000" spc="70" dirty="0" smtClean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Θα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επικεντρωθούµε </a:t>
            </a:r>
            <a:r>
              <a:rPr sz="2000" spc="30" dirty="0" err="1">
                <a:solidFill>
                  <a:srgbClr val="0000FF"/>
                </a:solidFill>
                <a:latin typeface="Comic Sans MS"/>
                <a:cs typeface="Comic Sans MS"/>
              </a:rPr>
              <a:t>σε</a:t>
            </a:r>
            <a:r>
              <a:rPr sz="2000" spc="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συγκεκριµένες</a:t>
            </a:r>
            <a:r>
              <a:rPr lang="el-GR"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πρόσφατες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ρυθµίσεις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αφορούν</a:t>
            </a:r>
            <a:r>
              <a:rPr sz="2000" spc="5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στην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ποιότητα</a:t>
            </a:r>
            <a:endParaRPr sz="2000" dirty="0">
              <a:latin typeface="Comic Sans MS"/>
              <a:cs typeface="Comic Sans MS"/>
            </a:endParaRPr>
          </a:p>
          <a:p>
            <a:pPr marL="393700" marR="28575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50" dirty="0">
                <a:solidFill>
                  <a:srgbClr val="0000FF"/>
                </a:solidFill>
                <a:latin typeface="Comic Sans MS"/>
                <a:cs typeface="Comic Sans MS"/>
              </a:rPr>
              <a:t>ΘΕΜΑ: </a:t>
            </a: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«Λειτουργία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Επιτροπών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Ποιότητας </a:t>
            </a:r>
            <a:r>
              <a:rPr sz="2000" spc="35" dirty="0">
                <a:solidFill>
                  <a:srgbClr val="0000FF"/>
                </a:solidFill>
                <a:latin typeface="Comic Sans MS"/>
                <a:cs typeface="Comic Sans MS"/>
              </a:rPr>
              <a:t>στα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Νοσοκοµεία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  </a:t>
            </a:r>
            <a:r>
              <a:rPr sz="2000" spc="175" dirty="0">
                <a:solidFill>
                  <a:srgbClr val="0000FF"/>
                </a:solidFill>
                <a:latin typeface="Comic Sans MS"/>
                <a:cs typeface="Comic Sans MS"/>
              </a:rPr>
              <a:t>Ε.Σ.Υ. 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μ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ε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δυναµικότητα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τετρακοσίων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(400)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κλινών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85" dirty="0">
                <a:solidFill>
                  <a:srgbClr val="0000FF"/>
                </a:solidFill>
                <a:latin typeface="Comic Sans MS"/>
                <a:cs typeface="Comic Sans MS"/>
              </a:rPr>
              <a:t>άνω, 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καθώς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λοιπών </a:t>
            </a:r>
            <a:r>
              <a:rPr sz="2000" spc="45" dirty="0">
                <a:solidFill>
                  <a:srgbClr val="0000FF"/>
                </a:solidFill>
                <a:latin typeface="Comic Sans MS"/>
                <a:cs typeface="Comic Sans MS"/>
              </a:rPr>
              <a:t>Νοσοκοµείων». </a:t>
            </a:r>
            <a:r>
              <a:rPr sz="2000" spc="55" dirty="0">
                <a:solidFill>
                  <a:srgbClr val="0000FF"/>
                </a:solidFill>
                <a:latin typeface="Comic Sans MS"/>
                <a:cs typeface="Comic Sans MS"/>
              </a:rPr>
              <a:t>Αθήνα, </a:t>
            </a:r>
            <a:r>
              <a:rPr sz="2000" spc="215" dirty="0">
                <a:solidFill>
                  <a:srgbClr val="0000FF"/>
                </a:solidFill>
                <a:latin typeface="Comic Sans MS"/>
                <a:cs typeface="Comic Sans MS"/>
              </a:rPr>
              <a:t>1-2-2011 </a:t>
            </a:r>
            <a:r>
              <a:rPr sz="2000" spc="160" dirty="0">
                <a:solidFill>
                  <a:srgbClr val="0000FF"/>
                </a:solidFill>
                <a:latin typeface="Comic Sans MS"/>
                <a:cs typeface="Comic Sans MS"/>
              </a:rPr>
              <a:t>,Αρ.Γ.Π.  </a:t>
            </a:r>
            <a:r>
              <a:rPr sz="2000" spc="90" dirty="0">
                <a:solidFill>
                  <a:srgbClr val="0000FF"/>
                </a:solidFill>
                <a:latin typeface="Comic Sans MS"/>
                <a:cs typeface="Comic Sans MS"/>
              </a:rPr>
              <a:t>οικ.</a:t>
            </a:r>
            <a:r>
              <a:rPr sz="2000" spc="2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30" dirty="0">
                <a:solidFill>
                  <a:srgbClr val="0000FF"/>
                </a:solidFill>
                <a:latin typeface="Comic Sans MS"/>
                <a:cs typeface="Comic Sans MS"/>
              </a:rPr>
              <a:t>11980</a:t>
            </a:r>
            <a:endParaRPr sz="2000" dirty="0">
              <a:latin typeface="Comic Sans MS"/>
              <a:cs typeface="Comic Sans MS"/>
            </a:endParaRPr>
          </a:p>
          <a:p>
            <a:pPr marL="393700" marR="508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Τον ορισµό Υπεύθυνων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Αναπληρωτών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Υπεύθυνων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Ποιότητας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ανά 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Τοµέα</a:t>
            </a:r>
            <a:r>
              <a:rPr sz="20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ράσ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ης</a:t>
            </a:r>
            <a:endParaRPr sz="2000" dirty="0">
              <a:latin typeface="Comic Sans MS"/>
              <a:cs typeface="Comic Sans MS"/>
            </a:endParaRPr>
          </a:p>
          <a:p>
            <a:pPr marL="393700" marR="575945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Επιτροπές Ποιότητας πρέπει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συνεδριάζουν τακτικά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µία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(1)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φορά το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µήνα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έκτακτα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όποτε παραστεί</a:t>
            </a:r>
            <a:r>
              <a:rPr sz="2000" spc="-1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ανάγκη</a:t>
            </a:r>
            <a:endParaRPr sz="2000" dirty="0">
              <a:latin typeface="Comic Sans MS"/>
              <a:cs typeface="Comic Sans MS"/>
            </a:endParaRPr>
          </a:p>
          <a:p>
            <a:pPr marL="393700" marR="27305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Υπεύθυνοι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Ποιότητας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ανά Τοµέα, συντάσσουν, ως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εισηγητές,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κάθε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µήνα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µία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(1)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αναφορά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611560" y="548680"/>
            <a:ext cx="83089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427095" algn="l"/>
              </a:tabLst>
            </a:pPr>
            <a:r>
              <a:rPr sz="2800" spc="5" dirty="0" err="1">
                <a:solidFill>
                  <a:srgbClr val="CC0000"/>
                </a:solidFill>
              </a:rPr>
              <a:t>Νόµος</a:t>
            </a:r>
            <a:r>
              <a:rPr sz="2800" spc="390" dirty="0">
                <a:solidFill>
                  <a:srgbClr val="CC0000"/>
                </a:solidFill>
              </a:rPr>
              <a:t> </a:t>
            </a:r>
            <a:r>
              <a:rPr sz="2800" spc="120" dirty="0" smtClean="0">
                <a:solidFill>
                  <a:srgbClr val="CC0000"/>
                </a:solidFill>
              </a:rPr>
              <a:t>4025/2011:</a:t>
            </a:r>
            <a:r>
              <a:rPr lang="el-GR" sz="2800" spc="120" dirty="0" smtClean="0">
                <a:solidFill>
                  <a:srgbClr val="CC0000"/>
                </a:solidFill>
              </a:rPr>
              <a:t> </a:t>
            </a:r>
            <a:r>
              <a:rPr sz="2800" spc="20" dirty="0" err="1" smtClean="0">
                <a:solidFill>
                  <a:srgbClr val="CC0000"/>
                </a:solidFill>
              </a:rPr>
              <a:t>Ανασυγκρότηση</a:t>
            </a:r>
            <a:r>
              <a:rPr sz="2800" spc="20" dirty="0" smtClean="0">
                <a:solidFill>
                  <a:srgbClr val="CC0000"/>
                </a:solidFill>
              </a:rPr>
              <a:t> </a:t>
            </a:r>
            <a:r>
              <a:rPr sz="2800" spc="-15" dirty="0">
                <a:solidFill>
                  <a:srgbClr val="CC0000"/>
                </a:solidFill>
              </a:rPr>
              <a:t>Φορέων  </a:t>
            </a:r>
            <a:r>
              <a:rPr sz="2800" spc="-5" dirty="0">
                <a:solidFill>
                  <a:srgbClr val="CC0000"/>
                </a:solidFill>
              </a:rPr>
              <a:t>Κοινωνικής </a:t>
            </a:r>
            <a:r>
              <a:rPr sz="2800" spc="45" dirty="0">
                <a:solidFill>
                  <a:srgbClr val="CC0000"/>
                </a:solidFill>
              </a:rPr>
              <a:t>Αλληλεγγύης, </a:t>
            </a:r>
            <a:r>
              <a:rPr sz="2800" spc="5" dirty="0">
                <a:solidFill>
                  <a:srgbClr val="CC0000"/>
                </a:solidFill>
              </a:rPr>
              <a:t>Κέντρα </a:t>
            </a:r>
            <a:r>
              <a:rPr sz="2800" spc="50" dirty="0">
                <a:solidFill>
                  <a:srgbClr val="CC0000"/>
                </a:solidFill>
              </a:rPr>
              <a:t>Αποκατάστασης,  </a:t>
            </a:r>
            <a:r>
              <a:rPr sz="2800" spc="10" dirty="0">
                <a:solidFill>
                  <a:srgbClr val="CC0000"/>
                </a:solidFill>
              </a:rPr>
              <a:t>Αναδιάρθρωση </a:t>
            </a:r>
            <a:r>
              <a:rPr sz="2800" spc="245" dirty="0">
                <a:solidFill>
                  <a:srgbClr val="CC0000"/>
                </a:solidFill>
              </a:rPr>
              <a:t>Ε.Σ.Υ. </a:t>
            </a:r>
            <a:r>
              <a:rPr sz="2800" spc="15" dirty="0">
                <a:solidFill>
                  <a:srgbClr val="CC0000"/>
                </a:solidFill>
              </a:rPr>
              <a:t>και </a:t>
            </a:r>
            <a:r>
              <a:rPr sz="2800" spc="5" dirty="0">
                <a:solidFill>
                  <a:srgbClr val="CC0000"/>
                </a:solidFill>
              </a:rPr>
              <a:t>άλλες</a:t>
            </a:r>
            <a:r>
              <a:rPr sz="2800" spc="-420" dirty="0">
                <a:solidFill>
                  <a:srgbClr val="CC0000"/>
                </a:solidFill>
              </a:rPr>
              <a:t> </a:t>
            </a:r>
            <a:r>
              <a:rPr sz="2800" spc="10" dirty="0">
                <a:solidFill>
                  <a:srgbClr val="CC0000"/>
                </a:solidFill>
              </a:rPr>
              <a:t>διατάξεις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6948264" y="1484784"/>
            <a:ext cx="1484375" cy="615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539552" y="2060848"/>
            <a:ext cx="8276590" cy="44151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Αρθρο</a:t>
            </a:r>
            <a:r>
              <a:rPr sz="2000" spc="2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25" dirty="0">
                <a:solidFill>
                  <a:srgbClr val="0000FF"/>
                </a:solidFill>
                <a:latin typeface="Comic Sans MS"/>
                <a:cs typeface="Comic Sans MS"/>
              </a:rPr>
              <a:t>34.</a:t>
            </a:r>
            <a:r>
              <a:rPr sz="2000" spc="26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Ποιοτικός</a:t>
            </a:r>
            <a:r>
              <a:rPr sz="2000" spc="2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έλεγχος</a:t>
            </a:r>
            <a:r>
              <a:rPr sz="2000" spc="254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ιδιωτικών</a:t>
            </a:r>
            <a:r>
              <a:rPr sz="2000" spc="229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φορέων</a:t>
            </a:r>
            <a:r>
              <a:rPr sz="2000" spc="2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Υγείας</a:t>
            </a:r>
            <a:endParaRPr sz="2000" dirty="0">
              <a:latin typeface="Comic Sans MS"/>
              <a:cs typeface="Comic Sans MS"/>
            </a:endParaRPr>
          </a:p>
          <a:p>
            <a:pPr marL="393700" marR="215265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«10.A.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Ο ποιοτικός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έλεγχος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παρεχόµενων υπηρεσιών από</a:t>
            </a:r>
            <a:r>
              <a:rPr sz="2000" spc="-1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τους  φορείς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παροχής υπηρεσιών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υγείας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είναι υποχρεωτικός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διενεργείται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εξουσιοδοτηµένο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φορέα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ηµοσίου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ή  οποιονδήποτε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άλλον διαπιστευµένο </a:t>
            </a: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φορέα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εσωτερικού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ή  </a:t>
            </a:r>
            <a:r>
              <a:rPr sz="2000" spc="30" dirty="0">
                <a:solidFill>
                  <a:srgbClr val="0000FF"/>
                </a:solidFill>
                <a:latin typeface="Comic Sans MS"/>
                <a:cs typeface="Comic Sans MS"/>
              </a:rPr>
              <a:t>εξωτερικού.</a:t>
            </a:r>
            <a:endParaRPr sz="2000" dirty="0">
              <a:latin typeface="Comic Sans MS"/>
              <a:cs typeface="Comic Sans MS"/>
            </a:endParaRPr>
          </a:p>
          <a:p>
            <a:pPr marL="393700" marR="5080">
              <a:lnSpc>
                <a:spcPct val="100000"/>
              </a:lnSpc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Τα διαγνωστικά εργαστήρια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βιολογικών υλικών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κάθε φορέας  υγείας που διαθέτει εργαστήριο επεξεργασίας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βιολογικών υλικών,  υποχρεούνται 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εφαρµόζουν µεθόδους εσωτερικού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ποιοτικού  ελέγχου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λαµβάνουν µέρος σε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προγράµµατα εξωτερικού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ποιοτικού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ελέγχου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εφαρµόζονται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από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πιστοποιηµένους  ιδιωτικούς ή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δηµόσιους φορείς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λειτουργούν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στην Ελλάδα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ή στο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εξωτερικό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όλες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εργαστηριακές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εξετάσεις που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εκτελούνται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 τα εργαστήρια τους και υπάγονται στα ανωτέρω</a:t>
            </a:r>
            <a:r>
              <a:rPr sz="2000" spc="-1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προγράµµατα.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088232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Book Antiqua" pitchFamily="18" charset="0"/>
              </a:rPr>
              <a:t>	Το αρχικό ερώτημα που τίθεται:</a:t>
            </a:r>
          </a:p>
          <a:p>
            <a:endParaRPr lang="el-GR" dirty="0" smtClean="0">
              <a:latin typeface="Book Antiqua" pitchFamily="18" charset="0"/>
            </a:endParaRP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  <a:latin typeface="Book Antiqua" pitchFamily="18" charset="0"/>
              </a:rPr>
              <a:t>	ΤΙ ΕΙΝΑΙ ΠΟΙΟΤΗΤΑ;</a:t>
            </a:r>
            <a:endParaRPr lang="el-GR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Docnet: Yπηρεσία επαγγελματικής δικτύωσης αποκλειστικά για Επαγγελματίες Υγεί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6500" cy="2857500"/>
          </a:xfrm>
          <a:prstGeom prst="rect">
            <a:avLst/>
          </a:prstGeom>
          <a:noFill/>
        </p:spPr>
      </p:pic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9655-70F0-44A7-9650-DF5D4CE3E6FD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83568" y="476672"/>
            <a:ext cx="83089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427095" algn="l"/>
              </a:tabLst>
            </a:pPr>
            <a:r>
              <a:rPr sz="2800" spc="5" dirty="0" err="1">
                <a:solidFill>
                  <a:srgbClr val="CC0000"/>
                </a:solidFill>
              </a:rPr>
              <a:t>Νόµος</a:t>
            </a:r>
            <a:r>
              <a:rPr sz="2800" spc="390" dirty="0">
                <a:solidFill>
                  <a:srgbClr val="CC0000"/>
                </a:solidFill>
              </a:rPr>
              <a:t> </a:t>
            </a:r>
            <a:r>
              <a:rPr sz="2800" spc="120" dirty="0" smtClean="0">
                <a:solidFill>
                  <a:srgbClr val="CC0000"/>
                </a:solidFill>
              </a:rPr>
              <a:t>4025/2011:</a:t>
            </a:r>
            <a:r>
              <a:rPr lang="el-GR" sz="2800" spc="120" dirty="0" smtClean="0">
                <a:solidFill>
                  <a:srgbClr val="CC0000"/>
                </a:solidFill>
              </a:rPr>
              <a:t> </a:t>
            </a:r>
            <a:r>
              <a:rPr sz="2800" spc="20" dirty="0" err="1" smtClean="0">
                <a:solidFill>
                  <a:srgbClr val="CC0000"/>
                </a:solidFill>
              </a:rPr>
              <a:t>Ανασυγκρότηση</a:t>
            </a:r>
            <a:r>
              <a:rPr sz="2800" spc="20" dirty="0" smtClean="0">
                <a:solidFill>
                  <a:srgbClr val="CC0000"/>
                </a:solidFill>
              </a:rPr>
              <a:t> </a:t>
            </a:r>
            <a:r>
              <a:rPr sz="2800" spc="-15" dirty="0">
                <a:solidFill>
                  <a:srgbClr val="CC0000"/>
                </a:solidFill>
              </a:rPr>
              <a:t>Φορέων  </a:t>
            </a:r>
            <a:r>
              <a:rPr sz="2800" spc="-5" dirty="0">
                <a:solidFill>
                  <a:srgbClr val="CC0000"/>
                </a:solidFill>
              </a:rPr>
              <a:t>Κοινωνικής </a:t>
            </a:r>
            <a:r>
              <a:rPr sz="2800" spc="45" dirty="0">
                <a:solidFill>
                  <a:srgbClr val="CC0000"/>
                </a:solidFill>
              </a:rPr>
              <a:t>Αλληλεγγύης, </a:t>
            </a:r>
            <a:r>
              <a:rPr sz="2800" spc="5" dirty="0">
                <a:solidFill>
                  <a:srgbClr val="CC0000"/>
                </a:solidFill>
              </a:rPr>
              <a:t>Κέντρα </a:t>
            </a:r>
            <a:r>
              <a:rPr sz="2800" spc="50" dirty="0">
                <a:solidFill>
                  <a:srgbClr val="CC0000"/>
                </a:solidFill>
              </a:rPr>
              <a:t>Αποκατάστασης,  </a:t>
            </a:r>
            <a:r>
              <a:rPr sz="2800" spc="10" dirty="0" err="1">
                <a:solidFill>
                  <a:srgbClr val="CC0000"/>
                </a:solidFill>
              </a:rPr>
              <a:t>Αναδιάρθρωση</a:t>
            </a:r>
            <a:r>
              <a:rPr sz="2800" spc="10" dirty="0">
                <a:solidFill>
                  <a:srgbClr val="CC0000"/>
                </a:solidFill>
              </a:rPr>
              <a:t> </a:t>
            </a:r>
            <a:r>
              <a:rPr sz="2800" spc="245" dirty="0" smtClean="0">
                <a:solidFill>
                  <a:srgbClr val="CC0000"/>
                </a:solidFill>
              </a:rPr>
              <a:t>Ε.Σ.Υ.</a:t>
            </a:r>
            <a:r>
              <a:rPr lang="el-GR" sz="2800" spc="245" dirty="0" smtClean="0">
                <a:solidFill>
                  <a:srgbClr val="CC0000"/>
                </a:solidFill>
              </a:rPr>
              <a:t> </a:t>
            </a:r>
            <a:r>
              <a:rPr sz="2800" spc="15" dirty="0" err="1" smtClean="0">
                <a:solidFill>
                  <a:srgbClr val="CC0000"/>
                </a:solidFill>
              </a:rPr>
              <a:t>και</a:t>
            </a:r>
            <a:r>
              <a:rPr sz="2800" spc="15" dirty="0" smtClean="0">
                <a:solidFill>
                  <a:srgbClr val="CC0000"/>
                </a:solidFill>
              </a:rPr>
              <a:t> </a:t>
            </a:r>
            <a:r>
              <a:rPr sz="2800" spc="5" dirty="0">
                <a:solidFill>
                  <a:srgbClr val="CC0000"/>
                </a:solidFill>
              </a:rPr>
              <a:t>άλλες</a:t>
            </a:r>
            <a:r>
              <a:rPr sz="2800" spc="-420" dirty="0">
                <a:solidFill>
                  <a:srgbClr val="CC0000"/>
                </a:solidFill>
              </a:rPr>
              <a:t> </a:t>
            </a:r>
            <a:r>
              <a:rPr sz="2800" spc="10" dirty="0">
                <a:solidFill>
                  <a:srgbClr val="CC0000"/>
                </a:solidFill>
              </a:rPr>
              <a:t>διατάξεις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395536" y="2204864"/>
            <a:ext cx="8330565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Γ. Τα εργαστήρια επεξεργασίας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βιολογικών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δειγµάτων για λογαριασµό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άλλων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φορέων υγείας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υποχρεούνται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εντός διετίας από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έναρξη  ισχύος του παρόντος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διαπιστευτούν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εξετάσεις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εκτελούν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 ISO </a:t>
            </a:r>
            <a:r>
              <a:rPr sz="2000" spc="130" dirty="0">
                <a:solidFill>
                  <a:srgbClr val="0000FF"/>
                </a:solidFill>
                <a:latin typeface="Comic Sans MS"/>
                <a:cs typeface="Comic Sans MS"/>
              </a:rPr>
              <a:t>15189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οποιαδήποτε νεότερη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έκδοσή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του.</a:t>
            </a:r>
            <a:endParaRPr sz="2000" dirty="0">
              <a:latin typeface="Comic Sans MS"/>
              <a:cs typeface="Comic Sans MS"/>
            </a:endParaRPr>
          </a:p>
          <a:p>
            <a:pPr marL="393700" marR="23812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11.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τα ιδιωτικά διαγνωστικά εργαστήρια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(βιολογικών υλικών,  απεικονίσεων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πυρηνικής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ιατρικής) και τις ιδιωτικές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κλινικές  απαιτείται βεβαίωση της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οικείας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.Υ.ΠΕ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αρµόδια  Περιφέρεια ως προς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πλήρωση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κριτηρίων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ανωτέρω  </a:t>
            </a:r>
            <a:r>
              <a:rPr sz="2000" spc="50" dirty="0">
                <a:solidFill>
                  <a:srgbClr val="0000FF"/>
                </a:solidFill>
                <a:latin typeface="Comic Sans MS"/>
                <a:cs typeface="Comic Sans MS"/>
              </a:rPr>
              <a:t>παραγράφου,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στους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φορείς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παρ.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1 του άρθρου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13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ν.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2071/1992 και του άρθρου 28 του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3846/2010. Η βεβαίωση αυτή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απαιτείται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σε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περίπτωση επέκτασης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µεταστέγασης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 ιδιωτικών φορέων παροχής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υπηρεσιών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υγείας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προηγούµενης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παραγράφου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»</a:t>
            </a:r>
            <a:r>
              <a:rPr lang="el-GR"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115616" y="980728"/>
            <a:ext cx="72155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2635885" algn="l"/>
              </a:tabLst>
            </a:pPr>
            <a:r>
              <a:rPr sz="2800" spc="-25" dirty="0">
                <a:solidFill>
                  <a:srgbClr val="CC0000"/>
                </a:solidFill>
              </a:rPr>
              <a:t>ΣΥΜΒΑΣΕΙΣ </a:t>
            </a:r>
            <a:r>
              <a:rPr sz="2800" spc="225" dirty="0">
                <a:solidFill>
                  <a:srgbClr val="CC0000"/>
                </a:solidFill>
              </a:rPr>
              <a:t>Ε.Ο.Π.Υ.Υ </a:t>
            </a:r>
            <a:r>
              <a:rPr sz="2800" spc="-5" dirty="0">
                <a:solidFill>
                  <a:srgbClr val="CC0000"/>
                </a:solidFill>
              </a:rPr>
              <a:t>ΜΕ </a:t>
            </a:r>
            <a:r>
              <a:rPr sz="2800" spc="-10" dirty="0">
                <a:solidFill>
                  <a:srgbClr val="CC0000"/>
                </a:solidFill>
              </a:rPr>
              <a:t>ΠΑΡΟΧΟΥΣ  </a:t>
            </a:r>
            <a:r>
              <a:rPr sz="2800" spc="-5" dirty="0" smtClean="0">
                <a:solidFill>
                  <a:srgbClr val="CC0000"/>
                </a:solidFill>
              </a:rPr>
              <a:t>ΥΠΗΡΕΣΙΩΝ</a:t>
            </a:r>
            <a:r>
              <a:rPr lang="el-GR" sz="2800" spc="-5" dirty="0" smtClean="0">
                <a:solidFill>
                  <a:srgbClr val="CC0000"/>
                </a:solidFill>
              </a:rPr>
              <a:t> </a:t>
            </a:r>
            <a:r>
              <a:rPr sz="2800" spc="-50" dirty="0" smtClean="0">
                <a:solidFill>
                  <a:srgbClr val="CC0000"/>
                </a:solidFill>
              </a:rPr>
              <a:t>ΥΓΕΙΑΣ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539552" y="2276872"/>
            <a:ext cx="8221980" cy="37350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120" dirty="0">
                <a:solidFill>
                  <a:srgbClr val="0000FF"/>
                </a:solidFill>
                <a:latin typeface="Comic Sans MS"/>
                <a:cs typeface="Comic Sans MS"/>
              </a:rPr>
              <a:t>Αρ. </a:t>
            </a:r>
            <a:r>
              <a:rPr sz="2000" spc="-10" dirty="0" err="1">
                <a:solidFill>
                  <a:srgbClr val="0000FF"/>
                </a:solidFill>
                <a:latin typeface="Comic Sans MS"/>
                <a:cs typeface="Comic Sans MS"/>
              </a:rPr>
              <a:t>Φύλλου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2456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l-GR"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3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Νοεµβρίου</a:t>
            </a:r>
            <a:r>
              <a:rPr sz="2000" spc="-2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2011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Ενιαίος Κανονισµός Παροχών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Υγείας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(Ε.Κ.Π.Υ.)</a:t>
            </a:r>
            <a:r>
              <a:rPr sz="2000" spc="-1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Εθνικού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Οργανισµού Παροχών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Υπηρεσιών Υγείας</a:t>
            </a:r>
            <a:r>
              <a:rPr sz="2000" spc="-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(Ε.Ο.Π.Υ.Υ.)</a:t>
            </a:r>
            <a:endParaRPr sz="2000" dirty="0">
              <a:latin typeface="Comic Sans MS"/>
              <a:cs typeface="Comic Sans MS"/>
            </a:endParaRPr>
          </a:p>
          <a:p>
            <a:pPr marL="393065" marR="244475" indent="-3810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«Καµία δαπάνη δε θα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καταβάλλεται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 δεν έχουν υπογραφεί</a:t>
            </a:r>
            <a:r>
              <a:rPr sz="2000" spc="-1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συµβάσεις  µε ιδιωτικό ή δηµόσιο πάροχο</a:t>
            </a:r>
            <a:r>
              <a:rPr sz="2000" spc="-9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υγείας»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00FF"/>
                </a:solidFill>
                <a:latin typeface="Comic Sans MS"/>
                <a:cs typeface="Comic Sans MS"/>
              </a:rPr>
              <a:t>ΣΥΜΒΑΣΗ </a:t>
            </a:r>
            <a:r>
              <a:rPr sz="1800" spc="-4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ΕΚΤΕΛΕΣΗ </a:t>
            </a:r>
            <a:r>
              <a:rPr sz="1800" spc="5" dirty="0">
                <a:solidFill>
                  <a:srgbClr val="0000FF"/>
                </a:solidFill>
                <a:latin typeface="Comic Sans MS"/>
                <a:cs typeface="Comic Sans MS"/>
              </a:rPr>
              <a:t>ΠΑΡΑΚΛΙΝΙΚΩΝ</a:t>
            </a:r>
            <a:r>
              <a:rPr sz="1800" spc="-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ΕΞΕΤΑΣΕΩΝ</a:t>
            </a:r>
            <a:endParaRPr sz="1800" dirty="0">
              <a:latin typeface="Comic Sans MS"/>
              <a:cs typeface="Comic Sans MS"/>
            </a:endParaRPr>
          </a:p>
          <a:p>
            <a:pPr marL="393065" marR="5080" indent="55880">
              <a:lnSpc>
                <a:spcPts val="2400"/>
              </a:lnSpc>
              <a:spcBef>
                <a:spcPts val="550"/>
              </a:spcBef>
            </a:pPr>
            <a:r>
              <a:rPr sz="2100" i="1" spc="-15" dirty="0">
                <a:solidFill>
                  <a:srgbClr val="0000FF"/>
                </a:solidFill>
                <a:latin typeface="Arial"/>
                <a:cs typeface="Arial"/>
              </a:rPr>
              <a:t>«</a:t>
            </a:r>
            <a:r>
              <a:rPr sz="21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Επιπρόσθετα, </a:t>
            </a:r>
            <a:r>
              <a:rPr sz="2100" i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υποχρεούται, </a:t>
            </a:r>
            <a:r>
              <a:rPr sz="2100" i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εντός </a:t>
            </a:r>
            <a:r>
              <a:rPr sz="2100" i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του </a:t>
            </a:r>
            <a:r>
              <a:rPr sz="2100" i="1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ως </a:t>
            </a:r>
            <a:r>
              <a:rPr sz="2100" i="1"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άνω </a:t>
            </a:r>
            <a:r>
              <a:rPr sz="21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διαστήµατος, </a:t>
            </a:r>
            <a:r>
              <a:rPr sz="2100" i="1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να </a:t>
            </a:r>
            <a:r>
              <a:rPr sz="2100" i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πιστοποιηθεί </a:t>
            </a:r>
            <a:r>
              <a:rPr sz="2100" i="1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µε </a:t>
            </a:r>
            <a:r>
              <a:rPr sz="2100" i="1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αναγνωρισµένο </a:t>
            </a:r>
            <a:r>
              <a:rPr sz="2100" i="1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σχετικό </a:t>
            </a:r>
            <a:r>
              <a:rPr sz="2100" i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πρότυπο. </a:t>
            </a:r>
            <a:r>
              <a:rPr sz="2100" i="1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Οι </a:t>
            </a:r>
            <a:r>
              <a:rPr sz="2100" i="1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ως </a:t>
            </a:r>
            <a:r>
              <a:rPr sz="2100" i="1"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άνω </a:t>
            </a:r>
            <a:r>
              <a:rPr sz="2100" i="1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όροι </a:t>
            </a:r>
            <a:r>
              <a:rPr sz="2100" i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αποτελούν </a:t>
            </a:r>
            <a:r>
              <a:rPr sz="2100" i="1"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προϋπόθεση </a:t>
            </a:r>
            <a:r>
              <a:rPr sz="21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για </a:t>
            </a:r>
            <a:r>
              <a:rPr sz="21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την </a:t>
            </a:r>
            <a:r>
              <a:rPr sz="2100" i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περαιτέρω </a:t>
            </a:r>
            <a:r>
              <a:rPr sz="2100" i="1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ανανέωση </a:t>
            </a:r>
            <a:r>
              <a:rPr sz="2100" i="1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της </a:t>
            </a:r>
            <a:r>
              <a:rPr sz="2100" i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u="heavy" spc="-4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υφιστάµενης</a:t>
            </a:r>
            <a:r>
              <a:rPr sz="2100" i="1" u="heavy" spc="25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100" i="1" u="heavy" spc="-5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σύµβασης</a:t>
            </a:r>
            <a:r>
              <a:rPr sz="2000" spc="-55" dirty="0" smtClean="0">
                <a:solidFill>
                  <a:srgbClr val="0000FF"/>
                </a:solidFill>
                <a:latin typeface="Comic Sans MS"/>
                <a:cs typeface="Comic Sans MS"/>
              </a:rPr>
              <a:t>»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1104260" y="837685"/>
            <a:ext cx="72155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2635885" algn="l"/>
              </a:tabLst>
            </a:pPr>
            <a:r>
              <a:rPr sz="2800" spc="-25" dirty="0">
                <a:solidFill>
                  <a:srgbClr val="CC0000"/>
                </a:solidFill>
              </a:rPr>
              <a:t>ΣΥΜΒΑΣΕΙΣ </a:t>
            </a:r>
            <a:r>
              <a:rPr sz="2800" spc="225" dirty="0">
                <a:solidFill>
                  <a:srgbClr val="CC0000"/>
                </a:solidFill>
              </a:rPr>
              <a:t>Ε.Ο.Π.Υ.Υ </a:t>
            </a:r>
            <a:r>
              <a:rPr sz="2800" spc="-5" dirty="0">
                <a:solidFill>
                  <a:srgbClr val="CC0000"/>
                </a:solidFill>
              </a:rPr>
              <a:t>ΜΕ </a:t>
            </a:r>
            <a:r>
              <a:rPr sz="2800" spc="-10" dirty="0">
                <a:solidFill>
                  <a:srgbClr val="CC0000"/>
                </a:solidFill>
              </a:rPr>
              <a:t>ΠΑΡΟΧΟΥΣ  </a:t>
            </a:r>
            <a:r>
              <a:rPr sz="2800" spc="-5" dirty="0" smtClean="0">
                <a:solidFill>
                  <a:srgbClr val="CC0000"/>
                </a:solidFill>
              </a:rPr>
              <a:t>ΥΠΗΡΕΣΙΩΝ</a:t>
            </a:r>
            <a:r>
              <a:rPr lang="el-GR" sz="2800" spc="-5" dirty="0" smtClean="0">
                <a:solidFill>
                  <a:srgbClr val="CC0000"/>
                </a:solidFill>
              </a:rPr>
              <a:t> </a:t>
            </a:r>
            <a:r>
              <a:rPr sz="2800" spc="-50" dirty="0" smtClean="0">
                <a:solidFill>
                  <a:srgbClr val="CC0000"/>
                </a:solidFill>
              </a:rPr>
              <a:t>ΥΓΕΙΑΣ</a:t>
            </a:r>
            <a:endParaRPr sz="2800" dirty="0"/>
          </a:p>
        </p:txBody>
      </p:sp>
      <p:sp>
        <p:nvSpPr>
          <p:cNvPr id="7" name="object 6"/>
          <p:cNvSpPr txBox="1"/>
          <p:nvPr/>
        </p:nvSpPr>
        <p:spPr>
          <a:xfrm>
            <a:off x="467544" y="2420888"/>
            <a:ext cx="8223250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309245" indent="-3810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  <a:tab pos="1908175" algn="l"/>
                <a:tab pos="3534410" algn="l"/>
              </a:tabLst>
            </a:pPr>
            <a:r>
              <a:rPr sz="2000" spc="-15" dirty="0">
                <a:solidFill>
                  <a:srgbClr val="0000FF"/>
                </a:solidFill>
                <a:latin typeface="Comic Sans MS"/>
                <a:cs typeface="Comic Sans MS"/>
              </a:rPr>
              <a:t>ΣΥΜΒΑΣΗ	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ΕΟΠΥΥ</a:t>
            </a:r>
            <a:r>
              <a:rPr sz="2000" spc="2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ME	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ΚΕΝΤΡΟ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ΑΠΟΘΕΡΑΠΕΙΑΣ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–  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ΑΠΟΚΑΤΑΣΤΑΣΗΣ ΚΛΕΙΣΤΗΣ ΝΟΣΗΛΕΙΑΣ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15" dirty="0">
                <a:solidFill>
                  <a:srgbClr val="0000FF"/>
                </a:solidFill>
                <a:latin typeface="Comic Sans MS"/>
                <a:cs typeface="Comic Sans MS"/>
              </a:rPr>
              <a:t>ΣΥΜΒΑΣΗ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ΠΑΡΟΧΗΣ ΝΟΣΟΚΟΜΕΙΑΚΗΣ</a:t>
            </a:r>
            <a:r>
              <a:rPr sz="2000" spc="-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ΠΕΡΙΘΑΛΨΗΣ</a:t>
            </a:r>
            <a:endParaRPr sz="2000" dirty="0">
              <a:latin typeface="Comic Sans MS"/>
              <a:cs typeface="Comic Sans MS"/>
            </a:endParaRPr>
          </a:p>
          <a:p>
            <a:pPr marL="393700" marR="5080" indent="-381000">
              <a:lnSpc>
                <a:spcPts val="2400"/>
              </a:lnSpc>
              <a:spcBef>
                <a:spcPts val="565"/>
              </a:spcBef>
              <a:buClr>
                <a:srgbClr val="CC0000"/>
              </a:buClr>
              <a:buSzPct val="95238"/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100" i="1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Κριτήριο καλής </a:t>
            </a:r>
            <a:r>
              <a:rPr sz="21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εκτέλεσης </a:t>
            </a:r>
            <a:r>
              <a:rPr sz="2100" i="1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της </a:t>
            </a:r>
            <a:r>
              <a:rPr sz="2100" i="1" u="heavy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σύµβασης </a:t>
            </a:r>
            <a:r>
              <a:rPr sz="2100" i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αποτελεί </a:t>
            </a:r>
            <a:r>
              <a:rPr sz="2100" i="1" u="heavy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η </a:t>
            </a:r>
            <a:r>
              <a:rPr sz="2100" i="1" u="heavy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προσκόµιση  </a:t>
            </a:r>
            <a:r>
              <a:rPr sz="2100" i="1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αναγνωρισµένων </a:t>
            </a:r>
            <a:r>
              <a:rPr sz="2100" i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πιστοποιητικών </a:t>
            </a:r>
            <a:r>
              <a:rPr sz="2100" i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ποιότητας </a:t>
            </a:r>
            <a:r>
              <a:rPr sz="2100" i="1" u="heavy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από </a:t>
            </a:r>
            <a:r>
              <a:rPr sz="2100" i="1" u="heavy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τα </a:t>
            </a:r>
            <a:r>
              <a:rPr sz="2100" i="1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οποία </a:t>
            </a:r>
            <a:r>
              <a:rPr sz="21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θα  </a:t>
            </a:r>
            <a:r>
              <a:rPr sz="2100" i="1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πιστοποιούνται </a:t>
            </a:r>
            <a:r>
              <a:rPr sz="2100" i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οι </a:t>
            </a:r>
            <a:r>
              <a:rPr sz="2100" i="1"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υψηλές </a:t>
            </a:r>
            <a:r>
              <a:rPr sz="2100" i="1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προδιαγραφές </a:t>
            </a:r>
            <a:r>
              <a:rPr sz="21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λειτουργίας </a:t>
            </a:r>
            <a:r>
              <a:rPr sz="2100" i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και</a:t>
            </a:r>
            <a:r>
              <a:rPr sz="2100" i="1" u="heavy" spc="-3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100" i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ασφάλειας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7" y="4941168"/>
            <a:ext cx="9143993" cy="80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9122" y="1340768"/>
            <a:ext cx="848487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CC0000"/>
                </a:solidFill>
              </a:rPr>
              <a:t>ΑΠΑΙΤΗΣΕΙΣ </a:t>
            </a:r>
            <a:r>
              <a:rPr sz="2800" spc="-5" dirty="0">
                <a:solidFill>
                  <a:srgbClr val="CC0000"/>
                </a:solidFill>
              </a:rPr>
              <a:t>ΠΕΡΙΒΑΛΛΟΝΤΙΚΗΣ  </a:t>
            </a:r>
            <a:r>
              <a:rPr lang="el-GR" sz="2800" spc="-15" dirty="0" smtClean="0">
                <a:solidFill>
                  <a:srgbClr val="CC0000"/>
                </a:solidFill>
              </a:rPr>
              <a:t>Δ</a:t>
            </a:r>
            <a:r>
              <a:rPr sz="2800" spc="-15" dirty="0" smtClean="0">
                <a:solidFill>
                  <a:srgbClr val="CC0000"/>
                </a:solidFill>
              </a:rPr>
              <a:t>ΙΑΧΕΙΡΙΣΗΣ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467544" y="2276872"/>
            <a:ext cx="8082915" cy="374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5085" indent="-3810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υπουργική απόφαση 146163/2012 (παράρτηµα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εσωτερικός  κανονισµός σελ 23894 &amp; 23917) προτείνει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ανάπτυξη και  εφαρµογή Συστήµατος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Περιβαλλοντικής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ιαχείρισης</a:t>
            </a:r>
            <a:r>
              <a:rPr sz="2000" spc="2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σε</a:t>
            </a:r>
            <a:r>
              <a:rPr sz="2000" spc="-1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ΥΜ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µεγάλου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µεγέθους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(άνω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100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κλινών).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Στα πλαίσια</a:t>
            </a:r>
            <a:r>
              <a:rPr sz="2000" spc="-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αυτά:</a:t>
            </a:r>
            <a:endParaRPr sz="2000" dirty="0">
              <a:latin typeface="Comic Sans MS"/>
              <a:cs typeface="Comic Sans MS"/>
            </a:endParaRPr>
          </a:p>
          <a:p>
            <a:pPr marL="393700" marR="5080" indent="-381000">
              <a:lnSpc>
                <a:spcPct val="100000"/>
              </a:lnSpc>
              <a:spcBef>
                <a:spcPts val="484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1.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Κάθε ΥΜ πρέπει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εκπονήσει, να διατηρεί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εφαρµόζει 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Σύστηµα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Περιβαλλοντικής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ιαχείρισης</a:t>
            </a:r>
            <a:r>
              <a:rPr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25" dirty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sz="2000" spc="25" dirty="0" smtClean="0">
                <a:solidFill>
                  <a:srgbClr val="0000FF"/>
                </a:solidFill>
                <a:latin typeface="Comic Sans MS"/>
                <a:cs typeface="Comic Sans MS"/>
              </a:rPr>
              <a:t>ΣΠ</a:t>
            </a:r>
            <a:r>
              <a:rPr lang="el-GR" sz="2000" spc="2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25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l-GR" sz="2000" spc="25" dirty="0" smtClean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sz="2000" spc="2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 οποίο θα  εντοπίζει και θα ελαχιστοποιεί τους κινδύνους ρύπανσης,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συµπεριλαµβανοµένων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αυτών που πηγάζουν κατά τη λειτουργία 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συντήρηση της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ΥΜ µε στόχο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ολοκληρωµένη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προστασία του  περιβάλλοντος και πρόληψη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ρύπανσης.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ΣΠ</a:t>
            </a:r>
            <a:r>
              <a:rPr lang="el-GR"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θα πρέπει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 πληροί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τις κύριες απαιτήσεις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ιεθνούς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Προτύπου ISO 14001</a:t>
            </a:r>
            <a:r>
              <a:rPr sz="2000" spc="-2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ή  του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EMAS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είναι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αντίστοιχα</a:t>
            </a:r>
            <a:r>
              <a:rPr sz="2000" spc="-6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πιστοποιηµένο.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9" name="object 3"/>
          <p:cNvSpPr/>
          <p:nvPr/>
        </p:nvSpPr>
        <p:spPr>
          <a:xfrm>
            <a:off x="611560" y="476672"/>
            <a:ext cx="4319015" cy="2674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11560" y="3212976"/>
            <a:ext cx="3799332" cy="3323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>
            <a:spLocks noGrp="1"/>
          </p:cNvSpPr>
          <p:nvPr>
            <p:ph type="title"/>
          </p:nvPr>
        </p:nvSpPr>
        <p:spPr>
          <a:xfrm>
            <a:off x="6516216" y="548680"/>
            <a:ext cx="1012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Χ</a:t>
            </a:r>
            <a:r>
              <a:rPr sz="2800" spc="-10" dirty="0">
                <a:solidFill>
                  <a:srgbClr val="FF0000"/>
                </a:solidFill>
              </a:rPr>
              <a:t>Τ</a:t>
            </a:r>
            <a:r>
              <a:rPr sz="2800" dirty="0">
                <a:solidFill>
                  <a:srgbClr val="FF0000"/>
                </a:solidFill>
              </a:rPr>
              <a:t>Ε</a:t>
            </a:r>
            <a:r>
              <a:rPr sz="2800" spc="-5" dirty="0">
                <a:solidFill>
                  <a:srgbClr val="FF0000"/>
                </a:solidFill>
              </a:rPr>
              <a:t>Σ</a:t>
            </a:r>
            <a:endParaRPr sz="2800" dirty="0"/>
          </a:p>
        </p:txBody>
      </p:sp>
      <p:sp>
        <p:nvSpPr>
          <p:cNvPr id="15" name="object 6"/>
          <p:cNvSpPr txBox="1"/>
          <p:nvPr/>
        </p:nvSpPr>
        <p:spPr>
          <a:xfrm>
            <a:off x="5580112" y="1340768"/>
            <a:ext cx="3310890" cy="6013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5745" marR="5080" indent="-233679">
              <a:lnSpc>
                <a:spcPct val="109800"/>
              </a:lnSpc>
              <a:spcBef>
                <a:spcPts val="130"/>
              </a:spcBef>
              <a:tabLst>
                <a:tab pos="1824355" algn="l"/>
              </a:tabLst>
            </a:pPr>
            <a:r>
              <a:rPr sz="1800" dirty="0">
                <a:solidFill>
                  <a:srgbClr val="CC3200"/>
                </a:solidFill>
                <a:latin typeface="Comic Sans MS"/>
                <a:cs typeface="Comic Sans MS"/>
              </a:rPr>
              <a:t>O</a:t>
            </a:r>
            <a:r>
              <a:rPr sz="1800" spc="10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1800" spc="-5" dirty="0" err="1" smtClean="0">
                <a:solidFill>
                  <a:srgbClr val="CC3200"/>
                </a:solidFill>
                <a:latin typeface="Comic Sans MS"/>
                <a:cs typeface="Comic Sans MS"/>
              </a:rPr>
              <a:t>οικογενειακός</a:t>
            </a:r>
            <a:r>
              <a:rPr lang="el-GR" sz="1800" spc="-5" dirty="0" smtClean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1800" spc="-5" dirty="0" err="1" smtClean="0">
                <a:solidFill>
                  <a:srgbClr val="CC3200"/>
                </a:solidFill>
                <a:latin typeface="Comic Sans MS"/>
                <a:cs typeface="Comic Sans MS"/>
              </a:rPr>
              <a:t>ιατρός</a:t>
            </a:r>
            <a:r>
              <a:rPr sz="1800" spc="-55" dirty="0" smtClean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1600" spc="5" dirty="0">
                <a:solidFill>
                  <a:srgbClr val="CC3200"/>
                </a:solidFill>
                <a:latin typeface="Comic Sans MS"/>
                <a:cs typeface="Comic Sans MS"/>
              </a:rPr>
              <a:t>αρκούσε  </a:t>
            </a:r>
            <a:r>
              <a:rPr sz="1600" spc="25" dirty="0">
                <a:solidFill>
                  <a:srgbClr val="CC3200"/>
                </a:solidFill>
                <a:latin typeface="Comic Sans MS"/>
                <a:cs typeface="Comic Sans MS"/>
              </a:rPr>
              <a:t>για </a:t>
            </a:r>
            <a:r>
              <a:rPr sz="1600" spc="-5" dirty="0">
                <a:solidFill>
                  <a:srgbClr val="CC3200"/>
                </a:solidFill>
                <a:latin typeface="Comic Sans MS"/>
                <a:cs typeface="Comic Sans MS"/>
              </a:rPr>
              <a:t>τη </a:t>
            </a:r>
            <a:r>
              <a:rPr sz="1600" spc="5" dirty="0">
                <a:solidFill>
                  <a:srgbClr val="CC3200"/>
                </a:solidFill>
                <a:latin typeface="Comic Sans MS"/>
                <a:cs typeface="Comic Sans MS"/>
              </a:rPr>
              <a:t>φροντίδα </a:t>
            </a:r>
            <a:r>
              <a:rPr sz="1600" spc="-5" dirty="0">
                <a:solidFill>
                  <a:srgbClr val="CC3200"/>
                </a:solidFill>
                <a:latin typeface="Comic Sans MS"/>
                <a:cs typeface="Comic Sans MS"/>
              </a:rPr>
              <a:t>του</a:t>
            </a:r>
            <a:r>
              <a:rPr sz="1600" spc="-135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z="1600" spc="5" dirty="0">
                <a:solidFill>
                  <a:srgbClr val="CC3200"/>
                </a:solidFill>
                <a:latin typeface="Comic Sans MS"/>
                <a:cs typeface="Comic Sans MS"/>
              </a:rPr>
              <a:t>ασθενούς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4932040" y="4365104"/>
            <a:ext cx="396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  <a:latin typeface="Comic Sans MS"/>
                <a:cs typeface="Comic Sans MS"/>
              </a:rPr>
              <a:t>Ο </a:t>
            </a:r>
            <a:r>
              <a:rPr sz="1800" spc="-5" dirty="0">
                <a:solidFill>
                  <a:srgbClr val="CC0000"/>
                </a:solidFill>
                <a:latin typeface="Comic Sans MS"/>
                <a:cs typeface="Comic Sans MS"/>
              </a:rPr>
              <a:t>απαραίτητος εξοπλισµός στις </a:t>
            </a:r>
            <a:r>
              <a:rPr sz="1800" dirty="0">
                <a:solidFill>
                  <a:srgbClr val="CC0000"/>
                </a:solidFill>
                <a:latin typeface="Comic Sans MS"/>
                <a:cs typeface="Comic Sans MS"/>
              </a:rPr>
              <a:t>αρχές  </a:t>
            </a:r>
            <a:r>
              <a:rPr sz="1800" dirty="0" err="1">
                <a:solidFill>
                  <a:srgbClr val="CC0000"/>
                </a:solidFill>
                <a:latin typeface="Comic Sans MS"/>
                <a:cs typeface="Comic Sans MS"/>
              </a:rPr>
              <a:t>του</a:t>
            </a:r>
            <a:r>
              <a:rPr sz="180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800" dirty="0" smtClean="0">
                <a:solidFill>
                  <a:srgbClr val="CC0000"/>
                </a:solidFill>
                <a:latin typeface="Comic Sans MS"/>
                <a:cs typeface="Comic Sans MS"/>
              </a:rPr>
              <a:t>20</a:t>
            </a:r>
            <a:r>
              <a:rPr sz="1800" baseline="25462" dirty="0" smtClean="0">
                <a:solidFill>
                  <a:srgbClr val="CC0000"/>
                </a:solidFill>
                <a:latin typeface="Comic Sans MS"/>
                <a:cs typeface="Comic Sans MS"/>
              </a:rPr>
              <a:t>ο</a:t>
            </a:r>
            <a:r>
              <a:rPr lang="el-GR" sz="1800" baseline="25462" dirty="0" smtClean="0">
                <a:solidFill>
                  <a:srgbClr val="CC0000"/>
                </a:solidFill>
                <a:latin typeface="Comic Sans MS"/>
                <a:cs typeface="Comic Sans MS"/>
              </a:rPr>
              <a:t>υ</a:t>
            </a:r>
            <a:r>
              <a:rPr sz="1800" spc="232" baseline="25462" dirty="0" smtClean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CC0000"/>
                </a:solidFill>
                <a:latin typeface="Comic Sans MS"/>
                <a:cs typeface="Comic Sans MS"/>
              </a:rPr>
              <a:t>Αιώνα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object 4"/>
          <p:cNvSpPr/>
          <p:nvPr/>
        </p:nvSpPr>
        <p:spPr>
          <a:xfrm>
            <a:off x="755576" y="332656"/>
            <a:ext cx="2590800" cy="2051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827584" y="404664"/>
            <a:ext cx="1184275" cy="3384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εργαστήριο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491880" y="332656"/>
            <a:ext cx="1967483" cy="2942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91880" y="404664"/>
            <a:ext cx="1510665" cy="5854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1440" marR="161290">
              <a:lnSpc>
                <a:spcPct val="100000"/>
              </a:lnSpc>
              <a:spcBef>
                <a:spcPts val="280"/>
              </a:spcBef>
            </a:pPr>
            <a:r>
              <a:rPr sz="1600" spc="9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FF0000"/>
                </a:solidFill>
                <a:latin typeface="Comic Sans MS"/>
                <a:cs typeface="Comic Sans MS"/>
              </a:rPr>
              <a:t>ι</a:t>
            </a: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αγν</a:t>
            </a:r>
            <a:r>
              <a:rPr sz="1600" spc="-10" dirty="0">
                <a:solidFill>
                  <a:srgbClr val="FF0000"/>
                </a:solidFill>
                <a:latin typeface="Comic Sans MS"/>
                <a:cs typeface="Comic Sans MS"/>
              </a:rPr>
              <a:t>ω</a:t>
            </a: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στ</a:t>
            </a:r>
            <a:r>
              <a:rPr sz="1600" spc="-10" dirty="0">
                <a:solidFill>
                  <a:srgbClr val="FF0000"/>
                </a:solidFill>
                <a:latin typeface="Comic Sans MS"/>
                <a:cs typeface="Comic Sans MS"/>
              </a:rPr>
              <a:t>ι</a:t>
            </a: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κ</a:t>
            </a:r>
            <a:r>
              <a:rPr sz="1600" spc="-10" dirty="0">
                <a:solidFill>
                  <a:srgbClr val="FF0000"/>
                </a:solidFill>
                <a:latin typeface="Comic Sans MS"/>
                <a:cs typeface="Comic Sans MS"/>
              </a:rPr>
              <a:t>έ</a:t>
            </a: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ς  µέθοδοι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14" name="object 20"/>
          <p:cNvSpPr txBox="1">
            <a:spLocks noGrp="1"/>
          </p:cNvSpPr>
          <p:nvPr>
            <p:ph type="title"/>
          </p:nvPr>
        </p:nvSpPr>
        <p:spPr>
          <a:xfrm>
            <a:off x="6300192" y="404664"/>
            <a:ext cx="240959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</a:rPr>
              <a:t>Σ</a:t>
            </a:r>
            <a:r>
              <a:rPr sz="2800" spc="-5" dirty="0">
                <a:solidFill>
                  <a:srgbClr val="FF0000"/>
                </a:solidFill>
              </a:rPr>
              <a:t>ΗΜΕ</a:t>
            </a:r>
            <a:r>
              <a:rPr sz="2800" dirty="0">
                <a:solidFill>
                  <a:srgbClr val="FF0000"/>
                </a:solidFill>
              </a:rPr>
              <a:t>ΡΑ</a:t>
            </a:r>
          </a:p>
        </p:txBody>
      </p:sp>
      <p:sp>
        <p:nvSpPr>
          <p:cNvPr id="15" name="object 19"/>
          <p:cNvSpPr txBox="1"/>
          <p:nvPr/>
        </p:nvSpPr>
        <p:spPr>
          <a:xfrm>
            <a:off x="5724128" y="980728"/>
            <a:ext cx="2971800" cy="126573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54000" indent="-163195">
              <a:lnSpc>
                <a:spcPct val="100000"/>
              </a:lnSpc>
              <a:spcBef>
                <a:spcPts val="270"/>
              </a:spcBef>
              <a:buSzPct val="93750"/>
              <a:buFont typeface="DejaVu Sans"/>
              <a:buChar char="✓"/>
              <a:tabLst>
                <a:tab pos="254635" algn="l"/>
              </a:tabLst>
            </a:pP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Συστήµατα</a:t>
            </a:r>
            <a:r>
              <a:rPr sz="1600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πληροφορικής</a:t>
            </a:r>
            <a:endParaRPr sz="1600" dirty="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</a:pPr>
            <a:r>
              <a:rPr sz="1600" spc="-70" dirty="0">
                <a:solidFill>
                  <a:srgbClr val="FF0000"/>
                </a:solidFill>
                <a:latin typeface="DejaVu Sans"/>
                <a:cs typeface="DejaVu Sans"/>
              </a:rPr>
              <a:t>✓</a:t>
            </a:r>
            <a:r>
              <a:rPr sz="1600" spc="-70" dirty="0">
                <a:solidFill>
                  <a:srgbClr val="FF0000"/>
                </a:solidFill>
                <a:latin typeface="Comic Sans MS"/>
                <a:cs typeface="Comic Sans MS"/>
              </a:rPr>
              <a:t>Φάρµακα</a:t>
            </a:r>
            <a:endParaRPr sz="1600" dirty="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</a:pPr>
            <a:r>
              <a:rPr sz="1600" spc="-50" dirty="0">
                <a:solidFill>
                  <a:srgbClr val="FF0000"/>
                </a:solidFill>
                <a:latin typeface="DejaVu Sans"/>
                <a:cs typeface="DejaVu Sans"/>
              </a:rPr>
              <a:t>✓</a:t>
            </a:r>
            <a:r>
              <a:rPr sz="1600" spc="-50" dirty="0">
                <a:solidFill>
                  <a:srgbClr val="FF0000"/>
                </a:solidFill>
                <a:latin typeface="Comic Sans MS"/>
                <a:cs typeface="Comic Sans MS"/>
              </a:rPr>
              <a:t>Νοσηλευτική</a:t>
            </a:r>
            <a:r>
              <a:rPr sz="1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φροντίδα</a:t>
            </a:r>
            <a:endParaRPr sz="1600" dirty="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</a:pPr>
            <a:r>
              <a:rPr sz="1600" spc="-60" dirty="0">
                <a:solidFill>
                  <a:srgbClr val="FF0000"/>
                </a:solidFill>
                <a:latin typeface="DejaVu Sans"/>
                <a:cs typeface="DejaVu Sans"/>
              </a:rPr>
              <a:t>✓</a:t>
            </a:r>
            <a:r>
              <a:rPr sz="1600" spc="-60" dirty="0">
                <a:solidFill>
                  <a:srgbClr val="FF0000"/>
                </a:solidFill>
                <a:latin typeface="Comic Sans MS"/>
                <a:cs typeface="Comic Sans MS"/>
              </a:rPr>
              <a:t>Συντήρηση</a:t>
            </a:r>
            <a:endParaRPr sz="1600" dirty="0">
              <a:latin typeface="Comic Sans MS"/>
              <a:cs typeface="Comic Sans MS"/>
            </a:endParaRPr>
          </a:p>
          <a:p>
            <a:pPr marL="91440">
              <a:lnSpc>
                <a:spcPct val="100000"/>
              </a:lnSpc>
            </a:pPr>
            <a:r>
              <a:rPr sz="1600" spc="-45" dirty="0" smtClean="0">
                <a:solidFill>
                  <a:srgbClr val="FF0000"/>
                </a:solidFill>
                <a:latin typeface="DejaVu Sans"/>
                <a:cs typeface="DejaVu Sans"/>
              </a:rPr>
              <a:t>✓</a:t>
            </a:r>
            <a:r>
              <a:rPr lang="el-GR" sz="1600" spc="-45" dirty="0" smtClean="0">
                <a:solidFill>
                  <a:srgbClr val="FF0000"/>
                </a:solidFill>
                <a:latin typeface="Comic Sans MS"/>
                <a:cs typeface="DejaVu Sans"/>
              </a:rPr>
              <a:t>Δ</a:t>
            </a:r>
            <a:r>
              <a:rPr sz="1600" spc="-4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ιακρίβωση</a:t>
            </a:r>
            <a:r>
              <a:rPr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οργάνων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755576" y="2636912"/>
            <a:ext cx="5847588" cy="3828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 txBox="1"/>
          <p:nvPr/>
        </p:nvSpPr>
        <p:spPr>
          <a:xfrm>
            <a:off x="6516216" y="5013176"/>
            <a:ext cx="2627784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Comic Sans MS"/>
                <a:cs typeface="Comic Sans MS"/>
              </a:rPr>
              <a:t>ΑΛΛΗΛΟΕΞΑΡΤΩΜΕΝΕΣ</a:t>
            </a:r>
            <a:r>
              <a:rPr sz="1600" spc="2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el-GR" sz="1600" spc="22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ΟΜΑ</a:t>
            </a:r>
            <a:r>
              <a:rPr lang="el-GR" sz="16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Δ</a:t>
            </a:r>
            <a:r>
              <a:rPr sz="16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ΕΣ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513080" y="836712"/>
            <a:ext cx="86309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C0000"/>
                </a:solidFill>
              </a:rPr>
              <a:t>«Είµαι </a:t>
            </a:r>
            <a:r>
              <a:rPr sz="2400" spc="-5" dirty="0">
                <a:solidFill>
                  <a:srgbClr val="CC0000"/>
                </a:solidFill>
              </a:rPr>
              <a:t>ένας ευσυνείδητος </a:t>
            </a:r>
            <a:r>
              <a:rPr sz="2400" dirty="0">
                <a:solidFill>
                  <a:srgbClr val="CC0000"/>
                </a:solidFill>
              </a:rPr>
              <a:t>και </a:t>
            </a:r>
            <a:r>
              <a:rPr sz="2400" spc="-5" dirty="0" err="1">
                <a:solidFill>
                  <a:srgbClr val="CC0000"/>
                </a:solidFill>
              </a:rPr>
              <a:t>ικανός</a:t>
            </a:r>
            <a:r>
              <a:rPr sz="2400" spc="-5" dirty="0">
                <a:solidFill>
                  <a:srgbClr val="CC0000"/>
                </a:solidFill>
              </a:rPr>
              <a:t> </a:t>
            </a:r>
            <a:r>
              <a:rPr sz="2400" spc="-5" dirty="0" err="1" smtClean="0">
                <a:solidFill>
                  <a:srgbClr val="CC0000"/>
                </a:solidFill>
              </a:rPr>
              <a:t>ιατρός</a:t>
            </a:r>
            <a:r>
              <a:rPr lang="el-GR" sz="2400" spc="-5" dirty="0" smtClean="0">
                <a:solidFill>
                  <a:srgbClr val="CC0000"/>
                </a:solidFill>
              </a:rPr>
              <a:t>,</a:t>
            </a:r>
            <a:r>
              <a:rPr sz="2400" spc="-5" dirty="0" smtClean="0">
                <a:solidFill>
                  <a:srgbClr val="CC0000"/>
                </a:solidFill>
              </a:rPr>
              <a:t> </a:t>
            </a:r>
            <a:r>
              <a:rPr sz="2400" spc="-5" dirty="0">
                <a:solidFill>
                  <a:srgbClr val="CC0000"/>
                </a:solidFill>
              </a:rPr>
              <a:t>έτσι γιατί λοιπόν να  χρειάζοµαι ένα σύστηµα διαχείρισης </a:t>
            </a:r>
            <a:r>
              <a:rPr sz="2400" spc="-5" dirty="0" err="1">
                <a:solidFill>
                  <a:srgbClr val="CC0000"/>
                </a:solidFill>
              </a:rPr>
              <a:t>ποιότητας</a:t>
            </a:r>
            <a:r>
              <a:rPr sz="2400" spc="-5" dirty="0" smtClean="0">
                <a:solidFill>
                  <a:srgbClr val="CC0000"/>
                </a:solidFill>
              </a:rPr>
              <a:t>;</a:t>
            </a:r>
            <a:r>
              <a:rPr sz="2400" dirty="0" smtClean="0">
                <a:solidFill>
                  <a:srgbClr val="CC0000"/>
                </a:solidFill>
              </a:rPr>
              <a:t>»</a:t>
            </a:r>
            <a:endParaRPr sz="2400" dirty="0"/>
          </a:p>
        </p:txBody>
      </p:sp>
      <p:sp>
        <p:nvSpPr>
          <p:cNvPr id="7" name="object 4"/>
          <p:cNvSpPr txBox="1"/>
          <p:nvPr/>
        </p:nvSpPr>
        <p:spPr>
          <a:xfrm>
            <a:off x="395536" y="1844824"/>
            <a:ext cx="8171815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Γιατί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σηµερινό Σύστηµα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A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Παροχής Υπηρεσιών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Υγείας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δεν µπορεί  </a:t>
            </a: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λειτουργήσει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 τους όρους που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λειτουργούσε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προσωπικό  ιατρείο</a:t>
            </a:r>
            <a:r>
              <a:rPr sz="2000" spc="2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35" dirty="0">
                <a:solidFill>
                  <a:srgbClr val="0000FF"/>
                </a:solidFill>
                <a:latin typeface="Comic Sans MS"/>
                <a:cs typeface="Comic Sans MS"/>
              </a:rPr>
              <a:t>στα</a:t>
            </a:r>
            <a:r>
              <a:rPr sz="2000" spc="254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25" dirty="0">
                <a:solidFill>
                  <a:srgbClr val="0000FF"/>
                </a:solidFill>
                <a:latin typeface="Comic Sans MS"/>
                <a:cs typeface="Comic Sans MS"/>
              </a:rPr>
              <a:t>µέσα</a:t>
            </a:r>
            <a:r>
              <a:rPr sz="2000" spc="2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spc="2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εικοστού</a:t>
            </a:r>
            <a:r>
              <a:rPr sz="2000" spc="2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αιώνα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Χρειαζόµαστε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Συστήµατα</a:t>
            </a:r>
            <a:r>
              <a:rPr sz="2000" spc="2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διαχείρισης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Οµαδικό</a:t>
            </a:r>
            <a:r>
              <a:rPr sz="2000" spc="2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πνεύµα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Συνεργασία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15" dirty="0">
                <a:solidFill>
                  <a:srgbClr val="0000FF"/>
                </a:solidFill>
                <a:latin typeface="Comic Sans MS"/>
                <a:cs typeface="Comic Sans MS"/>
              </a:rPr>
              <a:t>Γνώση </a:t>
            </a:r>
            <a:r>
              <a:rPr sz="2000" spc="30" dirty="0">
                <a:solidFill>
                  <a:srgbClr val="0000FF"/>
                </a:solidFill>
                <a:latin typeface="Comic Sans MS"/>
                <a:cs typeface="Comic Sans MS"/>
              </a:rPr>
              <a:t>σε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πολλαπλά</a:t>
            </a:r>
            <a:r>
              <a:rPr sz="2000" spc="1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επίπεδα</a:t>
            </a:r>
            <a:endParaRPr sz="2000" dirty="0">
              <a:latin typeface="Comic Sans MS"/>
              <a:cs typeface="Comic Sans MS"/>
            </a:endParaRPr>
          </a:p>
        </p:txBody>
      </p:sp>
      <p:grpSp>
        <p:nvGrpSpPr>
          <p:cNvPr id="8" name="object 6"/>
          <p:cNvGrpSpPr/>
          <p:nvPr/>
        </p:nvGrpSpPr>
        <p:grpSpPr>
          <a:xfrm>
            <a:off x="5004048" y="2852936"/>
            <a:ext cx="3317875" cy="3573779"/>
            <a:chOff x="6066921" y="2554224"/>
            <a:chExt cx="3317875" cy="3573779"/>
          </a:xfrm>
        </p:grpSpPr>
        <p:sp>
          <p:nvSpPr>
            <p:cNvPr id="9" name="object 7"/>
            <p:cNvSpPr/>
            <p:nvPr/>
          </p:nvSpPr>
          <p:spPr>
            <a:xfrm>
              <a:off x="7147437" y="2699003"/>
              <a:ext cx="2042160" cy="2060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6066921" y="2554224"/>
              <a:ext cx="3317747" cy="35737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6" name="object 4"/>
          <p:cNvSpPr/>
          <p:nvPr/>
        </p:nvSpPr>
        <p:spPr>
          <a:xfrm>
            <a:off x="395536" y="476672"/>
            <a:ext cx="8280920" cy="588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6" name="object 4"/>
          <p:cNvSpPr/>
          <p:nvPr/>
        </p:nvSpPr>
        <p:spPr>
          <a:xfrm>
            <a:off x="323528" y="692696"/>
            <a:ext cx="8496944" cy="5744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3923928" y="1124744"/>
            <a:ext cx="3709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solidFill>
                  <a:srgbClr val="FF0000"/>
                </a:solidFill>
                <a:latin typeface="Times New Roman"/>
                <a:cs typeface="Times New Roman"/>
              </a:rPr>
              <a:t>ΜΕΤΡΗΣΗ </a:t>
            </a:r>
            <a:r>
              <a:rPr sz="2000" spc="75" dirty="0">
                <a:solidFill>
                  <a:srgbClr val="FF0000"/>
                </a:solidFill>
                <a:latin typeface="Times New Roman"/>
                <a:cs typeface="Times New Roman"/>
              </a:rPr>
              <a:t>ΚΑΙ</a:t>
            </a:r>
            <a:r>
              <a:rPr sz="200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FF0000"/>
                </a:solidFill>
                <a:latin typeface="Times New Roman"/>
                <a:cs typeface="Times New Roman"/>
              </a:rPr>
              <a:t>ΑΞΙΟΛΟΓΗΣΗ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  <p:grpSp>
        <p:nvGrpSpPr>
          <p:cNvPr id="6" name="object 6"/>
          <p:cNvGrpSpPr/>
          <p:nvPr/>
        </p:nvGrpSpPr>
        <p:grpSpPr>
          <a:xfrm>
            <a:off x="539552" y="188640"/>
            <a:ext cx="7848600" cy="4105910"/>
            <a:chOff x="774067" y="348995"/>
            <a:chExt cx="7848600" cy="4105910"/>
          </a:xfrm>
        </p:grpSpPr>
        <p:sp>
          <p:nvSpPr>
            <p:cNvPr id="7" name="object 7"/>
            <p:cNvSpPr/>
            <p:nvPr/>
          </p:nvSpPr>
          <p:spPr>
            <a:xfrm>
              <a:off x="774067" y="609599"/>
              <a:ext cx="3200400" cy="38450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1185" y="348995"/>
              <a:ext cx="3491484" cy="2842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4"/>
          <p:cNvSpPr txBox="1"/>
          <p:nvPr/>
        </p:nvSpPr>
        <p:spPr>
          <a:xfrm>
            <a:off x="755576" y="3933056"/>
            <a:ext cx="7876540" cy="2040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«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Approximately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44,000 to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nearly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100,000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patients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die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annually</a:t>
            </a:r>
            <a:r>
              <a:rPr sz="2000" spc="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endParaRPr sz="2000" dirty="0">
              <a:latin typeface="Comic Sans MS"/>
              <a:cs typeface="Comic Sans MS"/>
            </a:endParaRPr>
          </a:p>
          <a:p>
            <a:pPr marL="418465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U.S.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hospitals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due to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error</a:t>
            </a: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»</a:t>
            </a:r>
            <a:endParaRPr sz="2000" dirty="0">
              <a:latin typeface="Comic Sans MS"/>
              <a:cs typeface="Comic Sans MS"/>
            </a:endParaRPr>
          </a:p>
          <a:p>
            <a:pPr marL="418465" marR="108585" indent="-381000">
              <a:lnSpc>
                <a:spcPct val="100000"/>
              </a:lnSpc>
              <a:spcBef>
                <a:spcPts val="480"/>
              </a:spcBef>
            </a:pP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“Χαρακτηριστικά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Ιατρικών </a:t>
            </a:r>
            <a:r>
              <a:rPr sz="2000" spc="35" dirty="0">
                <a:solidFill>
                  <a:srgbClr val="0000FF"/>
                </a:solidFill>
                <a:latin typeface="Comic Sans MS"/>
                <a:cs typeface="Comic Sans MS"/>
              </a:rPr>
              <a:t>Σφαλµάτων: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Ερευνητικά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ευρήµατα 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από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Ελλάδα</a:t>
            </a:r>
            <a:r>
              <a:rPr sz="2000" spc="1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80" dirty="0">
                <a:solidFill>
                  <a:srgbClr val="0000FF"/>
                </a:solidFill>
                <a:latin typeface="Comic Sans MS"/>
                <a:cs typeface="Comic Sans MS"/>
              </a:rPr>
              <a:t>“</a:t>
            </a:r>
            <a:endParaRPr sz="2000" dirty="0">
              <a:latin typeface="Comic Sans MS"/>
              <a:cs typeface="Comic Sans MS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Πολλάλης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Γιάννης</a:t>
            </a:r>
            <a:r>
              <a:rPr sz="1950" baseline="25641" dirty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Βοζίκης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Αθανάσιος</a:t>
            </a:r>
            <a:r>
              <a:rPr sz="1950" baseline="2564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Ρήγα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Μαρίνα</a:t>
            </a:r>
            <a:r>
              <a:rPr sz="2000" spc="-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950" spc="22" baseline="25641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endParaRPr sz="1950" baseline="25641" dirty="0">
              <a:latin typeface="Comic Sans MS"/>
              <a:cs typeface="Comic Sans MS"/>
            </a:endParaRPr>
          </a:p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2100" i="1" spc="-5" dirty="0">
                <a:solidFill>
                  <a:srgbClr val="0000FF"/>
                </a:solidFill>
                <a:latin typeface="Arial"/>
                <a:cs typeface="Arial"/>
              </a:rPr>
              <a:t>Το </a:t>
            </a:r>
            <a:r>
              <a:rPr sz="2100" i="1" spc="-135" dirty="0">
                <a:solidFill>
                  <a:srgbClr val="0000FF"/>
                </a:solidFill>
                <a:latin typeface="Arial"/>
                <a:cs typeface="Arial"/>
              </a:rPr>
              <a:t>Βήµα </a:t>
            </a:r>
            <a:r>
              <a:rPr sz="2100" i="1" spc="-25" dirty="0">
                <a:solidFill>
                  <a:srgbClr val="0000FF"/>
                </a:solidFill>
                <a:latin typeface="Arial"/>
                <a:cs typeface="Arial"/>
              </a:rPr>
              <a:t>του </a:t>
            </a:r>
            <a:r>
              <a:rPr sz="2100" i="1" spc="-60" dirty="0">
                <a:solidFill>
                  <a:srgbClr val="0000FF"/>
                </a:solidFill>
                <a:latin typeface="Arial"/>
                <a:cs typeface="Arial"/>
              </a:rPr>
              <a:t>Ασκληπιού </a:t>
            </a:r>
            <a:r>
              <a:rPr sz="2100" i="1" dirty="0">
                <a:solidFill>
                  <a:srgbClr val="0000FF"/>
                </a:solidFill>
                <a:latin typeface="Arial"/>
                <a:cs typeface="Arial"/>
              </a:rPr>
              <a:t>11ος Τόµος, </a:t>
            </a:r>
            <a:r>
              <a:rPr sz="2100" i="1" spc="-30" dirty="0">
                <a:solidFill>
                  <a:srgbClr val="0000FF"/>
                </a:solidFill>
                <a:latin typeface="Arial"/>
                <a:cs typeface="Arial"/>
              </a:rPr>
              <a:t>4ο</a:t>
            </a:r>
            <a:r>
              <a:rPr sz="210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spc="35" dirty="0">
                <a:solidFill>
                  <a:srgbClr val="0000FF"/>
                </a:solidFill>
                <a:latin typeface="Arial"/>
                <a:cs typeface="Arial"/>
              </a:rPr>
              <a:t>Τεύχος,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827584" y="6021288"/>
            <a:ext cx="369633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i="1" spc="-20" dirty="0">
                <a:solidFill>
                  <a:srgbClr val="0000FF"/>
                </a:solidFill>
                <a:latin typeface="Arial"/>
                <a:cs typeface="Arial"/>
              </a:rPr>
              <a:t>Οκτώβριος </a:t>
            </a:r>
            <a:r>
              <a:rPr sz="2100" i="1" spc="-285" dirty="0">
                <a:solidFill>
                  <a:srgbClr val="0000FF"/>
                </a:solidFill>
                <a:latin typeface="Arial"/>
                <a:cs typeface="Arial"/>
              </a:rPr>
              <a:t>– </a:t>
            </a:r>
            <a:r>
              <a:rPr sz="2100" i="1" spc="-30" dirty="0">
                <a:solidFill>
                  <a:srgbClr val="0000FF"/>
                </a:solidFill>
                <a:latin typeface="Arial"/>
                <a:cs typeface="Arial"/>
              </a:rPr>
              <a:t>Oεκέµβριος</a:t>
            </a:r>
            <a:r>
              <a:rPr sz="2100" i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1" spc="55" dirty="0">
                <a:solidFill>
                  <a:srgbClr val="0000FF"/>
                </a:solidFill>
                <a:latin typeface="Arial"/>
                <a:cs typeface="Arial"/>
              </a:rPr>
              <a:t>2012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131840" y="1052736"/>
            <a:ext cx="5709320" cy="56693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Book Antiqua" pitchFamily="18" charset="0"/>
              </a:rPr>
              <a:t>Ορισμός της Ποιότητας</a:t>
            </a:r>
            <a:endParaRPr lang="el-GR" sz="2800" b="1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>
                <a:latin typeface="Book Antiqua" pitchFamily="18" charset="0"/>
              </a:rPr>
              <a:t>Η ποιότητα δύσκολα γίνεται αισθητή         πολυδιάστατος και υποκειμενικός ο ορισμός της. </a:t>
            </a:r>
          </a:p>
          <a:p>
            <a:pPr>
              <a:buNone/>
            </a:pPr>
            <a:endParaRPr lang="el-G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Book Antiqua" pitchFamily="18" charset="0"/>
              </a:rPr>
              <a:t>Dr. Edwards Deming: </a:t>
            </a:r>
            <a:r>
              <a:rPr lang="el-GR" sz="2400" b="1" dirty="0" smtClean="0">
                <a:latin typeface="Book Antiqua" pitchFamily="18" charset="0"/>
              </a:rPr>
              <a:t>Κύκλος συνεχούς βελτίωσης που δεν τελειώνει ποτέ. </a:t>
            </a:r>
          </a:p>
          <a:p>
            <a:pPr>
              <a:buNone/>
            </a:pPr>
            <a:endParaRPr lang="el-G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Book Antiqua" pitchFamily="18" charset="0"/>
              </a:rPr>
              <a:t>Dr. Joseph </a:t>
            </a:r>
            <a:r>
              <a:rPr lang="en-US" sz="2400" dirty="0" err="1" smtClean="0">
                <a:latin typeface="Book Antiqua" pitchFamily="18" charset="0"/>
              </a:rPr>
              <a:t>Juran</a:t>
            </a:r>
            <a:r>
              <a:rPr lang="en-US" sz="2400" dirty="0" smtClean="0">
                <a:latin typeface="Book Antiqua" pitchFamily="18" charset="0"/>
              </a:rPr>
              <a:t>: </a:t>
            </a:r>
            <a:r>
              <a:rPr lang="el-GR" sz="2400" b="1" dirty="0" smtClean="0">
                <a:latin typeface="Book Antiqua" pitchFamily="18" charset="0"/>
              </a:rPr>
              <a:t>Η έννοια της ποιότητας περιστρέφεται γύρω από την καταλληλότητα για χρήση. </a:t>
            </a:r>
            <a:endParaRPr lang="el-GR" sz="2400" b="1" dirty="0">
              <a:latin typeface="Book Antiqua" pitchFamily="18" charset="0"/>
            </a:endParaRP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5652120" y="263691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6" name="Picture 2" descr="http://www.opinionpost.gr/news/wp-content/uploads/2013/04/health-300x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19907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6" name="object 6"/>
          <p:cNvSpPr/>
          <p:nvPr/>
        </p:nvSpPr>
        <p:spPr>
          <a:xfrm>
            <a:off x="179512" y="348989"/>
            <a:ext cx="8640960" cy="6104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9552" y="980728"/>
            <a:ext cx="3767454" cy="11226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b="1" spc="150" dirty="0">
                <a:latin typeface="Arial"/>
                <a:cs typeface="Arial"/>
              </a:rPr>
              <a:t>HEALTH </a:t>
            </a:r>
            <a:r>
              <a:rPr sz="1800" b="1" spc="-45" dirty="0">
                <a:latin typeface="Arial"/>
                <a:cs typeface="Arial"/>
              </a:rPr>
              <a:t>SYSTEMS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180" dirty="0">
                <a:latin typeface="Arial"/>
                <a:cs typeface="Arial"/>
              </a:rPr>
              <a:t>FINANCING</a:t>
            </a:r>
            <a:endParaRPr sz="1800" dirty="0">
              <a:latin typeface="Arial"/>
              <a:cs typeface="Arial"/>
            </a:endParaRPr>
          </a:p>
          <a:p>
            <a:pPr marL="278765" marR="271780" algn="ctr">
              <a:lnSpc>
                <a:spcPts val="1939"/>
              </a:lnSpc>
              <a:spcBef>
                <a:spcPts val="465"/>
              </a:spcBef>
            </a:pPr>
            <a:r>
              <a:rPr sz="1800" spc="114" dirty="0">
                <a:latin typeface="Arial"/>
                <a:cs typeface="Arial"/>
              </a:rPr>
              <a:t>THE </a:t>
            </a:r>
            <a:r>
              <a:rPr sz="1800" spc="110" dirty="0">
                <a:latin typeface="Arial"/>
                <a:cs typeface="Arial"/>
              </a:rPr>
              <a:t>PATH </a:t>
            </a:r>
            <a:r>
              <a:rPr sz="1800" spc="175" dirty="0">
                <a:latin typeface="Arial"/>
                <a:cs typeface="Arial"/>
              </a:rPr>
              <a:t>TO </a:t>
            </a:r>
            <a:r>
              <a:rPr sz="1800" spc="110" dirty="0">
                <a:latin typeface="Arial"/>
                <a:cs typeface="Arial"/>
              </a:rPr>
              <a:t>UNIVERSAL  </a:t>
            </a:r>
            <a:r>
              <a:rPr sz="1800" spc="70" dirty="0">
                <a:latin typeface="Arial"/>
                <a:cs typeface="Arial"/>
              </a:rPr>
              <a:t>COVERAGE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1920"/>
              </a:lnSpc>
            </a:pPr>
            <a:r>
              <a:rPr sz="1800" spc="180" dirty="0">
                <a:latin typeface="Arial"/>
                <a:cs typeface="Arial"/>
              </a:rPr>
              <a:t>WORLD </a:t>
            </a:r>
            <a:r>
              <a:rPr sz="1800" spc="160" dirty="0">
                <a:latin typeface="Arial"/>
                <a:cs typeface="Arial"/>
              </a:rPr>
              <a:t>HEALTH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REPORT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5364088" y="2420888"/>
            <a:ext cx="2982467" cy="1661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/>
          <p:nvPr/>
        </p:nvSpPr>
        <p:spPr>
          <a:xfrm>
            <a:off x="611560" y="2780928"/>
            <a:ext cx="4354195" cy="35337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1270" algn="ctr">
              <a:lnSpc>
                <a:spcPts val="1730"/>
              </a:lnSpc>
              <a:spcBef>
                <a:spcPts val="310"/>
              </a:spcBef>
            </a:pPr>
            <a:r>
              <a:rPr sz="1600" spc="20" dirty="0">
                <a:solidFill>
                  <a:srgbClr val="323299"/>
                </a:solidFill>
                <a:latin typeface="Comic Sans MS"/>
                <a:cs typeface="Comic Sans MS"/>
              </a:rPr>
              <a:t>«This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report </a:t>
            </a:r>
            <a:r>
              <a:rPr sz="1600" spc="5" dirty="0">
                <a:solidFill>
                  <a:srgbClr val="323299"/>
                </a:solidFill>
                <a:latin typeface="Comic Sans MS"/>
                <a:cs typeface="Comic Sans MS"/>
              </a:rPr>
              <a:t>estimates </a:t>
            </a:r>
            <a:r>
              <a:rPr sz="1600" spc="15" dirty="0">
                <a:solidFill>
                  <a:srgbClr val="323299"/>
                </a:solidFill>
                <a:latin typeface="Comic Sans MS"/>
                <a:cs typeface="Comic Sans MS"/>
              </a:rPr>
              <a:t>that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from </a:t>
            </a:r>
            <a:r>
              <a:rPr sz="1600" spc="-10" dirty="0">
                <a:solidFill>
                  <a:srgbClr val="323299"/>
                </a:solidFill>
                <a:latin typeface="Comic Sans MS"/>
                <a:cs typeface="Comic Sans MS"/>
              </a:rPr>
              <a:t>20%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to  </a:t>
            </a:r>
            <a:r>
              <a:rPr sz="1600" spc="-10" dirty="0">
                <a:solidFill>
                  <a:srgbClr val="323299"/>
                </a:solidFill>
                <a:latin typeface="Comic Sans MS"/>
                <a:cs typeface="Comic Sans MS"/>
              </a:rPr>
              <a:t>40%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of </a:t>
            </a:r>
            <a:r>
              <a:rPr sz="1600" spc="15" dirty="0">
                <a:solidFill>
                  <a:srgbClr val="323299"/>
                </a:solidFill>
                <a:latin typeface="Comic Sans MS"/>
                <a:cs typeface="Comic Sans MS"/>
              </a:rPr>
              <a:t>all </a:t>
            </a:r>
            <a:r>
              <a:rPr sz="1600" spc="10" dirty="0">
                <a:solidFill>
                  <a:srgbClr val="323299"/>
                </a:solidFill>
                <a:latin typeface="Comic Sans MS"/>
                <a:cs typeface="Comic Sans MS"/>
              </a:rPr>
              <a:t>health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spending is </a:t>
            </a:r>
            <a:r>
              <a:rPr sz="1600" dirty="0">
                <a:solidFill>
                  <a:srgbClr val="323299"/>
                </a:solidFill>
                <a:latin typeface="Comic Sans MS"/>
                <a:cs typeface="Comic Sans MS"/>
              </a:rPr>
              <a:t>currently  </a:t>
            </a:r>
            <a:r>
              <a:rPr sz="1600" spc="10" dirty="0">
                <a:solidFill>
                  <a:srgbClr val="323299"/>
                </a:solidFill>
                <a:latin typeface="Comic Sans MS"/>
                <a:cs typeface="Comic Sans MS"/>
              </a:rPr>
              <a:t>wasted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through </a:t>
            </a:r>
            <a:r>
              <a:rPr sz="1600" spc="20" dirty="0">
                <a:solidFill>
                  <a:srgbClr val="323299"/>
                </a:solidFill>
                <a:latin typeface="Comic Sans MS"/>
                <a:cs typeface="Comic Sans MS"/>
              </a:rPr>
              <a:t>inefficiency, and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points to  </a:t>
            </a:r>
            <a:r>
              <a:rPr sz="1600" spc="120" dirty="0">
                <a:solidFill>
                  <a:srgbClr val="323299"/>
                </a:solidFill>
                <a:latin typeface="Comic Sans MS"/>
                <a:cs typeface="Comic Sans MS"/>
              </a:rPr>
              <a:t>10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specific </a:t>
            </a:r>
            <a:r>
              <a:rPr sz="1600" spc="25" dirty="0">
                <a:solidFill>
                  <a:srgbClr val="323299"/>
                </a:solidFill>
                <a:latin typeface="Comic Sans MS"/>
                <a:cs typeface="Comic Sans MS"/>
              </a:rPr>
              <a:t>areas </a:t>
            </a:r>
            <a:r>
              <a:rPr sz="1600" dirty="0">
                <a:solidFill>
                  <a:srgbClr val="323299"/>
                </a:solidFill>
                <a:latin typeface="Comic Sans MS"/>
                <a:cs typeface="Comic Sans MS"/>
              </a:rPr>
              <a:t>where better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policies </a:t>
            </a:r>
            <a:r>
              <a:rPr sz="1600" spc="20" dirty="0">
                <a:solidFill>
                  <a:srgbClr val="323299"/>
                </a:solidFill>
                <a:latin typeface="Comic Sans MS"/>
                <a:cs typeface="Comic Sans MS"/>
              </a:rPr>
              <a:t>and  </a:t>
            </a:r>
            <a:r>
              <a:rPr sz="1600" spc="5" dirty="0">
                <a:solidFill>
                  <a:srgbClr val="323299"/>
                </a:solidFill>
                <a:latin typeface="Comic Sans MS"/>
                <a:cs typeface="Comic Sans MS"/>
              </a:rPr>
              <a:t>practices </a:t>
            </a:r>
            <a:r>
              <a:rPr sz="1600" spc="-10" dirty="0">
                <a:solidFill>
                  <a:srgbClr val="323299"/>
                </a:solidFill>
                <a:latin typeface="Comic Sans MS"/>
                <a:cs typeface="Comic Sans MS"/>
              </a:rPr>
              <a:t>could </a:t>
            </a:r>
            <a:r>
              <a:rPr sz="1600" spc="5" dirty="0">
                <a:solidFill>
                  <a:srgbClr val="323299"/>
                </a:solidFill>
                <a:latin typeface="Comic Sans MS"/>
                <a:cs typeface="Comic Sans MS"/>
              </a:rPr>
              <a:t>increase </a:t>
            </a:r>
            <a:r>
              <a:rPr sz="1600" dirty="0">
                <a:solidFill>
                  <a:srgbClr val="323299"/>
                </a:solidFill>
                <a:latin typeface="Comic Sans MS"/>
                <a:cs typeface="Comic Sans MS"/>
              </a:rPr>
              <a:t>the </a:t>
            </a:r>
            <a:r>
              <a:rPr sz="1600" spc="5" dirty="0">
                <a:solidFill>
                  <a:srgbClr val="323299"/>
                </a:solidFill>
                <a:latin typeface="Comic Sans MS"/>
                <a:cs typeface="Comic Sans MS"/>
              </a:rPr>
              <a:t>impact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of  </a:t>
            </a:r>
            <a:r>
              <a:rPr sz="1600" spc="15" dirty="0">
                <a:solidFill>
                  <a:srgbClr val="323299"/>
                </a:solidFill>
                <a:latin typeface="Comic Sans MS"/>
                <a:cs typeface="Comic Sans MS"/>
              </a:rPr>
              <a:t>expenditures,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sometimes</a:t>
            </a:r>
            <a:r>
              <a:rPr sz="1600" spc="15" dirty="0">
                <a:solidFill>
                  <a:srgbClr val="323299"/>
                </a:solidFill>
                <a:latin typeface="Comic Sans MS"/>
                <a:cs typeface="Comic Sans MS"/>
              </a:rPr>
              <a:t> </a:t>
            </a:r>
            <a:r>
              <a:rPr sz="1600" spc="35" dirty="0">
                <a:solidFill>
                  <a:srgbClr val="323299"/>
                </a:solidFill>
                <a:latin typeface="Comic Sans MS"/>
                <a:cs typeface="Comic Sans MS"/>
              </a:rPr>
              <a:t>dramatically.</a:t>
            </a:r>
            <a:endParaRPr sz="1600" dirty="0">
              <a:latin typeface="Comic Sans MS"/>
              <a:cs typeface="Comic Sans MS"/>
            </a:endParaRPr>
          </a:p>
          <a:p>
            <a:pPr algn="ctr">
              <a:lnSpc>
                <a:spcPts val="1595"/>
              </a:lnSpc>
            </a:pP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Investing </a:t>
            </a:r>
            <a:r>
              <a:rPr sz="1600" dirty="0">
                <a:solidFill>
                  <a:srgbClr val="323299"/>
                </a:solidFill>
                <a:latin typeface="Comic Sans MS"/>
                <a:cs typeface="Comic Sans MS"/>
              </a:rPr>
              <a:t>these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resources </a:t>
            </a:r>
            <a:r>
              <a:rPr sz="1600" dirty="0">
                <a:solidFill>
                  <a:srgbClr val="323299"/>
                </a:solidFill>
                <a:latin typeface="Comic Sans MS"/>
                <a:cs typeface="Comic Sans MS"/>
              </a:rPr>
              <a:t>more </a:t>
            </a:r>
            <a:r>
              <a:rPr sz="1600" spc="5" dirty="0">
                <a:solidFill>
                  <a:srgbClr val="323299"/>
                </a:solidFill>
                <a:latin typeface="Comic Sans MS"/>
                <a:cs typeface="Comic Sans MS"/>
              </a:rPr>
              <a:t>wisely</a:t>
            </a:r>
            <a:r>
              <a:rPr sz="1600" spc="285" dirty="0">
                <a:solidFill>
                  <a:srgbClr val="323299"/>
                </a:solidFill>
                <a:latin typeface="Comic Sans MS"/>
                <a:cs typeface="Comic Sans MS"/>
              </a:rPr>
              <a:t> </a:t>
            </a:r>
            <a:r>
              <a:rPr sz="1600" spc="15" dirty="0">
                <a:solidFill>
                  <a:srgbClr val="323299"/>
                </a:solidFill>
                <a:latin typeface="Comic Sans MS"/>
                <a:cs typeface="Comic Sans MS"/>
              </a:rPr>
              <a:t>can</a:t>
            </a:r>
            <a:endParaRPr sz="1600" dirty="0">
              <a:latin typeface="Comic Sans MS"/>
              <a:cs typeface="Comic Sans MS"/>
            </a:endParaRPr>
          </a:p>
          <a:p>
            <a:pPr marL="352425" marR="344170" indent="1270" algn="ctr">
              <a:lnSpc>
                <a:spcPts val="1730"/>
              </a:lnSpc>
              <a:spcBef>
                <a:spcPts val="120"/>
              </a:spcBef>
            </a:pP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help countries </a:t>
            </a:r>
            <a:r>
              <a:rPr sz="1600" dirty="0">
                <a:solidFill>
                  <a:srgbClr val="323299"/>
                </a:solidFill>
                <a:latin typeface="Comic Sans MS"/>
                <a:cs typeface="Comic Sans MS"/>
              </a:rPr>
              <a:t>move </a:t>
            </a:r>
            <a:r>
              <a:rPr sz="1600" spc="-10" dirty="0">
                <a:solidFill>
                  <a:srgbClr val="323299"/>
                </a:solidFill>
                <a:latin typeface="Comic Sans MS"/>
                <a:cs typeface="Comic Sans MS"/>
              </a:rPr>
              <a:t>much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closer to  </a:t>
            </a:r>
            <a:r>
              <a:rPr sz="1600" spc="5" dirty="0">
                <a:solidFill>
                  <a:srgbClr val="323299"/>
                </a:solidFill>
                <a:latin typeface="Comic Sans MS"/>
                <a:cs typeface="Comic Sans MS"/>
              </a:rPr>
              <a:t>universal </a:t>
            </a:r>
            <a:r>
              <a:rPr sz="1600" spc="10" dirty="0">
                <a:solidFill>
                  <a:srgbClr val="323299"/>
                </a:solidFill>
                <a:latin typeface="Comic Sans MS"/>
                <a:cs typeface="Comic Sans MS"/>
              </a:rPr>
              <a:t>coverage </a:t>
            </a:r>
            <a:r>
              <a:rPr sz="1600" spc="-5" dirty="0">
                <a:solidFill>
                  <a:srgbClr val="323299"/>
                </a:solidFill>
                <a:latin typeface="Comic Sans MS"/>
                <a:cs typeface="Comic Sans MS"/>
              </a:rPr>
              <a:t>without </a:t>
            </a:r>
            <a:r>
              <a:rPr sz="1600" dirty="0">
                <a:solidFill>
                  <a:srgbClr val="323299"/>
                </a:solidFill>
                <a:latin typeface="Comic Sans MS"/>
                <a:cs typeface="Comic Sans MS"/>
              </a:rPr>
              <a:t>increasing  </a:t>
            </a:r>
            <a:r>
              <a:rPr sz="1600" spc="30" dirty="0">
                <a:solidFill>
                  <a:srgbClr val="323299"/>
                </a:solidFill>
                <a:latin typeface="Comic Sans MS"/>
                <a:cs typeface="Comic Sans MS"/>
              </a:rPr>
              <a:t>spending.</a:t>
            </a:r>
            <a:r>
              <a:rPr sz="1600" spc="225" dirty="0">
                <a:solidFill>
                  <a:srgbClr val="323299"/>
                </a:solidFill>
                <a:latin typeface="Comic Sans MS"/>
                <a:cs typeface="Comic Sans MS"/>
              </a:rPr>
              <a:t> </a:t>
            </a:r>
            <a:r>
              <a:rPr sz="1600" spc="95" dirty="0">
                <a:solidFill>
                  <a:srgbClr val="323299"/>
                </a:solidFill>
                <a:latin typeface="Comic Sans MS"/>
                <a:cs typeface="Comic Sans MS"/>
              </a:rPr>
              <a:t>»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150" dirty="0">
              <a:latin typeface="Comic Sans MS"/>
              <a:cs typeface="Comic Sans MS"/>
            </a:endParaRPr>
          </a:p>
          <a:p>
            <a:pPr marL="925194" marR="1492885" algn="ctr">
              <a:lnSpc>
                <a:spcPct val="110000"/>
              </a:lnSpc>
            </a:pPr>
            <a:r>
              <a:rPr sz="1800" spc="-5" dirty="0">
                <a:latin typeface="Comic Sans MS"/>
                <a:cs typeface="Comic Sans MS"/>
              </a:rPr>
              <a:t>Dr Margaret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Chan  Director-General</a:t>
            </a:r>
            <a:endParaRPr sz="1800" dirty="0">
              <a:latin typeface="Comic Sans MS"/>
              <a:cs typeface="Comic Sans MS"/>
            </a:endParaRPr>
          </a:p>
          <a:p>
            <a:pPr marR="567690" algn="ctr">
              <a:lnSpc>
                <a:spcPct val="100000"/>
              </a:lnSpc>
              <a:spcBef>
                <a:spcPts val="219"/>
              </a:spcBef>
            </a:pPr>
            <a:r>
              <a:rPr sz="1800" spc="-5" dirty="0">
                <a:latin typeface="Comic Sans MS"/>
                <a:cs typeface="Comic Sans MS"/>
              </a:rPr>
              <a:t>World Health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Organization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11560" y="2492896"/>
            <a:ext cx="4601210" cy="2664460"/>
          </a:xfrm>
          <a:custGeom>
            <a:avLst/>
            <a:gdLst/>
            <a:ahLst/>
            <a:cxnLst/>
            <a:rect l="l" t="t" r="r" b="b"/>
            <a:pathLst>
              <a:path w="4601210" h="2664460">
                <a:moveTo>
                  <a:pt x="4600950" y="2634996"/>
                </a:moveTo>
                <a:lnTo>
                  <a:pt x="4600950" y="27432"/>
                </a:lnTo>
                <a:lnTo>
                  <a:pt x="4598783" y="16716"/>
                </a:lnTo>
                <a:lnTo>
                  <a:pt x="4592758" y="8001"/>
                </a:lnTo>
                <a:lnTo>
                  <a:pt x="4583590" y="2143"/>
                </a:lnTo>
                <a:lnTo>
                  <a:pt x="4571994" y="0"/>
                </a:lnTo>
                <a:lnTo>
                  <a:pt x="0" y="0"/>
                </a:lnTo>
                <a:lnTo>
                  <a:pt x="0" y="2663952"/>
                </a:lnTo>
                <a:lnTo>
                  <a:pt x="0" y="56388"/>
                </a:lnTo>
                <a:lnTo>
                  <a:pt x="28956" y="27432"/>
                </a:lnTo>
                <a:lnTo>
                  <a:pt x="28956" y="56388"/>
                </a:lnTo>
                <a:lnTo>
                  <a:pt x="4544562" y="56388"/>
                </a:lnTo>
                <a:lnTo>
                  <a:pt x="4544562" y="27432"/>
                </a:lnTo>
                <a:lnTo>
                  <a:pt x="4571994" y="56388"/>
                </a:lnTo>
                <a:lnTo>
                  <a:pt x="4571994" y="2663952"/>
                </a:lnTo>
                <a:lnTo>
                  <a:pt x="4583590" y="2661570"/>
                </a:lnTo>
                <a:lnTo>
                  <a:pt x="4592758" y="2655189"/>
                </a:lnTo>
                <a:lnTo>
                  <a:pt x="4598783" y="2645949"/>
                </a:lnTo>
                <a:lnTo>
                  <a:pt x="4600950" y="2634996"/>
                </a:lnTo>
                <a:close/>
              </a:path>
              <a:path w="4601210" h="2664460">
                <a:moveTo>
                  <a:pt x="28956" y="56388"/>
                </a:moveTo>
                <a:lnTo>
                  <a:pt x="28956" y="27432"/>
                </a:lnTo>
                <a:lnTo>
                  <a:pt x="0" y="56388"/>
                </a:lnTo>
                <a:lnTo>
                  <a:pt x="28956" y="56388"/>
                </a:lnTo>
                <a:close/>
              </a:path>
              <a:path w="4601210" h="2664460">
                <a:moveTo>
                  <a:pt x="28956" y="2606040"/>
                </a:moveTo>
                <a:lnTo>
                  <a:pt x="28956" y="56388"/>
                </a:lnTo>
                <a:lnTo>
                  <a:pt x="0" y="56388"/>
                </a:lnTo>
                <a:lnTo>
                  <a:pt x="0" y="2606040"/>
                </a:lnTo>
                <a:lnTo>
                  <a:pt x="28956" y="2606040"/>
                </a:lnTo>
                <a:close/>
              </a:path>
              <a:path w="4601210" h="2664460">
                <a:moveTo>
                  <a:pt x="4571994" y="2606040"/>
                </a:moveTo>
                <a:lnTo>
                  <a:pt x="0" y="2606040"/>
                </a:lnTo>
                <a:lnTo>
                  <a:pt x="28956" y="2634996"/>
                </a:lnTo>
                <a:lnTo>
                  <a:pt x="28956" y="2663952"/>
                </a:lnTo>
                <a:lnTo>
                  <a:pt x="4544562" y="2663952"/>
                </a:lnTo>
                <a:lnTo>
                  <a:pt x="4544562" y="2634996"/>
                </a:lnTo>
                <a:lnTo>
                  <a:pt x="4571994" y="2606040"/>
                </a:lnTo>
                <a:close/>
              </a:path>
              <a:path w="4601210" h="2664460">
                <a:moveTo>
                  <a:pt x="28956" y="2663952"/>
                </a:moveTo>
                <a:lnTo>
                  <a:pt x="28956" y="2634996"/>
                </a:lnTo>
                <a:lnTo>
                  <a:pt x="0" y="2606040"/>
                </a:lnTo>
                <a:lnTo>
                  <a:pt x="0" y="2663952"/>
                </a:lnTo>
                <a:lnTo>
                  <a:pt x="28956" y="2663952"/>
                </a:lnTo>
                <a:close/>
              </a:path>
              <a:path w="4601210" h="2664460">
                <a:moveTo>
                  <a:pt x="4571994" y="56388"/>
                </a:moveTo>
                <a:lnTo>
                  <a:pt x="4544562" y="27432"/>
                </a:lnTo>
                <a:lnTo>
                  <a:pt x="4544562" y="56388"/>
                </a:lnTo>
                <a:lnTo>
                  <a:pt x="4571994" y="56388"/>
                </a:lnTo>
                <a:close/>
              </a:path>
              <a:path w="4601210" h="2664460">
                <a:moveTo>
                  <a:pt x="4571994" y="2606040"/>
                </a:moveTo>
                <a:lnTo>
                  <a:pt x="4571994" y="56388"/>
                </a:lnTo>
                <a:lnTo>
                  <a:pt x="4544562" y="56388"/>
                </a:lnTo>
                <a:lnTo>
                  <a:pt x="4544562" y="2606040"/>
                </a:lnTo>
                <a:lnTo>
                  <a:pt x="4571994" y="2606040"/>
                </a:lnTo>
                <a:close/>
              </a:path>
              <a:path w="4601210" h="2664460">
                <a:moveTo>
                  <a:pt x="4571994" y="2663952"/>
                </a:moveTo>
                <a:lnTo>
                  <a:pt x="4571994" y="2606040"/>
                </a:lnTo>
                <a:lnTo>
                  <a:pt x="4544562" y="2634996"/>
                </a:lnTo>
                <a:lnTo>
                  <a:pt x="4544562" y="2663952"/>
                </a:lnTo>
                <a:lnTo>
                  <a:pt x="4571994" y="2663952"/>
                </a:lnTo>
                <a:close/>
              </a:path>
            </a:pathLst>
          </a:custGeom>
          <a:solidFill>
            <a:srgbClr val="1818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9122" y="980728"/>
            <a:ext cx="8484878" cy="878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Best </a:t>
            </a:r>
            <a:r>
              <a:rPr sz="2800" spc="-10" dirty="0">
                <a:solidFill>
                  <a:srgbClr val="FF0000"/>
                </a:solidFill>
              </a:rPr>
              <a:t>Care </a:t>
            </a:r>
            <a:r>
              <a:rPr sz="2800" spc="-5" dirty="0">
                <a:solidFill>
                  <a:srgbClr val="FF0000"/>
                </a:solidFill>
              </a:rPr>
              <a:t>at Lower Cost: Path to Continuously  </a:t>
            </a:r>
            <a:r>
              <a:rPr sz="2800" spc="-10" dirty="0">
                <a:solidFill>
                  <a:srgbClr val="FF0000"/>
                </a:solidFill>
              </a:rPr>
              <a:t>Learning </a:t>
            </a:r>
            <a:r>
              <a:rPr sz="2800" spc="-5" dirty="0">
                <a:solidFill>
                  <a:srgbClr val="FF0000"/>
                </a:solidFill>
              </a:rPr>
              <a:t>Health </a:t>
            </a:r>
            <a:r>
              <a:rPr sz="2800" spc="-10" dirty="0">
                <a:solidFill>
                  <a:srgbClr val="FF0000"/>
                </a:solidFill>
              </a:rPr>
              <a:t>Care </a:t>
            </a:r>
            <a:r>
              <a:rPr sz="2800" spc="-5" dirty="0">
                <a:solidFill>
                  <a:srgbClr val="FF0000"/>
                </a:solidFill>
              </a:rPr>
              <a:t>in</a:t>
            </a:r>
            <a:r>
              <a:rPr sz="2800" spc="8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America</a:t>
            </a:r>
            <a:endParaRPr sz="2800" dirty="0"/>
          </a:p>
        </p:txBody>
      </p:sp>
      <p:sp>
        <p:nvSpPr>
          <p:cNvPr id="7" name="object 3"/>
          <p:cNvSpPr/>
          <p:nvPr/>
        </p:nvSpPr>
        <p:spPr>
          <a:xfrm>
            <a:off x="251520" y="2348880"/>
            <a:ext cx="8640960" cy="3025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2051720" y="5661248"/>
            <a:ext cx="3888432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711835" marR="5080" indent="-699770">
              <a:lnSpc>
                <a:spcPts val="1939"/>
              </a:lnSpc>
              <a:spcBef>
                <a:spcPts val="345"/>
              </a:spcBef>
            </a:pPr>
            <a:r>
              <a:rPr sz="1800" spc="215" dirty="0">
                <a:latin typeface="Arial"/>
                <a:cs typeface="Arial"/>
              </a:rPr>
              <a:t>NATIONAL </a:t>
            </a:r>
            <a:r>
              <a:rPr sz="1800" spc="190" dirty="0">
                <a:latin typeface="Arial"/>
                <a:cs typeface="Arial"/>
              </a:rPr>
              <a:t>ACADEMY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OF  </a:t>
            </a:r>
            <a:r>
              <a:rPr sz="1800" spc="-45" dirty="0">
                <a:latin typeface="Arial"/>
                <a:cs typeface="Arial"/>
              </a:rPr>
              <a:t>SCIENCES.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2012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67544" y="1412776"/>
            <a:ext cx="8484878" cy="878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Best </a:t>
            </a:r>
            <a:r>
              <a:rPr sz="2800" spc="40" dirty="0">
                <a:solidFill>
                  <a:srgbClr val="FF0000"/>
                </a:solidFill>
              </a:rPr>
              <a:t>Care </a:t>
            </a:r>
            <a:r>
              <a:rPr sz="2800" spc="55" dirty="0">
                <a:solidFill>
                  <a:srgbClr val="FF0000"/>
                </a:solidFill>
              </a:rPr>
              <a:t>at </a:t>
            </a:r>
            <a:r>
              <a:rPr sz="2800" dirty="0">
                <a:solidFill>
                  <a:srgbClr val="FF0000"/>
                </a:solidFill>
              </a:rPr>
              <a:t>Lower </a:t>
            </a:r>
            <a:r>
              <a:rPr sz="2800" spc="80" dirty="0">
                <a:solidFill>
                  <a:srgbClr val="FF0000"/>
                </a:solidFill>
              </a:rPr>
              <a:t>Cost: </a:t>
            </a:r>
            <a:r>
              <a:rPr sz="2800" spc="30" dirty="0">
                <a:solidFill>
                  <a:srgbClr val="FF0000"/>
                </a:solidFill>
              </a:rPr>
              <a:t>Path </a:t>
            </a:r>
            <a:r>
              <a:rPr sz="2800" spc="-5" dirty="0">
                <a:solidFill>
                  <a:srgbClr val="FF0000"/>
                </a:solidFill>
              </a:rPr>
              <a:t>to </a:t>
            </a:r>
            <a:r>
              <a:rPr sz="2800" spc="5" dirty="0">
                <a:solidFill>
                  <a:srgbClr val="FF0000"/>
                </a:solidFill>
              </a:rPr>
              <a:t>Continuously </a:t>
            </a:r>
            <a:r>
              <a:rPr sz="2800" spc="10" dirty="0" smtClean="0">
                <a:solidFill>
                  <a:srgbClr val="FF0000"/>
                </a:solidFill>
              </a:rPr>
              <a:t>Learning </a:t>
            </a:r>
            <a:r>
              <a:rPr sz="2800" spc="20" dirty="0">
                <a:solidFill>
                  <a:srgbClr val="FF0000"/>
                </a:solidFill>
              </a:rPr>
              <a:t>Health </a:t>
            </a:r>
            <a:r>
              <a:rPr sz="2800" spc="40" dirty="0">
                <a:solidFill>
                  <a:srgbClr val="FF0000"/>
                </a:solidFill>
              </a:rPr>
              <a:t>Care </a:t>
            </a:r>
            <a:r>
              <a:rPr sz="2800" spc="-5" dirty="0">
                <a:solidFill>
                  <a:srgbClr val="FF0000"/>
                </a:solidFill>
              </a:rPr>
              <a:t>in</a:t>
            </a:r>
            <a:r>
              <a:rPr sz="2800" spc="-235" dirty="0">
                <a:solidFill>
                  <a:srgbClr val="FF0000"/>
                </a:solidFill>
              </a:rPr>
              <a:t> </a:t>
            </a:r>
            <a:r>
              <a:rPr sz="2800" spc="15" dirty="0">
                <a:solidFill>
                  <a:srgbClr val="FF0000"/>
                </a:solidFill>
              </a:rPr>
              <a:t>America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611560" y="2924944"/>
            <a:ext cx="8254365" cy="289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26415" indent="-3810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Οι χαµένες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ευκαιρίες για καλύτερη υγειονοµική περίθαλψη έχουν  ουσιαστικό ανθρώπινο και οικονοµικό</a:t>
            </a:r>
            <a:r>
              <a:rPr sz="2000" spc="-1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αντίκτυπο.</a:t>
            </a:r>
            <a:endParaRPr sz="2000" dirty="0">
              <a:latin typeface="Comic Sans MS"/>
              <a:cs typeface="Comic Sans MS"/>
            </a:endParaRPr>
          </a:p>
          <a:p>
            <a:pPr marL="393700" marR="508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  <a:tab pos="1891664" algn="l"/>
                <a:tab pos="545338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“Εάν η φροντίδα σε κάθε πολιτεία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ήταν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στο ίδιο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επίπεδο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ποιότητας</a:t>
            </a:r>
            <a:r>
              <a:rPr sz="2000" spc="-1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 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εκείνης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που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έχει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τις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υψηλότερες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επιδόσεις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θα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είχαµε το</a:t>
            </a:r>
            <a:r>
              <a:rPr sz="2000" spc="-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2005</a:t>
            </a:r>
            <a:endParaRPr sz="2000" dirty="0">
              <a:latin typeface="Comic Sans MS"/>
              <a:cs typeface="Comic Sans MS"/>
            </a:endParaRPr>
          </a:p>
          <a:p>
            <a:pPr marL="393700" marR="644525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75.000 λιγότερους θανάτους σε όλη τη χώρα “(McCarthy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et</a:t>
            </a:r>
            <a:r>
              <a:rPr sz="2000" spc="-1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al,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2009,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Schoenbaum et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al.,</a:t>
            </a:r>
            <a:r>
              <a:rPr sz="2000" spc="-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2011).</a:t>
            </a:r>
            <a:endParaRPr sz="2000" dirty="0">
              <a:latin typeface="Comic Sans MS"/>
              <a:cs typeface="Comic Sans MS"/>
            </a:endParaRPr>
          </a:p>
          <a:p>
            <a:pPr marL="393700" marR="26035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  <a:tab pos="663702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ι τρ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χου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σ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ς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ώλε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ι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ς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ρούν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τους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πόρους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από</a:t>
            </a: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</a:t>
            </a:r>
            <a:r>
              <a:rPr sz="2000" spc="-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η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ν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παρα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γωγ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κ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ή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χρήση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εκτιµάται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ότι ανέρχονται στο ύψος</a:t>
            </a:r>
            <a:r>
              <a:rPr sz="2000" spc="-1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</a:t>
            </a:r>
            <a:endParaRPr sz="2000" dirty="0">
              <a:latin typeface="Comic Sans MS"/>
              <a:cs typeface="Comic Sans MS"/>
            </a:endParaRPr>
          </a:p>
          <a:p>
            <a:pPr marL="39370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750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δισεκατοµµυρίων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δολαρίων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(IOM,</a:t>
            </a:r>
            <a:r>
              <a:rPr sz="2000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2010).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331640" y="620688"/>
            <a:ext cx="1114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CC0000"/>
                </a:solidFill>
              </a:rPr>
              <a:t>ΓΙΑΤΙ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2195736" y="620688"/>
            <a:ext cx="1979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CC0000"/>
                </a:solidFill>
                <a:latin typeface="Comic Sans MS"/>
                <a:cs typeface="Comic Sans MS"/>
              </a:rPr>
              <a:t>ΕΦΑΡΜΟΓΗ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4427984" y="620688"/>
            <a:ext cx="3057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38145" algn="l"/>
              </a:tabLst>
            </a:pPr>
            <a:r>
              <a:rPr sz="2800" spc="-10" dirty="0">
                <a:solidFill>
                  <a:srgbClr val="CC0000"/>
                </a:solidFill>
                <a:latin typeface="Comic Sans MS"/>
                <a:cs typeface="Comic Sans MS"/>
              </a:rPr>
              <a:t>I</a:t>
            </a:r>
            <a:r>
              <a:rPr sz="2800" spc="-5" dirty="0">
                <a:solidFill>
                  <a:srgbClr val="CC0000"/>
                </a:solidFill>
                <a:latin typeface="Comic Sans MS"/>
                <a:cs typeface="Comic Sans MS"/>
              </a:rPr>
              <a:t>SO</a:t>
            </a:r>
            <a:r>
              <a:rPr sz="2800" spc="37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800" spc="-10" dirty="0" smtClean="0">
                <a:solidFill>
                  <a:srgbClr val="CC0000"/>
                </a:solidFill>
                <a:latin typeface="Comic Sans MS"/>
                <a:cs typeface="Comic Sans MS"/>
              </a:rPr>
              <a:t>900</a:t>
            </a:r>
            <a:r>
              <a:rPr sz="2800" spc="440" dirty="0" smtClean="0">
                <a:solidFill>
                  <a:srgbClr val="CC0000"/>
                </a:solidFill>
                <a:latin typeface="Comic Sans MS"/>
                <a:cs typeface="Comic Sans MS"/>
              </a:rPr>
              <a:t>1</a:t>
            </a:r>
            <a:r>
              <a:rPr sz="2800" spc="375" dirty="0" smtClean="0">
                <a:solidFill>
                  <a:srgbClr val="CC0000"/>
                </a:solidFill>
                <a:latin typeface="Comic Sans MS"/>
                <a:cs typeface="Comic Sans MS"/>
              </a:rPr>
              <a:t>:</a:t>
            </a:r>
            <a:r>
              <a:rPr sz="2800" spc="-10" dirty="0" smtClean="0">
                <a:solidFill>
                  <a:srgbClr val="CC0000"/>
                </a:solidFill>
                <a:latin typeface="Comic Sans MS"/>
                <a:cs typeface="Comic Sans MS"/>
              </a:rPr>
              <a:t>20</a:t>
            </a:r>
            <a:r>
              <a:rPr sz="2800" dirty="0" smtClean="0">
                <a:solidFill>
                  <a:srgbClr val="CC0000"/>
                </a:solidFill>
                <a:latin typeface="Comic Sans MS"/>
                <a:cs typeface="Comic Sans MS"/>
              </a:rPr>
              <a:t>0</a:t>
            </a:r>
            <a:r>
              <a:rPr sz="2800" spc="-5" dirty="0" smtClean="0">
                <a:solidFill>
                  <a:srgbClr val="CC0000"/>
                </a:solidFill>
                <a:latin typeface="Comic Sans MS"/>
                <a:cs typeface="Comic Sans MS"/>
              </a:rPr>
              <a:t>8;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39552" y="1340768"/>
            <a:ext cx="8006715" cy="45140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To 2012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έκλεισαν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25 χρόνια από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αρχική έκδοση του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Προτύπου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ISO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9001</a:t>
            </a:r>
            <a:endParaRPr sz="2000" dirty="0">
              <a:latin typeface="Comic Sans MS"/>
              <a:cs typeface="Comic Sans MS"/>
            </a:endParaRPr>
          </a:p>
          <a:p>
            <a:pPr marL="393700" marR="85725" indent="-381000">
              <a:lnSpc>
                <a:spcPts val="2400"/>
              </a:lnSpc>
              <a:spcBef>
                <a:spcPts val="565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  <a:tab pos="2209800" algn="l"/>
                <a:tab pos="540575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τελευταία εκδοθείσα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έρευνα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ISO	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“</a:t>
            </a:r>
            <a:r>
              <a:rPr sz="2100" i="1" spc="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100" i="1" spc="150" dirty="0">
                <a:solidFill>
                  <a:srgbClr val="0000FF"/>
                </a:solidFill>
                <a:latin typeface="Arial"/>
                <a:cs typeface="Arial"/>
              </a:rPr>
              <a:t>ISO </a:t>
            </a:r>
            <a:r>
              <a:rPr sz="2100" i="1" spc="5" dirty="0">
                <a:solidFill>
                  <a:srgbClr val="0000FF"/>
                </a:solidFill>
                <a:latin typeface="Arial"/>
                <a:cs typeface="Arial"/>
              </a:rPr>
              <a:t>Survey </a:t>
            </a:r>
            <a:r>
              <a:rPr sz="2100" i="1" spc="160" dirty="0">
                <a:solidFill>
                  <a:srgbClr val="0000FF"/>
                </a:solidFill>
                <a:latin typeface="Arial"/>
                <a:cs typeface="Arial"/>
              </a:rPr>
              <a:t>of  </a:t>
            </a:r>
            <a:r>
              <a:rPr sz="2100" i="1" spc="65" dirty="0">
                <a:solidFill>
                  <a:srgbClr val="0000FF"/>
                </a:solidFill>
                <a:latin typeface="Arial"/>
                <a:cs typeface="Arial"/>
              </a:rPr>
              <a:t>Certifications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2010” αναφέρεται ότι µέχρι τέλους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εκέµβρη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2010, είχαν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εκδοθεί τουλάχιστον </a:t>
            </a:r>
            <a:r>
              <a:rPr sz="2000" spc="320" dirty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sz="2000" spc="105" dirty="0">
                <a:solidFill>
                  <a:srgbClr val="0000FF"/>
                </a:solidFill>
                <a:latin typeface="Comic Sans MS"/>
                <a:cs typeface="Comic Sans MS"/>
              </a:rPr>
              <a:t>109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905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πιστοποιητικά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ISO  9001 σε 178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χώρες</a:t>
            </a:r>
            <a:endParaRPr sz="2000" dirty="0">
              <a:latin typeface="Comic Sans MS"/>
              <a:cs typeface="Comic Sans MS"/>
            </a:endParaRPr>
          </a:p>
          <a:p>
            <a:pPr marL="393700" marR="407034" indent="-381000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Οι στατιστικές έρευνες αποδεικνύουν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ότι κάτω από συγκρίσιµες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συνθήκες επιχειρηµατικού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περιβάλλοντος, οι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πιστοποιηµένες  επιχειρήσεις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παρουσιάζουν καλύτερα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αποτελέσµατα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τις µη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πιστοποιηµένες.</a:t>
            </a:r>
            <a:endParaRPr sz="2000" dirty="0">
              <a:latin typeface="Comic Sans MS"/>
              <a:cs typeface="Comic Sans MS"/>
            </a:endParaRPr>
          </a:p>
          <a:p>
            <a:pPr marL="393700" marR="90805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ορθή εφαρµογή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πιστοποίηση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υποστήριξη  αξιόπιστων διαδικασιών διαπίστευσης, µπορούν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αποτελέσουν</a:t>
            </a:r>
            <a:r>
              <a:rPr sz="2000" spc="-1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  βάση 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επίτευξη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εµπιστοσύνης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διασφάλισης στις διεθνείς 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συναλλαγές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555776" y="5661248"/>
            <a:ext cx="5499100" cy="9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3707904" y="5877272"/>
            <a:ext cx="35283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Το ίδιο ισχύει και για τον τομέα </a:t>
            </a:r>
            <a:r>
              <a:rPr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της</a:t>
            </a:r>
            <a:r>
              <a:rPr sz="1800" spc="-7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Υγείας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9122" y="748039"/>
            <a:ext cx="848487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CC0000"/>
                </a:solidFill>
              </a:rPr>
              <a:t>ΓΙΑΤΙ </a:t>
            </a:r>
            <a:r>
              <a:rPr sz="2400" spc="-5" dirty="0">
                <a:solidFill>
                  <a:srgbClr val="CC0000"/>
                </a:solidFill>
              </a:rPr>
              <a:t>ΕΝΑΣ </a:t>
            </a:r>
            <a:r>
              <a:rPr sz="2400" spc="-25" dirty="0">
                <a:solidFill>
                  <a:srgbClr val="CC0000"/>
                </a:solidFill>
              </a:rPr>
              <a:t>ΟΡΓΑΝΙΣΜΟΣ </a:t>
            </a:r>
            <a:r>
              <a:rPr sz="2400" spc="-5" dirty="0">
                <a:solidFill>
                  <a:srgbClr val="CC0000"/>
                </a:solidFill>
              </a:rPr>
              <a:t>ΠΑΡΟΧΗΣ </a:t>
            </a:r>
            <a:r>
              <a:rPr sz="2400" dirty="0">
                <a:solidFill>
                  <a:srgbClr val="CC0000"/>
                </a:solidFill>
              </a:rPr>
              <a:t>ΥΠΗΡΕΣΙΩΝ  </a:t>
            </a:r>
            <a:r>
              <a:rPr sz="2400" spc="-40" dirty="0">
                <a:solidFill>
                  <a:srgbClr val="CC0000"/>
                </a:solidFill>
              </a:rPr>
              <a:t>ΥΓΕΙΑΣ </a:t>
            </a:r>
            <a:r>
              <a:rPr sz="2400" spc="15" dirty="0">
                <a:solidFill>
                  <a:srgbClr val="CC0000"/>
                </a:solidFill>
              </a:rPr>
              <a:t>ΝΑ </a:t>
            </a:r>
            <a:r>
              <a:rPr sz="2400" spc="-10" dirty="0">
                <a:solidFill>
                  <a:srgbClr val="CC0000"/>
                </a:solidFill>
              </a:rPr>
              <a:t>ΕΦΑΡΜΟΣΕΙ</a:t>
            </a:r>
            <a:r>
              <a:rPr sz="2400" spc="270" dirty="0">
                <a:solidFill>
                  <a:srgbClr val="CC0000"/>
                </a:solidFill>
              </a:rPr>
              <a:t> </a:t>
            </a:r>
            <a:r>
              <a:rPr sz="2400" spc="60" dirty="0" smtClean="0">
                <a:solidFill>
                  <a:srgbClr val="CC0000"/>
                </a:solidFill>
              </a:rPr>
              <a:t>Σ</a:t>
            </a:r>
            <a:r>
              <a:rPr lang="el-GR" sz="2400" spc="60" dirty="0" smtClean="0">
                <a:solidFill>
                  <a:srgbClr val="CC0000"/>
                </a:solidFill>
              </a:rPr>
              <a:t>Δ</a:t>
            </a:r>
            <a:r>
              <a:rPr sz="2400" spc="60" dirty="0" smtClean="0">
                <a:solidFill>
                  <a:srgbClr val="CC0000"/>
                </a:solidFill>
              </a:rPr>
              <a:t>Π</a:t>
            </a:r>
            <a:r>
              <a:rPr sz="2400" spc="60" dirty="0">
                <a:solidFill>
                  <a:srgbClr val="CC0000"/>
                </a:solidFill>
              </a:rPr>
              <a:t>;</a:t>
            </a:r>
            <a:endParaRPr sz="2400" dirty="0"/>
          </a:p>
        </p:txBody>
      </p:sp>
      <p:sp>
        <p:nvSpPr>
          <p:cNvPr id="7" name="object 3"/>
          <p:cNvSpPr txBox="1"/>
          <p:nvPr/>
        </p:nvSpPr>
        <p:spPr>
          <a:xfrm>
            <a:off x="395536" y="1772816"/>
            <a:ext cx="8348345" cy="477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8480" marR="5080" indent="-3810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υιοθέτηση </a:t>
            </a:r>
            <a:r>
              <a:rPr sz="2000" spc="5" dirty="0" err="1">
                <a:solidFill>
                  <a:srgbClr val="0000FF"/>
                </a:solidFill>
                <a:latin typeface="Comic Sans MS"/>
                <a:cs typeface="Comic Sans MS"/>
              </a:rPr>
              <a:t>Συστήµατος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ιαχείρισης</a:t>
            </a:r>
            <a:r>
              <a:rPr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30" dirty="0" err="1">
                <a:solidFill>
                  <a:srgbClr val="0000FF"/>
                </a:solidFill>
                <a:latin typeface="Comic Sans MS"/>
                <a:cs typeface="Comic Sans MS"/>
              </a:rPr>
              <a:t>Ποιότητας</a:t>
            </a:r>
            <a:r>
              <a:rPr sz="2000" spc="30" dirty="0" smtClean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l-GR" sz="2000" spc="3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3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βάσει</a:t>
            </a:r>
            <a:r>
              <a:rPr sz="2000" spc="3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προτύπου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ISO </a:t>
            </a:r>
            <a:r>
              <a:rPr sz="2000" spc="65" dirty="0">
                <a:solidFill>
                  <a:srgbClr val="0000FF"/>
                </a:solidFill>
                <a:latin typeface="Comic Sans MS"/>
                <a:cs typeface="Comic Sans MS"/>
              </a:rPr>
              <a:t>9001,είναι 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µια στρατηγική </a:t>
            </a:r>
            <a:r>
              <a:rPr sz="2000" spc="30" dirty="0">
                <a:solidFill>
                  <a:srgbClr val="0000FF"/>
                </a:solidFill>
                <a:latin typeface="Comic Sans MS"/>
                <a:cs typeface="Comic Sans MS"/>
              </a:rPr>
              <a:t>απόφαση </a:t>
            </a:r>
            <a:r>
              <a:rPr sz="2000" spc="35" dirty="0" err="1">
                <a:solidFill>
                  <a:srgbClr val="0000FF"/>
                </a:solidFill>
                <a:latin typeface="Comic Sans MS"/>
                <a:cs typeface="Comic Sans MS"/>
              </a:rPr>
              <a:t>για</a:t>
            </a:r>
            <a:r>
              <a:rPr sz="2000" spc="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έναν</a:t>
            </a:r>
            <a:r>
              <a:rPr lang="el-GR" sz="2000" spc="43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2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οργανισµό</a:t>
            </a:r>
            <a:endParaRPr sz="2000" dirty="0">
              <a:latin typeface="Comic Sans MS"/>
              <a:cs typeface="Comic Sans MS"/>
            </a:endParaRPr>
          </a:p>
          <a:p>
            <a:pPr marL="538480" indent="-38163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537845" algn="l"/>
                <a:tab pos="53911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βελτιώσει 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παροχή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υπηρεσιών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υγείας προς τους</a:t>
            </a:r>
            <a:r>
              <a:rPr sz="2000" spc="-9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πελάτες,</a:t>
            </a:r>
            <a:endParaRPr sz="2000" dirty="0">
              <a:latin typeface="Comic Sans MS"/>
              <a:cs typeface="Comic Sans MS"/>
            </a:endParaRPr>
          </a:p>
          <a:p>
            <a:pPr marL="538480" indent="-38163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537845" algn="l"/>
                <a:tab pos="53911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διασφαλίσει συµµόρφωση µε</a:t>
            </a:r>
            <a:r>
              <a:rPr sz="2000" spc="-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απαιτήσεις*,</a:t>
            </a:r>
            <a:endParaRPr sz="2000" dirty="0">
              <a:latin typeface="Comic Sans MS"/>
              <a:cs typeface="Comic Sans MS"/>
            </a:endParaRPr>
          </a:p>
          <a:p>
            <a:pPr marL="538480" indent="-38163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537845" algn="l"/>
                <a:tab pos="53911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αναπτύξει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ηγεσία προσανατολισµένη στην</a:t>
            </a:r>
            <a:r>
              <a:rPr sz="2000" spc="-6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ποιότητα,</a:t>
            </a:r>
            <a:endParaRPr sz="2000" dirty="0">
              <a:latin typeface="Comic Sans MS"/>
              <a:cs typeface="Comic Sans MS"/>
            </a:endParaRPr>
          </a:p>
          <a:p>
            <a:pPr marL="538480" marR="87503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537845" algn="l"/>
                <a:tab pos="53911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βελτιώσει 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επάρκεια και 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συνθήκες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εργασίας του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προσωπικού,</a:t>
            </a:r>
            <a:endParaRPr sz="2000" dirty="0">
              <a:latin typeface="Comic Sans MS"/>
              <a:cs typeface="Comic Sans MS"/>
            </a:endParaRPr>
          </a:p>
          <a:p>
            <a:pPr marL="538480" marR="5969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537845" algn="l"/>
                <a:tab pos="53911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εναρµονίσει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συστήµατα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διαχείρισης που υπάρχουν 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πρόκειται  να εγκατασταθούν,</a:t>
            </a:r>
            <a:endParaRPr sz="2000" dirty="0">
              <a:latin typeface="Comic Sans MS"/>
              <a:cs typeface="Comic Sans MS"/>
            </a:endParaRPr>
          </a:p>
          <a:p>
            <a:pPr marL="538480" marR="16637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537845" algn="l"/>
                <a:tab pos="539115" algn="l"/>
                <a:tab pos="277495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βελτιώσει 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οικονοµία µε περικοπή εξόδων που οφείλονται 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σε</a:t>
            </a:r>
            <a:r>
              <a:rPr sz="2000" spc="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χαµηλή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/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ελλιπή</a:t>
            </a:r>
            <a:r>
              <a:rPr lang="el-GR"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ποιότητα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 dirty="0">
              <a:latin typeface="Comic Sans MS"/>
              <a:cs typeface="Comic Sans MS"/>
            </a:endParaRPr>
          </a:p>
          <a:p>
            <a:pPr marL="12700" marR="1762760">
              <a:lnSpc>
                <a:spcPts val="1939"/>
              </a:lnSpc>
              <a:spcBef>
                <a:spcPts val="5"/>
              </a:spcBef>
            </a:pPr>
            <a:r>
              <a:rPr sz="1900" i="1" spc="-25" dirty="0">
                <a:solidFill>
                  <a:srgbClr val="0000FF"/>
                </a:solidFill>
                <a:latin typeface="Arial"/>
                <a:cs typeface="Arial"/>
              </a:rPr>
              <a:t>*Απαίτηση: </a:t>
            </a:r>
            <a:r>
              <a:rPr sz="1900" i="1" spc="-85" dirty="0">
                <a:solidFill>
                  <a:srgbClr val="0000FF"/>
                </a:solidFill>
                <a:latin typeface="Arial"/>
                <a:cs typeface="Arial"/>
              </a:rPr>
              <a:t>ανάγκη </a:t>
            </a:r>
            <a:r>
              <a:rPr sz="1900" i="1" spc="-114" dirty="0">
                <a:solidFill>
                  <a:srgbClr val="0000FF"/>
                </a:solidFill>
                <a:latin typeface="Arial"/>
                <a:cs typeface="Arial"/>
              </a:rPr>
              <a:t>ή </a:t>
            </a:r>
            <a:r>
              <a:rPr sz="1900" i="1" spc="-90" dirty="0">
                <a:solidFill>
                  <a:srgbClr val="0000FF"/>
                </a:solidFill>
                <a:latin typeface="Arial"/>
                <a:cs typeface="Arial"/>
              </a:rPr>
              <a:t>προσδοκία, </a:t>
            </a:r>
            <a:r>
              <a:rPr sz="1900" i="1" spc="-125" dirty="0">
                <a:solidFill>
                  <a:srgbClr val="0000FF"/>
                </a:solidFill>
                <a:latin typeface="Arial"/>
                <a:cs typeface="Arial"/>
              </a:rPr>
              <a:t>που </a:t>
            </a:r>
            <a:r>
              <a:rPr sz="1900" i="1" spc="-75" dirty="0">
                <a:solidFill>
                  <a:srgbClr val="0000FF"/>
                </a:solidFill>
                <a:latin typeface="Arial"/>
                <a:cs typeface="Arial"/>
              </a:rPr>
              <a:t>µπορεί </a:t>
            </a:r>
            <a:r>
              <a:rPr sz="1900" i="1" spc="-100" dirty="0">
                <a:solidFill>
                  <a:srgbClr val="0000FF"/>
                </a:solidFill>
                <a:latin typeface="Arial"/>
                <a:cs typeface="Arial"/>
              </a:rPr>
              <a:t>να </a:t>
            </a:r>
            <a:r>
              <a:rPr sz="1900" i="1" spc="-20" dirty="0">
                <a:solidFill>
                  <a:srgbClr val="0000FF"/>
                </a:solidFill>
                <a:latin typeface="Arial"/>
                <a:cs typeface="Arial"/>
              </a:rPr>
              <a:t>αποτελεί </a:t>
            </a:r>
            <a:r>
              <a:rPr sz="1900" i="1" spc="-90" dirty="0">
                <a:solidFill>
                  <a:srgbClr val="0000FF"/>
                </a:solidFill>
                <a:latin typeface="Arial"/>
                <a:cs typeface="Arial"/>
              </a:rPr>
              <a:t>συνήθη  </a:t>
            </a:r>
            <a:r>
              <a:rPr sz="1900" i="1" spc="-114" dirty="0">
                <a:solidFill>
                  <a:srgbClr val="0000FF"/>
                </a:solidFill>
                <a:latin typeface="Arial"/>
                <a:cs typeface="Arial"/>
              </a:rPr>
              <a:t>ή </a:t>
            </a:r>
            <a:r>
              <a:rPr sz="1900" i="1" spc="-45" dirty="0">
                <a:solidFill>
                  <a:srgbClr val="0000FF"/>
                </a:solidFill>
                <a:latin typeface="Arial"/>
                <a:cs typeface="Arial"/>
              </a:rPr>
              <a:t>κοινή </a:t>
            </a:r>
            <a:r>
              <a:rPr sz="1900" i="1" spc="-35" dirty="0">
                <a:solidFill>
                  <a:srgbClr val="0000FF"/>
                </a:solidFill>
                <a:latin typeface="Arial"/>
                <a:cs typeface="Arial"/>
              </a:rPr>
              <a:t>πρακτική </a:t>
            </a:r>
            <a:r>
              <a:rPr sz="1900" i="1" spc="-114" dirty="0">
                <a:solidFill>
                  <a:srgbClr val="0000FF"/>
                </a:solidFill>
                <a:latin typeface="Arial"/>
                <a:cs typeface="Arial"/>
              </a:rPr>
              <a:t>ή </a:t>
            </a:r>
            <a:r>
              <a:rPr sz="1900" i="1" spc="-100" dirty="0">
                <a:solidFill>
                  <a:srgbClr val="0000FF"/>
                </a:solidFill>
                <a:latin typeface="Arial"/>
                <a:cs typeface="Arial"/>
              </a:rPr>
              <a:t>να </a:t>
            </a:r>
            <a:r>
              <a:rPr sz="1900" i="1" dirty="0">
                <a:solidFill>
                  <a:srgbClr val="0000FF"/>
                </a:solidFill>
                <a:latin typeface="Arial"/>
                <a:cs typeface="Arial"/>
              </a:rPr>
              <a:t>είναι </a:t>
            </a:r>
            <a:r>
              <a:rPr sz="1900" i="1" spc="-40" dirty="0">
                <a:solidFill>
                  <a:srgbClr val="0000FF"/>
                </a:solidFill>
                <a:latin typeface="Arial"/>
                <a:cs typeface="Arial"/>
              </a:rPr>
              <a:t>υποχρεωτική, </a:t>
            </a:r>
            <a:r>
              <a:rPr sz="1900" i="1" spc="-65" dirty="0">
                <a:solidFill>
                  <a:srgbClr val="0000FF"/>
                </a:solidFill>
                <a:latin typeface="Arial"/>
                <a:cs typeface="Arial"/>
              </a:rPr>
              <a:t>πχ </a:t>
            </a:r>
            <a:r>
              <a:rPr sz="1900" i="1" spc="-130" dirty="0">
                <a:solidFill>
                  <a:srgbClr val="0000FF"/>
                </a:solidFill>
                <a:latin typeface="Arial"/>
                <a:cs typeface="Arial"/>
              </a:rPr>
              <a:t>από</a:t>
            </a:r>
            <a:r>
              <a:rPr sz="1900" i="1" spc="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0000FF"/>
                </a:solidFill>
                <a:latin typeface="Arial"/>
                <a:cs typeface="Arial"/>
              </a:rPr>
              <a:t>νοµοθεσία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9122" y="836712"/>
            <a:ext cx="848487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CC0000"/>
                </a:solidFill>
              </a:rPr>
              <a:t>ΓΙΑΤΙ </a:t>
            </a:r>
            <a:r>
              <a:rPr sz="2400" spc="-5" dirty="0">
                <a:solidFill>
                  <a:srgbClr val="CC0000"/>
                </a:solidFill>
              </a:rPr>
              <a:t>ΕΝΑΣ </a:t>
            </a:r>
            <a:r>
              <a:rPr sz="2400" spc="-25" dirty="0">
                <a:solidFill>
                  <a:srgbClr val="CC0000"/>
                </a:solidFill>
              </a:rPr>
              <a:t>ΟΡΓΑΝΙΣΜΟΣ </a:t>
            </a:r>
            <a:r>
              <a:rPr sz="2400" spc="-5" dirty="0">
                <a:solidFill>
                  <a:srgbClr val="CC0000"/>
                </a:solidFill>
              </a:rPr>
              <a:t>ΠΑΡΟΧΗΣ </a:t>
            </a:r>
            <a:r>
              <a:rPr sz="2400" dirty="0">
                <a:solidFill>
                  <a:srgbClr val="CC0000"/>
                </a:solidFill>
              </a:rPr>
              <a:t>ΥΠΗΡΕΣΙΩΝ  </a:t>
            </a:r>
            <a:r>
              <a:rPr sz="2400" spc="-40" dirty="0">
                <a:solidFill>
                  <a:srgbClr val="CC0000"/>
                </a:solidFill>
              </a:rPr>
              <a:t>ΥΓΕΙΑΣ </a:t>
            </a:r>
            <a:r>
              <a:rPr sz="2400" spc="15" dirty="0">
                <a:solidFill>
                  <a:srgbClr val="CC0000"/>
                </a:solidFill>
              </a:rPr>
              <a:t>ΝΑ </a:t>
            </a:r>
            <a:r>
              <a:rPr sz="2400" spc="-10" dirty="0">
                <a:solidFill>
                  <a:srgbClr val="CC0000"/>
                </a:solidFill>
              </a:rPr>
              <a:t>ΕΦΑΡΜΟΣΕΙ</a:t>
            </a:r>
            <a:r>
              <a:rPr sz="2400" spc="270" dirty="0">
                <a:solidFill>
                  <a:srgbClr val="CC0000"/>
                </a:solidFill>
              </a:rPr>
              <a:t> </a:t>
            </a:r>
            <a:r>
              <a:rPr sz="2400" spc="60" dirty="0" smtClean="0">
                <a:solidFill>
                  <a:srgbClr val="CC0000"/>
                </a:solidFill>
              </a:rPr>
              <a:t>Σ</a:t>
            </a:r>
            <a:r>
              <a:rPr lang="el-GR" sz="2400" spc="60" dirty="0" smtClean="0">
                <a:solidFill>
                  <a:srgbClr val="CC0000"/>
                </a:solidFill>
              </a:rPr>
              <a:t>Δ</a:t>
            </a:r>
            <a:r>
              <a:rPr sz="2400" spc="60" dirty="0" smtClean="0">
                <a:solidFill>
                  <a:srgbClr val="CC0000"/>
                </a:solidFill>
              </a:rPr>
              <a:t>Π</a:t>
            </a:r>
            <a:r>
              <a:rPr sz="2400" spc="60" dirty="0">
                <a:solidFill>
                  <a:srgbClr val="CC0000"/>
                </a:solidFill>
              </a:rPr>
              <a:t>;</a:t>
            </a:r>
            <a:endParaRPr sz="2400" dirty="0"/>
          </a:p>
        </p:txBody>
      </p:sp>
      <p:sp>
        <p:nvSpPr>
          <p:cNvPr id="7" name="object 3"/>
          <p:cNvSpPr txBox="1"/>
          <p:nvPr/>
        </p:nvSpPr>
        <p:spPr>
          <a:xfrm>
            <a:off x="611560" y="1772816"/>
            <a:ext cx="8131175" cy="471667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  <a:tab pos="1888489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εφαρµογή	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αποτελεσµατικών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Σ</a:t>
            </a:r>
            <a:r>
              <a:rPr lang="el-GR"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Π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οδηγεί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σε</a:t>
            </a:r>
            <a:r>
              <a:rPr sz="2000" spc="-9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Βελτιωµένες τεκµηριωµένες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διαδικασίες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 της διατµηµατικής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επικοινωνίας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Μείωση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πόρων που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είναι απαραίτητοι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ανάλυση</a:t>
            </a:r>
            <a:r>
              <a:rPr sz="20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κινδύνων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στον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έλεγχο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εγγράφων</a:t>
            </a:r>
            <a:r>
              <a:rPr lang="el-GR"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δεδοµένων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sz="20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αρχείων</a:t>
            </a:r>
            <a:endParaRPr sz="2000" dirty="0">
              <a:latin typeface="Comic Sans MS"/>
              <a:cs typeface="Comic Sans MS"/>
            </a:endParaRPr>
          </a:p>
          <a:p>
            <a:pPr marL="393700" marR="5080" indent="-381000">
              <a:lnSpc>
                <a:spcPts val="2400"/>
              </a:lnSpc>
              <a:spcBef>
                <a:spcPts val="560"/>
              </a:spcBef>
              <a:buClr>
                <a:srgbClr val="CC0000"/>
              </a:buClr>
              <a:buSzPct val="95238"/>
              <a:buFont typeface="DejaVu Sans"/>
              <a:buChar char="▪"/>
              <a:tabLst>
                <a:tab pos="774065" algn="l"/>
                <a:tab pos="774700" algn="l"/>
              </a:tabLst>
            </a:pPr>
            <a:r>
              <a:rPr dirty="0"/>
              <a:t>	</a:t>
            </a:r>
            <a:r>
              <a:rPr lang="el-GR" sz="2100" i="1" spc="70" dirty="0" smtClean="0">
                <a:solidFill>
                  <a:srgbClr val="CC3200"/>
                </a:solidFill>
                <a:latin typeface="Arial"/>
                <a:cs typeface="Arial"/>
              </a:rPr>
              <a:t>Δ</a:t>
            </a:r>
            <a:r>
              <a:rPr sz="2100" i="1" spc="70" dirty="0" err="1" smtClean="0">
                <a:solidFill>
                  <a:srgbClr val="CC3200"/>
                </a:solidFill>
                <a:latin typeface="Arial"/>
                <a:cs typeface="Arial"/>
              </a:rPr>
              <a:t>ίνει</a:t>
            </a:r>
            <a:r>
              <a:rPr sz="2100" i="1" spc="70" dirty="0" smtClean="0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sz="2100" i="1" spc="20" dirty="0">
                <a:solidFill>
                  <a:srgbClr val="CC3200"/>
                </a:solidFill>
                <a:latin typeface="Arial"/>
                <a:cs typeface="Arial"/>
              </a:rPr>
              <a:t>τη </a:t>
            </a:r>
            <a:r>
              <a:rPr sz="2100" i="1" spc="-35" dirty="0">
                <a:solidFill>
                  <a:srgbClr val="CC3200"/>
                </a:solidFill>
                <a:latin typeface="Arial"/>
                <a:cs typeface="Arial"/>
              </a:rPr>
              <a:t>δυνατότητα </a:t>
            </a:r>
            <a:r>
              <a:rPr sz="2100" i="1" spc="-50" dirty="0">
                <a:solidFill>
                  <a:srgbClr val="CC3200"/>
                </a:solidFill>
                <a:latin typeface="Arial"/>
                <a:cs typeface="Arial"/>
              </a:rPr>
              <a:t>τεκµηριωµένων </a:t>
            </a:r>
            <a:r>
              <a:rPr sz="2100" i="1" spc="-40" dirty="0">
                <a:solidFill>
                  <a:srgbClr val="CC3200"/>
                </a:solidFill>
                <a:latin typeface="Arial"/>
                <a:cs typeface="Arial"/>
              </a:rPr>
              <a:t>αποδείξεων </a:t>
            </a:r>
            <a:r>
              <a:rPr sz="2100" i="1" spc="-75" dirty="0">
                <a:solidFill>
                  <a:srgbClr val="CC3200"/>
                </a:solidFill>
                <a:latin typeface="Arial"/>
                <a:cs typeface="Arial"/>
              </a:rPr>
              <a:t>σε </a:t>
            </a:r>
            <a:r>
              <a:rPr sz="2100" i="1" spc="-30" dirty="0">
                <a:solidFill>
                  <a:srgbClr val="CC3200"/>
                </a:solidFill>
                <a:latin typeface="Arial"/>
                <a:cs typeface="Arial"/>
              </a:rPr>
              <a:t>περιπτώσεις  </a:t>
            </a:r>
            <a:r>
              <a:rPr sz="2100" i="1" spc="-80" dirty="0">
                <a:solidFill>
                  <a:srgbClr val="CC3200"/>
                </a:solidFill>
                <a:latin typeface="Arial"/>
                <a:cs typeface="Arial"/>
              </a:rPr>
              <a:t>αµφισβητήσεων</a:t>
            </a:r>
            <a:endParaRPr sz="2100" dirty="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  <a:tab pos="3341370" algn="l"/>
              </a:tabLst>
            </a:pP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Ευκολότερος</a:t>
            </a:r>
            <a:r>
              <a:rPr sz="2000" spc="-4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εντοπισµός	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µηχανηµάτων (</a:t>
            </a:r>
            <a:r>
              <a:rPr sz="1600" spc="-5" dirty="0">
                <a:solidFill>
                  <a:srgbClr val="3232FF"/>
                </a:solidFill>
                <a:latin typeface="Comic Sans MS"/>
                <a:cs typeface="Comic Sans MS"/>
              </a:rPr>
              <a:t>κυρίως </a:t>
            </a:r>
            <a:r>
              <a:rPr sz="1600" spc="-5" dirty="0" err="1">
                <a:solidFill>
                  <a:srgbClr val="3232FF"/>
                </a:solidFill>
                <a:latin typeface="Comic Sans MS"/>
                <a:cs typeface="Comic Sans MS"/>
              </a:rPr>
              <a:t>των</a:t>
            </a:r>
            <a:r>
              <a:rPr sz="1600" spc="-5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1600" spc="-5" dirty="0" smtClean="0">
                <a:solidFill>
                  <a:srgbClr val="3232FF"/>
                </a:solidFill>
                <a:latin typeface="Comic Sans MS"/>
                <a:cs typeface="Comic Sans MS"/>
              </a:rPr>
              <a:t>µ</a:t>
            </a:r>
            <a:r>
              <a:rPr sz="1600" spc="-5" dirty="0" err="1" smtClean="0">
                <a:solidFill>
                  <a:srgbClr val="3232FF"/>
                </a:solidFill>
                <a:latin typeface="Comic Sans MS"/>
                <a:cs typeface="Comic Sans MS"/>
              </a:rPr>
              <a:t>ετακινούµενων</a:t>
            </a:r>
            <a:r>
              <a:rPr sz="1600" spc="-5" dirty="0" smtClean="0">
                <a:solidFill>
                  <a:srgbClr val="3232FF"/>
                </a:solidFill>
                <a:latin typeface="Comic Sans MS"/>
                <a:cs typeface="Comic Sans MS"/>
              </a:rPr>
              <a:t>)</a:t>
            </a:r>
            <a:endParaRPr sz="16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Λιγότερες χαµένες ώρες</a:t>
            </a:r>
            <a:r>
              <a:rPr sz="2000" spc="-40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εργασίας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Μείωση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του κόστους στη διαχείριση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υλικών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και</a:t>
            </a:r>
            <a:r>
              <a:rPr sz="2000" spc="-140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φαρµάκων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Μείωση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στα παράπονα των</a:t>
            </a:r>
            <a:r>
              <a:rPr sz="2000" spc="-80" dirty="0">
                <a:solidFill>
                  <a:srgbClr val="3232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ασθενών</a:t>
            </a:r>
            <a:endParaRPr sz="2000" dirty="0">
              <a:latin typeface="Comic Sans MS"/>
              <a:cs typeface="Comic Sans MS"/>
            </a:endParaRPr>
          </a:p>
          <a:p>
            <a:pPr marL="393700" marR="988694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Βελτίωση της θετικής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στάσης των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εργαζοµένων </a:t>
            </a:r>
            <a:r>
              <a:rPr sz="2000" dirty="0">
                <a:solidFill>
                  <a:srgbClr val="3232FF"/>
                </a:solidFill>
                <a:latin typeface="Comic Sans MS"/>
                <a:cs typeface="Comic Sans MS"/>
              </a:rPr>
              <a:t>στα θέµατα  </a:t>
            </a:r>
            <a:r>
              <a:rPr sz="2000" spc="-5" dirty="0">
                <a:solidFill>
                  <a:srgbClr val="3232FF"/>
                </a:solidFill>
                <a:latin typeface="Comic Sans MS"/>
                <a:cs typeface="Comic Sans MS"/>
              </a:rPr>
              <a:t>ποιότητας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9122" y="1412776"/>
            <a:ext cx="848487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CC0000"/>
                </a:solidFill>
              </a:rPr>
              <a:t>ΓΙΑΤΙ </a:t>
            </a:r>
            <a:r>
              <a:rPr sz="2400" spc="-5" dirty="0">
                <a:solidFill>
                  <a:srgbClr val="CC0000"/>
                </a:solidFill>
              </a:rPr>
              <a:t>ΕΝΑΣ </a:t>
            </a:r>
            <a:r>
              <a:rPr sz="2400" spc="-25" dirty="0">
                <a:solidFill>
                  <a:srgbClr val="CC0000"/>
                </a:solidFill>
              </a:rPr>
              <a:t>ΟΡΓΑΝΙΣΜΟΣ </a:t>
            </a:r>
            <a:r>
              <a:rPr sz="2400" spc="-5" dirty="0">
                <a:solidFill>
                  <a:srgbClr val="CC0000"/>
                </a:solidFill>
              </a:rPr>
              <a:t>ΠΑΡΟΧΗΣ </a:t>
            </a:r>
            <a:r>
              <a:rPr sz="2400" dirty="0">
                <a:solidFill>
                  <a:srgbClr val="CC0000"/>
                </a:solidFill>
              </a:rPr>
              <a:t>ΥΠΗΡΕΣΙΩΝ  </a:t>
            </a:r>
            <a:r>
              <a:rPr sz="2400" spc="-40" dirty="0">
                <a:solidFill>
                  <a:srgbClr val="CC0000"/>
                </a:solidFill>
              </a:rPr>
              <a:t>ΥΓΕΙΑΣ </a:t>
            </a:r>
            <a:r>
              <a:rPr sz="2400" spc="15" dirty="0">
                <a:solidFill>
                  <a:srgbClr val="CC0000"/>
                </a:solidFill>
              </a:rPr>
              <a:t>ΝΑ </a:t>
            </a:r>
            <a:r>
              <a:rPr sz="2400" spc="-10" dirty="0">
                <a:solidFill>
                  <a:srgbClr val="CC0000"/>
                </a:solidFill>
              </a:rPr>
              <a:t>ΕΦΑΡΜΟΣΕΙ</a:t>
            </a:r>
            <a:r>
              <a:rPr sz="2400" spc="270" dirty="0">
                <a:solidFill>
                  <a:srgbClr val="CC0000"/>
                </a:solidFill>
              </a:rPr>
              <a:t> </a:t>
            </a:r>
            <a:r>
              <a:rPr sz="2400" spc="60" dirty="0" smtClean="0">
                <a:solidFill>
                  <a:srgbClr val="CC0000"/>
                </a:solidFill>
              </a:rPr>
              <a:t>Σ</a:t>
            </a:r>
            <a:r>
              <a:rPr lang="el-GR" sz="2400" spc="60" dirty="0" smtClean="0">
                <a:solidFill>
                  <a:srgbClr val="CC0000"/>
                </a:solidFill>
              </a:rPr>
              <a:t>Δ</a:t>
            </a:r>
            <a:r>
              <a:rPr sz="2400" spc="60" dirty="0" smtClean="0">
                <a:solidFill>
                  <a:srgbClr val="CC0000"/>
                </a:solidFill>
              </a:rPr>
              <a:t>Π</a:t>
            </a:r>
            <a:r>
              <a:rPr sz="2400" spc="60" dirty="0">
                <a:solidFill>
                  <a:srgbClr val="CC0000"/>
                </a:solidFill>
              </a:rPr>
              <a:t>;</a:t>
            </a:r>
            <a:endParaRPr sz="2400" dirty="0"/>
          </a:p>
        </p:txBody>
      </p:sp>
      <p:sp>
        <p:nvSpPr>
          <p:cNvPr id="7" name="object 3"/>
          <p:cNvSpPr txBox="1"/>
          <p:nvPr/>
        </p:nvSpPr>
        <p:spPr>
          <a:xfrm>
            <a:off x="467544" y="2780928"/>
            <a:ext cx="8338820" cy="31381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  <a:tab pos="495173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Μείωση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διαφορών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στις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εργασιακές	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πρακτικές,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στις</a:t>
            </a:r>
            <a:r>
              <a:rPr sz="2000" spc="-114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θεραπευτικές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µεθόδους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οργάνωση των</a:t>
            </a:r>
            <a:r>
              <a:rPr sz="2000" spc="-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υπηρεσιών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  <a:tab pos="3536950" algn="l"/>
                <a:tab pos="535241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Μείωση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</a:t>
            </a:r>
            <a:r>
              <a:rPr sz="2000" spc="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περιστατικών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αποζηµιώσεων	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λόγω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ιατρικών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λαθών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 της παρακολούθησης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δεικτών</a:t>
            </a:r>
            <a:r>
              <a:rPr sz="2000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ποιότητας</a:t>
            </a:r>
            <a:endParaRPr sz="2000" dirty="0">
              <a:latin typeface="Comic Sans MS"/>
              <a:cs typeface="Comic Sans MS"/>
            </a:endParaRPr>
          </a:p>
          <a:p>
            <a:pPr marL="39370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▪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Εφαρµογή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ελέγχων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διακριβώσεων σε συσκευές</a:t>
            </a:r>
            <a:r>
              <a:rPr sz="2000" spc="-9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µέτρησης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50" dirty="0">
              <a:latin typeface="Comic Sans MS"/>
              <a:cs typeface="Comic Sans MS"/>
            </a:endParaRPr>
          </a:p>
          <a:p>
            <a:pPr marL="393065" marR="870585" indent="-304800">
              <a:lnSpc>
                <a:spcPct val="95800"/>
              </a:lnSpc>
              <a:tabLst>
                <a:tab pos="3049905" algn="l"/>
                <a:tab pos="3627120" algn="l"/>
              </a:tabLst>
            </a:pPr>
            <a:r>
              <a:rPr sz="1900" i="1" spc="-114" dirty="0">
                <a:solidFill>
                  <a:srgbClr val="0000FF"/>
                </a:solidFill>
                <a:latin typeface="Arial"/>
                <a:cs typeface="Arial"/>
              </a:rPr>
              <a:t>σηµ:  </a:t>
            </a:r>
            <a:r>
              <a:rPr sz="1900" i="1" spc="125" dirty="0">
                <a:solidFill>
                  <a:srgbClr val="0000FF"/>
                </a:solidFill>
                <a:latin typeface="Arial"/>
                <a:cs typeface="Arial"/>
              </a:rPr>
              <a:t>Σε </a:t>
            </a:r>
            <a:r>
              <a:rPr sz="1900" i="1" spc="-75" dirty="0">
                <a:solidFill>
                  <a:srgbClr val="0000FF"/>
                </a:solidFill>
                <a:latin typeface="Arial"/>
                <a:cs typeface="Arial"/>
              </a:rPr>
              <a:t>νοσοκοµείο</a:t>
            </a:r>
            <a:r>
              <a:rPr sz="1900" i="1" spc="-25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0000FF"/>
                </a:solidFill>
                <a:latin typeface="Arial"/>
                <a:cs typeface="Arial"/>
              </a:rPr>
              <a:t>στην</a:t>
            </a:r>
            <a:r>
              <a:rPr sz="1900" i="1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i="1" spc="-35" dirty="0">
                <a:solidFill>
                  <a:srgbClr val="0000FF"/>
                </a:solidFill>
                <a:latin typeface="Arial"/>
                <a:cs typeface="Arial"/>
              </a:rPr>
              <a:t>Αµερική	</a:t>
            </a:r>
            <a:r>
              <a:rPr sz="1900" i="1" spc="-55" dirty="0">
                <a:solidFill>
                  <a:srgbClr val="0000FF"/>
                </a:solidFill>
                <a:latin typeface="Arial"/>
                <a:cs typeface="Arial"/>
              </a:rPr>
              <a:t>εντόπισαν </a:t>
            </a:r>
            <a:r>
              <a:rPr sz="1900" i="1" spc="35" dirty="0">
                <a:solidFill>
                  <a:srgbClr val="0000FF"/>
                </a:solidFill>
                <a:latin typeface="Arial"/>
                <a:cs typeface="Arial"/>
              </a:rPr>
              <a:t>ότι </a:t>
            </a:r>
            <a:r>
              <a:rPr sz="1900" i="1" spc="-15" dirty="0">
                <a:solidFill>
                  <a:srgbClr val="0000FF"/>
                </a:solidFill>
                <a:latin typeface="Arial"/>
                <a:cs typeface="Arial"/>
              </a:rPr>
              <a:t>οι </a:t>
            </a:r>
            <a:r>
              <a:rPr sz="1900" i="1" spc="40" dirty="0">
                <a:solidFill>
                  <a:srgbClr val="0000FF"/>
                </a:solidFill>
                <a:latin typeface="Arial"/>
                <a:cs typeface="Arial"/>
              </a:rPr>
              <a:t>3200 </a:t>
            </a:r>
            <a:r>
              <a:rPr sz="1900" i="1" spc="-130" dirty="0">
                <a:solidFill>
                  <a:srgbClr val="0000FF"/>
                </a:solidFill>
                <a:latin typeface="Arial"/>
                <a:cs typeface="Arial"/>
              </a:rPr>
              <a:t>από </a:t>
            </a:r>
            <a:r>
              <a:rPr sz="1900" i="1" spc="70" dirty="0">
                <a:solidFill>
                  <a:srgbClr val="0000FF"/>
                </a:solidFill>
                <a:latin typeface="Arial"/>
                <a:cs typeface="Arial"/>
              </a:rPr>
              <a:t>τις </a:t>
            </a:r>
            <a:r>
              <a:rPr sz="1900" i="1" spc="40" dirty="0">
                <a:solidFill>
                  <a:srgbClr val="0000FF"/>
                </a:solidFill>
                <a:latin typeface="Arial"/>
                <a:cs typeface="Arial"/>
              </a:rPr>
              <a:t>4000  </a:t>
            </a:r>
            <a:r>
              <a:rPr sz="1900" i="1" spc="-65" dirty="0">
                <a:solidFill>
                  <a:srgbClr val="0000FF"/>
                </a:solidFill>
                <a:latin typeface="Arial"/>
                <a:cs typeface="Arial"/>
              </a:rPr>
              <a:t>συσκευές </a:t>
            </a:r>
            <a:r>
              <a:rPr sz="1900" i="1" spc="-80" dirty="0" err="1">
                <a:solidFill>
                  <a:srgbClr val="0000FF"/>
                </a:solidFill>
                <a:latin typeface="Arial"/>
                <a:cs typeface="Arial"/>
              </a:rPr>
              <a:t>απαιτούσαν</a:t>
            </a:r>
            <a:r>
              <a:rPr sz="1900" i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i="1" spc="-70" dirty="0" err="1" smtClean="0">
                <a:solidFill>
                  <a:srgbClr val="0000FF"/>
                </a:solidFill>
                <a:latin typeface="Arial"/>
                <a:cs typeface="Arial"/>
              </a:rPr>
              <a:t>διακρίβωση</a:t>
            </a:r>
            <a:r>
              <a:rPr sz="1900" i="1" spc="-3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1900" i="1" spc="-114" dirty="0">
                <a:solidFill>
                  <a:srgbClr val="0000FF"/>
                </a:solidFill>
                <a:latin typeface="Arial"/>
                <a:cs typeface="Arial"/>
              </a:rPr>
              <a:t>µόνο </a:t>
            </a:r>
            <a:r>
              <a:rPr sz="1900" i="1" spc="10" dirty="0">
                <a:solidFill>
                  <a:srgbClr val="0000FF"/>
                </a:solidFill>
                <a:latin typeface="Arial"/>
                <a:cs typeface="Arial"/>
              </a:rPr>
              <a:t>το </a:t>
            </a:r>
            <a:r>
              <a:rPr sz="1900" i="1" spc="-140" dirty="0">
                <a:solidFill>
                  <a:srgbClr val="0000FF"/>
                </a:solidFill>
                <a:latin typeface="Arial"/>
                <a:cs typeface="Arial"/>
              </a:rPr>
              <a:t>13% </a:t>
            </a:r>
            <a:r>
              <a:rPr sz="1900" i="1" spc="-110" dirty="0">
                <a:solidFill>
                  <a:srgbClr val="0000FF"/>
                </a:solidFill>
                <a:latin typeface="Arial"/>
                <a:cs typeface="Arial"/>
              </a:rPr>
              <a:t>συµµορφωνόταν </a:t>
            </a:r>
            <a:r>
              <a:rPr sz="1900" i="1" spc="-45" dirty="0">
                <a:solidFill>
                  <a:srgbClr val="0000FF"/>
                </a:solidFill>
                <a:latin typeface="Arial"/>
                <a:cs typeface="Arial"/>
              </a:rPr>
              <a:t>όταν  </a:t>
            </a:r>
            <a:r>
              <a:rPr sz="1900" i="1" spc="-15" dirty="0">
                <a:solidFill>
                  <a:srgbClr val="0000FF"/>
                </a:solidFill>
                <a:latin typeface="Arial"/>
                <a:cs typeface="Arial"/>
              </a:rPr>
              <a:t>ξεκίνησε </a:t>
            </a:r>
            <a:r>
              <a:rPr sz="1900" i="1" spc="-114" dirty="0">
                <a:solidFill>
                  <a:srgbClr val="0000FF"/>
                </a:solidFill>
                <a:latin typeface="Arial"/>
                <a:cs typeface="Arial"/>
              </a:rPr>
              <a:t>η</a:t>
            </a:r>
            <a:r>
              <a:rPr sz="1900" i="1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i="1" spc="-105" dirty="0">
                <a:solidFill>
                  <a:srgbClr val="0000FF"/>
                </a:solidFill>
                <a:latin typeface="Arial"/>
                <a:cs typeface="Arial"/>
              </a:rPr>
              <a:t>εφαρµογή</a:t>
            </a:r>
            <a:r>
              <a:rPr sz="1900" i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i="1" spc="-30" dirty="0">
                <a:solidFill>
                  <a:srgbClr val="0000FF"/>
                </a:solidFill>
                <a:latin typeface="Arial"/>
                <a:cs typeface="Arial"/>
              </a:rPr>
              <a:t>του	</a:t>
            </a:r>
            <a:r>
              <a:rPr sz="1900" i="1" spc="125" dirty="0">
                <a:solidFill>
                  <a:srgbClr val="0000FF"/>
                </a:solidFill>
                <a:latin typeface="Arial"/>
                <a:cs typeface="Arial"/>
              </a:rPr>
              <a:t>ISO</a:t>
            </a:r>
            <a:r>
              <a:rPr sz="19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i="1" spc="-40" dirty="0">
                <a:solidFill>
                  <a:srgbClr val="0000FF"/>
                </a:solidFill>
                <a:latin typeface="Arial"/>
                <a:cs typeface="Arial"/>
              </a:rPr>
              <a:t>9001.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6" name="object 3"/>
          <p:cNvSpPr txBox="1"/>
          <p:nvPr/>
        </p:nvSpPr>
        <p:spPr>
          <a:xfrm>
            <a:off x="395536" y="908720"/>
            <a:ext cx="8367395" cy="5404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0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Οι </a:t>
            </a:r>
            <a:r>
              <a:rPr sz="2400" spc="5" dirty="0">
                <a:solidFill>
                  <a:srgbClr val="CC0000"/>
                </a:solidFill>
                <a:latin typeface="Comic Sans MS"/>
                <a:cs typeface="Comic Sans MS"/>
              </a:rPr>
              <a:t>κατευθύνσεις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που προτείνονται </a:t>
            </a:r>
            <a:r>
              <a:rPr sz="2400" spc="45" dirty="0">
                <a:solidFill>
                  <a:srgbClr val="CC0000"/>
                </a:solidFill>
                <a:latin typeface="Comic Sans MS"/>
                <a:cs typeface="Comic Sans MS"/>
              </a:rPr>
              <a:t>για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την </a:t>
            </a:r>
            <a:r>
              <a:rPr sz="2400" spc="10" dirty="0">
                <a:solidFill>
                  <a:srgbClr val="CC0000"/>
                </a:solidFill>
                <a:latin typeface="Comic Sans MS"/>
                <a:cs typeface="Comic Sans MS"/>
              </a:rPr>
              <a:t>εδραίωση </a:t>
            </a:r>
            <a:r>
              <a:rPr sz="2400" spc="15" dirty="0">
                <a:solidFill>
                  <a:srgbClr val="CC0000"/>
                </a:solidFill>
                <a:latin typeface="Comic Sans MS"/>
                <a:cs typeface="Comic Sans MS"/>
              </a:rPr>
              <a:t>και  </a:t>
            </a:r>
            <a:r>
              <a:rPr sz="2400" spc="5" dirty="0">
                <a:solidFill>
                  <a:srgbClr val="CC0000"/>
                </a:solidFill>
                <a:latin typeface="Comic Sans MS"/>
                <a:cs typeface="Comic Sans MS"/>
              </a:rPr>
              <a:t>διαρκή βελτίωση </a:t>
            </a:r>
            <a:r>
              <a:rPr sz="2400" spc="-5" dirty="0">
                <a:solidFill>
                  <a:srgbClr val="CC0000"/>
                </a:solidFill>
                <a:latin typeface="Comic Sans MS"/>
                <a:cs typeface="Comic Sans MS"/>
              </a:rPr>
              <a:t>των </a:t>
            </a:r>
            <a:r>
              <a:rPr sz="2400" spc="15" dirty="0">
                <a:solidFill>
                  <a:srgbClr val="CC0000"/>
                </a:solidFill>
                <a:latin typeface="Comic Sans MS"/>
                <a:cs typeface="Comic Sans MS"/>
              </a:rPr>
              <a:t>συστηµάτων </a:t>
            </a:r>
            <a:r>
              <a:rPr sz="2400" dirty="0">
                <a:solidFill>
                  <a:srgbClr val="CC0000"/>
                </a:solidFill>
                <a:latin typeface="Comic Sans MS"/>
                <a:cs typeface="Comic Sans MS"/>
              </a:rPr>
              <a:t>ποιότητας </a:t>
            </a:r>
            <a:r>
              <a:rPr sz="2400" spc="15" dirty="0">
                <a:solidFill>
                  <a:srgbClr val="CC0000"/>
                </a:solidFill>
                <a:latin typeface="Comic Sans MS"/>
                <a:cs typeface="Comic Sans MS"/>
              </a:rPr>
              <a:t>στην </a:t>
            </a:r>
            <a:r>
              <a:rPr sz="2400" spc="5" dirty="0">
                <a:solidFill>
                  <a:srgbClr val="CC0000"/>
                </a:solidFill>
                <a:latin typeface="Comic Sans MS"/>
                <a:cs typeface="Comic Sans MS"/>
              </a:rPr>
              <a:t>παροχή  υπηρεσιών </a:t>
            </a:r>
            <a:r>
              <a:rPr sz="2400" spc="20" dirty="0">
                <a:solidFill>
                  <a:srgbClr val="CC0000"/>
                </a:solidFill>
                <a:latin typeface="Comic Sans MS"/>
                <a:cs typeface="Comic Sans MS"/>
              </a:rPr>
              <a:t>Υγείας</a:t>
            </a:r>
            <a:r>
              <a:rPr sz="2400" spc="-8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400" spc="55" dirty="0">
                <a:solidFill>
                  <a:srgbClr val="CC0000"/>
                </a:solidFill>
                <a:latin typeface="Comic Sans MS"/>
                <a:cs typeface="Comic Sans MS"/>
              </a:rPr>
              <a:t>είναι:</a:t>
            </a:r>
            <a:endParaRPr sz="2400" dirty="0">
              <a:latin typeface="Comic Sans MS"/>
              <a:cs typeface="Comic Sans MS"/>
            </a:endParaRPr>
          </a:p>
          <a:p>
            <a:pPr marL="536575" indent="-381635">
              <a:lnSpc>
                <a:spcPct val="100000"/>
              </a:lnSpc>
              <a:spcBef>
                <a:spcPts val="1030"/>
              </a:spcBef>
              <a:buClr>
                <a:srgbClr val="CC0000"/>
              </a:buClr>
              <a:buFont typeface="DejaVu Sans"/>
              <a:buChar char="✓"/>
              <a:tabLst>
                <a:tab pos="537210" algn="l"/>
              </a:tabLst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Μακροχρόνιος Στρατηγικός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Σχεδιασµός</a:t>
            </a:r>
            <a:endParaRPr sz="2400" dirty="0">
              <a:latin typeface="Comic Sans MS"/>
              <a:cs typeface="Comic Sans MS"/>
            </a:endParaRPr>
          </a:p>
          <a:p>
            <a:pPr marL="536575" indent="-38163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DejaVu Sans"/>
              <a:buChar char="✓"/>
              <a:tabLst>
                <a:tab pos="537210" algn="l"/>
              </a:tabLst>
            </a:pPr>
            <a:r>
              <a:rPr lang="el-GR" sz="24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4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έσµευση</a:t>
            </a:r>
            <a:r>
              <a:rPr sz="24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υποστήριξη </a:t>
            </a:r>
            <a:r>
              <a:rPr sz="2400" dirty="0" err="1">
                <a:solidFill>
                  <a:srgbClr val="0000FF"/>
                </a:solidFill>
                <a:latin typeface="Comic Sans MS"/>
                <a:cs typeface="Comic Sans MS"/>
              </a:rPr>
              <a:t>από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τη</a:t>
            </a:r>
            <a:r>
              <a:rPr sz="2400" spc="-3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4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4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</a:t>
            </a:r>
            <a:endParaRPr sz="2400" dirty="0">
              <a:latin typeface="Comic Sans MS"/>
              <a:cs typeface="Comic Sans MS"/>
            </a:endParaRPr>
          </a:p>
          <a:p>
            <a:pPr marL="536575" marR="1107440" indent="-381000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DejaVu Sans"/>
              <a:buChar char="✓"/>
              <a:tabLst>
                <a:tab pos="537210" algn="l"/>
              </a:tabLst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Σταθερός προσανατολισµός στον ασθενή </a:t>
            </a:r>
            <a:r>
              <a:rPr sz="2400" dirty="0" err="1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την</a:t>
            </a:r>
            <a:r>
              <a:rPr sz="24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κοινωνία</a:t>
            </a:r>
            <a:endParaRPr sz="2400" dirty="0">
              <a:latin typeface="Comic Sans MS"/>
              <a:cs typeface="Comic Sans MS"/>
            </a:endParaRPr>
          </a:p>
          <a:p>
            <a:pPr marL="536575" marR="365125" indent="-381000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DejaVu Sans"/>
              <a:buChar char="✓"/>
              <a:tabLst>
                <a:tab pos="537210" algn="l"/>
              </a:tabLst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Εκπαίδευση των επαγγελµατιών Υγείας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αναγνώριση  της προσφοράς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τους</a:t>
            </a:r>
            <a:endParaRPr sz="2400" dirty="0">
              <a:latin typeface="Comic Sans MS"/>
              <a:cs typeface="Comic Sans MS"/>
            </a:endParaRPr>
          </a:p>
          <a:p>
            <a:pPr marL="536575" indent="-38163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DejaVu Sans"/>
              <a:buChar char="✓"/>
              <a:tabLst>
                <a:tab pos="537210" algn="l"/>
              </a:tabLst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Ενδυνάµωση του προσωπικού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Οµαδική εργασία</a:t>
            </a:r>
            <a:endParaRPr sz="2400" dirty="0">
              <a:latin typeface="Comic Sans MS"/>
              <a:cs typeface="Comic Sans MS"/>
            </a:endParaRPr>
          </a:p>
          <a:p>
            <a:pPr marL="536575" indent="-38163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DejaVu Sans"/>
              <a:buChar char="✓"/>
              <a:tabLst>
                <a:tab pos="537210" algn="l"/>
              </a:tabLst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Μέτρηση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sz="24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ανάλυση</a:t>
            </a:r>
            <a:endParaRPr sz="2400" dirty="0">
              <a:latin typeface="Comic Sans MS"/>
              <a:cs typeface="Comic Sans MS"/>
            </a:endParaRPr>
          </a:p>
          <a:p>
            <a:pPr marL="536575" marR="5080" indent="-381000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DejaVu Sans"/>
              <a:buChar char="✓"/>
              <a:tabLst>
                <a:tab pos="537210" algn="l"/>
              </a:tabLst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Εφαρµογή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µιας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συνεχούς διαδικασίας αξιολόγησης σε όλα  τα επίπεδα λειτουργιών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στη διασφάλιση της</a:t>
            </a:r>
            <a:r>
              <a:rPr sz="2400" spc="-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ποιότητας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547664" y="764704"/>
            <a:ext cx="7096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C0000"/>
                </a:solidFill>
              </a:rPr>
              <a:t>ΠΙΘΑΝΑ </a:t>
            </a:r>
            <a:r>
              <a:rPr sz="2800" dirty="0">
                <a:solidFill>
                  <a:srgbClr val="CC0000"/>
                </a:solidFill>
              </a:rPr>
              <a:t>ΒΗΜΑΤΑ </a:t>
            </a:r>
            <a:r>
              <a:rPr sz="2800" spc="-20" dirty="0" smtClean="0">
                <a:solidFill>
                  <a:srgbClr val="CC0000"/>
                </a:solidFill>
              </a:rPr>
              <a:t>ΣΧΕ</a:t>
            </a:r>
            <a:r>
              <a:rPr lang="el-GR" sz="2800" spc="-20" dirty="0" smtClean="0">
                <a:solidFill>
                  <a:srgbClr val="CC0000"/>
                </a:solidFill>
              </a:rPr>
              <a:t>Δ</a:t>
            </a:r>
            <a:r>
              <a:rPr sz="2800" spc="-20" dirty="0" smtClean="0">
                <a:solidFill>
                  <a:srgbClr val="CC0000"/>
                </a:solidFill>
              </a:rPr>
              <a:t>ΙΑΣΜΟΥ</a:t>
            </a:r>
            <a:r>
              <a:rPr sz="2800" spc="365" dirty="0" smtClean="0">
                <a:solidFill>
                  <a:srgbClr val="CC0000"/>
                </a:solidFill>
              </a:rPr>
              <a:t> </a:t>
            </a:r>
            <a:r>
              <a:rPr sz="2800" spc="-30" dirty="0" smtClean="0">
                <a:solidFill>
                  <a:srgbClr val="CC0000"/>
                </a:solidFill>
              </a:rPr>
              <a:t>Σ</a:t>
            </a:r>
            <a:r>
              <a:rPr lang="el-GR" sz="2800" spc="-30" dirty="0" smtClean="0">
                <a:solidFill>
                  <a:srgbClr val="CC0000"/>
                </a:solidFill>
              </a:rPr>
              <a:t>Δ</a:t>
            </a:r>
            <a:r>
              <a:rPr sz="2800" spc="-30" dirty="0" smtClean="0">
                <a:solidFill>
                  <a:srgbClr val="CC0000"/>
                </a:solidFill>
              </a:rPr>
              <a:t>Π</a:t>
            </a:r>
            <a:endParaRPr sz="2800" dirty="0"/>
          </a:p>
        </p:txBody>
      </p:sp>
      <p:sp>
        <p:nvSpPr>
          <p:cNvPr id="7" name="object 2"/>
          <p:cNvSpPr txBox="1"/>
          <p:nvPr/>
        </p:nvSpPr>
        <p:spPr>
          <a:xfrm>
            <a:off x="467544" y="1556792"/>
            <a:ext cx="8293100" cy="4820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8890" indent="-304800">
              <a:lnSpc>
                <a:spcPct val="120000"/>
              </a:lnSpc>
              <a:spcBef>
                <a:spcPts val="100"/>
              </a:spcBef>
              <a:buAutoNum type="arabicPeriod"/>
              <a:tabLst>
                <a:tab pos="318135" algn="l"/>
              </a:tabLst>
            </a:pPr>
            <a:r>
              <a:rPr sz="1800" spc="10" dirty="0">
                <a:solidFill>
                  <a:srgbClr val="CC0000"/>
                </a:solidFill>
                <a:latin typeface="Comic Sans MS"/>
                <a:cs typeface="Comic Sans MS"/>
              </a:rPr>
              <a:t>Προετοιµασία και προγραµµατισµός </a:t>
            </a:r>
            <a:r>
              <a:rPr sz="1800" spc="5" dirty="0">
                <a:solidFill>
                  <a:srgbClr val="CC0000"/>
                </a:solidFill>
                <a:latin typeface="Comic Sans MS"/>
                <a:cs typeface="Comic Sans MS"/>
              </a:rPr>
              <a:t>(PLAN):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πραγµατικό ενδιαφέρον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της  </a:t>
            </a:r>
            <a:r>
              <a:rPr sz="1800" dirty="0" err="1">
                <a:solidFill>
                  <a:srgbClr val="0000FF"/>
                </a:solidFill>
                <a:latin typeface="Comic Sans MS"/>
                <a:cs typeface="Comic Sans MS"/>
              </a:rPr>
              <a:t>Ανώτατης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18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ιοίκησης</a:t>
            </a:r>
            <a:r>
              <a:rPr sz="1800" spc="10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έναρξη εφαρµογής,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παροχή ειδικής µόρφωσης και  εκπαίδευσης, ορισµός πελάτη και αναγκών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του,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προγραµµατισµός </a:t>
            </a:r>
            <a:r>
              <a:rPr sz="18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τεκµηρίωσης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sz="1800" spc="20" dirty="0" smtClean="0">
                <a:solidFill>
                  <a:srgbClr val="0000FF"/>
                </a:solidFill>
                <a:latin typeface="Comic Sans MS"/>
                <a:cs typeface="Comic Sans MS"/>
              </a:rPr>
              <a:t>Σ</a:t>
            </a:r>
            <a:r>
              <a:rPr lang="el-GR" sz="1800" spc="2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1800" spc="20" dirty="0" smtClean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r>
              <a:rPr sz="1800" spc="20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παροχή των απαραίτητων πόρων/</a:t>
            </a:r>
            <a:r>
              <a:rPr sz="18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προσωπικού</a:t>
            </a:r>
            <a:endParaRPr sz="1800" dirty="0">
              <a:latin typeface="Comic Sans MS"/>
              <a:cs typeface="Comic Sans MS"/>
            </a:endParaRPr>
          </a:p>
          <a:p>
            <a:pPr marL="317500" marR="5080" indent="-304800">
              <a:lnSpc>
                <a:spcPct val="120000"/>
              </a:lnSpc>
              <a:spcBef>
                <a:spcPts val="430"/>
              </a:spcBef>
              <a:buAutoNum type="arabicPeriod"/>
              <a:tabLst>
                <a:tab pos="318135" algn="l"/>
              </a:tabLst>
            </a:pPr>
            <a:r>
              <a:rPr sz="1800" spc="15" dirty="0" err="1">
                <a:solidFill>
                  <a:srgbClr val="CC0000"/>
                </a:solidFill>
                <a:latin typeface="Comic Sans MS"/>
                <a:cs typeface="Comic Sans MS"/>
              </a:rPr>
              <a:t>Εφαρµογή</a:t>
            </a:r>
            <a:r>
              <a:rPr sz="1800" spc="1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800" spc="-20" dirty="0" smtClean="0">
                <a:solidFill>
                  <a:srgbClr val="CC0000"/>
                </a:solidFill>
                <a:latin typeface="Comic Sans MS"/>
                <a:cs typeface="Comic Sans MS"/>
              </a:rPr>
              <a:t>Σ</a:t>
            </a:r>
            <a:r>
              <a:rPr lang="el-GR" sz="1800" spc="-20" dirty="0" smtClean="0">
                <a:solidFill>
                  <a:srgbClr val="CC0000"/>
                </a:solidFill>
                <a:latin typeface="Comic Sans MS"/>
                <a:cs typeface="Comic Sans MS"/>
              </a:rPr>
              <a:t>Δ</a:t>
            </a:r>
            <a:r>
              <a:rPr sz="1800" spc="-20" dirty="0" smtClean="0">
                <a:solidFill>
                  <a:srgbClr val="CC0000"/>
                </a:solidFill>
                <a:latin typeface="Comic Sans MS"/>
                <a:cs typeface="Comic Sans MS"/>
              </a:rPr>
              <a:t>Π </a:t>
            </a:r>
            <a:r>
              <a:rPr sz="1800" spc="-5" dirty="0">
                <a:solidFill>
                  <a:srgbClr val="CC0000"/>
                </a:solidFill>
                <a:latin typeface="Comic Sans MS"/>
                <a:cs typeface="Comic Sans MS"/>
              </a:rPr>
              <a:t>(DO):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Πολιτική ποιότητας,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στόχοι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ποιότητας, πολιτική για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το 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προσωπικό,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υπευθυνότητα – αρµοδιότητα –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αποδοτικότητα, διαχείριση  επικοινωνίας και πληροφοριών, διαχείριση τεκµηρίωσης, ορισµός κύριων και  υποστηρικτικών διεργασιών, διαχείριση πόρων, συνεργασίες για υποστήριξη  φροντίδας</a:t>
            </a:r>
            <a:endParaRPr sz="1800" dirty="0">
              <a:latin typeface="Comic Sans MS"/>
              <a:cs typeface="Comic Sans MS"/>
            </a:endParaRPr>
          </a:p>
          <a:p>
            <a:pPr marL="317500" marR="276860" indent="-304800">
              <a:lnSpc>
                <a:spcPct val="120000"/>
              </a:lnSpc>
              <a:spcBef>
                <a:spcPts val="430"/>
              </a:spcBef>
              <a:buAutoNum type="arabicPeriod"/>
              <a:tabLst>
                <a:tab pos="318135" algn="l"/>
              </a:tabLst>
            </a:pPr>
            <a:r>
              <a:rPr sz="1800" spc="5" dirty="0">
                <a:solidFill>
                  <a:srgbClr val="CC0000"/>
                </a:solidFill>
                <a:latin typeface="Comic Sans MS"/>
                <a:cs typeface="Comic Sans MS"/>
              </a:rPr>
              <a:t>Μέτρηση </a:t>
            </a:r>
            <a:r>
              <a:rPr sz="1800" spc="10" dirty="0">
                <a:solidFill>
                  <a:srgbClr val="CC0000"/>
                </a:solidFill>
                <a:latin typeface="Comic Sans MS"/>
                <a:cs typeface="Comic Sans MS"/>
              </a:rPr>
              <a:t>και </a:t>
            </a:r>
            <a:r>
              <a:rPr sz="1800" spc="15" dirty="0">
                <a:solidFill>
                  <a:srgbClr val="CC0000"/>
                </a:solidFill>
                <a:latin typeface="Comic Sans MS"/>
                <a:cs typeface="Comic Sans MS"/>
              </a:rPr>
              <a:t>ανάλυση </a:t>
            </a:r>
            <a:r>
              <a:rPr sz="1800" spc="5" dirty="0">
                <a:solidFill>
                  <a:srgbClr val="CC0000"/>
                </a:solidFill>
                <a:latin typeface="Comic Sans MS"/>
                <a:cs typeface="Comic Sans MS"/>
              </a:rPr>
              <a:t>(CHECK):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επιλογή και εφαρµογή µεθόδων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µέτρησης/ 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δεικτών, </a:t>
            </a:r>
            <a:r>
              <a:rPr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παρακολούθηση</a:t>
            </a:r>
            <a:r>
              <a:rPr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µέτρηση της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ικανοποίησης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του  πελάτη, αυτό-αξιολόγηση,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εσωτερικές και εξωτερικές επιθεωρήσεις, risk 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management</a:t>
            </a:r>
            <a:endParaRPr sz="1800" dirty="0">
              <a:latin typeface="Comic Sans MS"/>
              <a:cs typeface="Comic Sans MS"/>
            </a:endParaRPr>
          </a:p>
          <a:p>
            <a:pPr marL="317500" marR="975360" indent="-304800">
              <a:lnSpc>
                <a:spcPct val="120000"/>
              </a:lnSpc>
              <a:spcBef>
                <a:spcPts val="434"/>
              </a:spcBef>
              <a:buAutoNum type="arabicPeriod"/>
              <a:tabLst>
                <a:tab pos="318135" algn="l"/>
              </a:tabLst>
            </a:pPr>
            <a:r>
              <a:rPr sz="1800" dirty="0">
                <a:solidFill>
                  <a:srgbClr val="CC0000"/>
                </a:solidFill>
                <a:latin typeface="Comic Sans MS"/>
                <a:cs typeface="Comic Sans MS"/>
              </a:rPr>
              <a:t>Oιαρκής </a:t>
            </a:r>
            <a:r>
              <a:rPr sz="1800" spc="5" dirty="0">
                <a:solidFill>
                  <a:srgbClr val="CC0000"/>
                </a:solidFill>
                <a:latin typeface="Comic Sans MS"/>
                <a:cs typeface="Comic Sans MS"/>
              </a:rPr>
              <a:t>βελτίωση (ACT):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ανάλυση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των συγκεντρωµένων στοιχείων,  </a:t>
            </a:r>
            <a:r>
              <a:rPr sz="18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ανασκόπηση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18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ιοίκησης</a:t>
            </a:r>
            <a:r>
              <a:rPr sz="1800" spc="10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διορθωτικές</a:t>
            </a:r>
            <a:r>
              <a:rPr sz="18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ενέργειες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43" name="object 3"/>
          <p:cNvSpPr/>
          <p:nvPr/>
        </p:nvSpPr>
        <p:spPr>
          <a:xfrm>
            <a:off x="2195736" y="1772816"/>
            <a:ext cx="4673600" cy="412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5"/>
          <p:cNvSpPr txBox="1"/>
          <p:nvPr/>
        </p:nvSpPr>
        <p:spPr>
          <a:xfrm>
            <a:off x="3563888" y="2204864"/>
            <a:ext cx="212852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400" spc="-165" dirty="0" err="1" smtClean="0">
                <a:latin typeface="Times New Roman"/>
                <a:cs typeface="Times New Roman"/>
              </a:rPr>
              <a:t>Managem</a:t>
            </a:r>
            <a:r>
              <a:rPr sz="2100" spc="-247" baseline="19841" dirty="0" err="1" smtClean="0">
                <a:latin typeface="Times New Roman"/>
                <a:cs typeface="Times New Roman"/>
              </a:rPr>
              <a:t>Ευ</a:t>
            </a:r>
            <a:r>
              <a:rPr sz="1400" spc="-165" dirty="0" err="1" smtClean="0">
                <a:latin typeface="Times New Roman"/>
                <a:cs typeface="Times New Roman"/>
              </a:rPr>
              <a:t>en</a:t>
            </a:r>
            <a:r>
              <a:rPr sz="2100" spc="-247" baseline="19841" dirty="0" err="1" smtClean="0">
                <a:latin typeface="Times New Roman"/>
                <a:cs typeface="Times New Roman"/>
              </a:rPr>
              <a:t>θ</a:t>
            </a:r>
            <a:r>
              <a:rPr sz="1400" spc="-165" dirty="0" err="1" smtClean="0">
                <a:latin typeface="Times New Roman"/>
                <a:cs typeface="Times New Roman"/>
              </a:rPr>
              <a:t>t</a:t>
            </a:r>
            <a:r>
              <a:rPr sz="2100" spc="-247" baseline="19841" dirty="0" err="1" smtClean="0">
                <a:latin typeface="Times New Roman"/>
                <a:cs typeface="Times New Roman"/>
              </a:rPr>
              <a:t>ύν</a:t>
            </a:r>
            <a:r>
              <a:rPr sz="1400" spc="-165" dirty="0" err="1" smtClean="0">
                <a:latin typeface="Times New Roman"/>
                <a:cs typeface="Times New Roman"/>
              </a:rPr>
              <a:t>R</a:t>
            </a:r>
            <a:r>
              <a:rPr sz="2100" spc="-247" baseline="19841" dirty="0" err="1" smtClean="0">
                <a:latin typeface="Times New Roman"/>
                <a:cs typeface="Times New Roman"/>
              </a:rPr>
              <a:t>η</a:t>
            </a:r>
            <a:r>
              <a:rPr sz="1400" spc="-165" dirty="0" err="1" smtClean="0">
                <a:latin typeface="Times New Roman"/>
                <a:cs typeface="Times New Roman"/>
              </a:rPr>
              <a:t>e</a:t>
            </a:r>
            <a:r>
              <a:rPr sz="2100" spc="-247" baseline="19841" dirty="0" err="1" smtClean="0">
                <a:latin typeface="Times New Roman"/>
                <a:cs typeface="Times New Roman"/>
              </a:rPr>
              <a:t>τ</a:t>
            </a:r>
            <a:r>
              <a:rPr sz="1400" spc="-165" dirty="0" err="1" smtClean="0">
                <a:latin typeface="Times New Roman"/>
                <a:cs typeface="Times New Roman"/>
              </a:rPr>
              <a:t>s</a:t>
            </a:r>
            <a:r>
              <a:rPr sz="2100" spc="-247" baseline="19841" dirty="0" err="1" smtClean="0">
                <a:latin typeface="Times New Roman"/>
                <a:cs typeface="Times New Roman"/>
              </a:rPr>
              <a:t>η</a:t>
            </a:r>
            <a:r>
              <a:rPr sz="1400" spc="-165" dirty="0" err="1" smtClean="0">
                <a:latin typeface="Times New Roman"/>
                <a:cs typeface="Times New Roman"/>
              </a:rPr>
              <a:t>p</a:t>
            </a:r>
            <a:r>
              <a:rPr sz="2100" spc="-247" baseline="19841" dirty="0" err="1" smtClean="0">
                <a:latin typeface="Times New Roman"/>
                <a:cs typeface="Times New Roman"/>
              </a:rPr>
              <a:t>ς</a:t>
            </a:r>
            <a:r>
              <a:rPr sz="1400" spc="-165" dirty="0" err="1" smtClean="0">
                <a:latin typeface="Times New Roman"/>
                <a:cs typeface="Times New Roman"/>
              </a:rPr>
              <a:t>onsibility</a:t>
            </a:r>
            <a:endParaRPr sz="1400" dirty="0">
              <a:latin typeface="Times New Roman"/>
              <a:cs typeface="Times New Roman"/>
            </a:endParaRPr>
          </a:p>
          <a:p>
            <a:pPr marR="19685" algn="ctr">
              <a:lnSpc>
                <a:spcPts val="1435"/>
              </a:lnSpc>
            </a:pPr>
            <a:r>
              <a:rPr sz="1400" dirty="0">
                <a:latin typeface="Times New Roman"/>
                <a:cs typeface="Times New Roman"/>
              </a:rPr>
              <a:t>∆ιοίκησης</a:t>
            </a:r>
          </a:p>
        </p:txBody>
      </p:sp>
      <p:sp>
        <p:nvSpPr>
          <p:cNvPr id="46" name="object 4"/>
          <p:cNvSpPr txBox="1"/>
          <p:nvPr/>
        </p:nvSpPr>
        <p:spPr>
          <a:xfrm>
            <a:off x="5076056" y="3501008"/>
            <a:ext cx="16014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Μέτρηση, ανάλυση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</a:t>
            </a: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βελτίωση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7" name="object 5"/>
          <p:cNvSpPr txBox="1"/>
          <p:nvPr/>
        </p:nvSpPr>
        <p:spPr>
          <a:xfrm>
            <a:off x="2555776" y="3429000"/>
            <a:ext cx="1224136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Times New Roman"/>
                <a:cs typeface="Times New Roman"/>
              </a:rPr>
              <a:t>∆</a:t>
            </a:r>
            <a:r>
              <a:rPr sz="1400" spc="-10" dirty="0">
                <a:latin typeface="Times New Roman"/>
                <a:cs typeface="Times New Roman"/>
              </a:rPr>
              <a:t>ι</a:t>
            </a:r>
            <a:r>
              <a:rPr sz="1400" spc="-5" dirty="0">
                <a:latin typeface="Times New Roman"/>
                <a:cs typeface="Times New Roman"/>
              </a:rPr>
              <a:t>α</a:t>
            </a:r>
            <a:r>
              <a:rPr sz="1400" dirty="0">
                <a:latin typeface="Times New Roman"/>
                <a:cs typeface="Times New Roman"/>
              </a:rPr>
              <a:t>χ</a:t>
            </a:r>
            <a:r>
              <a:rPr sz="1400" spc="-5" dirty="0">
                <a:latin typeface="Times New Roman"/>
                <a:cs typeface="Times New Roman"/>
              </a:rPr>
              <a:t>ε</a:t>
            </a:r>
            <a:r>
              <a:rPr sz="1400" spc="-10" dirty="0">
                <a:latin typeface="Times New Roman"/>
                <a:cs typeface="Times New Roman"/>
              </a:rPr>
              <a:t>ί</a:t>
            </a:r>
            <a:r>
              <a:rPr sz="1400" spc="-5" dirty="0">
                <a:latin typeface="Times New Roman"/>
                <a:cs typeface="Times New Roman"/>
              </a:rPr>
              <a:t>ρ</a:t>
            </a:r>
            <a:r>
              <a:rPr sz="1400" spc="-10" dirty="0">
                <a:latin typeface="Times New Roman"/>
                <a:cs typeface="Times New Roman"/>
              </a:rPr>
              <a:t>ι</a:t>
            </a:r>
            <a:r>
              <a:rPr sz="1400" spc="-5" dirty="0">
                <a:latin typeface="Times New Roman"/>
                <a:cs typeface="Times New Roman"/>
              </a:rPr>
              <a:t>σ</a:t>
            </a:r>
            <a:r>
              <a:rPr sz="1400" dirty="0">
                <a:latin typeface="Times New Roman"/>
                <a:cs typeface="Times New Roman"/>
              </a:rPr>
              <a:t>η  Πόρων</a:t>
            </a:r>
          </a:p>
        </p:txBody>
      </p:sp>
      <p:sp>
        <p:nvSpPr>
          <p:cNvPr id="48" name="object 47"/>
          <p:cNvSpPr txBox="1"/>
          <p:nvPr/>
        </p:nvSpPr>
        <p:spPr>
          <a:xfrm>
            <a:off x="4283968" y="5157192"/>
            <a:ext cx="8629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Times New Roman"/>
                <a:cs typeface="Times New Roman"/>
              </a:rPr>
              <a:t>∆</a:t>
            </a:r>
            <a:r>
              <a:rPr sz="1400" spc="-5" dirty="0">
                <a:latin typeface="Times New Roman"/>
                <a:cs typeface="Times New Roman"/>
              </a:rPr>
              <a:t>η</a:t>
            </a:r>
            <a:r>
              <a:rPr sz="1400" spc="-55" dirty="0">
                <a:latin typeface="Times New Roman"/>
                <a:cs typeface="Times New Roman"/>
              </a:rPr>
              <a:t>µ</a:t>
            </a:r>
            <a:r>
              <a:rPr sz="1400" spc="-10" dirty="0">
                <a:latin typeface="Times New Roman"/>
                <a:cs typeface="Times New Roman"/>
              </a:rPr>
              <a:t>ι</a:t>
            </a:r>
            <a:r>
              <a:rPr sz="1400" spc="5" dirty="0">
                <a:latin typeface="Times New Roman"/>
                <a:cs typeface="Times New Roman"/>
              </a:rPr>
              <a:t>ο</a:t>
            </a:r>
            <a:r>
              <a:rPr sz="1400" dirty="0">
                <a:latin typeface="Times New Roman"/>
                <a:cs typeface="Times New Roman"/>
              </a:rPr>
              <a:t>υ</a:t>
            </a:r>
            <a:r>
              <a:rPr sz="1400" spc="-5" dirty="0">
                <a:latin typeface="Times New Roman"/>
                <a:cs typeface="Times New Roman"/>
              </a:rPr>
              <a:t>ρ</a:t>
            </a:r>
            <a:r>
              <a:rPr sz="1400" dirty="0">
                <a:latin typeface="Times New Roman"/>
                <a:cs typeface="Times New Roman"/>
              </a:rPr>
              <a:t>γ</a:t>
            </a:r>
            <a:r>
              <a:rPr sz="1400" spc="-10" dirty="0">
                <a:latin typeface="Times New Roman"/>
                <a:cs typeface="Times New Roman"/>
              </a:rPr>
              <a:t>ί</a:t>
            </a:r>
            <a:r>
              <a:rPr sz="1400" dirty="0">
                <a:latin typeface="Times New Roman"/>
                <a:cs typeface="Times New Roman"/>
              </a:rPr>
              <a:t>α  προϊόντος</a:t>
            </a:r>
          </a:p>
        </p:txBody>
      </p:sp>
      <p:sp>
        <p:nvSpPr>
          <p:cNvPr id="49" name="object 53"/>
          <p:cNvSpPr/>
          <p:nvPr/>
        </p:nvSpPr>
        <p:spPr>
          <a:xfrm>
            <a:off x="5940152" y="5085184"/>
            <a:ext cx="1005840" cy="687705"/>
          </a:xfrm>
          <a:custGeom>
            <a:avLst/>
            <a:gdLst/>
            <a:ahLst/>
            <a:cxnLst/>
            <a:rect l="l" t="t" r="r" b="b"/>
            <a:pathLst>
              <a:path w="1005840" h="687704">
                <a:moveTo>
                  <a:pt x="1005840" y="559308"/>
                </a:moveTo>
                <a:lnTo>
                  <a:pt x="1005840" y="126492"/>
                </a:lnTo>
                <a:lnTo>
                  <a:pt x="1004316" y="112776"/>
                </a:lnTo>
                <a:lnTo>
                  <a:pt x="982980" y="54864"/>
                </a:lnTo>
                <a:lnTo>
                  <a:pt x="947928" y="21336"/>
                </a:lnTo>
                <a:lnTo>
                  <a:pt x="937260" y="13716"/>
                </a:lnTo>
                <a:lnTo>
                  <a:pt x="926592" y="9144"/>
                </a:lnTo>
                <a:lnTo>
                  <a:pt x="914400" y="4572"/>
                </a:lnTo>
                <a:lnTo>
                  <a:pt x="902208" y="1524"/>
                </a:lnTo>
                <a:lnTo>
                  <a:pt x="890016" y="0"/>
                </a:lnTo>
                <a:lnTo>
                  <a:pt x="112776" y="0"/>
                </a:lnTo>
                <a:lnTo>
                  <a:pt x="100584" y="1524"/>
                </a:lnTo>
                <a:lnTo>
                  <a:pt x="88392" y="6096"/>
                </a:lnTo>
                <a:lnTo>
                  <a:pt x="76200" y="9144"/>
                </a:lnTo>
                <a:lnTo>
                  <a:pt x="28956" y="45720"/>
                </a:lnTo>
                <a:lnTo>
                  <a:pt x="0" y="114300"/>
                </a:lnTo>
                <a:lnTo>
                  <a:pt x="0" y="573024"/>
                </a:lnTo>
                <a:lnTo>
                  <a:pt x="3048" y="586740"/>
                </a:lnTo>
                <a:lnTo>
                  <a:pt x="6096" y="598932"/>
                </a:lnTo>
                <a:lnTo>
                  <a:pt x="10668" y="609600"/>
                </a:lnTo>
                <a:lnTo>
                  <a:pt x="15240" y="621792"/>
                </a:lnTo>
                <a:lnTo>
                  <a:pt x="22860" y="632460"/>
                </a:lnTo>
                <a:lnTo>
                  <a:pt x="28956" y="641604"/>
                </a:lnTo>
                <a:lnTo>
                  <a:pt x="38100" y="650748"/>
                </a:lnTo>
                <a:lnTo>
                  <a:pt x="38100" y="117348"/>
                </a:lnTo>
                <a:lnTo>
                  <a:pt x="53340" y="76200"/>
                </a:lnTo>
                <a:lnTo>
                  <a:pt x="59436" y="70104"/>
                </a:lnTo>
                <a:lnTo>
                  <a:pt x="65532" y="62484"/>
                </a:lnTo>
                <a:lnTo>
                  <a:pt x="71628" y="57912"/>
                </a:lnTo>
                <a:lnTo>
                  <a:pt x="77724" y="51816"/>
                </a:lnTo>
                <a:lnTo>
                  <a:pt x="85344" y="47244"/>
                </a:lnTo>
                <a:lnTo>
                  <a:pt x="92964" y="44196"/>
                </a:lnTo>
                <a:lnTo>
                  <a:pt x="102108" y="41148"/>
                </a:lnTo>
                <a:lnTo>
                  <a:pt x="109728" y="39624"/>
                </a:lnTo>
                <a:lnTo>
                  <a:pt x="118872" y="38100"/>
                </a:lnTo>
                <a:lnTo>
                  <a:pt x="888492" y="38100"/>
                </a:lnTo>
                <a:lnTo>
                  <a:pt x="896112" y="39624"/>
                </a:lnTo>
                <a:lnTo>
                  <a:pt x="905256" y="41148"/>
                </a:lnTo>
                <a:lnTo>
                  <a:pt x="947928" y="70104"/>
                </a:lnTo>
                <a:lnTo>
                  <a:pt x="967740" y="128016"/>
                </a:lnTo>
                <a:lnTo>
                  <a:pt x="967740" y="650494"/>
                </a:lnTo>
                <a:lnTo>
                  <a:pt x="969264" y="649224"/>
                </a:lnTo>
                <a:lnTo>
                  <a:pt x="976884" y="640080"/>
                </a:lnTo>
                <a:lnTo>
                  <a:pt x="984504" y="629412"/>
                </a:lnTo>
                <a:lnTo>
                  <a:pt x="990600" y="620268"/>
                </a:lnTo>
                <a:lnTo>
                  <a:pt x="995172" y="608076"/>
                </a:lnTo>
                <a:lnTo>
                  <a:pt x="999744" y="597408"/>
                </a:lnTo>
                <a:lnTo>
                  <a:pt x="1002792" y="583692"/>
                </a:lnTo>
                <a:lnTo>
                  <a:pt x="1005840" y="559308"/>
                </a:lnTo>
                <a:close/>
              </a:path>
              <a:path w="1005840" h="687704">
                <a:moveTo>
                  <a:pt x="967740" y="650494"/>
                </a:moveTo>
                <a:lnTo>
                  <a:pt x="967740" y="559308"/>
                </a:lnTo>
                <a:lnTo>
                  <a:pt x="966216" y="569976"/>
                </a:lnTo>
                <a:lnTo>
                  <a:pt x="964692" y="579120"/>
                </a:lnTo>
                <a:lnTo>
                  <a:pt x="963168" y="586740"/>
                </a:lnTo>
                <a:lnTo>
                  <a:pt x="960120" y="595884"/>
                </a:lnTo>
                <a:lnTo>
                  <a:pt x="955548" y="603504"/>
                </a:lnTo>
                <a:lnTo>
                  <a:pt x="950976" y="609600"/>
                </a:lnTo>
                <a:lnTo>
                  <a:pt x="946404" y="617220"/>
                </a:lnTo>
                <a:lnTo>
                  <a:pt x="903732" y="644652"/>
                </a:lnTo>
                <a:lnTo>
                  <a:pt x="885444" y="649224"/>
                </a:lnTo>
                <a:lnTo>
                  <a:pt x="126492" y="649224"/>
                </a:lnTo>
                <a:lnTo>
                  <a:pt x="76200" y="632460"/>
                </a:lnTo>
                <a:lnTo>
                  <a:pt x="53340" y="608076"/>
                </a:lnTo>
                <a:lnTo>
                  <a:pt x="48768" y="601980"/>
                </a:lnTo>
                <a:lnTo>
                  <a:pt x="44196" y="592836"/>
                </a:lnTo>
                <a:lnTo>
                  <a:pt x="41148" y="585216"/>
                </a:lnTo>
                <a:lnTo>
                  <a:pt x="39624" y="576072"/>
                </a:lnTo>
                <a:lnTo>
                  <a:pt x="38100" y="568452"/>
                </a:lnTo>
                <a:lnTo>
                  <a:pt x="38100" y="650748"/>
                </a:lnTo>
                <a:lnTo>
                  <a:pt x="56388" y="665988"/>
                </a:lnTo>
                <a:lnTo>
                  <a:pt x="67056" y="672084"/>
                </a:lnTo>
                <a:lnTo>
                  <a:pt x="79248" y="676656"/>
                </a:lnTo>
                <a:lnTo>
                  <a:pt x="89916" y="681228"/>
                </a:lnTo>
                <a:lnTo>
                  <a:pt x="102108" y="684276"/>
                </a:lnTo>
                <a:lnTo>
                  <a:pt x="115824" y="685800"/>
                </a:lnTo>
                <a:lnTo>
                  <a:pt x="126492" y="687324"/>
                </a:lnTo>
                <a:lnTo>
                  <a:pt x="879348" y="687324"/>
                </a:lnTo>
                <a:lnTo>
                  <a:pt x="903732" y="684276"/>
                </a:lnTo>
                <a:lnTo>
                  <a:pt x="915924" y="681228"/>
                </a:lnTo>
                <a:lnTo>
                  <a:pt x="928116" y="676656"/>
                </a:lnTo>
                <a:lnTo>
                  <a:pt x="949452" y="664464"/>
                </a:lnTo>
                <a:lnTo>
                  <a:pt x="960120" y="656844"/>
                </a:lnTo>
                <a:lnTo>
                  <a:pt x="967740" y="650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4"/>
          <p:cNvSpPr txBox="1"/>
          <p:nvPr/>
        </p:nvSpPr>
        <p:spPr>
          <a:xfrm>
            <a:off x="6156176" y="5301208"/>
            <a:ext cx="549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Προϊόν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2123728" y="1340768"/>
            <a:ext cx="3962400" cy="6464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02310" marR="695325" indent="470534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latin typeface="Times New Roman"/>
                <a:cs typeface="Times New Roman"/>
              </a:rPr>
              <a:t>∆ιαρκής </a:t>
            </a:r>
            <a:r>
              <a:rPr sz="1400" spc="-5" dirty="0">
                <a:latin typeface="Times New Roman"/>
                <a:cs typeface="Times New Roman"/>
              </a:rPr>
              <a:t>βελτίωση </a:t>
            </a:r>
            <a:r>
              <a:rPr sz="1400" dirty="0">
                <a:latin typeface="Times New Roman"/>
                <a:cs typeface="Times New Roman"/>
              </a:rPr>
              <a:t>του  </a:t>
            </a:r>
            <a:r>
              <a:rPr sz="1400" spc="-10" dirty="0">
                <a:latin typeface="Times New Roman"/>
                <a:cs typeface="Times New Roman"/>
              </a:rPr>
              <a:t>Συστήµατος </a:t>
            </a:r>
            <a:r>
              <a:rPr sz="1400" dirty="0">
                <a:latin typeface="Times New Roman"/>
                <a:cs typeface="Times New Roman"/>
              </a:rPr>
              <a:t>∆ιαχείρισης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Ποιότητας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3" name="object 56"/>
          <p:cNvSpPr/>
          <p:nvPr/>
        </p:nvSpPr>
        <p:spPr>
          <a:xfrm>
            <a:off x="5508104" y="5373216"/>
            <a:ext cx="394970" cy="86995"/>
          </a:xfrm>
          <a:custGeom>
            <a:avLst/>
            <a:gdLst/>
            <a:ahLst/>
            <a:cxnLst/>
            <a:rect l="l" t="t" r="r" b="b"/>
            <a:pathLst>
              <a:path w="394970" h="86995">
                <a:moveTo>
                  <a:pt x="338328" y="42672"/>
                </a:moveTo>
                <a:lnTo>
                  <a:pt x="329049" y="28997"/>
                </a:lnTo>
                <a:lnTo>
                  <a:pt x="0" y="30480"/>
                </a:lnTo>
                <a:lnTo>
                  <a:pt x="1524" y="59436"/>
                </a:lnTo>
                <a:lnTo>
                  <a:pt x="328313" y="57957"/>
                </a:lnTo>
                <a:lnTo>
                  <a:pt x="338328" y="42672"/>
                </a:lnTo>
                <a:close/>
              </a:path>
              <a:path w="394970" h="86995">
                <a:moveTo>
                  <a:pt x="394716" y="42672"/>
                </a:moveTo>
                <a:lnTo>
                  <a:pt x="309372" y="0"/>
                </a:lnTo>
                <a:lnTo>
                  <a:pt x="329049" y="28997"/>
                </a:lnTo>
                <a:lnTo>
                  <a:pt x="338328" y="28956"/>
                </a:lnTo>
                <a:lnTo>
                  <a:pt x="338328" y="71872"/>
                </a:lnTo>
                <a:lnTo>
                  <a:pt x="394716" y="42672"/>
                </a:lnTo>
                <a:close/>
              </a:path>
              <a:path w="394970" h="86995">
                <a:moveTo>
                  <a:pt x="338328" y="71872"/>
                </a:moveTo>
                <a:lnTo>
                  <a:pt x="338328" y="57912"/>
                </a:lnTo>
                <a:lnTo>
                  <a:pt x="328313" y="57957"/>
                </a:lnTo>
                <a:lnTo>
                  <a:pt x="309372" y="86868"/>
                </a:lnTo>
                <a:lnTo>
                  <a:pt x="338328" y="71872"/>
                </a:lnTo>
                <a:close/>
              </a:path>
              <a:path w="394970" h="86995">
                <a:moveTo>
                  <a:pt x="338328" y="57912"/>
                </a:moveTo>
                <a:lnTo>
                  <a:pt x="338328" y="42672"/>
                </a:lnTo>
                <a:lnTo>
                  <a:pt x="328313" y="57957"/>
                </a:lnTo>
                <a:lnTo>
                  <a:pt x="338328" y="57912"/>
                </a:lnTo>
                <a:close/>
              </a:path>
              <a:path w="394970" h="86995">
                <a:moveTo>
                  <a:pt x="338328" y="42672"/>
                </a:moveTo>
                <a:lnTo>
                  <a:pt x="338328" y="28956"/>
                </a:lnTo>
                <a:lnTo>
                  <a:pt x="329049" y="28997"/>
                </a:lnTo>
                <a:lnTo>
                  <a:pt x="33832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9"/>
          <p:cNvSpPr txBox="1"/>
          <p:nvPr/>
        </p:nvSpPr>
        <p:spPr>
          <a:xfrm>
            <a:off x="6372200" y="4581128"/>
            <a:ext cx="1308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5" dirty="0">
                <a:solidFill>
                  <a:srgbClr val="FF0000"/>
                </a:solidFill>
                <a:latin typeface="Times New Roman"/>
                <a:cs typeface="Times New Roman"/>
              </a:rPr>
              <a:t>Αποτελέσµατ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5" name="object 51"/>
          <p:cNvSpPr/>
          <p:nvPr/>
        </p:nvSpPr>
        <p:spPr>
          <a:xfrm>
            <a:off x="1043608" y="2780928"/>
            <a:ext cx="6553200" cy="1509395"/>
          </a:xfrm>
          <a:custGeom>
            <a:avLst/>
            <a:gdLst/>
            <a:ahLst/>
            <a:cxnLst/>
            <a:rect l="l" t="t" r="r" b="b"/>
            <a:pathLst>
              <a:path w="6553200" h="1509395">
                <a:moveTo>
                  <a:pt x="155448" y="66916"/>
                </a:moveTo>
                <a:lnTo>
                  <a:pt x="117348" y="66916"/>
                </a:lnTo>
                <a:lnTo>
                  <a:pt x="117348" y="105016"/>
                </a:lnTo>
                <a:lnTo>
                  <a:pt x="155448" y="105016"/>
                </a:lnTo>
                <a:lnTo>
                  <a:pt x="155448" y="66916"/>
                </a:lnTo>
                <a:close/>
              </a:path>
              <a:path w="6553200" h="1509395">
                <a:moveTo>
                  <a:pt x="170535" y="16256"/>
                </a:moveTo>
                <a:lnTo>
                  <a:pt x="167640" y="9004"/>
                </a:lnTo>
                <a:lnTo>
                  <a:pt x="162941" y="3327"/>
                </a:lnTo>
                <a:lnTo>
                  <a:pt x="156400" y="241"/>
                </a:lnTo>
                <a:lnTo>
                  <a:pt x="148996" y="0"/>
                </a:lnTo>
                <a:lnTo>
                  <a:pt x="141732" y="2908"/>
                </a:lnTo>
                <a:lnTo>
                  <a:pt x="0" y="85204"/>
                </a:lnTo>
                <a:lnTo>
                  <a:pt x="41148" y="109537"/>
                </a:lnTo>
                <a:lnTo>
                  <a:pt x="79248" y="132067"/>
                </a:lnTo>
                <a:lnTo>
                  <a:pt x="141732" y="169024"/>
                </a:lnTo>
                <a:lnTo>
                  <a:pt x="148996" y="171043"/>
                </a:lnTo>
                <a:lnTo>
                  <a:pt x="156400" y="170357"/>
                </a:lnTo>
                <a:lnTo>
                  <a:pt x="162941" y="167093"/>
                </a:lnTo>
                <a:lnTo>
                  <a:pt x="167640" y="161404"/>
                </a:lnTo>
                <a:lnTo>
                  <a:pt x="170535" y="154990"/>
                </a:lnTo>
                <a:lnTo>
                  <a:pt x="170307" y="147878"/>
                </a:lnTo>
                <a:lnTo>
                  <a:pt x="167208" y="141033"/>
                </a:lnTo>
                <a:lnTo>
                  <a:pt x="161544" y="135496"/>
                </a:lnTo>
                <a:lnTo>
                  <a:pt x="74828" y="85775"/>
                </a:lnTo>
                <a:lnTo>
                  <a:pt x="79248" y="88303"/>
                </a:lnTo>
                <a:lnTo>
                  <a:pt x="79248" y="83185"/>
                </a:lnTo>
                <a:lnTo>
                  <a:pt x="161544" y="34912"/>
                </a:lnTo>
                <a:lnTo>
                  <a:pt x="167208" y="30213"/>
                </a:lnTo>
                <a:lnTo>
                  <a:pt x="170307" y="23672"/>
                </a:lnTo>
                <a:lnTo>
                  <a:pt x="170535" y="16256"/>
                </a:lnTo>
                <a:close/>
              </a:path>
              <a:path w="6553200" h="1509395">
                <a:moveTo>
                  <a:pt x="231648" y="66916"/>
                </a:moveTo>
                <a:lnTo>
                  <a:pt x="193548" y="66916"/>
                </a:lnTo>
                <a:lnTo>
                  <a:pt x="193548" y="105016"/>
                </a:lnTo>
                <a:lnTo>
                  <a:pt x="231648" y="105016"/>
                </a:lnTo>
                <a:lnTo>
                  <a:pt x="231648" y="66916"/>
                </a:lnTo>
                <a:close/>
              </a:path>
              <a:path w="6553200" h="1509395">
                <a:moveTo>
                  <a:pt x="307848" y="66916"/>
                </a:moveTo>
                <a:lnTo>
                  <a:pt x="269748" y="66916"/>
                </a:lnTo>
                <a:lnTo>
                  <a:pt x="269748" y="105016"/>
                </a:lnTo>
                <a:lnTo>
                  <a:pt x="307848" y="105016"/>
                </a:lnTo>
                <a:lnTo>
                  <a:pt x="307848" y="66916"/>
                </a:lnTo>
                <a:close/>
              </a:path>
              <a:path w="6553200" h="1509395">
                <a:moveTo>
                  <a:pt x="384048" y="66916"/>
                </a:moveTo>
                <a:lnTo>
                  <a:pt x="345948" y="66916"/>
                </a:lnTo>
                <a:lnTo>
                  <a:pt x="345948" y="105016"/>
                </a:lnTo>
                <a:lnTo>
                  <a:pt x="384048" y="105016"/>
                </a:lnTo>
                <a:lnTo>
                  <a:pt x="384048" y="66916"/>
                </a:lnTo>
                <a:close/>
              </a:path>
              <a:path w="6553200" h="1509395">
                <a:moveTo>
                  <a:pt x="460248" y="66916"/>
                </a:moveTo>
                <a:lnTo>
                  <a:pt x="422148" y="66916"/>
                </a:lnTo>
                <a:lnTo>
                  <a:pt x="422148" y="105016"/>
                </a:lnTo>
                <a:lnTo>
                  <a:pt x="460248" y="105016"/>
                </a:lnTo>
                <a:lnTo>
                  <a:pt x="460248" y="66916"/>
                </a:lnTo>
                <a:close/>
              </a:path>
              <a:path w="6553200" h="1509395">
                <a:moveTo>
                  <a:pt x="536448" y="66916"/>
                </a:moveTo>
                <a:lnTo>
                  <a:pt x="498348" y="66916"/>
                </a:lnTo>
                <a:lnTo>
                  <a:pt x="498348" y="105016"/>
                </a:lnTo>
                <a:lnTo>
                  <a:pt x="536448" y="105016"/>
                </a:lnTo>
                <a:lnTo>
                  <a:pt x="536448" y="66916"/>
                </a:lnTo>
                <a:close/>
              </a:path>
              <a:path w="6553200" h="1509395">
                <a:moveTo>
                  <a:pt x="612648" y="66916"/>
                </a:moveTo>
                <a:lnTo>
                  <a:pt x="574548" y="66916"/>
                </a:lnTo>
                <a:lnTo>
                  <a:pt x="574548" y="105016"/>
                </a:lnTo>
                <a:lnTo>
                  <a:pt x="612648" y="105016"/>
                </a:lnTo>
                <a:lnTo>
                  <a:pt x="612648" y="66916"/>
                </a:lnTo>
                <a:close/>
              </a:path>
              <a:path w="6553200" h="1509395">
                <a:moveTo>
                  <a:pt x="688848" y="66916"/>
                </a:moveTo>
                <a:lnTo>
                  <a:pt x="650748" y="66916"/>
                </a:lnTo>
                <a:lnTo>
                  <a:pt x="650748" y="105016"/>
                </a:lnTo>
                <a:lnTo>
                  <a:pt x="688848" y="105016"/>
                </a:lnTo>
                <a:lnTo>
                  <a:pt x="688848" y="66916"/>
                </a:lnTo>
                <a:close/>
              </a:path>
              <a:path w="6553200" h="1509395">
                <a:moveTo>
                  <a:pt x="765048" y="66916"/>
                </a:moveTo>
                <a:lnTo>
                  <a:pt x="726948" y="66916"/>
                </a:lnTo>
                <a:lnTo>
                  <a:pt x="726948" y="105016"/>
                </a:lnTo>
                <a:lnTo>
                  <a:pt x="765048" y="105016"/>
                </a:lnTo>
                <a:lnTo>
                  <a:pt x="765048" y="66916"/>
                </a:lnTo>
                <a:close/>
              </a:path>
              <a:path w="6553200" h="1509395">
                <a:moveTo>
                  <a:pt x="841248" y="66916"/>
                </a:moveTo>
                <a:lnTo>
                  <a:pt x="803148" y="66916"/>
                </a:lnTo>
                <a:lnTo>
                  <a:pt x="803148" y="105016"/>
                </a:lnTo>
                <a:lnTo>
                  <a:pt x="841248" y="105016"/>
                </a:lnTo>
                <a:lnTo>
                  <a:pt x="841248" y="66916"/>
                </a:lnTo>
                <a:close/>
              </a:path>
              <a:path w="6553200" h="1509395">
                <a:moveTo>
                  <a:pt x="917448" y="66916"/>
                </a:moveTo>
                <a:lnTo>
                  <a:pt x="879348" y="66916"/>
                </a:lnTo>
                <a:lnTo>
                  <a:pt x="879348" y="105016"/>
                </a:lnTo>
                <a:lnTo>
                  <a:pt x="917448" y="105016"/>
                </a:lnTo>
                <a:lnTo>
                  <a:pt x="917448" y="66916"/>
                </a:lnTo>
                <a:close/>
              </a:path>
              <a:path w="6553200" h="1509395">
                <a:moveTo>
                  <a:pt x="993648" y="66916"/>
                </a:moveTo>
                <a:lnTo>
                  <a:pt x="955548" y="66916"/>
                </a:lnTo>
                <a:lnTo>
                  <a:pt x="955548" y="105016"/>
                </a:lnTo>
                <a:lnTo>
                  <a:pt x="993648" y="105016"/>
                </a:lnTo>
                <a:lnTo>
                  <a:pt x="993648" y="66916"/>
                </a:lnTo>
                <a:close/>
              </a:path>
              <a:path w="6553200" h="1509395">
                <a:moveTo>
                  <a:pt x="1069848" y="66916"/>
                </a:moveTo>
                <a:lnTo>
                  <a:pt x="1031748" y="66916"/>
                </a:lnTo>
                <a:lnTo>
                  <a:pt x="1031748" y="105016"/>
                </a:lnTo>
                <a:lnTo>
                  <a:pt x="1069848" y="105016"/>
                </a:lnTo>
                <a:lnTo>
                  <a:pt x="1069848" y="66916"/>
                </a:lnTo>
                <a:close/>
              </a:path>
              <a:path w="6553200" h="1509395">
                <a:moveTo>
                  <a:pt x="1146048" y="66916"/>
                </a:moveTo>
                <a:lnTo>
                  <a:pt x="1107948" y="66916"/>
                </a:lnTo>
                <a:lnTo>
                  <a:pt x="1107948" y="105016"/>
                </a:lnTo>
                <a:lnTo>
                  <a:pt x="1146048" y="105016"/>
                </a:lnTo>
                <a:lnTo>
                  <a:pt x="1146048" y="66916"/>
                </a:lnTo>
                <a:close/>
              </a:path>
              <a:path w="6553200" h="1509395">
                <a:moveTo>
                  <a:pt x="1222248" y="66916"/>
                </a:moveTo>
                <a:lnTo>
                  <a:pt x="1184148" y="66916"/>
                </a:lnTo>
                <a:lnTo>
                  <a:pt x="1184148" y="105016"/>
                </a:lnTo>
                <a:lnTo>
                  <a:pt x="1222248" y="105016"/>
                </a:lnTo>
                <a:lnTo>
                  <a:pt x="1222248" y="66916"/>
                </a:lnTo>
                <a:close/>
              </a:path>
              <a:path w="6553200" h="1509395">
                <a:moveTo>
                  <a:pt x="1298448" y="66916"/>
                </a:moveTo>
                <a:lnTo>
                  <a:pt x="1260348" y="66916"/>
                </a:lnTo>
                <a:lnTo>
                  <a:pt x="1260348" y="105016"/>
                </a:lnTo>
                <a:lnTo>
                  <a:pt x="1298448" y="105016"/>
                </a:lnTo>
                <a:lnTo>
                  <a:pt x="1298448" y="66916"/>
                </a:lnTo>
                <a:close/>
              </a:path>
              <a:path w="6553200" h="1509395">
                <a:moveTo>
                  <a:pt x="1374648" y="66916"/>
                </a:moveTo>
                <a:lnTo>
                  <a:pt x="1336548" y="66916"/>
                </a:lnTo>
                <a:lnTo>
                  <a:pt x="1336548" y="105016"/>
                </a:lnTo>
                <a:lnTo>
                  <a:pt x="1374648" y="105016"/>
                </a:lnTo>
                <a:lnTo>
                  <a:pt x="1374648" y="66916"/>
                </a:lnTo>
                <a:close/>
              </a:path>
              <a:path w="6553200" h="1509395">
                <a:moveTo>
                  <a:pt x="1450848" y="66916"/>
                </a:moveTo>
                <a:lnTo>
                  <a:pt x="1412748" y="66916"/>
                </a:lnTo>
                <a:lnTo>
                  <a:pt x="1412748" y="105016"/>
                </a:lnTo>
                <a:lnTo>
                  <a:pt x="1450848" y="105016"/>
                </a:lnTo>
                <a:lnTo>
                  <a:pt x="1450848" y="66916"/>
                </a:lnTo>
                <a:close/>
              </a:path>
              <a:path w="6553200" h="1509395">
                <a:moveTo>
                  <a:pt x="1527048" y="66916"/>
                </a:moveTo>
                <a:lnTo>
                  <a:pt x="1488948" y="66916"/>
                </a:lnTo>
                <a:lnTo>
                  <a:pt x="1488948" y="105016"/>
                </a:lnTo>
                <a:lnTo>
                  <a:pt x="1527048" y="105016"/>
                </a:lnTo>
                <a:lnTo>
                  <a:pt x="1527048" y="66916"/>
                </a:lnTo>
                <a:close/>
              </a:path>
              <a:path w="6553200" h="1509395">
                <a:moveTo>
                  <a:pt x="1603248" y="66916"/>
                </a:moveTo>
                <a:lnTo>
                  <a:pt x="1565148" y="66916"/>
                </a:lnTo>
                <a:lnTo>
                  <a:pt x="1565148" y="105016"/>
                </a:lnTo>
                <a:lnTo>
                  <a:pt x="1603248" y="105016"/>
                </a:lnTo>
                <a:lnTo>
                  <a:pt x="1603248" y="66916"/>
                </a:lnTo>
                <a:close/>
              </a:path>
              <a:path w="6553200" h="1509395">
                <a:moveTo>
                  <a:pt x="1679448" y="66916"/>
                </a:moveTo>
                <a:lnTo>
                  <a:pt x="1641348" y="66916"/>
                </a:lnTo>
                <a:lnTo>
                  <a:pt x="1641348" y="105016"/>
                </a:lnTo>
                <a:lnTo>
                  <a:pt x="1679448" y="105016"/>
                </a:lnTo>
                <a:lnTo>
                  <a:pt x="1679448" y="66916"/>
                </a:lnTo>
                <a:close/>
              </a:path>
              <a:path w="6553200" h="1509395">
                <a:moveTo>
                  <a:pt x="1755648" y="66916"/>
                </a:moveTo>
                <a:lnTo>
                  <a:pt x="1717548" y="66916"/>
                </a:lnTo>
                <a:lnTo>
                  <a:pt x="1717548" y="105016"/>
                </a:lnTo>
                <a:lnTo>
                  <a:pt x="1755648" y="105016"/>
                </a:lnTo>
                <a:lnTo>
                  <a:pt x="1755648" y="66916"/>
                </a:lnTo>
                <a:close/>
              </a:path>
              <a:path w="6553200" h="1509395">
                <a:moveTo>
                  <a:pt x="1831848" y="66916"/>
                </a:moveTo>
                <a:lnTo>
                  <a:pt x="1793748" y="66916"/>
                </a:lnTo>
                <a:lnTo>
                  <a:pt x="1793748" y="105016"/>
                </a:lnTo>
                <a:lnTo>
                  <a:pt x="1831848" y="105016"/>
                </a:lnTo>
                <a:lnTo>
                  <a:pt x="1831848" y="66916"/>
                </a:lnTo>
                <a:close/>
              </a:path>
              <a:path w="6553200" h="1509395">
                <a:moveTo>
                  <a:pt x="1908048" y="66916"/>
                </a:moveTo>
                <a:lnTo>
                  <a:pt x="1869948" y="66916"/>
                </a:lnTo>
                <a:lnTo>
                  <a:pt x="1869948" y="105016"/>
                </a:lnTo>
                <a:lnTo>
                  <a:pt x="1908048" y="105016"/>
                </a:lnTo>
                <a:lnTo>
                  <a:pt x="1908048" y="66916"/>
                </a:lnTo>
                <a:close/>
              </a:path>
              <a:path w="6553200" h="1509395">
                <a:moveTo>
                  <a:pt x="1984248" y="66916"/>
                </a:moveTo>
                <a:lnTo>
                  <a:pt x="1946148" y="66916"/>
                </a:lnTo>
                <a:lnTo>
                  <a:pt x="1946148" y="105016"/>
                </a:lnTo>
                <a:lnTo>
                  <a:pt x="1984248" y="105016"/>
                </a:lnTo>
                <a:lnTo>
                  <a:pt x="1984248" y="66916"/>
                </a:lnTo>
                <a:close/>
              </a:path>
              <a:path w="6553200" h="1509395">
                <a:moveTo>
                  <a:pt x="2060448" y="66916"/>
                </a:moveTo>
                <a:lnTo>
                  <a:pt x="2022348" y="66916"/>
                </a:lnTo>
                <a:lnTo>
                  <a:pt x="2022348" y="105016"/>
                </a:lnTo>
                <a:lnTo>
                  <a:pt x="2060448" y="105016"/>
                </a:lnTo>
                <a:lnTo>
                  <a:pt x="2060448" y="66916"/>
                </a:lnTo>
                <a:close/>
              </a:path>
              <a:path w="6553200" h="1509395">
                <a:moveTo>
                  <a:pt x="5791200" y="1404988"/>
                </a:moveTo>
                <a:lnTo>
                  <a:pt x="5753100" y="1404988"/>
                </a:lnTo>
                <a:lnTo>
                  <a:pt x="5753100" y="1443088"/>
                </a:lnTo>
                <a:lnTo>
                  <a:pt x="5791200" y="1443088"/>
                </a:lnTo>
                <a:lnTo>
                  <a:pt x="5791200" y="1404988"/>
                </a:lnTo>
                <a:close/>
              </a:path>
              <a:path w="6553200" h="1509395">
                <a:moveTo>
                  <a:pt x="5797143" y="1354328"/>
                </a:moveTo>
                <a:lnTo>
                  <a:pt x="5794248" y="1347076"/>
                </a:lnTo>
                <a:lnTo>
                  <a:pt x="5789549" y="1341399"/>
                </a:lnTo>
                <a:lnTo>
                  <a:pt x="5783008" y="1338313"/>
                </a:lnTo>
                <a:lnTo>
                  <a:pt x="5775604" y="1338072"/>
                </a:lnTo>
                <a:lnTo>
                  <a:pt x="5768340" y="1340980"/>
                </a:lnTo>
                <a:lnTo>
                  <a:pt x="5626608" y="1423276"/>
                </a:lnTo>
                <a:lnTo>
                  <a:pt x="5673852" y="1451216"/>
                </a:lnTo>
                <a:lnTo>
                  <a:pt x="5676900" y="1453007"/>
                </a:lnTo>
                <a:lnTo>
                  <a:pt x="5715000" y="1475549"/>
                </a:lnTo>
                <a:lnTo>
                  <a:pt x="5768340" y="1507096"/>
                </a:lnTo>
                <a:lnTo>
                  <a:pt x="5775604" y="1509115"/>
                </a:lnTo>
                <a:lnTo>
                  <a:pt x="5783008" y="1508429"/>
                </a:lnTo>
                <a:lnTo>
                  <a:pt x="5789549" y="1505165"/>
                </a:lnTo>
                <a:lnTo>
                  <a:pt x="5794248" y="1499476"/>
                </a:lnTo>
                <a:lnTo>
                  <a:pt x="5797143" y="1492427"/>
                </a:lnTo>
                <a:lnTo>
                  <a:pt x="5796915" y="1485379"/>
                </a:lnTo>
                <a:lnTo>
                  <a:pt x="5793816" y="1478902"/>
                </a:lnTo>
                <a:lnTo>
                  <a:pt x="5788152" y="1473568"/>
                </a:lnTo>
                <a:lnTo>
                  <a:pt x="5701436" y="1423847"/>
                </a:lnTo>
                <a:lnTo>
                  <a:pt x="5673852" y="1408036"/>
                </a:lnTo>
                <a:lnTo>
                  <a:pt x="5676900" y="1409776"/>
                </a:lnTo>
                <a:lnTo>
                  <a:pt x="5701436" y="1423847"/>
                </a:lnTo>
                <a:lnTo>
                  <a:pt x="5715000" y="1431620"/>
                </a:lnTo>
                <a:lnTo>
                  <a:pt x="5715000" y="1415897"/>
                </a:lnTo>
                <a:lnTo>
                  <a:pt x="5788152" y="1372984"/>
                </a:lnTo>
                <a:lnTo>
                  <a:pt x="5793816" y="1368285"/>
                </a:lnTo>
                <a:lnTo>
                  <a:pt x="5796915" y="1361744"/>
                </a:lnTo>
                <a:lnTo>
                  <a:pt x="5797143" y="1354328"/>
                </a:lnTo>
                <a:close/>
              </a:path>
              <a:path w="6553200" h="1509395">
                <a:moveTo>
                  <a:pt x="5867400" y="1404988"/>
                </a:moveTo>
                <a:lnTo>
                  <a:pt x="5829300" y="1404988"/>
                </a:lnTo>
                <a:lnTo>
                  <a:pt x="5829300" y="1443088"/>
                </a:lnTo>
                <a:lnTo>
                  <a:pt x="5867400" y="1443088"/>
                </a:lnTo>
                <a:lnTo>
                  <a:pt x="5867400" y="1404988"/>
                </a:lnTo>
                <a:close/>
              </a:path>
              <a:path w="6553200" h="1509395">
                <a:moveTo>
                  <a:pt x="5943600" y="1404988"/>
                </a:moveTo>
                <a:lnTo>
                  <a:pt x="5905500" y="1404988"/>
                </a:lnTo>
                <a:lnTo>
                  <a:pt x="5905500" y="1443088"/>
                </a:lnTo>
                <a:lnTo>
                  <a:pt x="5943600" y="1443088"/>
                </a:lnTo>
                <a:lnTo>
                  <a:pt x="5943600" y="1404988"/>
                </a:lnTo>
                <a:close/>
              </a:path>
              <a:path w="6553200" h="1509395">
                <a:moveTo>
                  <a:pt x="6019800" y="1403464"/>
                </a:moveTo>
                <a:lnTo>
                  <a:pt x="5981700" y="1403464"/>
                </a:lnTo>
                <a:lnTo>
                  <a:pt x="5981700" y="1441564"/>
                </a:lnTo>
                <a:lnTo>
                  <a:pt x="6019800" y="1441564"/>
                </a:lnTo>
                <a:lnTo>
                  <a:pt x="6019800" y="1403464"/>
                </a:lnTo>
                <a:close/>
              </a:path>
              <a:path w="6553200" h="1509395">
                <a:moveTo>
                  <a:pt x="6096000" y="1403464"/>
                </a:moveTo>
                <a:lnTo>
                  <a:pt x="6057900" y="1403464"/>
                </a:lnTo>
                <a:lnTo>
                  <a:pt x="6057900" y="1441564"/>
                </a:lnTo>
                <a:lnTo>
                  <a:pt x="6096000" y="1441564"/>
                </a:lnTo>
                <a:lnTo>
                  <a:pt x="6096000" y="1403464"/>
                </a:lnTo>
                <a:close/>
              </a:path>
              <a:path w="6553200" h="1509395">
                <a:moveTo>
                  <a:pt x="6172200" y="1403464"/>
                </a:moveTo>
                <a:lnTo>
                  <a:pt x="6134100" y="1403464"/>
                </a:lnTo>
                <a:lnTo>
                  <a:pt x="6134100" y="1441564"/>
                </a:lnTo>
                <a:lnTo>
                  <a:pt x="6172200" y="1441564"/>
                </a:lnTo>
                <a:lnTo>
                  <a:pt x="6172200" y="1403464"/>
                </a:lnTo>
                <a:close/>
              </a:path>
              <a:path w="6553200" h="1509395">
                <a:moveTo>
                  <a:pt x="6248400" y="1403464"/>
                </a:moveTo>
                <a:lnTo>
                  <a:pt x="6210300" y="1403464"/>
                </a:lnTo>
                <a:lnTo>
                  <a:pt x="6210300" y="1441564"/>
                </a:lnTo>
                <a:lnTo>
                  <a:pt x="6248400" y="1441564"/>
                </a:lnTo>
                <a:lnTo>
                  <a:pt x="6248400" y="1403464"/>
                </a:lnTo>
                <a:close/>
              </a:path>
              <a:path w="6553200" h="1509395">
                <a:moveTo>
                  <a:pt x="6324600" y="1403464"/>
                </a:moveTo>
                <a:lnTo>
                  <a:pt x="6286500" y="1403464"/>
                </a:lnTo>
                <a:lnTo>
                  <a:pt x="6286500" y="1441564"/>
                </a:lnTo>
                <a:lnTo>
                  <a:pt x="6324600" y="1441564"/>
                </a:lnTo>
                <a:lnTo>
                  <a:pt x="6324600" y="1403464"/>
                </a:lnTo>
                <a:close/>
              </a:path>
              <a:path w="6553200" h="1509395">
                <a:moveTo>
                  <a:pt x="6400800" y="1403464"/>
                </a:moveTo>
                <a:lnTo>
                  <a:pt x="6362700" y="1403464"/>
                </a:lnTo>
                <a:lnTo>
                  <a:pt x="6362700" y="1441564"/>
                </a:lnTo>
                <a:lnTo>
                  <a:pt x="6400800" y="1441564"/>
                </a:lnTo>
                <a:lnTo>
                  <a:pt x="6400800" y="1403464"/>
                </a:lnTo>
                <a:close/>
              </a:path>
              <a:path w="6553200" h="1509395">
                <a:moveTo>
                  <a:pt x="6477000" y="1403464"/>
                </a:moveTo>
                <a:lnTo>
                  <a:pt x="6438900" y="1403464"/>
                </a:lnTo>
                <a:lnTo>
                  <a:pt x="6438900" y="1441564"/>
                </a:lnTo>
                <a:lnTo>
                  <a:pt x="6477000" y="1441564"/>
                </a:lnTo>
                <a:lnTo>
                  <a:pt x="6477000" y="1403464"/>
                </a:lnTo>
                <a:close/>
              </a:path>
              <a:path w="6553200" h="1509395">
                <a:moveTo>
                  <a:pt x="6553200" y="1403464"/>
                </a:moveTo>
                <a:lnTo>
                  <a:pt x="6515100" y="1403464"/>
                </a:lnTo>
                <a:lnTo>
                  <a:pt x="6515100" y="1441564"/>
                </a:lnTo>
                <a:lnTo>
                  <a:pt x="6553200" y="1441564"/>
                </a:lnTo>
                <a:lnTo>
                  <a:pt x="6553200" y="14034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6"/>
          <p:cNvSpPr/>
          <p:nvPr/>
        </p:nvSpPr>
        <p:spPr>
          <a:xfrm>
            <a:off x="1331640" y="5229200"/>
            <a:ext cx="6503034" cy="245745"/>
          </a:xfrm>
          <a:custGeom>
            <a:avLst/>
            <a:gdLst/>
            <a:ahLst/>
            <a:cxnLst/>
            <a:rect l="l" t="t" r="r" b="b"/>
            <a:pathLst>
              <a:path w="6503034" h="245745">
                <a:moveTo>
                  <a:pt x="2033016" y="42672"/>
                </a:moveTo>
                <a:lnTo>
                  <a:pt x="1947672" y="0"/>
                </a:lnTo>
                <a:lnTo>
                  <a:pt x="1966277" y="28943"/>
                </a:lnTo>
                <a:lnTo>
                  <a:pt x="0" y="27432"/>
                </a:lnTo>
                <a:lnTo>
                  <a:pt x="0" y="56388"/>
                </a:lnTo>
                <a:lnTo>
                  <a:pt x="1965312" y="57899"/>
                </a:lnTo>
                <a:lnTo>
                  <a:pt x="1947672" y="85344"/>
                </a:lnTo>
                <a:lnTo>
                  <a:pt x="1975104" y="71628"/>
                </a:lnTo>
                <a:lnTo>
                  <a:pt x="2033016" y="42672"/>
                </a:lnTo>
                <a:close/>
              </a:path>
              <a:path w="6503034" h="245745">
                <a:moveTo>
                  <a:pt x="6502908" y="202692"/>
                </a:moveTo>
                <a:lnTo>
                  <a:pt x="6417564" y="160020"/>
                </a:lnTo>
                <a:lnTo>
                  <a:pt x="6437173" y="188912"/>
                </a:lnTo>
                <a:lnTo>
                  <a:pt x="6446520" y="188976"/>
                </a:lnTo>
                <a:lnTo>
                  <a:pt x="6437236" y="189001"/>
                </a:lnTo>
                <a:lnTo>
                  <a:pt x="5673852" y="192024"/>
                </a:lnTo>
                <a:lnTo>
                  <a:pt x="5673852" y="220980"/>
                </a:lnTo>
                <a:lnTo>
                  <a:pt x="6437173" y="216458"/>
                </a:lnTo>
                <a:lnTo>
                  <a:pt x="6417564" y="245364"/>
                </a:lnTo>
                <a:lnTo>
                  <a:pt x="6446520" y="230886"/>
                </a:lnTo>
                <a:lnTo>
                  <a:pt x="6502908" y="20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8"/>
          <p:cNvSpPr txBox="1"/>
          <p:nvPr/>
        </p:nvSpPr>
        <p:spPr>
          <a:xfrm>
            <a:off x="1475656" y="4941168"/>
            <a:ext cx="850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rgbClr val="FF0000"/>
                </a:solidFill>
                <a:latin typeface="Times New Roman"/>
                <a:cs typeface="Times New Roman"/>
              </a:rPr>
              <a:t>∆εδοµένα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58" name="object 10"/>
          <p:cNvGrpSpPr/>
          <p:nvPr/>
        </p:nvGrpSpPr>
        <p:grpSpPr>
          <a:xfrm>
            <a:off x="611552" y="2060848"/>
            <a:ext cx="7704864" cy="3887724"/>
            <a:chOff x="1241920" y="2346960"/>
            <a:chExt cx="7275579" cy="3887724"/>
          </a:xfrm>
        </p:grpSpPr>
        <p:sp>
          <p:nvSpPr>
            <p:cNvPr id="59" name="object 11"/>
            <p:cNvSpPr/>
            <p:nvPr/>
          </p:nvSpPr>
          <p:spPr>
            <a:xfrm>
              <a:off x="8305662" y="2346960"/>
              <a:ext cx="123444" cy="92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2"/>
            <p:cNvSpPr/>
            <p:nvPr/>
          </p:nvSpPr>
          <p:spPr>
            <a:xfrm>
              <a:off x="8262991" y="2578608"/>
              <a:ext cx="214884" cy="731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3"/>
            <p:cNvSpPr/>
            <p:nvPr/>
          </p:nvSpPr>
          <p:spPr>
            <a:xfrm>
              <a:off x="8272134" y="2790444"/>
              <a:ext cx="205740" cy="685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4"/>
            <p:cNvSpPr/>
            <p:nvPr/>
          </p:nvSpPr>
          <p:spPr>
            <a:xfrm>
              <a:off x="8261467" y="3000755"/>
              <a:ext cx="198120" cy="670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5"/>
            <p:cNvSpPr/>
            <p:nvPr/>
          </p:nvSpPr>
          <p:spPr>
            <a:xfrm>
              <a:off x="8275181" y="3217176"/>
              <a:ext cx="187960" cy="62865"/>
            </a:xfrm>
            <a:custGeom>
              <a:avLst/>
              <a:gdLst/>
              <a:ahLst/>
              <a:cxnLst/>
              <a:rect l="l" t="t" r="r" b="b"/>
              <a:pathLst>
                <a:path w="187959" h="62864">
                  <a:moveTo>
                    <a:pt x="187452" y="21336"/>
                  </a:moveTo>
                  <a:lnTo>
                    <a:pt x="185928" y="18288"/>
                  </a:lnTo>
                  <a:lnTo>
                    <a:pt x="185928" y="15240"/>
                  </a:lnTo>
                  <a:lnTo>
                    <a:pt x="184404" y="15240"/>
                  </a:lnTo>
                  <a:lnTo>
                    <a:pt x="182880" y="13716"/>
                  </a:lnTo>
                  <a:lnTo>
                    <a:pt x="181356" y="10668"/>
                  </a:lnTo>
                  <a:lnTo>
                    <a:pt x="179832" y="10668"/>
                  </a:lnTo>
                  <a:lnTo>
                    <a:pt x="146304" y="1257"/>
                  </a:lnTo>
                  <a:lnTo>
                    <a:pt x="146304" y="35052"/>
                  </a:lnTo>
                  <a:lnTo>
                    <a:pt x="146304" y="36576"/>
                  </a:lnTo>
                  <a:lnTo>
                    <a:pt x="145389" y="37795"/>
                  </a:lnTo>
                  <a:lnTo>
                    <a:pt x="146304" y="35052"/>
                  </a:lnTo>
                  <a:lnTo>
                    <a:pt x="146304" y="1257"/>
                  </a:lnTo>
                  <a:lnTo>
                    <a:pt x="144780" y="1117"/>
                  </a:lnTo>
                  <a:lnTo>
                    <a:pt x="144780" y="25908"/>
                  </a:lnTo>
                  <a:lnTo>
                    <a:pt x="144780" y="33528"/>
                  </a:lnTo>
                  <a:lnTo>
                    <a:pt x="138684" y="42672"/>
                  </a:lnTo>
                  <a:lnTo>
                    <a:pt x="138684" y="41148"/>
                  </a:lnTo>
                  <a:lnTo>
                    <a:pt x="126492" y="47244"/>
                  </a:lnTo>
                  <a:lnTo>
                    <a:pt x="118872" y="50292"/>
                  </a:lnTo>
                  <a:lnTo>
                    <a:pt x="100584" y="53340"/>
                  </a:lnTo>
                  <a:lnTo>
                    <a:pt x="76200" y="53340"/>
                  </a:lnTo>
                  <a:lnTo>
                    <a:pt x="65532" y="51816"/>
                  </a:lnTo>
                  <a:lnTo>
                    <a:pt x="56388" y="48768"/>
                  </a:lnTo>
                  <a:lnTo>
                    <a:pt x="50292" y="45720"/>
                  </a:lnTo>
                  <a:lnTo>
                    <a:pt x="48082" y="44069"/>
                  </a:lnTo>
                  <a:lnTo>
                    <a:pt x="48082" y="46736"/>
                  </a:lnTo>
                  <a:lnTo>
                    <a:pt x="45720" y="45720"/>
                  </a:lnTo>
                  <a:lnTo>
                    <a:pt x="42672" y="42672"/>
                  </a:lnTo>
                  <a:lnTo>
                    <a:pt x="39624" y="39624"/>
                  </a:lnTo>
                  <a:lnTo>
                    <a:pt x="39624" y="38100"/>
                  </a:lnTo>
                  <a:lnTo>
                    <a:pt x="41148" y="40386"/>
                  </a:lnTo>
                  <a:lnTo>
                    <a:pt x="42672" y="42672"/>
                  </a:lnTo>
                  <a:lnTo>
                    <a:pt x="44196" y="43815"/>
                  </a:lnTo>
                  <a:lnTo>
                    <a:pt x="48082" y="46736"/>
                  </a:lnTo>
                  <a:lnTo>
                    <a:pt x="48082" y="44069"/>
                  </a:lnTo>
                  <a:lnTo>
                    <a:pt x="44196" y="41148"/>
                  </a:lnTo>
                  <a:lnTo>
                    <a:pt x="45720" y="41148"/>
                  </a:lnTo>
                  <a:lnTo>
                    <a:pt x="42672" y="36576"/>
                  </a:lnTo>
                  <a:lnTo>
                    <a:pt x="41148" y="32004"/>
                  </a:lnTo>
                  <a:lnTo>
                    <a:pt x="41148" y="28956"/>
                  </a:lnTo>
                  <a:lnTo>
                    <a:pt x="44196" y="22860"/>
                  </a:lnTo>
                  <a:lnTo>
                    <a:pt x="47244" y="19812"/>
                  </a:lnTo>
                  <a:lnTo>
                    <a:pt x="47244" y="21336"/>
                  </a:lnTo>
                  <a:lnTo>
                    <a:pt x="54864" y="16764"/>
                  </a:lnTo>
                  <a:lnTo>
                    <a:pt x="65532" y="12192"/>
                  </a:lnTo>
                  <a:lnTo>
                    <a:pt x="97536" y="7620"/>
                  </a:lnTo>
                  <a:lnTo>
                    <a:pt x="108204" y="7620"/>
                  </a:lnTo>
                  <a:lnTo>
                    <a:pt x="123444" y="10668"/>
                  </a:lnTo>
                  <a:lnTo>
                    <a:pt x="129540" y="12192"/>
                  </a:lnTo>
                  <a:lnTo>
                    <a:pt x="134112" y="13716"/>
                  </a:lnTo>
                  <a:lnTo>
                    <a:pt x="137160" y="16764"/>
                  </a:lnTo>
                  <a:lnTo>
                    <a:pt x="140208" y="18288"/>
                  </a:lnTo>
                  <a:lnTo>
                    <a:pt x="141732" y="21336"/>
                  </a:lnTo>
                  <a:lnTo>
                    <a:pt x="143256" y="22860"/>
                  </a:lnTo>
                  <a:lnTo>
                    <a:pt x="144780" y="25908"/>
                  </a:lnTo>
                  <a:lnTo>
                    <a:pt x="144780" y="1117"/>
                  </a:lnTo>
                  <a:lnTo>
                    <a:pt x="132588" y="0"/>
                  </a:lnTo>
                  <a:lnTo>
                    <a:pt x="114300" y="0"/>
                  </a:lnTo>
                  <a:lnTo>
                    <a:pt x="92964" y="1524"/>
                  </a:lnTo>
                  <a:lnTo>
                    <a:pt x="47244" y="9144"/>
                  </a:lnTo>
                  <a:lnTo>
                    <a:pt x="7620" y="27432"/>
                  </a:lnTo>
                  <a:lnTo>
                    <a:pt x="4572" y="30480"/>
                  </a:lnTo>
                  <a:lnTo>
                    <a:pt x="0" y="35052"/>
                  </a:lnTo>
                  <a:lnTo>
                    <a:pt x="0" y="42672"/>
                  </a:lnTo>
                  <a:lnTo>
                    <a:pt x="3048" y="48768"/>
                  </a:lnTo>
                  <a:lnTo>
                    <a:pt x="9144" y="51816"/>
                  </a:lnTo>
                  <a:lnTo>
                    <a:pt x="9144" y="53340"/>
                  </a:lnTo>
                  <a:lnTo>
                    <a:pt x="12192" y="54864"/>
                  </a:lnTo>
                  <a:lnTo>
                    <a:pt x="21336" y="57912"/>
                  </a:lnTo>
                  <a:lnTo>
                    <a:pt x="36576" y="60960"/>
                  </a:lnTo>
                  <a:lnTo>
                    <a:pt x="51816" y="62484"/>
                  </a:lnTo>
                  <a:lnTo>
                    <a:pt x="70104" y="62484"/>
                  </a:lnTo>
                  <a:lnTo>
                    <a:pt x="115824" y="57912"/>
                  </a:lnTo>
                  <a:lnTo>
                    <a:pt x="167640" y="42672"/>
                  </a:lnTo>
                  <a:lnTo>
                    <a:pt x="182880" y="28956"/>
                  </a:lnTo>
                  <a:lnTo>
                    <a:pt x="184404" y="27432"/>
                  </a:lnTo>
                  <a:lnTo>
                    <a:pt x="185928" y="25908"/>
                  </a:lnTo>
                  <a:lnTo>
                    <a:pt x="185928" y="24384"/>
                  </a:lnTo>
                  <a:lnTo>
                    <a:pt x="187452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6"/>
            <p:cNvSpPr/>
            <p:nvPr/>
          </p:nvSpPr>
          <p:spPr>
            <a:xfrm>
              <a:off x="8261466" y="3421380"/>
              <a:ext cx="207264" cy="746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7"/>
            <p:cNvSpPr/>
            <p:nvPr/>
          </p:nvSpPr>
          <p:spPr>
            <a:xfrm>
              <a:off x="8275181" y="3639324"/>
              <a:ext cx="187960" cy="62865"/>
            </a:xfrm>
            <a:custGeom>
              <a:avLst/>
              <a:gdLst/>
              <a:ahLst/>
              <a:cxnLst/>
              <a:rect l="l" t="t" r="r" b="b"/>
              <a:pathLst>
                <a:path w="187959" h="62864">
                  <a:moveTo>
                    <a:pt x="187452" y="21336"/>
                  </a:moveTo>
                  <a:lnTo>
                    <a:pt x="185928" y="18288"/>
                  </a:lnTo>
                  <a:lnTo>
                    <a:pt x="185928" y="15240"/>
                  </a:lnTo>
                  <a:lnTo>
                    <a:pt x="184404" y="15240"/>
                  </a:lnTo>
                  <a:lnTo>
                    <a:pt x="182880" y="13716"/>
                  </a:lnTo>
                  <a:lnTo>
                    <a:pt x="182880" y="12192"/>
                  </a:lnTo>
                  <a:lnTo>
                    <a:pt x="176784" y="9144"/>
                  </a:lnTo>
                  <a:lnTo>
                    <a:pt x="146304" y="1257"/>
                  </a:lnTo>
                  <a:lnTo>
                    <a:pt x="146304" y="35052"/>
                  </a:lnTo>
                  <a:lnTo>
                    <a:pt x="146304" y="36576"/>
                  </a:lnTo>
                  <a:lnTo>
                    <a:pt x="145389" y="37795"/>
                  </a:lnTo>
                  <a:lnTo>
                    <a:pt x="146304" y="35052"/>
                  </a:lnTo>
                  <a:lnTo>
                    <a:pt x="146304" y="1257"/>
                  </a:lnTo>
                  <a:lnTo>
                    <a:pt x="144780" y="1117"/>
                  </a:lnTo>
                  <a:lnTo>
                    <a:pt x="144780" y="25908"/>
                  </a:lnTo>
                  <a:lnTo>
                    <a:pt x="144780" y="33528"/>
                  </a:lnTo>
                  <a:lnTo>
                    <a:pt x="109728" y="51816"/>
                  </a:lnTo>
                  <a:lnTo>
                    <a:pt x="100584" y="51816"/>
                  </a:lnTo>
                  <a:lnTo>
                    <a:pt x="86868" y="53340"/>
                  </a:lnTo>
                  <a:lnTo>
                    <a:pt x="76200" y="53340"/>
                  </a:lnTo>
                  <a:lnTo>
                    <a:pt x="65532" y="51816"/>
                  </a:lnTo>
                  <a:lnTo>
                    <a:pt x="56388" y="48768"/>
                  </a:lnTo>
                  <a:lnTo>
                    <a:pt x="50292" y="44196"/>
                  </a:lnTo>
                  <a:lnTo>
                    <a:pt x="50292" y="45720"/>
                  </a:lnTo>
                  <a:lnTo>
                    <a:pt x="48082" y="44069"/>
                  </a:lnTo>
                  <a:lnTo>
                    <a:pt x="48082" y="46736"/>
                  </a:lnTo>
                  <a:lnTo>
                    <a:pt x="45720" y="45720"/>
                  </a:lnTo>
                  <a:lnTo>
                    <a:pt x="42672" y="42672"/>
                  </a:lnTo>
                  <a:lnTo>
                    <a:pt x="39624" y="39624"/>
                  </a:lnTo>
                  <a:lnTo>
                    <a:pt x="39624" y="38100"/>
                  </a:lnTo>
                  <a:lnTo>
                    <a:pt x="41148" y="40386"/>
                  </a:lnTo>
                  <a:lnTo>
                    <a:pt x="42672" y="42672"/>
                  </a:lnTo>
                  <a:lnTo>
                    <a:pt x="44196" y="43815"/>
                  </a:lnTo>
                  <a:lnTo>
                    <a:pt x="48082" y="46736"/>
                  </a:lnTo>
                  <a:lnTo>
                    <a:pt x="48082" y="44069"/>
                  </a:lnTo>
                  <a:lnTo>
                    <a:pt x="44196" y="41148"/>
                  </a:lnTo>
                  <a:lnTo>
                    <a:pt x="45720" y="41148"/>
                  </a:lnTo>
                  <a:lnTo>
                    <a:pt x="42672" y="36576"/>
                  </a:lnTo>
                  <a:lnTo>
                    <a:pt x="41148" y="32004"/>
                  </a:lnTo>
                  <a:lnTo>
                    <a:pt x="41148" y="28956"/>
                  </a:lnTo>
                  <a:lnTo>
                    <a:pt x="44196" y="22860"/>
                  </a:lnTo>
                  <a:lnTo>
                    <a:pt x="47244" y="19812"/>
                  </a:lnTo>
                  <a:lnTo>
                    <a:pt x="54864" y="15240"/>
                  </a:lnTo>
                  <a:lnTo>
                    <a:pt x="54864" y="16764"/>
                  </a:lnTo>
                  <a:lnTo>
                    <a:pt x="65532" y="12192"/>
                  </a:lnTo>
                  <a:lnTo>
                    <a:pt x="97536" y="7620"/>
                  </a:lnTo>
                  <a:lnTo>
                    <a:pt x="108204" y="7620"/>
                  </a:lnTo>
                  <a:lnTo>
                    <a:pt x="141732" y="21336"/>
                  </a:lnTo>
                  <a:lnTo>
                    <a:pt x="141732" y="19812"/>
                  </a:lnTo>
                  <a:lnTo>
                    <a:pt x="144780" y="25908"/>
                  </a:lnTo>
                  <a:lnTo>
                    <a:pt x="144780" y="1117"/>
                  </a:lnTo>
                  <a:lnTo>
                    <a:pt x="132588" y="0"/>
                  </a:lnTo>
                  <a:lnTo>
                    <a:pt x="114300" y="0"/>
                  </a:lnTo>
                  <a:lnTo>
                    <a:pt x="70104" y="4572"/>
                  </a:lnTo>
                  <a:lnTo>
                    <a:pt x="28956" y="15240"/>
                  </a:lnTo>
                  <a:lnTo>
                    <a:pt x="4572" y="30480"/>
                  </a:lnTo>
                  <a:lnTo>
                    <a:pt x="0" y="35052"/>
                  </a:lnTo>
                  <a:lnTo>
                    <a:pt x="0" y="42672"/>
                  </a:lnTo>
                  <a:lnTo>
                    <a:pt x="1524" y="45720"/>
                  </a:lnTo>
                  <a:lnTo>
                    <a:pt x="3048" y="47244"/>
                  </a:lnTo>
                  <a:lnTo>
                    <a:pt x="3048" y="48768"/>
                  </a:lnTo>
                  <a:lnTo>
                    <a:pt x="4572" y="50292"/>
                  </a:lnTo>
                  <a:lnTo>
                    <a:pt x="6096" y="50292"/>
                  </a:lnTo>
                  <a:lnTo>
                    <a:pt x="9144" y="51816"/>
                  </a:lnTo>
                  <a:lnTo>
                    <a:pt x="12192" y="54864"/>
                  </a:lnTo>
                  <a:lnTo>
                    <a:pt x="21336" y="57912"/>
                  </a:lnTo>
                  <a:lnTo>
                    <a:pt x="36576" y="60960"/>
                  </a:lnTo>
                  <a:lnTo>
                    <a:pt x="51816" y="62484"/>
                  </a:lnTo>
                  <a:lnTo>
                    <a:pt x="70104" y="62484"/>
                  </a:lnTo>
                  <a:lnTo>
                    <a:pt x="91440" y="60960"/>
                  </a:lnTo>
                  <a:lnTo>
                    <a:pt x="103632" y="59436"/>
                  </a:lnTo>
                  <a:lnTo>
                    <a:pt x="115824" y="56388"/>
                  </a:lnTo>
                  <a:lnTo>
                    <a:pt x="128016" y="54864"/>
                  </a:lnTo>
                  <a:lnTo>
                    <a:pt x="173736" y="38100"/>
                  </a:lnTo>
                  <a:lnTo>
                    <a:pt x="182880" y="28956"/>
                  </a:lnTo>
                  <a:lnTo>
                    <a:pt x="184404" y="27432"/>
                  </a:lnTo>
                  <a:lnTo>
                    <a:pt x="185928" y="25908"/>
                  </a:lnTo>
                  <a:lnTo>
                    <a:pt x="185928" y="24384"/>
                  </a:lnTo>
                  <a:lnTo>
                    <a:pt x="187452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8"/>
            <p:cNvSpPr/>
            <p:nvPr/>
          </p:nvSpPr>
          <p:spPr>
            <a:xfrm>
              <a:off x="8316331" y="3822192"/>
              <a:ext cx="112776" cy="883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9"/>
            <p:cNvSpPr/>
            <p:nvPr/>
          </p:nvSpPr>
          <p:spPr>
            <a:xfrm>
              <a:off x="8256894" y="4059936"/>
              <a:ext cx="201168" cy="807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0"/>
            <p:cNvSpPr/>
            <p:nvPr/>
          </p:nvSpPr>
          <p:spPr>
            <a:xfrm>
              <a:off x="8266038" y="4265676"/>
              <a:ext cx="210312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1"/>
            <p:cNvSpPr/>
            <p:nvPr/>
          </p:nvSpPr>
          <p:spPr>
            <a:xfrm>
              <a:off x="8256894" y="4482084"/>
              <a:ext cx="201168" cy="807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2"/>
            <p:cNvSpPr/>
            <p:nvPr/>
          </p:nvSpPr>
          <p:spPr>
            <a:xfrm>
              <a:off x="8220319" y="4872228"/>
              <a:ext cx="297180" cy="1097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3"/>
            <p:cNvSpPr/>
            <p:nvPr/>
          </p:nvSpPr>
          <p:spPr>
            <a:xfrm>
              <a:off x="8291947" y="5117592"/>
              <a:ext cx="158750" cy="624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4"/>
            <p:cNvSpPr/>
            <p:nvPr/>
          </p:nvSpPr>
          <p:spPr>
            <a:xfrm>
              <a:off x="8267562" y="5308092"/>
              <a:ext cx="207264" cy="899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5"/>
            <p:cNvSpPr/>
            <p:nvPr/>
          </p:nvSpPr>
          <p:spPr>
            <a:xfrm>
              <a:off x="8272134" y="5535168"/>
              <a:ext cx="205740" cy="685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6"/>
            <p:cNvSpPr/>
            <p:nvPr/>
          </p:nvSpPr>
          <p:spPr>
            <a:xfrm>
              <a:off x="8284326" y="5747004"/>
              <a:ext cx="163068" cy="640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7"/>
            <p:cNvSpPr/>
            <p:nvPr/>
          </p:nvSpPr>
          <p:spPr>
            <a:xfrm>
              <a:off x="8241655" y="5932932"/>
              <a:ext cx="252730" cy="960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8"/>
            <p:cNvSpPr/>
            <p:nvPr/>
          </p:nvSpPr>
          <p:spPr>
            <a:xfrm>
              <a:off x="8261467" y="6167627"/>
              <a:ext cx="198120" cy="670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9"/>
            <p:cNvSpPr/>
            <p:nvPr/>
          </p:nvSpPr>
          <p:spPr>
            <a:xfrm>
              <a:off x="1241920" y="2353068"/>
              <a:ext cx="295910" cy="102235"/>
            </a:xfrm>
            <a:custGeom>
              <a:avLst/>
              <a:gdLst/>
              <a:ahLst/>
              <a:cxnLst/>
              <a:rect l="l" t="t" r="r" b="b"/>
              <a:pathLst>
                <a:path w="295909" h="102235">
                  <a:moveTo>
                    <a:pt x="295656" y="68580"/>
                  </a:moveTo>
                  <a:lnTo>
                    <a:pt x="268224" y="68580"/>
                  </a:lnTo>
                  <a:lnTo>
                    <a:pt x="259080" y="65532"/>
                  </a:lnTo>
                  <a:lnTo>
                    <a:pt x="252984" y="62484"/>
                  </a:lnTo>
                  <a:lnTo>
                    <a:pt x="248412" y="59436"/>
                  </a:lnTo>
                  <a:lnTo>
                    <a:pt x="178587" y="16217"/>
                  </a:lnTo>
                  <a:lnTo>
                    <a:pt x="178587" y="49174"/>
                  </a:lnTo>
                  <a:lnTo>
                    <a:pt x="92849" y="57480"/>
                  </a:lnTo>
                  <a:lnTo>
                    <a:pt x="135636" y="24041"/>
                  </a:lnTo>
                  <a:lnTo>
                    <a:pt x="136486" y="23380"/>
                  </a:lnTo>
                  <a:lnTo>
                    <a:pt x="137160" y="23787"/>
                  </a:lnTo>
                  <a:lnTo>
                    <a:pt x="178587" y="49174"/>
                  </a:lnTo>
                  <a:lnTo>
                    <a:pt x="178587" y="16217"/>
                  </a:lnTo>
                  <a:lnTo>
                    <a:pt x="152400" y="0"/>
                  </a:lnTo>
                  <a:lnTo>
                    <a:pt x="143256" y="0"/>
                  </a:lnTo>
                  <a:lnTo>
                    <a:pt x="143256" y="1524"/>
                  </a:lnTo>
                  <a:lnTo>
                    <a:pt x="45720" y="77724"/>
                  </a:lnTo>
                  <a:lnTo>
                    <a:pt x="33528" y="86868"/>
                  </a:lnTo>
                  <a:lnTo>
                    <a:pt x="28956" y="89916"/>
                  </a:lnTo>
                  <a:lnTo>
                    <a:pt x="22860" y="91440"/>
                  </a:lnTo>
                  <a:lnTo>
                    <a:pt x="19812" y="92964"/>
                  </a:lnTo>
                  <a:lnTo>
                    <a:pt x="15240" y="94488"/>
                  </a:lnTo>
                  <a:lnTo>
                    <a:pt x="9144" y="94488"/>
                  </a:lnTo>
                  <a:lnTo>
                    <a:pt x="1524" y="96012"/>
                  </a:lnTo>
                  <a:lnTo>
                    <a:pt x="0" y="97536"/>
                  </a:lnTo>
                  <a:lnTo>
                    <a:pt x="0" y="100584"/>
                  </a:lnTo>
                  <a:lnTo>
                    <a:pt x="1524" y="102108"/>
                  </a:lnTo>
                  <a:lnTo>
                    <a:pt x="3048" y="101942"/>
                  </a:lnTo>
                  <a:lnTo>
                    <a:pt x="88392" y="92964"/>
                  </a:lnTo>
                  <a:lnTo>
                    <a:pt x="89916" y="91440"/>
                  </a:lnTo>
                  <a:lnTo>
                    <a:pt x="89916" y="89916"/>
                  </a:lnTo>
                  <a:lnTo>
                    <a:pt x="88392" y="88392"/>
                  </a:lnTo>
                  <a:lnTo>
                    <a:pt x="59436" y="88392"/>
                  </a:lnTo>
                  <a:lnTo>
                    <a:pt x="57912" y="86868"/>
                  </a:lnTo>
                  <a:lnTo>
                    <a:pt x="64008" y="80772"/>
                  </a:lnTo>
                  <a:lnTo>
                    <a:pt x="82296" y="65532"/>
                  </a:lnTo>
                  <a:lnTo>
                    <a:pt x="187452" y="56515"/>
                  </a:lnTo>
                  <a:lnTo>
                    <a:pt x="187655" y="56489"/>
                  </a:lnTo>
                  <a:lnTo>
                    <a:pt x="187452" y="56388"/>
                  </a:lnTo>
                  <a:lnTo>
                    <a:pt x="188976" y="56388"/>
                  </a:lnTo>
                  <a:lnTo>
                    <a:pt x="187655" y="56489"/>
                  </a:lnTo>
                  <a:lnTo>
                    <a:pt x="188976" y="57213"/>
                  </a:lnTo>
                  <a:lnTo>
                    <a:pt x="204216" y="65532"/>
                  </a:lnTo>
                  <a:lnTo>
                    <a:pt x="207264" y="68580"/>
                  </a:lnTo>
                  <a:lnTo>
                    <a:pt x="210312" y="70104"/>
                  </a:lnTo>
                  <a:lnTo>
                    <a:pt x="211836" y="71628"/>
                  </a:lnTo>
                  <a:lnTo>
                    <a:pt x="211836" y="73152"/>
                  </a:lnTo>
                  <a:lnTo>
                    <a:pt x="210312" y="74676"/>
                  </a:lnTo>
                  <a:lnTo>
                    <a:pt x="207264" y="74676"/>
                  </a:lnTo>
                  <a:lnTo>
                    <a:pt x="204216" y="76200"/>
                  </a:lnTo>
                  <a:lnTo>
                    <a:pt x="199644" y="76200"/>
                  </a:lnTo>
                  <a:lnTo>
                    <a:pt x="193548" y="77724"/>
                  </a:lnTo>
                  <a:lnTo>
                    <a:pt x="185928" y="79248"/>
                  </a:lnTo>
                  <a:lnTo>
                    <a:pt x="184404" y="80772"/>
                  </a:lnTo>
                  <a:lnTo>
                    <a:pt x="184404" y="83820"/>
                  </a:lnTo>
                  <a:lnTo>
                    <a:pt x="185928" y="83820"/>
                  </a:lnTo>
                  <a:lnTo>
                    <a:pt x="187452" y="83667"/>
                  </a:lnTo>
                  <a:lnTo>
                    <a:pt x="294132" y="73152"/>
                  </a:lnTo>
                  <a:lnTo>
                    <a:pt x="295656" y="71628"/>
                  </a:lnTo>
                  <a:lnTo>
                    <a:pt x="295656" y="685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0"/>
            <p:cNvSpPr/>
            <p:nvPr/>
          </p:nvSpPr>
          <p:spPr>
            <a:xfrm>
              <a:off x="1284600" y="2595372"/>
              <a:ext cx="202692" cy="762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1"/>
            <p:cNvSpPr/>
            <p:nvPr/>
          </p:nvSpPr>
          <p:spPr>
            <a:xfrm>
              <a:off x="1295268" y="2817876"/>
              <a:ext cx="201168" cy="7162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2"/>
            <p:cNvSpPr/>
            <p:nvPr/>
          </p:nvSpPr>
          <p:spPr>
            <a:xfrm>
              <a:off x="1339456" y="3044964"/>
              <a:ext cx="109855" cy="62865"/>
            </a:xfrm>
            <a:custGeom>
              <a:avLst/>
              <a:gdLst/>
              <a:ahLst/>
              <a:cxnLst/>
              <a:rect l="l" t="t" r="r" b="b"/>
              <a:pathLst>
                <a:path w="109855" h="62864">
                  <a:moveTo>
                    <a:pt x="109728" y="42672"/>
                  </a:moveTo>
                  <a:lnTo>
                    <a:pt x="108204" y="41148"/>
                  </a:lnTo>
                  <a:lnTo>
                    <a:pt x="100584" y="42672"/>
                  </a:lnTo>
                  <a:lnTo>
                    <a:pt x="99060" y="42672"/>
                  </a:lnTo>
                  <a:lnTo>
                    <a:pt x="97536" y="47244"/>
                  </a:lnTo>
                  <a:lnTo>
                    <a:pt x="92964" y="50292"/>
                  </a:lnTo>
                  <a:lnTo>
                    <a:pt x="94488" y="48768"/>
                  </a:lnTo>
                  <a:lnTo>
                    <a:pt x="88392" y="51816"/>
                  </a:lnTo>
                  <a:lnTo>
                    <a:pt x="82296" y="51816"/>
                  </a:lnTo>
                  <a:lnTo>
                    <a:pt x="79248" y="53340"/>
                  </a:lnTo>
                  <a:lnTo>
                    <a:pt x="76200" y="53340"/>
                  </a:lnTo>
                  <a:lnTo>
                    <a:pt x="73152" y="51816"/>
                  </a:lnTo>
                  <a:lnTo>
                    <a:pt x="71628" y="51816"/>
                  </a:lnTo>
                  <a:lnTo>
                    <a:pt x="68580" y="48768"/>
                  </a:lnTo>
                  <a:lnTo>
                    <a:pt x="68580" y="1524"/>
                  </a:lnTo>
                  <a:lnTo>
                    <a:pt x="67056" y="0"/>
                  </a:lnTo>
                  <a:lnTo>
                    <a:pt x="57912" y="1524"/>
                  </a:lnTo>
                  <a:lnTo>
                    <a:pt x="24422" y="8775"/>
                  </a:lnTo>
                  <a:lnTo>
                    <a:pt x="24422" y="13716"/>
                  </a:lnTo>
                  <a:lnTo>
                    <a:pt x="24422" y="8775"/>
                  </a:lnTo>
                  <a:lnTo>
                    <a:pt x="1524" y="13716"/>
                  </a:lnTo>
                  <a:lnTo>
                    <a:pt x="0" y="15240"/>
                  </a:lnTo>
                  <a:lnTo>
                    <a:pt x="1524" y="16764"/>
                  </a:lnTo>
                  <a:lnTo>
                    <a:pt x="3048" y="16433"/>
                  </a:lnTo>
                  <a:lnTo>
                    <a:pt x="1524" y="16764"/>
                  </a:lnTo>
                  <a:lnTo>
                    <a:pt x="3048" y="18288"/>
                  </a:lnTo>
                  <a:lnTo>
                    <a:pt x="4572" y="18288"/>
                  </a:lnTo>
                  <a:lnTo>
                    <a:pt x="12192" y="16764"/>
                  </a:lnTo>
                  <a:lnTo>
                    <a:pt x="27432" y="16764"/>
                  </a:lnTo>
                  <a:lnTo>
                    <a:pt x="30480" y="18288"/>
                  </a:lnTo>
                  <a:lnTo>
                    <a:pt x="30480" y="21336"/>
                  </a:lnTo>
                  <a:lnTo>
                    <a:pt x="32004" y="24384"/>
                  </a:lnTo>
                  <a:lnTo>
                    <a:pt x="32004" y="54864"/>
                  </a:lnTo>
                  <a:lnTo>
                    <a:pt x="35052" y="57912"/>
                  </a:lnTo>
                  <a:lnTo>
                    <a:pt x="35052" y="59436"/>
                  </a:lnTo>
                  <a:lnTo>
                    <a:pt x="36576" y="59436"/>
                  </a:lnTo>
                  <a:lnTo>
                    <a:pt x="38100" y="59436"/>
                  </a:lnTo>
                  <a:lnTo>
                    <a:pt x="39624" y="60960"/>
                  </a:lnTo>
                  <a:lnTo>
                    <a:pt x="44196" y="62484"/>
                  </a:lnTo>
                  <a:lnTo>
                    <a:pt x="68580" y="62484"/>
                  </a:lnTo>
                  <a:lnTo>
                    <a:pt x="108204" y="47244"/>
                  </a:lnTo>
                  <a:lnTo>
                    <a:pt x="109728" y="44196"/>
                  </a:lnTo>
                  <a:lnTo>
                    <a:pt x="109728" y="426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3"/>
            <p:cNvSpPr/>
            <p:nvPr/>
          </p:nvSpPr>
          <p:spPr>
            <a:xfrm>
              <a:off x="1307460" y="3264408"/>
              <a:ext cx="160020" cy="670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4"/>
            <p:cNvSpPr/>
            <p:nvPr/>
          </p:nvSpPr>
          <p:spPr>
            <a:xfrm>
              <a:off x="1280028" y="3462528"/>
              <a:ext cx="196596" cy="1127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5"/>
            <p:cNvSpPr/>
            <p:nvPr/>
          </p:nvSpPr>
          <p:spPr>
            <a:xfrm>
              <a:off x="1290696" y="3707892"/>
              <a:ext cx="204216" cy="716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6"/>
            <p:cNvSpPr/>
            <p:nvPr/>
          </p:nvSpPr>
          <p:spPr>
            <a:xfrm>
              <a:off x="1315080" y="3936492"/>
              <a:ext cx="156972" cy="655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7"/>
            <p:cNvSpPr/>
            <p:nvPr/>
          </p:nvSpPr>
          <p:spPr>
            <a:xfrm>
              <a:off x="1339456" y="4162056"/>
              <a:ext cx="109855" cy="62865"/>
            </a:xfrm>
            <a:custGeom>
              <a:avLst/>
              <a:gdLst/>
              <a:ahLst/>
              <a:cxnLst/>
              <a:rect l="l" t="t" r="r" b="b"/>
              <a:pathLst>
                <a:path w="109855" h="62864">
                  <a:moveTo>
                    <a:pt x="109728" y="41148"/>
                  </a:moveTo>
                  <a:lnTo>
                    <a:pt x="106680" y="41148"/>
                  </a:lnTo>
                  <a:lnTo>
                    <a:pt x="100584" y="41148"/>
                  </a:lnTo>
                  <a:lnTo>
                    <a:pt x="99060" y="42672"/>
                  </a:lnTo>
                  <a:lnTo>
                    <a:pt x="97536" y="45720"/>
                  </a:lnTo>
                  <a:lnTo>
                    <a:pt x="92964" y="48768"/>
                  </a:lnTo>
                  <a:lnTo>
                    <a:pt x="94488" y="48768"/>
                  </a:lnTo>
                  <a:lnTo>
                    <a:pt x="82296" y="51816"/>
                  </a:lnTo>
                  <a:lnTo>
                    <a:pt x="73152" y="51816"/>
                  </a:lnTo>
                  <a:lnTo>
                    <a:pt x="70104" y="50292"/>
                  </a:lnTo>
                  <a:lnTo>
                    <a:pt x="71628" y="50292"/>
                  </a:lnTo>
                  <a:lnTo>
                    <a:pt x="68580" y="48768"/>
                  </a:lnTo>
                  <a:lnTo>
                    <a:pt x="68580" y="0"/>
                  </a:lnTo>
                  <a:lnTo>
                    <a:pt x="57912" y="0"/>
                  </a:lnTo>
                  <a:lnTo>
                    <a:pt x="1524" y="12192"/>
                  </a:lnTo>
                  <a:lnTo>
                    <a:pt x="0" y="13716"/>
                  </a:lnTo>
                  <a:lnTo>
                    <a:pt x="1524" y="15240"/>
                  </a:lnTo>
                  <a:lnTo>
                    <a:pt x="4572" y="18288"/>
                  </a:lnTo>
                  <a:lnTo>
                    <a:pt x="6096" y="17983"/>
                  </a:lnTo>
                  <a:lnTo>
                    <a:pt x="12192" y="16764"/>
                  </a:lnTo>
                  <a:lnTo>
                    <a:pt x="18288" y="15240"/>
                  </a:lnTo>
                  <a:lnTo>
                    <a:pt x="27432" y="15240"/>
                  </a:lnTo>
                  <a:lnTo>
                    <a:pt x="28956" y="16002"/>
                  </a:lnTo>
                  <a:lnTo>
                    <a:pt x="30480" y="16764"/>
                  </a:lnTo>
                  <a:lnTo>
                    <a:pt x="28956" y="16764"/>
                  </a:lnTo>
                  <a:lnTo>
                    <a:pt x="30480" y="18288"/>
                  </a:lnTo>
                  <a:lnTo>
                    <a:pt x="30480" y="19812"/>
                  </a:lnTo>
                  <a:lnTo>
                    <a:pt x="32004" y="22860"/>
                  </a:lnTo>
                  <a:lnTo>
                    <a:pt x="32004" y="53340"/>
                  </a:lnTo>
                  <a:lnTo>
                    <a:pt x="35052" y="57912"/>
                  </a:lnTo>
                  <a:lnTo>
                    <a:pt x="36576" y="59436"/>
                  </a:lnTo>
                  <a:lnTo>
                    <a:pt x="39624" y="59436"/>
                  </a:lnTo>
                  <a:lnTo>
                    <a:pt x="44196" y="60960"/>
                  </a:lnTo>
                  <a:lnTo>
                    <a:pt x="47244" y="60960"/>
                  </a:lnTo>
                  <a:lnTo>
                    <a:pt x="57912" y="62484"/>
                  </a:lnTo>
                  <a:lnTo>
                    <a:pt x="68580" y="60960"/>
                  </a:lnTo>
                  <a:lnTo>
                    <a:pt x="77724" y="60960"/>
                  </a:lnTo>
                  <a:lnTo>
                    <a:pt x="85344" y="59436"/>
                  </a:lnTo>
                  <a:lnTo>
                    <a:pt x="91440" y="57912"/>
                  </a:lnTo>
                  <a:lnTo>
                    <a:pt x="97536" y="54864"/>
                  </a:lnTo>
                  <a:lnTo>
                    <a:pt x="102108" y="53340"/>
                  </a:lnTo>
                  <a:lnTo>
                    <a:pt x="108204" y="47244"/>
                  </a:lnTo>
                  <a:lnTo>
                    <a:pt x="108204" y="45720"/>
                  </a:lnTo>
                  <a:lnTo>
                    <a:pt x="109728" y="42672"/>
                  </a:lnTo>
                  <a:lnTo>
                    <a:pt x="109728" y="41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8"/>
            <p:cNvSpPr/>
            <p:nvPr/>
          </p:nvSpPr>
          <p:spPr>
            <a:xfrm>
              <a:off x="1319652" y="4381500"/>
              <a:ext cx="147828" cy="914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39"/>
            <p:cNvSpPr/>
            <p:nvPr/>
          </p:nvSpPr>
          <p:spPr>
            <a:xfrm>
              <a:off x="1246492" y="4796040"/>
              <a:ext cx="288290" cy="113030"/>
            </a:xfrm>
            <a:custGeom>
              <a:avLst/>
              <a:gdLst/>
              <a:ahLst/>
              <a:cxnLst/>
              <a:rect l="l" t="t" r="r" b="b"/>
              <a:pathLst>
                <a:path w="288290" h="113029">
                  <a:moveTo>
                    <a:pt x="288036" y="0"/>
                  </a:moveTo>
                  <a:lnTo>
                    <a:pt x="285750" y="63"/>
                  </a:lnTo>
                  <a:lnTo>
                    <a:pt x="1524" y="27432"/>
                  </a:lnTo>
                  <a:lnTo>
                    <a:pt x="0" y="28956"/>
                  </a:lnTo>
                  <a:lnTo>
                    <a:pt x="0" y="32004"/>
                  </a:lnTo>
                  <a:lnTo>
                    <a:pt x="1524" y="33528"/>
                  </a:lnTo>
                  <a:lnTo>
                    <a:pt x="3048" y="33147"/>
                  </a:lnTo>
                  <a:lnTo>
                    <a:pt x="7620" y="32004"/>
                  </a:lnTo>
                  <a:lnTo>
                    <a:pt x="33528" y="32004"/>
                  </a:lnTo>
                  <a:lnTo>
                    <a:pt x="36576" y="33528"/>
                  </a:lnTo>
                  <a:lnTo>
                    <a:pt x="38100" y="35052"/>
                  </a:lnTo>
                  <a:lnTo>
                    <a:pt x="39624" y="38100"/>
                  </a:lnTo>
                  <a:lnTo>
                    <a:pt x="39624" y="96012"/>
                  </a:lnTo>
                  <a:lnTo>
                    <a:pt x="38100" y="99060"/>
                  </a:lnTo>
                  <a:lnTo>
                    <a:pt x="35052" y="100584"/>
                  </a:lnTo>
                  <a:lnTo>
                    <a:pt x="36576" y="100584"/>
                  </a:lnTo>
                  <a:lnTo>
                    <a:pt x="30480" y="103632"/>
                  </a:lnTo>
                  <a:lnTo>
                    <a:pt x="28956" y="103632"/>
                  </a:lnTo>
                  <a:lnTo>
                    <a:pt x="25908" y="105156"/>
                  </a:lnTo>
                  <a:lnTo>
                    <a:pt x="21336" y="105156"/>
                  </a:lnTo>
                  <a:lnTo>
                    <a:pt x="16764" y="106680"/>
                  </a:lnTo>
                  <a:lnTo>
                    <a:pt x="7620" y="106680"/>
                  </a:lnTo>
                  <a:lnTo>
                    <a:pt x="1524" y="108204"/>
                  </a:lnTo>
                  <a:lnTo>
                    <a:pt x="0" y="109728"/>
                  </a:lnTo>
                  <a:lnTo>
                    <a:pt x="0" y="112776"/>
                  </a:lnTo>
                  <a:lnTo>
                    <a:pt x="1524" y="112776"/>
                  </a:lnTo>
                  <a:lnTo>
                    <a:pt x="3048" y="112636"/>
                  </a:lnTo>
                  <a:lnTo>
                    <a:pt x="118872" y="102235"/>
                  </a:lnTo>
                  <a:lnTo>
                    <a:pt x="120396" y="102108"/>
                  </a:lnTo>
                  <a:lnTo>
                    <a:pt x="121920" y="100584"/>
                  </a:lnTo>
                  <a:lnTo>
                    <a:pt x="121920" y="97536"/>
                  </a:lnTo>
                  <a:lnTo>
                    <a:pt x="120396" y="97536"/>
                  </a:lnTo>
                  <a:lnTo>
                    <a:pt x="120396" y="96012"/>
                  </a:lnTo>
                  <a:lnTo>
                    <a:pt x="112776" y="97536"/>
                  </a:lnTo>
                  <a:lnTo>
                    <a:pt x="86868" y="97536"/>
                  </a:lnTo>
                  <a:lnTo>
                    <a:pt x="83820" y="96012"/>
                  </a:lnTo>
                  <a:lnTo>
                    <a:pt x="85344" y="96012"/>
                  </a:lnTo>
                  <a:lnTo>
                    <a:pt x="82296" y="94488"/>
                  </a:lnTo>
                  <a:lnTo>
                    <a:pt x="83820" y="94488"/>
                  </a:lnTo>
                  <a:lnTo>
                    <a:pt x="82296" y="91440"/>
                  </a:lnTo>
                  <a:lnTo>
                    <a:pt x="82296" y="92964"/>
                  </a:lnTo>
                  <a:lnTo>
                    <a:pt x="80772" y="88392"/>
                  </a:lnTo>
                  <a:lnTo>
                    <a:pt x="80772" y="96012"/>
                  </a:lnTo>
                  <a:lnTo>
                    <a:pt x="79248" y="94488"/>
                  </a:lnTo>
                  <a:lnTo>
                    <a:pt x="79248" y="92964"/>
                  </a:lnTo>
                  <a:lnTo>
                    <a:pt x="80772" y="96012"/>
                  </a:lnTo>
                  <a:lnTo>
                    <a:pt x="80772" y="88392"/>
                  </a:lnTo>
                  <a:lnTo>
                    <a:pt x="80772" y="27432"/>
                  </a:lnTo>
                  <a:lnTo>
                    <a:pt x="205740" y="15519"/>
                  </a:lnTo>
                  <a:lnTo>
                    <a:pt x="205740" y="79248"/>
                  </a:lnTo>
                  <a:lnTo>
                    <a:pt x="204216" y="83820"/>
                  </a:lnTo>
                  <a:lnTo>
                    <a:pt x="202692" y="85344"/>
                  </a:lnTo>
                  <a:lnTo>
                    <a:pt x="199644" y="86868"/>
                  </a:lnTo>
                  <a:lnTo>
                    <a:pt x="195072" y="88392"/>
                  </a:lnTo>
                  <a:lnTo>
                    <a:pt x="188976" y="89916"/>
                  </a:lnTo>
                  <a:lnTo>
                    <a:pt x="179832" y="89916"/>
                  </a:lnTo>
                  <a:lnTo>
                    <a:pt x="167640" y="91440"/>
                  </a:lnTo>
                  <a:lnTo>
                    <a:pt x="166116" y="92964"/>
                  </a:lnTo>
                  <a:lnTo>
                    <a:pt x="166116" y="96012"/>
                  </a:lnTo>
                  <a:lnTo>
                    <a:pt x="167640" y="96012"/>
                  </a:lnTo>
                  <a:lnTo>
                    <a:pt x="167640" y="97536"/>
                  </a:lnTo>
                  <a:lnTo>
                    <a:pt x="169164" y="97370"/>
                  </a:lnTo>
                  <a:lnTo>
                    <a:pt x="286512" y="85344"/>
                  </a:lnTo>
                  <a:lnTo>
                    <a:pt x="288036" y="83820"/>
                  </a:lnTo>
                  <a:lnTo>
                    <a:pt x="288036" y="80772"/>
                  </a:lnTo>
                  <a:lnTo>
                    <a:pt x="286512" y="80772"/>
                  </a:lnTo>
                  <a:lnTo>
                    <a:pt x="286512" y="82296"/>
                  </a:lnTo>
                  <a:lnTo>
                    <a:pt x="285089" y="82410"/>
                  </a:lnTo>
                  <a:lnTo>
                    <a:pt x="286512" y="82296"/>
                  </a:lnTo>
                  <a:lnTo>
                    <a:pt x="286512" y="80772"/>
                  </a:lnTo>
                  <a:lnTo>
                    <a:pt x="275844" y="80772"/>
                  </a:lnTo>
                  <a:lnTo>
                    <a:pt x="269748" y="82296"/>
                  </a:lnTo>
                  <a:lnTo>
                    <a:pt x="259080" y="82296"/>
                  </a:lnTo>
                  <a:lnTo>
                    <a:pt x="256032" y="80772"/>
                  </a:lnTo>
                  <a:lnTo>
                    <a:pt x="251460" y="80772"/>
                  </a:lnTo>
                  <a:lnTo>
                    <a:pt x="249936" y="77724"/>
                  </a:lnTo>
                  <a:lnTo>
                    <a:pt x="249936" y="79248"/>
                  </a:lnTo>
                  <a:lnTo>
                    <a:pt x="248412" y="76200"/>
                  </a:lnTo>
                  <a:lnTo>
                    <a:pt x="248412" y="16764"/>
                  </a:lnTo>
                  <a:lnTo>
                    <a:pt x="249936" y="13716"/>
                  </a:lnTo>
                  <a:lnTo>
                    <a:pt x="249936" y="15240"/>
                  </a:lnTo>
                  <a:lnTo>
                    <a:pt x="251460" y="12192"/>
                  </a:lnTo>
                  <a:lnTo>
                    <a:pt x="254508" y="10668"/>
                  </a:lnTo>
                  <a:lnTo>
                    <a:pt x="256032" y="10668"/>
                  </a:lnTo>
                  <a:lnTo>
                    <a:pt x="259080" y="9144"/>
                  </a:lnTo>
                  <a:lnTo>
                    <a:pt x="262128" y="9144"/>
                  </a:lnTo>
                  <a:lnTo>
                    <a:pt x="266700" y="7620"/>
                  </a:lnTo>
                  <a:lnTo>
                    <a:pt x="271272" y="7620"/>
                  </a:lnTo>
                  <a:lnTo>
                    <a:pt x="275844" y="6096"/>
                  </a:lnTo>
                  <a:lnTo>
                    <a:pt x="284988" y="6096"/>
                  </a:lnTo>
                  <a:lnTo>
                    <a:pt x="286512" y="6096"/>
                  </a:lnTo>
                  <a:lnTo>
                    <a:pt x="288036" y="4572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40"/>
            <p:cNvSpPr/>
            <p:nvPr/>
          </p:nvSpPr>
          <p:spPr>
            <a:xfrm>
              <a:off x="1315080" y="5055108"/>
              <a:ext cx="156972" cy="655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1"/>
            <p:cNvSpPr/>
            <p:nvPr/>
          </p:nvSpPr>
          <p:spPr>
            <a:xfrm>
              <a:off x="1292220" y="5254752"/>
              <a:ext cx="201168" cy="944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2"/>
            <p:cNvSpPr/>
            <p:nvPr/>
          </p:nvSpPr>
          <p:spPr>
            <a:xfrm>
              <a:off x="1295268" y="5495544"/>
              <a:ext cx="201168" cy="7162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3"/>
            <p:cNvSpPr/>
            <p:nvPr/>
          </p:nvSpPr>
          <p:spPr>
            <a:xfrm>
              <a:off x="1307460" y="5719572"/>
              <a:ext cx="160020" cy="6705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4"/>
            <p:cNvSpPr/>
            <p:nvPr/>
          </p:nvSpPr>
          <p:spPr>
            <a:xfrm>
              <a:off x="1266312" y="5916168"/>
              <a:ext cx="246380" cy="10058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5"/>
            <p:cNvSpPr/>
            <p:nvPr/>
          </p:nvSpPr>
          <p:spPr>
            <a:xfrm>
              <a:off x="1286124" y="6164580"/>
              <a:ext cx="193548" cy="7010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2"/>
          <p:cNvSpPr txBox="1">
            <a:spLocks noGrp="1"/>
          </p:cNvSpPr>
          <p:nvPr>
            <p:ph type="title"/>
          </p:nvPr>
        </p:nvSpPr>
        <p:spPr>
          <a:xfrm>
            <a:off x="1331640" y="692696"/>
            <a:ext cx="71287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CC0000"/>
                </a:solidFill>
              </a:rPr>
              <a:t>ΜΟΝΤΕΛΟ </a:t>
            </a:r>
            <a:r>
              <a:rPr lang="el-GR" sz="2400" spc="-30" dirty="0" smtClean="0">
                <a:solidFill>
                  <a:srgbClr val="CC0000"/>
                </a:solidFill>
              </a:rPr>
              <a:t>Δ</a:t>
            </a:r>
            <a:r>
              <a:rPr sz="2400" spc="-30" dirty="0" smtClean="0">
                <a:solidFill>
                  <a:srgbClr val="CC0000"/>
                </a:solidFill>
              </a:rPr>
              <a:t>ΙΕΡΓΑΣΙΑΣ </a:t>
            </a:r>
            <a:r>
              <a:rPr sz="2400" spc="120" dirty="0">
                <a:solidFill>
                  <a:srgbClr val="CC0000"/>
                </a:solidFill>
              </a:rPr>
              <a:t>(1)  </a:t>
            </a:r>
            <a:r>
              <a:rPr sz="2400" spc="5" dirty="0">
                <a:solidFill>
                  <a:srgbClr val="CC0000"/>
                </a:solidFill>
              </a:rPr>
              <a:t>ΠΟΙΟΤΗΤΑ </a:t>
            </a:r>
            <a:r>
              <a:rPr sz="2400" spc="-5" dirty="0">
                <a:solidFill>
                  <a:srgbClr val="CC0000"/>
                </a:solidFill>
              </a:rPr>
              <a:t>ΚΑΙ</a:t>
            </a:r>
            <a:r>
              <a:rPr sz="2400" spc="-165" dirty="0">
                <a:solidFill>
                  <a:srgbClr val="CC0000"/>
                </a:solidFill>
              </a:rPr>
              <a:t> </a:t>
            </a:r>
            <a:r>
              <a:rPr sz="2400" spc="-10" dirty="0">
                <a:solidFill>
                  <a:srgbClr val="CC0000"/>
                </a:solidFill>
              </a:rPr>
              <a:t>ΠΙΣΤΟΠΟΙΗΣΗ</a:t>
            </a:r>
            <a:endParaRPr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6044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Book Antiqua" pitchFamily="18" charset="0"/>
              </a:rPr>
              <a:t>Η έννοια της ποιότητας στο χώρο της υγείας συνδέεται άμεσα και με την έλλειψη ελαττωμάτων (</a:t>
            </a:r>
            <a:r>
              <a:rPr lang="en-US" sz="2400" dirty="0" smtClean="0">
                <a:latin typeface="Book Antiqua" pitchFamily="18" charset="0"/>
              </a:rPr>
              <a:t>freedom from deficiencies</a:t>
            </a:r>
            <a:r>
              <a:rPr lang="el-GR" sz="2400" dirty="0" smtClean="0">
                <a:latin typeface="Book Antiqua" pitchFamily="18" charset="0"/>
              </a:rPr>
              <a:t>)</a:t>
            </a:r>
            <a:r>
              <a:rPr lang="en-US" sz="2400" dirty="0" smtClean="0">
                <a:latin typeface="Book Antiqua" pitchFamily="18" charset="0"/>
              </a:rPr>
              <a:t>. 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H </a:t>
            </a:r>
            <a:r>
              <a:rPr lang="el-GR" sz="2400" dirty="0" smtClean="0">
                <a:latin typeface="Book Antiqua" pitchFamily="18" charset="0"/>
              </a:rPr>
              <a:t>έλλειψη κλινικών ελαττωμάτων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l-GR" sz="2400" dirty="0" smtClean="0">
                <a:latin typeface="Book Antiqua" pitchFamily="18" charset="0"/>
              </a:rPr>
              <a:t>(</a:t>
            </a:r>
            <a:r>
              <a:rPr lang="en-US" sz="2400" dirty="0" smtClean="0">
                <a:latin typeface="Book Antiqua" pitchFamily="18" charset="0"/>
              </a:rPr>
              <a:t>a clinical process deficiency</a:t>
            </a:r>
            <a:r>
              <a:rPr lang="el-GR" sz="2400" dirty="0" smtClean="0">
                <a:latin typeface="Book Antiqua" pitchFamily="18" charset="0"/>
              </a:rPr>
              <a:t>)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l-GR" sz="2400" dirty="0" smtClean="0">
                <a:latin typeface="Book Antiqua" pitchFamily="18" charset="0"/>
              </a:rPr>
              <a:t>ορίζεται ως οποιοδήποτε λάθος που είναι δυνατό να αποφευχθεί </a:t>
            </a:r>
            <a:r>
              <a:rPr lang="el-GR" sz="2400" b="1" dirty="0" smtClean="0">
                <a:solidFill>
                  <a:srgbClr val="FF0000"/>
                </a:solidFill>
                <a:latin typeface="Book Antiqua" pitchFamily="18" charset="0"/>
              </a:rPr>
              <a:t>ή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Book Antiqua" pitchFamily="18" charset="0"/>
              </a:rPr>
              <a:t>	</a:t>
            </a:r>
            <a:r>
              <a:rPr lang="el-GR" sz="2400" dirty="0" smtClean="0">
                <a:latin typeface="Book Antiqua" pitchFamily="18" charset="0"/>
              </a:rPr>
              <a:t>οποιοδήποτε ακατάλληλο βήμα στην πρόληψη, διάγνωση &amp; θεραπεία ενός υγειονομικού προβλήματος. 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19458" name="Picture 2" descr="http://www.iatronet.gr/photos/article3_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19625" cy="2095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547664" y="1124744"/>
            <a:ext cx="4881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CC0000"/>
                </a:solidFill>
              </a:rPr>
              <a:t>ΠΡΟΣΕΓΓΙΣΗ</a:t>
            </a:r>
            <a:r>
              <a:rPr sz="2800" spc="310" dirty="0">
                <a:solidFill>
                  <a:srgbClr val="CC0000"/>
                </a:solidFill>
              </a:rPr>
              <a:t> </a:t>
            </a:r>
            <a:r>
              <a:rPr lang="el-GR" sz="2800" spc="-35" dirty="0" smtClean="0">
                <a:solidFill>
                  <a:srgbClr val="CC0000"/>
                </a:solidFill>
              </a:rPr>
              <a:t>Δ</a:t>
            </a:r>
            <a:r>
              <a:rPr sz="2800" spc="-35" dirty="0" smtClean="0">
                <a:solidFill>
                  <a:srgbClr val="CC0000"/>
                </a:solidFill>
              </a:rPr>
              <a:t>ΙΕΡΓΑΣΙΑΣ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323528" y="2132856"/>
            <a:ext cx="8465185" cy="382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228600" indent="-3810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C3200"/>
                </a:solidFill>
                <a:latin typeface="Comic Sans MS"/>
                <a:cs typeface="Comic Sans MS"/>
              </a:rPr>
              <a:t>Πλεονέκτηµα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συνεχής έλεγχος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παρέχεται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µέσω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διασύνδεσης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µεταξύ των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µεµονωµένων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διεργασιών µέσα στο σύστηµα (σύνολο)</a:t>
            </a:r>
            <a:r>
              <a:rPr sz="2000" spc="-1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 διεργασιών, καθώς και µέσω του συνδυασµού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αλληλεπίδρασης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αυτών</a:t>
            </a:r>
            <a:endParaRPr sz="2000" dirty="0">
              <a:latin typeface="Comic Sans MS"/>
              <a:cs typeface="Comic Sans MS"/>
            </a:endParaRPr>
          </a:p>
          <a:p>
            <a:pPr marL="372110">
              <a:lnSpc>
                <a:spcPct val="100000"/>
              </a:lnSpc>
              <a:spcBef>
                <a:spcPts val="108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Πρέπει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δίνεται έµφαση στη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σπουδαιότητα</a:t>
            </a:r>
            <a:r>
              <a:rPr sz="2000" spc="-1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της:</a:t>
            </a:r>
            <a:endParaRPr sz="2000" dirty="0">
              <a:latin typeface="Comic Sans MS"/>
              <a:cs typeface="Comic Sans MS"/>
            </a:endParaRPr>
          </a:p>
          <a:p>
            <a:pPr marL="372110">
              <a:lnSpc>
                <a:spcPct val="100000"/>
              </a:lnSpc>
            </a:pPr>
            <a:r>
              <a:rPr sz="2000" spc="89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000" spc="2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Κατανόησης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ικανοποίησης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απαιτήσεων</a:t>
            </a:r>
            <a:endParaRPr sz="2000" dirty="0">
              <a:latin typeface="Comic Sans MS"/>
              <a:cs typeface="Comic Sans MS"/>
            </a:endParaRPr>
          </a:p>
          <a:p>
            <a:pPr marL="372110">
              <a:lnSpc>
                <a:spcPct val="100000"/>
              </a:lnSpc>
            </a:pPr>
            <a:r>
              <a:rPr sz="2000" spc="89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000" spc="25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Εφαρµογής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όρων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προστιθέµενης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αξίας</a:t>
            </a:r>
            <a:endParaRPr sz="2000" dirty="0">
              <a:latin typeface="Comic Sans MS"/>
              <a:cs typeface="Comic Sans MS"/>
            </a:endParaRPr>
          </a:p>
          <a:p>
            <a:pPr marL="736600" marR="5080" indent="-364490">
              <a:lnSpc>
                <a:spcPct val="100000"/>
              </a:lnSpc>
            </a:pPr>
            <a:r>
              <a:rPr sz="2000" spc="89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000" spc="3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Λήψης αποτελεσµάτων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επίδοση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αποτελεσµατικότητα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</a:t>
            </a: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διεργασιών</a:t>
            </a:r>
            <a:endParaRPr sz="2000" dirty="0">
              <a:latin typeface="Comic Sans MS"/>
              <a:cs typeface="Comic Sans MS"/>
            </a:endParaRPr>
          </a:p>
          <a:p>
            <a:pPr marL="736600" marR="561975" indent="-364490">
              <a:lnSpc>
                <a:spcPct val="100000"/>
              </a:lnSpc>
            </a:pPr>
            <a:r>
              <a:rPr sz="2000" spc="89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000" spc="22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Arial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ιαρκούς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διεργασιών µε βάση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αντικειµενική  µέτρηση</a:t>
            </a:r>
            <a:endParaRPr sz="2000" dirty="0">
              <a:latin typeface="Comic Sans MS"/>
              <a:cs typeface="Comic Sans MS"/>
            </a:endParaRPr>
          </a:p>
          <a:p>
            <a:pPr marL="372110">
              <a:lnSpc>
                <a:spcPct val="100000"/>
              </a:lnSpc>
            </a:pPr>
            <a:r>
              <a:rPr sz="2000" spc="890" dirty="0">
                <a:solidFill>
                  <a:srgbClr val="CC0000"/>
                </a:solidFill>
                <a:latin typeface="Arial"/>
                <a:cs typeface="Arial"/>
              </a:rPr>
              <a:t>n </a:t>
            </a:r>
            <a:r>
              <a:rPr sz="2000" spc="35" dirty="0">
                <a:solidFill>
                  <a:srgbClr val="0000FF"/>
                </a:solidFill>
                <a:latin typeface="Comic Sans MS"/>
                <a:cs typeface="Comic Sans MS"/>
              </a:rPr>
              <a:t>Σχεδίασης, Εκτέλεσης, </a:t>
            </a:r>
            <a:r>
              <a:rPr sz="2000" spc="45" dirty="0">
                <a:solidFill>
                  <a:srgbClr val="0000FF"/>
                </a:solidFill>
                <a:latin typeface="Comic Sans MS"/>
                <a:cs typeface="Comic Sans MS"/>
              </a:rPr>
              <a:t>Ελέγχου,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Ενέργειας</a:t>
            </a:r>
            <a:r>
              <a:rPr sz="2000" spc="-3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(PDCA)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660232" y="3212976"/>
            <a:ext cx="2260092" cy="1159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439287" y="616705"/>
            <a:ext cx="5810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solidFill>
                  <a:srgbClr val="CC0000"/>
                </a:solidFill>
              </a:rPr>
              <a:t>ΕΠΙΠΕ</a:t>
            </a:r>
            <a:r>
              <a:rPr lang="el-GR" sz="2800" spc="-5" dirty="0" smtClean="0">
                <a:solidFill>
                  <a:srgbClr val="CC0000"/>
                </a:solidFill>
              </a:rPr>
              <a:t>Δ</a:t>
            </a:r>
            <a:r>
              <a:rPr sz="2800" spc="-5" dirty="0" smtClean="0">
                <a:solidFill>
                  <a:srgbClr val="CC0000"/>
                </a:solidFill>
              </a:rPr>
              <a:t>Α </a:t>
            </a:r>
            <a:r>
              <a:rPr sz="2800" spc="-10" dirty="0">
                <a:solidFill>
                  <a:srgbClr val="CC0000"/>
                </a:solidFill>
              </a:rPr>
              <a:t>ΤΕΚΜΗΡΙΩΣΗΣ</a:t>
            </a:r>
            <a:r>
              <a:rPr sz="2800" spc="-114" dirty="0">
                <a:solidFill>
                  <a:srgbClr val="CC0000"/>
                </a:solidFill>
              </a:rPr>
              <a:t> </a:t>
            </a:r>
            <a:r>
              <a:rPr sz="2800" spc="-30" dirty="0" smtClean="0">
                <a:solidFill>
                  <a:srgbClr val="CC0000"/>
                </a:solidFill>
              </a:rPr>
              <a:t>Σ</a:t>
            </a:r>
            <a:r>
              <a:rPr lang="el-GR" sz="2800" spc="-30" dirty="0" smtClean="0">
                <a:solidFill>
                  <a:srgbClr val="CC0000"/>
                </a:solidFill>
              </a:rPr>
              <a:t>Δ</a:t>
            </a:r>
            <a:r>
              <a:rPr sz="2800" spc="-30" dirty="0" smtClean="0">
                <a:solidFill>
                  <a:srgbClr val="CC0000"/>
                </a:solidFill>
              </a:rPr>
              <a:t>Π</a:t>
            </a:r>
            <a:endParaRPr sz="2800" dirty="0"/>
          </a:p>
        </p:txBody>
      </p:sp>
      <p:grpSp>
        <p:nvGrpSpPr>
          <p:cNvPr id="7" name="object 33"/>
          <p:cNvGrpSpPr/>
          <p:nvPr/>
        </p:nvGrpSpPr>
        <p:grpSpPr>
          <a:xfrm>
            <a:off x="3563888" y="1340768"/>
            <a:ext cx="1572895" cy="1237615"/>
            <a:chOff x="4039987" y="1751076"/>
            <a:chExt cx="1572895" cy="1237615"/>
          </a:xfrm>
        </p:grpSpPr>
        <p:sp>
          <p:nvSpPr>
            <p:cNvPr id="8" name="object 34"/>
            <p:cNvSpPr/>
            <p:nvPr/>
          </p:nvSpPr>
          <p:spPr>
            <a:xfrm>
              <a:off x="4050670" y="1763267"/>
              <a:ext cx="1549892" cy="1219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5"/>
            <p:cNvSpPr/>
            <p:nvPr/>
          </p:nvSpPr>
          <p:spPr>
            <a:xfrm>
              <a:off x="4039987" y="1751076"/>
              <a:ext cx="1572895" cy="1237615"/>
            </a:xfrm>
            <a:custGeom>
              <a:avLst/>
              <a:gdLst/>
              <a:ahLst/>
              <a:cxnLst/>
              <a:rect l="l" t="t" r="r" b="b"/>
              <a:pathLst>
                <a:path w="1572895" h="1237614">
                  <a:moveTo>
                    <a:pt x="1572768" y="1237488"/>
                  </a:moveTo>
                  <a:lnTo>
                    <a:pt x="786384" y="0"/>
                  </a:lnTo>
                  <a:lnTo>
                    <a:pt x="0" y="1237488"/>
                  </a:lnTo>
                  <a:lnTo>
                    <a:pt x="10668" y="1237488"/>
                  </a:lnTo>
                  <a:lnTo>
                    <a:pt x="10668" y="1223772"/>
                  </a:lnTo>
                  <a:lnTo>
                    <a:pt x="23538" y="1223772"/>
                  </a:lnTo>
                  <a:lnTo>
                    <a:pt x="780288" y="32040"/>
                  </a:lnTo>
                  <a:lnTo>
                    <a:pt x="780288" y="15240"/>
                  </a:lnTo>
                  <a:lnTo>
                    <a:pt x="790956" y="15240"/>
                  </a:lnTo>
                  <a:lnTo>
                    <a:pt x="790956" y="32006"/>
                  </a:lnTo>
                  <a:lnTo>
                    <a:pt x="1549216" y="1223772"/>
                  </a:lnTo>
                  <a:lnTo>
                    <a:pt x="1560576" y="1223772"/>
                  </a:lnTo>
                  <a:lnTo>
                    <a:pt x="1560576" y="1237488"/>
                  </a:lnTo>
                  <a:lnTo>
                    <a:pt x="1572768" y="1237488"/>
                  </a:lnTo>
                  <a:close/>
                </a:path>
                <a:path w="1572895" h="1237614">
                  <a:moveTo>
                    <a:pt x="23538" y="1223772"/>
                  </a:moveTo>
                  <a:lnTo>
                    <a:pt x="10668" y="1223772"/>
                  </a:lnTo>
                  <a:lnTo>
                    <a:pt x="16764" y="1234440"/>
                  </a:lnTo>
                  <a:lnTo>
                    <a:pt x="23538" y="1223772"/>
                  </a:lnTo>
                  <a:close/>
                </a:path>
                <a:path w="1572895" h="1237614">
                  <a:moveTo>
                    <a:pt x="1560576" y="1237488"/>
                  </a:moveTo>
                  <a:lnTo>
                    <a:pt x="1560576" y="1223772"/>
                  </a:lnTo>
                  <a:lnTo>
                    <a:pt x="1556004" y="1234440"/>
                  </a:lnTo>
                  <a:lnTo>
                    <a:pt x="1549216" y="1223772"/>
                  </a:lnTo>
                  <a:lnTo>
                    <a:pt x="23538" y="1223772"/>
                  </a:lnTo>
                  <a:lnTo>
                    <a:pt x="16764" y="1234440"/>
                  </a:lnTo>
                  <a:lnTo>
                    <a:pt x="10668" y="1223772"/>
                  </a:lnTo>
                  <a:lnTo>
                    <a:pt x="10668" y="1237488"/>
                  </a:lnTo>
                  <a:lnTo>
                    <a:pt x="1560576" y="1237488"/>
                  </a:lnTo>
                  <a:close/>
                </a:path>
                <a:path w="1572895" h="1237614">
                  <a:moveTo>
                    <a:pt x="790956" y="15240"/>
                  </a:moveTo>
                  <a:lnTo>
                    <a:pt x="780288" y="15240"/>
                  </a:lnTo>
                  <a:lnTo>
                    <a:pt x="785627" y="23631"/>
                  </a:lnTo>
                  <a:lnTo>
                    <a:pt x="790956" y="15240"/>
                  </a:lnTo>
                  <a:close/>
                </a:path>
                <a:path w="1572895" h="1237614">
                  <a:moveTo>
                    <a:pt x="785627" y="23631"/>
                  </a:moveTo>
                  <a:lnTo>
                    <a:pt x="780288" y="15240"/>
                  </a:lnTo>
                  <a:lnTo>
                    <a:pt x="780288" y="32040"/>
                  </a:lnTo>
                  <a:lnTo>
                    <a:pt x="785627" y="23631"/>
                  </a:lnTo>
                  <a:close/>
                </a:path>
                <a:path w="1572895" h="1237614">
                  <a:moveTo>
                    <a:pt x="790956" y="32006"/>
                  </a:moveTo>
                  <a:lnTo>
                    <a:pt x="790956" y="15240"/>
                  </a:lnTo>
                  <a:lnTo>
                    <a:pt x="785627" y="23631"/>
                  </a:lnTo>
                  <a:lnTo>
                    <a:pt x="790956" y="32006"/>
                  </a:lnTo>
                  <a:close/>
                </a:path>
                <a:path w="1572895" h="1237614">
                  <a:moveTo>
                    <a:pt x="1560576" y="1223772"/>
                  </a:moveTo>
                  <a:lnTo>
                    <a:pt x="1549216" y="1223772"/>
                  </a:lnTo>
                  <a:lnTo>
                    <a:pt x="1556004" y="1234440"/>
                  </a:lnTo>
                  <a:lnTo>
                    <a:pt x="1560576" y="1223772"/>
                  </a:lnTo>
                  <a:close/>
                </a:path>
              </a:pathLst>
            </a:custGeom>
            <a:solidFill>
              <a:srgbClr val="0128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6"/>
          <p:cNvSpPr txBox="1"/>
          <p:nvPr/>
        </p:nvSpPr>
        <p:spPr>
          <a:xfrm>
            <a:off x="3995936" y="1916832"/>
            <a:ext cx="675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C0000"/>
                </a:solidFill>
                <a:latin typeface="Comic Sans MS"/>
                <a:cs typeface="Comic Sans MS"/>
              </a:rPr>
              <a:t>Πολιτική  </a:t>
            </a:r>
            <a:r>
              <a:rPr sz="1200" spc="20" dirty="0">
                <a:solidFill>
                  <a:srgbClr val="CC0000"/>
                </a:solidFill>
                <a:latin typeface="Comic Sans MS"/>
                <a:cs typeface="Comic Sans MS"/>
              </a:rPr>
              <a:t>για </a:t>
            </a:r>
            <a:r>
              <a:rPr sz="1200" spc="-5" dirty="0">
                <a:solidFill>
                  <a:srgbClr val="CC0000"/>
                </a:solidFill>
                <a:latin typeface="Comic Sans MS"/>
                <a:cs typeface="Comic Sans MS"/>
              </a:rPr>
              <a:t>την  </a:t>
            </a:r>
            <a:r>
              <a:rPr sz="1200" dirty="0">
                <a:solidFill>
                  <a:srgbClr val="CC0000"/>
                </a:solidFill>
                <a:latin typeface="Comic Sans MS"/>
                <a:cs typeface="Comic Sans MS"/>
              </a:rPr>
              <a:t>Π</a:t>
            </a:r>
            <a:r>
              <a:rPr sz="1200" spc="5" dirty="0">
                <a:solidFill>
                  <a:srgbClr val="CC0000"/>
                </a:solidFill>
                <a:latin typeface="Comic Sans MS"/>
                <a:cs typeface="Comic Sans MS"/>
              </a:rPr>
              <a:t>ο</a:t>
            </a:r>
            <a:r>
              <a:rPr sz="1200" spc="-5" dirty="0">
                <a:solidFill>
                  <a:srgbClr val="CC0000"/>
                </a:solidFill>
                <a:latin typeface="Comic Sans MS"/>
                <a:cs typeface="Comic Sans MS"/>
              </a:rPr>
              <a:t>ι</a:t>
            </a:r>
            <a:r>
              <a:rPr sz="1200" spc="5" dirty="0">
                <a:solidFill>
                  <a:srgbClr val="CC0000"/>
                </a:solidFill>
                <a:latin typeface="Comic Sans MS"/>
                <a:cs typeface="Comic Sans MS"/>
              </a:rPr>
              <a:t>ό</a:t>
            </a:r>
            <a:r>
              <a:rPr sz="1200" spc="-5" dirty="0">
                <a:solidFill>
                  <a:srgbClr val="CC0000"/>
                </a:solidFill>
                <a:latin typeface="Comic Sans MS"/>
                <a:cs typeface="Comic Sans MS"/>
              </a:rPr>
              <a:t>τητ</a:t>
            </a:r>
            <a:r>
              <a:rPr sz="1200" spc="25" dirty="0">
                <a:solidFill>
                  <a:srgbClr val="CC0000"/>
                </a:solidFill>
                <a:latin typeface="Comic Sans MS"/>
                <a:cs typeface="Comic Sans MS"/>
              </a:rPr>
              <a:t>α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4932040" y="2276872"/>
            <a:ext cx="1112520" cy="166370"/>
          </a:xfrm>
          <a:custGeom>
            <a:avLst/>
            <a:gdLst/>
            <a:ahLst/>
            <a:cxnLst/>
            <a:rect l="l" t="t" r="r" b="b"/>
            <a:pathLst>
              <a:path w="1112520" h="166369">
                <a:moveTo>
                  <a:pt x="832104" y="38100"/>
                </a:moveTo>
                <a:lnTo>
                  <a:pt x="3048" y="38100"/>
                </a:lnTo>
                <a:lnTo>
                  <a:pt x="0" y="41148"/>
                </a:lnTo>
                <a:lnTo>
                  <a:pt x="0" y="124968"/>
                </a:lnTo>
                <a:lnTo>
                  <a:pt x="3048" y="126492"/>
                </a:lnTo>
                <a:lnTo>
                  <a:pt x="6096" y="126492"/>
                </a:lnTo>
                <a:lnTo>
                  <a:pt x="6096" y="51816"/>
                </a:lnTo>
                <a:lnTo>
                  <a:pt x="12192" y="45720"/>
                </a:lnTo>
                <a:lnTo>
                  <a:pt x="12192" y="51816"/>
                </a:lnTo>
                <a:lnTo>
                  <a:pt x="824484" y="51816"/>
                </a:lnTo>
                <a:lnTo>
                  <a:pt x="824484" y="45720"/>
                </a:lnTo>
                <a:lnTo>
                  <a:pt x="832104" y="38100"/>
                </a:lnTo>
                <a:close/>
              </a:path>
              <a:path w="1112520" h="166369">
                <a:moveTo>
                  <a:pt x="12192" y="51816"/>
                </a:moveTo>
                <a:lnTo>
                  <a:pt x="12192" y="45720"/>
                </a:lnTo>
                <a:lnTo>
                  <a:pt x="6096" y="51816"/>
                </a:lnTo>
                <a:lnTo>
                  <a:pt x="12192" y="51816"/>
                </a:lnTo>
                <a:close/>
              </a:path>
              <a:path w="1112520" h="166369">
                <a:moveTo>
                  <a:pt x="12192" y="114300"/>
                </a:moveTo>
                <a:lnTo>
                  <a:pt x="12192" y="51816"/>
                </a:lnTo>
                <a:lnTo>
                  <a:pt x="6096" y="51816"/>
                </a:lnTo>
                <a:lnTo>
                  <a:pt x="6096" y="114300"/>
                </a:lnTo>
                <a:lnTo>
                  <a:pt x="12192" y="114300"/>
                </a:lnTo>
                <a:close/>
              </a:path>
              <a:path w="1112520" h="166369">
                <a:moveTo>
                  <a:pt x="838200" y="149924"/>
                </a:moveTo>
                <a:lnTo>
                  <a:pt x="838200" y="117348"/>
                </a:lnTo>
                <a:lnTo>
                  <a:pt x="835152" y="114300"/>
                </a:lnTo>
                <a:lnTo>
                  <a:pt x="6096" y="114300"/>
                </a:lnTo>
                <a:lnTo>
                  <a:pt x="12192" y="120396"/>
                </a:lnTo>
                <a:lnTo>
                  <a:pt x="12192" y="126492"/>
                </a:lnTo>
                <a:lnTo>
                  <a:pt x="824484" y="126492"/>
                </a:lnTo>
                <a:lnTo>
                  <a:pt x="824484" y="120396"/>
                </a:lnTo>
                <a:lnTo>
                  <a:pt x="832104" y="126492"/>
                </a:lnTo>
                <a:lnTo>
                  <a:pt x="832104" y="151574"/>
                </a:lnTo>
                <a:lnTo>
                  <a:pt x="838200" y="149924"/>
                </a:lnTo>
                <a:close/>
              </a:path>
              <a:path w="1112520" h="166369">
                <a:moveTo>
                  <a:pt x="12192" y="126492"/>
                </a:moveTo>
                <a:lnTo>
                  <a:pt x="12192" y="120396"/>
                </a:lnTo>
                <a:lnTo>
                  <a:pt x="6096" y="114300"/>
                </a:lnTo>
                <a:lnTo>
                  <a:pt x="6096" y="126492"/>
                </a:lnTo>
                <a:lnTo>
                  <a:pt x="12192" y="126492"/>
                </a:lnTo>
                <a:close/>
              </a:path>
              <a:path w="1112520" h="166369">
                <a:moveTo>
                  <a:pt x="1112520" y="86868"/>
                </a:moveTo>
                <a:lnTo>
                  <a:pt x="1112520" y="80772"/>
                </a:lnTo>
                <a:lnTo>
                  <a:pt x="1110996" y="77724"/>
                </a:lnTo>
                <a:lnTo>
                  <a:pt x="1107948" y="77724"/>
                </a:lnTo>
                <a:lnTo>
                  <a:pt x="833628" y="0"/>
                </a:lnTo>
                <a:lnTo>
                  <a:pt x="829056" y="0"/>
                </a:lnTo>
                <a:lnTo>
                  <a:pt x="824484" y="4572"/>
                </a:lnTo>
                <a:lnTo>
                  <a:pt x="824484" y="38100"/>
                </a:lnTo>
                <a:lnTo>
                  <a:pt x="829056" y="38100"/>
                </a:lnTo>
                <a:lnTo>
                  <a:pt x="829056" y="12192"/>
                </a:lnTo>
                <a:lnTo>
                  <a:pt x="838200" y="6096"/>
                </a:lnTo>
                <a:lnTo>
                  <a:pt x="838200" y="14768"/>
                </a:lnTo>
                <a:lnTo>
                  <a:pt x="1082832" y="83698"/>
                </a:lnTo>
                <a:lnTo>
                  <a:pt x="1104900" y="77724"/>
                </a:lnTo>
                <a:lnTo>
                  <a:pt x="1104900" y="90745"/>
                </a:lnTo>
                <a:lnTo>
                  <a:pt x="1107948" y="89916"/>
                </a:lnTo>
                <a:lnTo>
                  <a:pt x="1110996" y="88392"/>
                </a:lnTo>
                <a:lnTo>
                  <a:pt x="1112520" y="86868"/>
                </a:lnTo>
                <a:close/>
              </a:path>
              <a:path w="1112520" h="166369">
                <a:moveTo>
                  <a:pt x="832104" y="51816"/>
                </a:moveTo>
                <a:lnTo>
                  <a:pt x="832104" y="38100"/>
                </a:lnTo>
                <a:lnTo>
                  <a:pt x="824484" y="45720"/>
                </a:lnTo>
                <a:lnTo>
                  <a:pt x="824484" y="51816"/>
                </a:lnTo>
                <a:lnTo>
                  <a:pt x="832104" y="51816"/>
                </a:lnTo>
                <a:close/>
              </a:path>
              <a:path w="1112520" h="166369">
                <a:moveTo>
                  <a:pt x="832104" y="126492"/>
                </a:moveTo>
                <a:lnTo>
                  <a:pt x="824484" y="120396"/>
                </a:lnTo>
                <a:lnTo>
                  <a:pt x="824484" y="126492"/>
                </a:lnTo>
                <a:lnTo>
                  <a:pt x="832104" y="126492"/>
                </a:lnTo>
                <a:close/>
              </a:path>
              <a:path w="1112520" h="166369">
                <a:moveTo>
                  <a:pt x="832104" y="151574"/>
                </a:moveTo>
                <a:lnTo>
                  <a:pt x="832104" y="126492"/>
                </a:lnTo>
                <a:lnTo>
                  <a:pt x="824484" y="126492"/>
                </a:lnTo>
                <a:lnTo>
                  <a:pt x="824484" y="161544"/>
                </a:lnTo>
                <a:lnTo>
                  <a:pt x="829056" y="166116"/>
                </a:lnTo>
                <a:lnTo>
                  <a:pt x="829056" y="152400"/>
                </a:lnTo>
                <a:lnTo>
                  <a:pt x="832104" y="151574"/>
                </a:lnTo>
                <a:close/>
              </a:path>
              <a:path w="1112520" h="166369">
                <a:moveTo>
                  <a:pt x="838200" y="14768"/>
                </a:moveTo>
                <a:lnTo>
                  <a:pt x="838200" y="6096"/>
                </a:lnTo>
                <a:lnTo>
                  <a:pt x="829056" y="12192"/>
                </a:lnTo>
                <a:lnTo>
                  <a:pt x="838200" y="14768"/>
                </a:lnTo>
                <a:close/>
              </a:path>
              <a:path w="1112520" h="166369">
                <a:moveTo>
                  <a:pt x="838200" y="48768"/>
                </a:moveTo>
                <a:lnTo>
                  <a:pt x="838200" y="14768"/>
                </a:lnTo>
                <a:lnTo>
                  <a:pt x="829056" y="12192"/>
                </a:lnTo>
                <a:lnTo>
                  <a:pt x="829056" y="38100"/>
                </a:lnTo>
                <a:lnTo>
                  <a:pt x="832104" y="38100"/>
                </a:lnTo>
                <a:lnTo>
                  <a:pt x="832104" y="51816"/>
                </a:lnTo>
                <a:lnTo>
                  <a:pt x="835152" y="51816"/>
                </a:lnTo>
                <a:lnTo>
                  <a:pt x="838200" y="48768"/>
                </a:lnTo>
                <a:close/>
              </a:path>
              <a:path w="1112520" h="166369">
                <a:moveTo>
                  <a:pt x="1104900" y="90745"/>
                </a:moveTo>
                <a:lnTo>
                  <a:pt x="1104900" y="89916"/>
                </a:lnTo>
                <a:lnTo>
                  <a:pt x="1082832" y="83698"/>
                </a:lnTo>
                <a:lnTo>
                  <a:pt x="829056" y="152400"/>
                </a:lnTo>
                <a:lnTo>
                  <a:pt x="838200" y="158496"/>
                </a:lnTo>
                <a:lnTo>
                  <a:pt x="838200" y="163347"/>
                </a:lnTo>
                <a:lnTo>
                  <a:pt x="1104900" y="90745"/>
                </a:lnTo>
                <a:close/>
              </a:path>
              <a:path w="1112520" h="166369">
                <a:moveTo>
                  <a:pt x="838200" y="163347"/>
                </a:moveTo>
                <a:lnTo>
                  <a:pt x="838200" y="158496"/>
                </a:lnTo>
                <a:lnTo>
                  <a:pt x="829056" y="152400"/>
                </a:lnTo>
                <a:lnTo>
                  <a:pt x="829056" y="166116"/>
                </a:lnTo>
                <a:lnTo>
                  <a:pt x="830580" y="166116"/>
                </a:lnTo>
                <a:lnTo>
                  <a:pt x="833628" y="164592"/>
                </a:lnTo>
                <a:lnTo>
                  <a:pt x="838200" y="163347"/>
                </a:lnTo>
                <a:close/>
              </a:path>
              <a:path w="1112520" h="166369">
                <a:moveTo>
                  <a:pt x="1104900" y="89916"/>
                </a:moveTo>
                <a:lnTo>
                  <a:pt x="1104900" y="77724"/>
                </a:lnTo>
                <a:lnTo>
                  <a:pt x="1082832" y="83698"/>
                </a:lnTo>
                <a:lnTo>
                  <a:pt x="1104900" y="89916"/>
                </a:lnTo>
                <a:close/>
              </a:path>
            </a:pathLst>
          </a:custGeom>
          <a:solidFill>
            <a:srgbClr val="012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2"/>
          <p:cNvSpPr txBox="1"/>
          <p:nvPr/>
        </p:nvSpPr>
        <p:spPr>
          <a:xfrm>
            <a:off x="6012160" y="1988840"/>
            <a:ext cx="2005964" cy="6845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400" spc="-5" dirty="0">
                <a:solidFill>
                  <a:srgbClr val="CC0000"/>
                </a:solidFill>
                <a:latin typeface="Comic Sans MS"/>
                <a:cs typeface="Comic Sans MS"/>
              </a:rPr>
              <a:t>Αντικειµενικοί</a:t>
            </a:r>
            <a:r>
              <a:rPr sz="1400" spc="13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300" spc="-10" dirty="0">
                <a:solidFill>
                  <a:srgbClr val="CC0000"/>
                </a:solidFill>
                <a:latin typeface="Comic Sans MS"/>
                <a:cs typeface="Comic Sans MS"/>
              </a:rPr>
              <a:t>Σκοποί</a:t>
            </a:r>
            <a:endParaRPr sz="1300">
              <a:latin typeface="Comic Sans MS"/>
              <a:cs typeface="Comic Sans MS"/>
            </a:endParaRPr>
          </a:p>
          <a:p>
            <a:pPr marL="5715" algn="ctr">
              <a:lnSpc>
                <a:spcPct val="100000"/>
              </a:lnSpc>
              <a:spcBef>
                <a:spcPts val="465"/>
              </a:spcBef>
            </a:pPr>
            <a:r>
              <a:rPr sz="1400" spc="25" dirty="0">
                <a:solidFill>
                  <a:srgbClr val="CC0000"/>
                </a:solidFill>
                <a:latin typeface="Comic Sans MS"/>
                <a:cs typeface="Comic Sans MS"/>
              </a:rPr>
              <a:t>για </a:t>
            </a:r>
            <a:r>
              <a:rPr sz="1400" spc="-5" dirty="0">
                <a:solidFill>
                  <a:srgbClr val="CC0000"/>
                </a:solidFill>
                <a:latin typeface="Comic Sans MS"/>
                <a:cs typeface="Comic Sans MS"/>
              </a:rPr>
              <a:t>την</a:t>
            </a:r>
            <a:r>
              <a:rPr sz="1400" spc="33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CC0000"/>
                </a:solidFill>
                <a:latin typeface="Comic Sans MS"/>
                <a:cs typeface="Comic Sans MS"/>
              </a:rPr>
              <a:t>Ποιότητα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3563888" y="2564904"/>
            <a:ext cx="238125" cy="315595"/>
          </a:xfrm>
          <a:custGeom>
            <a:avLst/>
            <a:gdLst/>
            <a:ahLst/>
            <a:cxnLst/>
            <a:rect l="l" t="t" r="r" b="b"/>
            <a:pathLst>
              <a:path w="238125" h="315595">
                <a:moveTo>
                  <a:pt x="10668" y="228600"/>
                </a:moveTo>
                <a:lnTo>
                  <a:pt x="3048" y="228600"/>
                </a:lnTo>
                <a:lnTo>
                  <a:pt x="1524" y="230124"/>
                </a:lnTo>
                <a:lnTo>
                  <a:pt x="0" y="233172"/>
                </a:lnTo>
                <a:lnTo>
                  <a:pt x="0" y="237744"/>
                </a:lnTo>
                <a:lnTo>
                  <a:pt x="3048" y="239268"/>
                </a:lnTo>
                <a:lnTo>
                  <a:pt x="6096" y="241286"/>
                </a:lnTo>
                <a:lnTo>
                  <a:pt x="6096" y="240792"/>
                </a:lnTo>
                <a:lnTo>
                  <a:pt x="10668" y="228600"/>
                </a:lnTo>
                <a:close/>
              </a:path>
              <a:path w="238125" h="315595">
                <a:moveTo>
                  <a:pt x="29080" y="240792"/>
                </a:moveTo>
                <a:lnTo>
                  <a:pt x="10668" y="228600"/>
                </a:lnTo>
                <a:lnTo>
                  <a:pt x="6096" y="240792"/>
                </a:lnTo>
                <a:lnTo>
                  <a:pt x="29080" y="240792"/>
                </a:lnTo>
                <a:close/>
              </a:path>
              <a:path w="238125" h="315595">
                <a:moveTo>
                  <a:pt x="119608" y="300736"/>
                </a:moveTo>
                <a:lnTo>
                  <a:pt x="29080" y="240792"/>
                </a:lnTo>
                <a:lnTo>
                  <a:pt x="6096" y="240792"/>
                </a:lnTo>
                <a:lnTo>
                  <a:pt x="6096" y="241286"/>
                </a:lnTo>
                <a:lnTo>
                  <a:pt x="115824" y="313944"/>
                </a:lnTo>
                <a:lnTo>
                  <a:pt x="115824" y="303276"/>
                </a:lnTo>
                <a:lnTo>
                  <a:pt x="119608" y="300736"/>
                </a:lnTo>
                <a:close/>
              </a:path>
              <a:path w="238125" h="315595">
                <a:moveTo>
                  <a:pt x="64008" y="228600"/>
                </a:moveTo>
                <a:lnTo>
                  <a:pt x="10668" y="228600"/>
                </a:lnTo>
                <a:lnTo>
                  <a:pt x="29080" y="240792"/>
                </a:lnTo>
                <a:lnTo>
                  <a:pt x="57912" y="240792"/>
                </a:lnTo>
                <a:lnTo>
                  <a:pt x="57912" y="234696"/>
                </a:lnTo>
                <a:lnTo>
                  <a:pt x="64008" y="228600"/>
                </a:lnTo>
                <a:close/>
              </a:path>
              <a:path w="238125" h="315595">
                <a:moveTo>
                  <a:pt x="181356" y="228600"/>
                </a:moveTo>
                <a:lnTo>
                  <a:pt x="181356" y="3048"/>
                </a:lnTo>
                <a:lnTo>
                  <a:pt x="178308" y="0"/>
                </a:lnTo>
                <a:lnTo>
                  <a:pt x="59436" y="0"/>
                </a:lnTo>
                <a:lnTo>
                  <a:pt x="57912" y="3048"/>
                </a:lnTo>
                <a:lnTo>
                  <a:pt x="57912" y="228600"/>
                </a:lnTo>
                <a:lnTo>
                  <a:pt x="64008" y="228600"/>
                </a:lnTo>
                <a:lnTo>
                  <a:pt x="64008" y="12192"/>
                </a:lnTo>
                <a:lnTo>
                  <a:pt x="70104" y="6096"/>
                </a:lnTo>
                <a:lnTo>
                  <a:pt x="70104" y="12192"/>
                </a:lnTo>
                <a:lnTo>
                  <a:pt x="169164" y="12192"/>
                </a:lnTo>
                <a:lnTo>
                  <a:pt x="169164" y="6096"/>
                </a:lnTo>
                <a:lnTo>
                  <a:pt x="175260" y="12192"/>
                </a:lnTo>
                <a:lnTo>
                  <a:pt x="175260" y="228600"/>
                </a:lnTo>
                <a:lnTo>
                  <a:pt x="181356" y="228600"/>
                </a:lnTo>
                <a:close/>
              </a:path>
              <a:path w="238125" h="315595">
                <a:moveTo>
                  <a:pt x="70104" y="237744"/>
                </a:moveTo>
                <a:lnTo>
                  <a:pt x="70104" y="12192"/>
                </a:lnTo>
                <a:lnTo>
                  <a:pt x="64008" y="12192"/>
                </a:lnTo>
                <a:lnTo>
                  <a:pt x="64008" y="228600"/>
                </a:lnTo>
                <a:lnTo>
                  <a:pt x="57912" y="234696"/>
                </a:lnTo>
                <a:lnTo>
                  <a:pt x="57912" y="240792"/>
                </a:lnTo>
                <a:lnTo>
                  <a:pt x="67056" y="240792"/>
                </a:lnTo>
                <a:lnTo>
                  <a:pt x="70104" y="237744"/>
                </a:lnTo>
                <a:close/>
              </a:path>
              <a:path w="238125" h="315595">
                <a:moveTo>
                  <a:pt x="70104" y="12192"/>
                </a:moveTo>
                <a:lnTo>
                  <a:pt x="70104" y="6096"/>
                </a:lnTo>
                <a:lnTo>
                  <a:pt x="64008" y="12192"/>
                </a:lnTo>
                <a:lnTo>
                  <a:pt x="70104" y="12192"/>
                </a:lnTo>
                <a:close/>
              </a:path>
              <a:path w="238125" h="315595">
                <a:moveTo>
                  <a:pt x="123444" y="303276"/>
                </a:moveTo>
                <a:lnTo>
                  <a:pt x="119608" y="300736"/>
                </a:lnTo>
                <a:lnTo>
                  <a:pt x="115824" y="303276"/>
                </a:lnTo>
                <a:lnTo>
                  <a:pt x="123444" y="303276"/>
                </a:lnTo>
                <a:close/>
              </a:path>
              <a:path w="238125" h="315595">
                <a:moveTo>
                  <a:pt x="123444" y="313944"/>
                </a:moveTo>
                <a:lnTo>
                  <a:pt x="123444" y="303276"/>
                </a:lnTo>
                <a:lnTo>
                  <a:pt x="115824" y="303276"/>
                </a:lnTo>
                <a:lnTo>
                  <a:pt x="115824" y="313944"/>
                </a:lnTo>
                <a:lnTo>
                  <a:pt x="117348" y="315468"/>
                </a:lnTo>
                <a:lnTo>
                  <a:pt x="120396" y="315468"/>
                </a:lnTo>
                <a:lnTo>
                  <a:pt x="123444" y="313944"/>
                </a:lnTo>
                <a:close/>
              </a:path>
              <a:path w="238125" h="315595">
                <a:moveTo>
                  <a:pt x="230124" y="242336"/>
                </a:moveTo>
                <a:lnTo>
                  <a:pt x="230124" y="240792"/>
                </a:lnTo>
                <a:lnTo>
                  <a:pt x="208912" y="240792"/>
                </a:lnTo>
                <a:lnTo>
                  <a:pt x="119608" y="300736"/>
                </a:lnTo>
                <a:lnTo>
                  <a:pt x="123444" y="303276"/>
                </a:lnTo>
                <a:lnTo>
                  <a:pt x="123444" y="313944"/>
                </a:lnTo>
                <a:lnTo>
                  <a:pt x="230124" y="242336"/>
                </a:lnTo>
                <a:close/>
              </a:path>
              <a:path w="238125" h="315595">
                <a:moveTo>
                  <a:pt x="175260" y="12192"/>
                </a:moveTo>
                <a:lnTo>
                  <a:pt x="169164" y="6096"/>
                </a:lnTo>
                <a:lnTo>
                  <a:pt x="169164" y="12192"/>
                </a:lnTo>
                <a:lnTo>
                  <a:pt x="175260" y="12192"/>
                </a:lnTo>
                <a:close/>
              </a:path>
              <a:path w="238125" h="315595">
                <a:moveTo>
                  <a:pt x="181356" y="240792"/>
                </a:moveTo>
                <a:lnTo>
                  <a:pt x="181356" y="234696"/>
                </a:lnTo>
                <a:lnTo>
                  <a:pt x="175260" y="228600"/>
                </a:lnTo>
                <a:lnTo>
                  <a:pt x="175260" y="12192"/>
                </a:lnTo>
                <a:lnTo>
                  <a:pt x="169164" y="12192"/>
                </a:lnTo>
                <a:lnTo>
                  <a:pt x="169164" y="237744"/>
                </a:lnTo>
                <a:lnTo>
                  <a:pt x="172212" y="240792"/>
                </a:lnTo>
                <a:lnTo>
                  <a:pt x="181356" y="240792"/>
                </a:lnTo>
                <a:close/>
              </a:path>
              <a:path w="238125" h="315595">
                <a:moveTo>
                  <a:pt x="227076" y="228600"/>
                </a:moveTo>
                <a:lnTo>
                  <a:pt x="175260" y="228600"/>
                </a:lnTo>
                <a:lnTo>
                  <a:pt x="181356" y="234696"/>
                </a:lnTo>
                <a:lnTo>
                  <a:pt x="181356" y="240792"/>
                </a:lnTo>
                <a:lnTo>
                  <a:pt x="208912" y="240792"/>
                </a:lnTo>
                <a:lnTo>
                  <a:pt x="227076" y="228600"/>
                </a:lnTo>
                <a:close/>
              </a:path>
              <a:path w="238125" h="315595">
                <a:moveTo>
                  <a:pt x="230124" y="240792"/>
                </a:moveTo>
                <a:lnTo>
                  <a:pt x="227076" y="228600"/>
                </a:lnTo>
                <a:lnTo>
                  <a:pt x="208912" y="240792"/>
                </a:lnTo>
                <a:lnTo>
                  <a:pt x="230124" y="240792"/>
                </a:lnTo>
                <a:close/>
              </a:path>
              <a:path w="238125" h="315595">
                <a:moveTo>
                  <a:pt x="237744" y="234696"/>
                </a:moveTo>
                <a:lnTo>
                  <a:pt x="236220" y="233172"/>
                </a:lnTo>
                <a:lnTo>
                  <a:pt x="236220" y="230124"/>
                </a:lnTo>
                <a:lnTo>
                  <a:pt x="233172" y="228600"/>
                </a:lnTo>
                <a:lnTo>
                  <a:pt x="227076" y="228600"/>
                </a:lnTo>
                <a:lnTo>
                  <a:pt x="230124" y="240792"/>
                </a:lnTo>
                <a:lnTo>
                  <a:pt x="230124" y="242336"/>
                </a:lnTo>
                <a:lnTo>
                  <a:pt x="234696" y="239268"/>
                </a:lnTo>
                <a:lnTo>
                  <a:pt x="236220" y="237744"/>
                </a:lnTo>
                <a:lnTo>
                  <a:pt x="237744" y="234696"/>
                </a:lnTo>
                <a:close/>
              </a:path>
            </a:pathLst>
          </a:custGeom>
          <a:solidFill>
            <a:srgbClr val="012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3923928" y="2564904"/>
            <a:ext cx="238125" cy="315595"/>
          </a:xfrm>
          <a:custGeom>
            <a:avLst/>
            <a:gdLst/>
            <a:ahLst/>
            <a:cxnLst/>
            <a:rect l="l" t="t" r="r" b="b"/>
            <a:pathLst>
              <a:path w="238125" h="315595">
                <a:moveTo>
                  <a:pt x="10668" y="228600"/>
                </a:moveTo>
                <a:lnTo>
                  <a:pt x="3048" y="228600"/>
                </a:lnTo>
                <a:lnTo>
                  <a:pt x="1524" y="230124"/>
                </a:lnTo>
                <a:lnTo>
                  <a:pt x="0" y="233172"/>
                </a:lnTo>
                <a:lnTo>
                  <a:pt x="0" y="237744"/>
                </a:lnTo>
                <a:lnTo>
                  <a:pt x="3048" y="239268"/>
                </a:lnTo>
                <a:lnTo>
                  <a:pt x="6096" y="241286"/>
                </a:lnTo>
                <a:lnTo>
                  <a:pt x="6096" y="240792"/>
                </a:lnTo>
                <a:lnTo>
                  <a:pt x="10668" y="228600"/>
                </a:lnTo>
                <a:close/>
              </a:path>
              <a:path w="238125" h="315595">
                <a:moveTo>
                  <a:pt x="29080" y="240792"/>
                </a:moveTo>
                <a:lnTo>
                  <a:pt x="10668" y="228600"/>
                </a:lnTo>
                <a:lnTo>
                  <a:pt x="6096" y="240792"/>
                </a:lnTo>
                <a:lnTo>
                  <a:pt x="29080" y="240792"/>
                </a:lnTo>
                <a:close/>
              </a:path>
              <a:path w="238125" h="315595">
                <a:moveTo>
                  <a:pt x="119608" y="300736"/>
                </a:moveTo>
                <a:lnTo>
                  <a:pt x="29080" y="240792"/>
                </a:lnTo>
                <a:lnTo>
                  <a:pt x="6096" y="240792"/>
                </a:lnTo>
                <a:lnTo>
                  <a:pt x="6096" y="241286"/>
                </a:lnTo>
                <a:lnTo>
                  <a:pt x="115824" y="313944"/>
                </a:lnTo>
                <a:lnTo>
                  <a:pt x="115824" y="303276"/>
                </a:lnTo>
                <a:lnTo>
                  <a:pt x="119608" y="300736"/>
                </a:lnTo>
                <a:close/>
              </a:path>
              <a:path w="238125" h="315595">
                <a:moveTo>
                  <a:pt x="64008" y="228600"/>
                </a:moveTo>
                <a:lnTo>
                  <a:pt x="10668" y="228600"/>
                </a:lnTo>
                <a:lnTo>
                  <a:pt x="29080" y="240792"/>
                </a:lnTo>
                <a:lnTo>
                  <a:pt x="57912" y="240792"/>
                </a:lnTo>
                <a:lnTo>
                  <a:pt x="57912" y="234696"/>
                </a:lnTo>
                <a:lnTo>
                  <a:pt x="64008" y="228600"/>
                </a:lnTo>
                <a:close/>
              </a:path>
              <a:path w="238125" h="315595">
                <a:moveTo>
                  <a:pt x="181356" y="228600"/>
                </a:moveTo>
                <a:lnTo>
                  <a:pt x="181356" y="3048"/>
                </a:lnTo>
                <a:lnTo>
                  <a:pt x="178308" y="0"/>
                </a:lnTo>
                <a:lnTo>
                  <a:pt x="59436" y="0"/>
                </a:lnTo>
                <a:lnTo>
                  <a:pt x="57912" y="3048"/>
                </a:lnTo>
                <a:lnTo>
                  <a:pt x="57912" y="228600"/>
                </a:lnTo>
                <a:lnTo>
                  <a:pt x="64008" y="228600"/>
                </a:lnTo>
                <a:lnTo>
                  <a:pt x="64008" y="12192"/>
                </a:lnTo>
                <a:lnTo>
                  <a:pt x="70104" y="6096"/>
                </a:lnTo>
                <a:lnTo>
                  <a:pt x="70104" y="12192"/>
                </a:lnTo>
                <a:lnTo>
                  <a:pt x="169164" y="12192"/>
                </a:lnTo>
                <a:lnTo>
                  <a:pt x="169164" y="6096"/>
                </a:lnTo>
                <a:lnTo>
                  <a:pt x="175260" y="12192"/>
                </a:lnTo>
                <a:lnTo>
                  <a:pt x="175260" y="228600"/>
                </a:lnTo>
                <a:lnTo>
                  <a:pt x="181356" y="228600"/>
                </a:lnTo>
                <a:close/>
              </a:path>
              <a:path w="238125" h="315595">
                <a:moveTo>
                  <a:pt x="70104" y="237744"/>
                </a:moveTo>
                <a:lnTo>
                  <a:pt x="70104" y="12192"/>
                </a:lnTo>
                <a:lnTo>
                  <a:pt x="64008" y="12192"/>
                </a:lnTo>
                <a:lnTo>
                  <a:pt x="64008" y="228600"/>
                </a:lnTo>
                <a:lnTo>
                  <a:pt x="57912" y="234696"/>
                </a:lnTo>
                <a:lnTo>
                  <a:pt x="57912" y="240792"/>
                </a:lnTo>
                <a:lnTo>
                  <a:pt x="67056" y="240792"/>
                </a:lnTo>
                <a:lnTo>
                  <a:pt x="70104" y="237744"/>
                </a:lnTo>
                <a:close/>
              </a:path>
              <a:path w="238125" h="315595">
                <a:moveTo>
                  <a:pt x="70104" y="12192"/>
                </a:moveTo>
                <a:lnTo>
                  <a:pt x="70104" y="6096"/>
                </a:lnTo>
                <a:lnTo>
                  <a:pt x="64008" y="12192"/>
                </a:lnTo>
                <a:lnTo>
                  <a:pt x="70104" y="12192"/>
                </a:lnTo>
                <a:close/>
              </a:path>
              <a:path w="238125" h="315595">
                <a:moveTo>
                  <a:pt x="123444" y="303276"/>
                </a:moveTo>
                <a:lnTo>
                  <a:pt x="119608" y="300736"/>
                </a:lnTo>
                <a:lnTo>
                  <a:pt x="115824" y="303276"/>
                </a:lnTo>
                <a:lnTo>
                  <a:pt x="123444" y="303276"/>
                </a:lnTo>
                <a:close/>
              </a:path>
              <a:path w="238125" h="315595">
                <a:moveTo>
                  <a:pt x="123444" y="313944"/>
                </a:moveTo>
                <a:lnTo>
                  <a:pt x="123444" y="303276"/>
                </a:lnTo>
                <a:lnTo>
                  <a:pt x="115824" y="303276"/>
                </a:lnTo>
                <a:lnTo>
                  <a:pt x="115824" y="313944"/>
                </a:lnTo>
                <a:lnTo>
                  <a:pt x="117348" y="315468"/>
                </a:lnTo>
                <a:lnTo>
                  <a:pt x="120396" y="315468"/>
                </a:lnTo>
                <a:lnTo>
                  <a:pt x="123444" y="313944"/>
                </a:lnTo>
                <a:close/>
              </a:path>
              <a:path w="238125" h="315595">
                <a:moveTo>
                  <a:pt x="230124" y="242336"/>
                </a:moveTo>
                <a:lnTo>
                  <a:pt x="230124" y="240792"/>
                </a:lnTo>
                <a:lnTo>
                  <a:pt x="208912" y="240792"/>
                </a:lnTo>
                <a:lnTo>
                  <a:pt x="119608" y="300736"/>
                </a:lnTo>
                <a:lnTo>
                  <a:pt x="123444" y="303276"/>
                </a:lnTo>
                <a:lnTo>
                  <a:pt x="123444" y="313944"/>
                </a:lnTo>
                <a:lnTo>
                  <a:pt x="230124" y="242336"/>
                </a:lnTo>
                <a:close/>
              </a:path>
              <a:path w="238125" h="315595">
                <a:moveTo>
                  <a:pt x="175260" y="12192"/>
                </a:moveTo>
                <a:lnTo>
                  <a:pt x="169164" y="6096"/>
                </a:lnTo>
                <a:lnTo>
                  <a:pt x="169164" y="12192"/>
                </a:lnTo>
                <a:lnTo>
                  <a:pt x="175260" y="12192"/>
                </a:lnTo>
                <a:close/>
              </a:path>
              <a:path w="238125" h="315595">
                <a:moveTo>
                  <a:pt x="181356" y="240792"/>
                </a:moveTo>
                <a:lnTo>
                  <a:pt x="181356" y="234696"/>
                </a:lnTo>
                <a:lnTo>
                  <a:pt x="175260" y="228600"/>
                </a:lnTo>
                <a:lnTo>
                  <a:pt x="175260" y="12192"/>
                </a:lnTo>
                <a:lnTo>
                  <a:pt x="169164" y="12192"/>
                </a:lnTo>
                <a:lnTo>
                  <a:pt x="169164" y="237744"/>
                </a:lnTo>
                <a:lnTo>
                  <a:pt x="172212" y="240792"/>
                </a:lnTo>
                <a:lnTo>
                  <a:pt x="181356" y="240792"/>
                </a:lnTo>
                <a:close/>
              </a:path>
              <a:path w="238125" h="315595">
                <a:moveTo>
                  <a:pt x="227076" y="228600"/>
                </a:moveTo>
                <a:lnTo>
                  <a:pt x="175260" y="228600"/>
                </a:lnTo>
                <a:lnTo>
                  <a:pt x="181356" y="234696"/>
                </a:lnTo>
                <a:lnTo>
                  <a:pt x="181356" y="240792"/>
                </a:lnTo>
                <a:lnTo>
                  <a:pt x="208912" y="240792"/>
                </a:lnTo>
                <a:lnTo>
                  <a:pt x="227076" y="228600"/>
                </a:lnTo>
                <a:close/>
              </a:path>
              <a:path w="238125" h="315595">
                <a:moveTo>
                  <a:pt x="230124" y="240792"/>
                </a:moveTo>
                <a:lnTo>
                  <a:pt x="227076" y="228600"/>
                </a:lnTo>
                <a:lnTo>
                  <a:pt x="208912" y="240792"/>
                </a:lnTo>
                <a:lnTo>
                  <a:pt x="230124" y="240792"/>
                </a:lnTo>
                <a:close/>
              </a:path>
              <a:path w="238125" h="315595">
                <a:moveTo>
                  <a:pt x="237744" y="234696"/>
                </a:moveTo>
                <a:lnTo>
                  <a:pt x="236220" y="233172"/>
                </a:lnTo>
                <a:lnTo>
                  <a:pt x="236220" y="230124"/>
                </a:lnTo>
                <a:lnTo>
                  <a:pt x="233172" y="228600"/>
                </a:lnTo>
                <a:lnTo>
                  <a:pt x="227076" y="228600"/>
                </a:lnTo>
                <a:lnTo>
                  <a:pt x="230124" y="240792"/>
                </a:lnTo>
                <a:lnTo>
                  <a:pt x="230124" y="242336"/>
                </a:lnTo>
                <a:lnTo>
                  <a:pt x="234696" y="239268"/>
                </a:lnTo>
                <a:lnTo>
                  <a:pt x="236220" y="237744"/>
                </a:lnTo>
                <a:lnTo>
                  <a:pt x="237744" y="234696"/>
                </a:lnTo>
                <a:close/>
              </a:path>
            </a:pathLst>
          </a:custGeom>
          <a:solidFill>
            <a:srgbClr val="012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4211960" y="2564904"/>
            <a:ext cx="238125" cy="315595"/>
          </a:xfrm>
          <a:custGeom>
            <a:avLst/>
            <a:gdLst/>
            <a:ahLst/>
            <a:cxnLst/>
            <a:rect l="l" t="t" r="r" b="b"/>
            <a:pathLst>
              <a:path w="238125" h="315595">
                <a:moveTo>
                  <a:pt x="10668" y="228600"/>
                </a:moveTo>
                <a:lnTo>
                  <a:pt x="3048" y="228600"/>
                </a:lnTo>
                <a:lnTo>
                  <a:pt x="1524" y="230124"/>
                </a:lnTo>
                <a:lnTo>
                  <a:pt x="0" y="233172"/>
                </a:lnTo>
                <a:lnTo>
                  <a:pt x="0" y="237744"/>
                </a:lnTo>
                <a:lnTo>
                  <a:pt x="3048" y="239268"/>
                </a:lnTo>
                <a:lnTo>
                  <a:pt x="6096" y="241286"/>
                </a:lnTo>
                <a:lnTo>
                  <a:pt x="6096" y="240792"/>
                </a:lnTo>
                <a:lnTo>
                  <a:pt x="10668" y="228600"/>
                </a:lnTo>
                <a:close/>
              </a:path>
              <a:path w="238125" h="315595">
                <a:moveTo>
                  <a:pt x="29080" y="240792"/>
                </a:moveTo>
                <a:lnTo>
                  <a:pt x="10668" y="228600"/>
                </a:lnTo>
                <a:lnTo>
                  <a:pt x="6096" y="240792"/>
                </a:lnTo>
                <a:lnTo>
                  <a:pt x="29080" y="240792"/>
                </a:lnTo>
                <a:close/>
              </a:path>
              <a:path w="238125" h="315595">
                <a:moveTo>
                  <a:pt x="119608" y="300736"/>
                </a:moveTo>
                <a:lnTo>
                  <a:pt x="29080" y="240792"/>
                </a:lnTo>
                <a:lnTo>
                  <a:pt x="6096" y="240792"/>
                </a:lnTo>
                <a:lnTo>
                  <a:pt x="6096" y="241286"/>
                </a:lnTo>
                <a:lnTo>
                  <a:pt x="115824" y="313944"/>
                </a:lnTo>
                <a:lnTo>
                  <a:pt x="115824" y="303276"/>
                </a:lnTo>
                <a:lnTo>
                  <a:pt x="119608" y="300736"/>
                </a:lnTo>
                <a:close/>
              </a:path>
              <a:path w="238125" h="315595">
                <a:moveTo>
                  <a:pt x="64008" y="228600"/>
                </a:moveTo>
                <a:lnTo>
                  <a:pt x="10668" y="228600"/>
                </a:lnTo>
                <a:lnTo>
                  <a:pt x="29080" y="240792"/>
                </a:lnTo>
                <a:lnTo>
                  <a:pt x="57912" y="240792"/>
                </a:lnTo>
                <a:lnTo>
                  <a:pt x="57912" y="234696"/>
                </a:lnTo>
                <a:lnTo>
                  <a:pt x="64008" y="228600"/>
                </a:lnTo>
                <a:close/>
              </a:path>
              <a:path w="238125" h="315595">
                <a:moveTo>
                  <a:pt x="181356" y="228600"/>
                </a:moveTo>
                <a:lnTo>
                  <a:pt x="181356" y="3048"/>
                </a:lnTo>
                <a:lnTo>
                  <a:pt x="178308" y="0"/>
                </a:lnTo>
                <a:lnTo>
                  <a:pt x="59436" y="0"/>
                </a:lnTo>
                <a:lnTo>
                  <a:pt x="57912" y="3048"/>
                </a:lnTo>
                <a:lnTo>
                  <a:pt x="57912" y="228600"/>
                </a:lnTo>
                <a:lnTo>
                  <a:pt x="64008" y="228600"/>
                </a:lnTo>
                <a:lnTo>
                  <a:pt x="64008" y="12192"/>
                </a:lnTo>
                <a:lnTo>
                  <a:pt x="70104" y="6096"/>
                </a:lnTo>
                <a:lnTo>
                  <a:pt x="70104" y="12192"/>
                </a:lnTo>
                <a:lnTo>
                  <a:pt x="169164" y="12192"/>
                </a:lnTo>
                <a:lnTo>
                  <a:pt x="169164" y="6096"/>
                </a:lnTo>
                <a:lnTo>
                  <a:pt x="175260" y="12192"/>
                </a:lnTo>
                <a:lnTo>
                  <a:pt x="175260" y="228600"/>
                </a:lnTo>
                <a:lnTo>
                  <a:pt x="181356" y="228600"/>
                </a:lnTo>
                <a:close/>
              </a:path>
              <a:path w="238125" h="315595">
                <a:moveTo>
                  <a:pt x="70104" y="237744"/>
                </a:moveTo>
                <a:lnTo>
                  <a:pt x="70104" y="12192"/>
                </a:lnTo>
                <a:lnTo>
                  <a:pt x="64008" y="12192"/>
                </a:lnTo>
                <a:lnTo>
                  <a:pt x="64008" y="228600"/>
                </a:lnTo>
                <a:lnTo>
                  <a:pt x="57912" y="234696"/>
                </a:lnTo>
                <a:lnTo>
                  <a:pt x="57912" y="240792"/>
                </a:lnTo>
                <a:lnTo>
                  <a:pt x="67056" y="240792"/>
                </a:lnTo>
                <a:lnTo>
                  <a:pt x="70104" y="237744"/>
                </a:lnTo>
                <a:close/>
              </a:path>
              <a:path w="238125" h="315595">
                <a:moveTo>
                  <a:pt x="70104" y="12192"/>
                </a:moveTo>
                <a:lnTo>
                  <a:pt x="70104" y="6096"/>
                </a:lnTo>
                <a:lnTo>
                  <a:pt x="64008" y="12192"/>
                </a:lnTo>
                <a:lnTo>
                  <a:pt x="70104" y="12192"/>
                </a:lnTo>
                <a:close/>
              </a:path>
              <a:path w="238125" h="315595">
                <a:moveTo>
                  <a:pt x="123444" y="303276"/>
                </a:moveTo>
                <a:lnTo>
                  <a:pt x="119608" y="300736"/>
                </a:lnTo>
                <a:lnTo>
                  <a:pt x="115824" y="303276"/>
                </a:lnTo>
                <a:lnTo>
                  <a:pt x="123444" y="303276"/>
                </a:lnTo>
                <a:close/>
              </a:path>
              <a:path w="238125" h="315595">
                <a:moveTo>
                  <a:pt x="123444" y="313944"/>
                </a:moveTo>
                <a:lnTo>
                  <a:pt x="123444" y="303276"/>
                </a:lnTo>
                <a:lnTo>
                  <a:pt x="115824" y="303276"/>
                </a:lnTo>
                <a:lnTo>
                  <a:pt x="115824" y="313944"/>
                </a:lnTo>
                <a:lnTo>
                  <a:pt x="117348" y="315468"/>
                </a:lnTo>
                <a:lnTo>
                  <a:pt x="120396" y="315468"/>
                </a:lnTo>
                <a:lnTo>
                  <a:pt x="123444" y="313944"/>
                </a:lnTo>
                <a:close/>
              </a:path>
              <a:path w="238125" h="315595">
                <a:moveTo>
                  <a:pt x="230124" y="242336"/>
                </a:moveTo>
                <a:lnTo>
                  <a:pt x="230124" y="240792"/>
                </a:lnTo>
                <a:lnTo>
                  <a:pt x="208912" y="240792"/>
                </a:lnTo>
                <a:lnTo>
                  <a:pt x="119608" y="300736"/>
                </a:lnTo>
                <a:lnTo>
                  <a:pt x="123444" y="303276"/>
                </a:lnTo>
                <a:lnTo>
                  <a:pt x="123444" y="313944"/>
                </a:lnTo>
                <a:lnTo>
                  <a:pt x="230124" y="242336"/>
                </a:lnTo>
                <a:close/>
              </a:path>
              <a:path w="238125" h="315595">
                <a:moveTo>
                  <a:pt x="175260" y="12192"/>
                </a:moveTo>
                <a:lnTo>
                  <a:pt x="169164" y="6096"/>
                </a:lnTo>
                <a:lnTo>
                  <a:pt x="169164" y="12192"/>
                </a:lnTo>
                <a:lnTo>
                  <a:pt x="175260" y="12192"/>
                </a:lnTo>
                <a:close/>
              </a:path>
              <a:path w="238125" h="315595">
                <a:moveTo>
                  <a:pt x="181356" y="240792"/>
                </a:moveTo>
                <a:lnTo>
                  <a:pt x="181356" y="234696"/>
                </a:lnTo>
                <a:lnTo>
                  <a:pt x="175260" y="228600"/>
                </a:lnTo>
                <a:lnTo>
                  <a:pt x="175260" y="12192"/>
                </a:lnTo>
                <a:lnTo>
                  <a:pt x="169164" y="12192"/>
                </a:lnTo>
                <a:lnTo>
                  <a:pt x="169164" y="237744"/>
                </a:lnTo>
                <a:lnTo>
                  <a:pt x="172212" y="240792"/>
                </a:lnTo>
                <a:lnTo>
                  <a:pt x="181356" y="240792"/>
                </a:lnTo>
                <a:close/>
              </a:path>
              <a:path w="238125" h="315595">
                <a:moveTo>
                  <a:pt x="227076" y="228600"/>
                </a:moveTo>
                <a:lnTo>
                  <a:pt x="175260" y="228600"/>
                </a:lnTo>
                <a:lnTo>
                  <a:pt x="181356" y="234696"/>
                </a:lnTo>
                <a:lnTo>
                  <a:pt x="181356" y="240792"/>
                </a:lnTo>
                <a:lnTo>
                  <a:pt x="208912" y="240792"/>
                </a:lnTo>
                <a:lnTo>
                  <a:pt x="227076" y="228600"/>
                </a:lnTo>
                <a:close/>
              </a:path>
              <a:path w="238125" h="315595">
                <a:moveTo>
                  <a:pt x="230124" y="240792"/>
                </a:moveTo>
                <a:lnTo>
                  <a:pt x="227076" y="228600"/>
                </a:lnTo>
                <a:lnTo>
                  <a:pt x="208912" y="240792"/>
                </a:lnTo>
                <a:lnTo>
                  <a:pt x="230124" y="240792"/>
                </a:lnTo>
                <a:close/>
              </a:path>
              <a:path w="238125" h="315595">
                <a:moveTo>
                  <a:pt x="237744" y="234696"/>
                </a:moveTo>
                <a:lnTo>
                  <a:pt x="236220" y="233172"/>
                </a:lnTo>
                <a:lnTo>
                  <a:pt x="236220" y="230124"/>
                </a:lnTo>
                <a:lnTo>
                  <a:pt x="233172" y="228600"/>
                </a:lnTo>
                <a:lnTo>
                  <a:pt x="227076" y="228600"/>
                </a:lnTo>
                <a:lnTo>
                  <a:pt x="230124" y="240792"/>
                </a:lnTo>
                <a:lnTo>
                  <a:pt x="230124" y="242336"/>
                </a:lnTo>
                <a:lnTo>
                  <a:pt x="234696" y="239268"/>
                </a:lnTo>
                <a:lnTo>
                  <a:pt x="236220" y="237744"/>
                </a:lnTo>
                <a:lnTo>
                  <a:pt x="237744" y="234696"/>
                </a:lnTo>
                <a:close/>
              </a:path>
            </a:pathLst>
          </a:custGeom>
          <a:solidFill>
            <a:srgbClr val="012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4572000" y="2564904"/>
            <a:ext cx="238125" cy="315595"/>
          </a:xfrm>
          <a:custGeom>
            <a:avLst/>
            <a:gdLst/>
            <a:ahLst/>
            <a:cxnLst/>
            <a:rect l="l" t="t" r="r" b="b"/>
            <a:pathLst>
              <a:path w="238125" h="315595">
                <a:moveTo>
                  <a:pt x="10668" y="228600"/>
                </a:moveTo>
                <a:lnTo>
                  <a:pt x="3048" y="228600"/>
                </a:lnTo>
                <a:lnTo>
                  <a:pt x="1524" y="230124"/>
                </a:lnTo>
                <a:lnTo>
                  <a:pt x="0" y="233172"/>
                </a:lnTo>
                <a:lnTo>
                  <a:pt x="0" y="237744"/>
                </a:lnTo>
                <a:lnTo>
                  <a:pt x="3048" y="239268"/>
                </a:lnTo>
                <a:lnTo>
                  <a:pt x="6096" y="241286"/>
                </a:lnTo>
                <a:lnTo>
                  <a:pt x="6096" y="240792"/>
                </a:lnTo>
                <a:lnTo>
                  <a:pt x="10668" y="228600"/>
                </a:lnTo>
                <a:close/>
              </a:path>
              <a:path w="238125" h="315595">
                <a:moveTo>
                  <a:pt x="29080" y="240792"/>
                </a:moveTo>
                <a:lnTo>
                  <a:pt x="10668" y="228600"/>
                </a:lnTo>
                <a:lnTo>
                  <a:pt x="6096" y="240792"/>
                </a:lnTo>
                <a:lnTo>
                  <a:pt x="29080" y="240792"/>
                </a:lnTo>
                <a:close/>
              </a:path>
              <a:path w="238125" h="315595">
                <a:moveTo>
                  <a:pt x="119608" y="300736"/>
                </a:moveTo>
                <a:lnTo>
                  <a:pt x="29080" y="240792"/>
                </a:lnTo>
                <a:lnTo>
                  <a:pt x="6096" y="240792"/>
                </a:lnTo>
                <a:lnTo>
                  <a:pt x="6096" y="241286"/>
                </a:lnTo>
                <a:lnTo>
                  <a:pt x="115824" y="313944"/>
                </a:lnTo>
                <a:lnTo>
                  <a:pt x="115824" y="303276"/>
                </a:lnTo>
                <a:lnTo>
                  <a:pt x="119608" y="300736"/>
                </a:lnTo>
                <a:close/>
              </a:path>
              <a:path w="238125" h="315595">
                <a:moveTo>
                  <a:pt x="64008" y="228600"/>
                </a:moveTo>
                <a:lnTo>
                  <a:pt x="10668" y="228600"/>
                </a:lnTo>
                <a:lnTo>
                  <a:pt x="29080" y="240792"/>
                </a:lnTo>
                <a:lnTo>
                  <a:pt x="57912" y="240792"/>
                </a:lnTo>
                <a:lnTo>
                  <a:pt x="57912" y="234696"/>
                </a:lnTo>
                <a:lnTo>
                  <a:pt x="64008" y="228600"/>
                </a:lnTo>
                <a:close/>
              </a:path>
              <a:path w="238125" h="315595">
                <a:moveTo>
                  <a:pt x="181356" y="228600"/>
                </a:moveTo>
                <a:lnTo>
                  <a:pt x="181356" y="3048"/>
                </a:lnTo>
                <a:lnTo>
                  <a:pt x="178308" y="0"/>
                </a:lnTo>
                <a:lnTo>
                  <a:pt x="59436" y="0"/>
                </a:lnTo>
                <a:lnTo>
                  <a:pt x="57912" y="3048"/>
                </a:lnTo>
                <a:lnTo>
                  <a:pt x="57912" y="228600"/>
                </a:lnTo>
                <a:lnTo>
                  <a:pt x="64008" y="228600"/>
                </a:lnTo>
                <a:lnTo>
                  <a:pt x="64008" y="12192"/>
                </a:lnTo>
                <a:lnTo>
                  <a:pt x="70104" y="6096"/>
                </a:lnTo>
                <a:lnTo>
                  <a:pt x="70104" y="12192"/>
                </a:lnTo>
                <a:lnTo>
                  <a:pt x="169164" y="12192"/>
                </a:lnTo>
                <a:lnTo>
                  <a:pt x="169164" y="6096"/>
                </a:lnTo>
                <a:lnTo>
                  <a:pt x="175260" y="12192"/>
                </a:lnTo>
                <a:lnTo>
                  <a:pt x="175260" y="228600"/>
                </a:lnTo>
                <a:lnTo>
                  <a:pt x="181356" y="228600"/>
                </a:lnTo>
                <a:close/>
              </a:path>
              <a:path w="238125" h="315595">
                <a:moveTo>
                  <a:pt x="70104" y="237744"/>
                </a:moveTo>
                <a:lnTo>
                  <a:pt x="70104" y="12192"/>
                </a:lnTo>
                <a:lnTo>
                  <a:pt x="64008" y="12192"/>
                </a:lnTo>
                <a:lnTo>
                  <a:pt x="64008" y="228600"/>
                </a:lnTo>
                <a:lnTo>
                  <a:pt x="57912" y="234696"/>
                </a:lnTo>
                <a:lnTo>
                  <a:pt x="57912" y="240792"/>
                </a:lnTo>
                <a:lnTo>
                  <a:pt x="67056" y="240792"/>
                </a:lnTo>
                <a:lnTo>
                  <a:pt x="70104" y="237744"/>
                </a:lnTo>
                <a:close/>
              </a:path>
              <a:path w="238125" h="315595">
                <a:moveTo>
                  <a:pt x="70104" y="12192"/>
                </a:moveTo>
                <a:lnTo>
                  <a:pt x="70104" y="6096"/>
                </a:lnTo>
                <a:lnTo>
                  <a:pt x="64008" y="12192"/>
                </a:lnTo>
                <a:lnTo>
                  <a:pt x="70104" y="12192"/>
                </a:lnTo>
                <a:close/>
              </a:path>
              <a:path w="238125" h="315595">
                <a:moveTo>
                  <a:pt x="123444" y="303276"/>
                </a:moveTo>
                <a:lnTo>
                  <a:pt x="119608" y="300736"/>
                </a:lnTo>
                <a:lnTo>
                  <a:pt x="115824" y="303276"/>
                </a:lnTo>
                <a:lnTo>
                  <a:pt x="123444" y="303276"/>
                </a:lnTo>
                <a:close/>
              </a:path>
              <a:path w="238125" h="315595">
                <a:moveTo>
                  <a:pt x="123444" y="313944"/>
                </a:moveTo>
                <a:lnTo>
                  <a:pt x="123444" y="303276"/>
                </a:lnTo>
                <a:lnTo>
                  <a:pt x="115824" y="303276"/>
                </a:lnTo>
                <a:lnTo>
                  <a:pt x="115824" y="313944"/>
                </a:lnTo>
                <a:lnTo>
                  <a:pt x="117348" y="315468"/>
                </a:lnTo>
                <a:lnTo>
                  <a:pt x="120396" y="315468"/>
                </a:lnTo>
                <a:lnTo>
                  <a:pt x="123444" y="313944"/>
                </a:lnTo>
                <a:close/>
              </a:path>
              <a:path w="238125" h="315595">
                <a:moveTo>
                  <a:pt x="230124" y="242336"/>
                </a:moveTo>
                <a:lnTo>
                  <a:pt x="230124" y="240792"/>
                </a:lnTo>
                <a:lnTo>
                  <a:pt x="208912" y="240792"/>
                </a:lnTo>
                <a:lnTo>
                  <a:pt x="119608" y="300736"/>
                </a:lnTo>
                <a:lnTo>
                  <a:pt x="123444" y="303276"/>
                </a:lnTo>
                <a:lnTo>
                  <a:pt x="123444" y="313944"/>
                </a:lnTo>
                <a:lnTo>
                  <a:pt x="230124" y="242336"/>
                </a:lnTo>
                <a:close/>
              </a:path>
              <a:path w="238125" h="315595">
                <a:moveTo>
                  <a:pt x="175260" y="12192"/>
                </a:moveTo>
                <a:lnTo>
                  <a:pt x="169164" y="6096"/>
                </a:lnTo>
                <a:lnTo>
                  <a:pt x="169164" y="12192"/>
                </a:lnTo>
                <a:lnTo>
                  <a:pt x="175260" y="12192"/>
                </a:lnTo>
                <a:close/>
              </a:path>
              <a:path w="238125" h="315595">
                <a:moveTo>
                  <a:pt x="181356" y="240792"/>
                </a:moveTo>
                <a:lnTo>
                  <a:pt x="181356" y="234696"/>
                </a:lnTo>
                <a:lnTo>
                  <a:pt x="175260" y="228600"/>
                </a:lnTo>
                <a:lnTo>
                  <a:pt x="175260" y="12192"/>
                </a:lnTo>
                <a:lnTo>
                  <a:pt x="169164" y="12192"/>
                </a:lnTo>
                <a:lnTo>
                  <a:pt x="169164" y="237744"/>
                </a:lnTo>
                <a:lnTo>
                  <a:pt x="172212" y="240792"/>
                </a:lnTo>
                <a:lnTo>
                  <a:pt x="181356" y="240792"/>
                </a:lnTo>
                <a:close/>
              </a:path>
              <a:path w="238125" h="315595">
                <a:moveTo>
                  <a:pt x="227076" y="228600"/>
                </a:moveTo>
                <a:lnTo>
                  <a:pt x="175260" y="228600"/>
                </a:lnTo>
                <a:lnTo>
                  <a:pt x="181356" y="234696"/>
                </a:lnTo>
                <a:lnTo>
                  <a:pt x="181356" y="240792"/>
                </a:lnTo>
                <a:lnTo>
                  <a:pt x="208912" y="240792"/>
                </a:lnTo>
                <a:lnTo>
                  <a:pt x="227076" y="228600"/>
                </a:lnTo>
                <a:close/>
              </a:path>
              <a:path w="238125" h="315595">
                <a:moveTo>
                  <a:pt x="230124" y="240792"/>
                </a:moveTo>
                <a:lnTo>
                  <a:pt x="227076" y="228600"/>
                </a:lnTo>
                <a:lnTo>
                  <a:pt x="208912" y="240792"/>
                </a:lnTo>
                <a:lnTo>
                  <a:pt x="230124" y="240792"/>
                </a:lnTo>
                <a:close/>
              </a:path>
              <a:path w="238125" h="315595">
                <a:moveTo>
                  <a:pt x="237744" y="234696"/>
                </a:moveTo>
                <a:lnTo>
                  <a:pt x="236220" y="233172"/>
                </a:lnTo>
                <a:lnTo>
                  <a:pt x="236220" y="230124"/>
                </a:lnTo>
                <a:lnTo>
                  <a:pt x="233172" y="228600"/>
                </a:lnTo>
                <a:lnTo>
                  <a:pt x="227076" y="228600"/>
                </a:lnTo>
                <a:lnTo>
                  <a:pt x="230124" y="240792"/>
                </a:lnTo>
                <a:lnTo>
                  <a:pt x="230124" y="242336"/>
                </a:lnTo>
                <a:lnTo>
                  <a:pt x="234696" y="239268"/>
                </a:lnTo>
                <a:lnTo>
                  <a:pt x="236220" y="237744"/>
                </a:lnTo>
                <a:lnTo>
                  <a:pt x="237744" y="234696"/>
                </a:lnTo>
                <a:close/>
              </a:path>
            </a:pathLst>
          </a:custGeom>
          <a:solidFill>
            <a:srgbClr val="012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4932040" y="2564904"/>
            <a:ext cx="238125" cy="315595"/>
          </a:xfrm>
          <a:custGeom>
            <a:avLst/>
            <a:gdLst/>
            <a:ahLst/>
            <a:cxnLst/>
            <a:rect l="l" t="t" r="r" b="b"/>
            <a:pathLst>
              <a:path w="238125" h="315595">
                <a:moveTo>
                  <a:pt x="10668" y="228600"/>
                </a:moveTo>
                <a:lnTo>
                  <a:pt x="3048" y="228600"/>
                </a:lnTo>
                <a:lnTo>
                  <a:pt x="1524" y="230124"/>
                </a:lnTo>
                <a:lnTo>
                  <a:pt x="0" y="233172"/>
                </a:lnTo>
                <a:lnTo>
                  <a:pt x="0" y="237744"/>
                </a:lnTo>
                <a:lnTo>
                  <a:pt x="3048" y="239268"/>
                </a:lnTo>
                <a:lnTo>
                  <a:pt x="6096" y="241286"/>
                </a:lnTo>
                <a:lnTo>
                  <a:pt x="6096" y="240792"/>
                </a:lnTo>
                <a:lnTo>
                  <a:pt x="10668" y="228600"/>
                </a:lnTo>
                <a:close/>
              </a:path>
              <a:path w="238125" h="315595">
                <a:moveTo>
                  <a:pt x="29080" y="240792"/>
                </a:moveTo>
                <a:lnTo>
                  <a:pt x="10668" y="228600"/>
                </a:lnTo>
                <a:lnTo>
                  <a:pt x="6096" y="240792"/>
                </a:lnTo>
                <a:lnTo>
                  <a:pt x="29080" y="240792"/>
                </a:lnTo>
                <a:close/>
              </a:path>
              <a:path w="238125" h="315595">
                <a:moveTo>
                  <a:pt x="119608" y="300736"/>
                </a:moveTo>
                <a:lnTo>
                  <a:pt x="29080" y="240792"/>
                </a:lnTo>
                <a:lnTo>
                  <a:pt x="6096" y="240792"/>
                </a:lnTo>
                <a:lnTo>
                  <a:pt x="6096" y="241286"/>
                </a:lnTo>
                <a:lnTo>
                  <a:pt x="115824" y="313944"/>
                </a:lnTo>
                <a:lnTo>
                  <a:pt x="115824" y="303276"/>
                </a:lnTo>
                <a:lnTo>
                  <a:pt x="119608" y="300736"/>
                </a:lnTo>
                <a:close/>
              </a:path>
              <a:path w="238125" h="315595">
                <a:moveTo>
                  <a:pt x="64008" y="228600"/>
                </a:moveTo>
                <a:lnTo>
                  <a:pt x="10668" y="228600"/>
                </a:lnTo>
                <a:lnTo>
                  <a:pt x="29080" y="240792"/>
                </a:lnTo>
                <a:lnTo>
                  <a:pt x="57912" y="240792"/>
                </a:lnTo>
                <a:lnTo>
                  <a:pt x="57912" y="234696"/>
                </a:lnTo>
                <a:lnTo>
                  <a:pt x="64008" y="228600"/>
                </a:lnTo>
                <a:close/>
              </a:path>
              <a:path w="238125" h="315595">
                <a:moveTo>
                  <a:pt x="181356" y="228600"/>
                </a:moveTo>
                <a:lnTo>
                  <a:pt x="181356" y="3048"/>
                </a:lnTo>
                <a:lnTo>
                  <a:pt x="178308" y="0"/>
                </a:lnTo>
                <a:lnTo>
                  <a:pt x="59436" y="0"/>
                </a:lnTo>
                <a:lnTo>
                  <a:pt x="57912" y="3048"/>
                </a:lnTo>
                <a:lnTo>
                  <a:pt x="57912" y="228600"/>
                </a:lnTo>
                <a:lnTo>
                  <a:pt x="64008" y="228600"/>
                </a:lnTo>
                <a:lnTo>
                  <a:pt x="64008" y="12192"/>
                </a:lnTo>
                <a:lnTo>
                  <a:pt x="70104" y="6096"/>
                </a:lnTo>
                <a:lnTo>
                  <a:pt x="70104" y="12192"/>
                </a:lnTo>
                <a:lnTo>
                  <a:pt x="169164" y="12192"/>
                </a:lnTo>
                <a:lnTo>
                  <a:pt x="169164" y="6096"/>
                </a:lnTo>
                <a:lnTo>
                  <a:pt x="175260" y="12192"/>
                </a:lnTo>
                <a:lnTo>
                  <a:pt x="175260" y="228600"/>
                </a:lnTo>
                <a:lnTo>
                  <a:pt x="181356" y="228600"/>
                </a:lnTo>
                <a:close/>
              </a:path>
              <a:path w="238125" h="315595">
                <a:moveTo>
                  <a:pt x="70104" y="237744"/>
                </a:moveTo>
                <a:lnTo>
                  <a:pt x="70104" y="12192"/>
                </a:lnTo>
                <a:lnTo>
                  <a:pt x="64008" y="12192"/>
                </a:lnTo>
                <a:lnTo>
                  <a:pt x="64008" y="228600"/>
                </a:lnTo>
                <a:lnTo>
                  <a:pt x="57912" y="234696"/>
                </a:lnTo>
                <a:lnTo>
                  <a:pt x="57912" y="240792"/>
                </a:lnTo>
                <a:lnTo>
                  <a:pt x="67056" y="240792"/>
                </a:lnTo>
                <a:lnTo>
                  <a:pt x="70104" y="237744"/>
                </a:lnTo>
                <a:close/>
              </a:path>
              <a:path w="238125" h="315595">
                <a:moveTo>
                  <a:pt x="70104" y="12192"/>
                </a:moveTo>
                <a:lnTo>
                  <a:pt x="70104" y="6096"/>
                </a:lnTo>
                <a:lnTo>
                  <a:pt x="64008" y="12192"/>
                </a:lnTo>
                <a:lnTo>
                  <a:pt x="70104" y="12192"/>
                </a:lnTo>
                <a:close/>
              </a:path>
              <a:path w="238125" h="315595">
                <a:moveTo>
                  <a:pt x="123444" y="303276"/>
                </a:moveTo>
                <a:lnTo>
                  <a:pt x="119608" y="300736"/>
                </a:lnTo>
                <a:lnTo>
                  <a:pt x="115824" y="303276"/>
                </a:lnTo>
                <a:lnTo>
                  <a:pt x="123444" y="303276"/>
                </a:lnTo>
                <a:close/>
              </a:path>
              <a:path w="238125" h="315595">
                <a:moveTo>
                  <a:pt x="123444" y="313944"/>
                </a:moveTo>
                <a:lnTo>
                  <a:pt x="123444" y="303276"/>
                </a:lnTo>
                <a:lnTo>
                  <a:pt x="115824" y="303276"/>
                </a:lnTo>
                <a:lnTo>
                  <a:pt x="115824" y="313944"/>
                </a:lnTo>
                <a:lnTo>
                  <a:pt x="117348" y="315468"/>
                </a:lnTo>
                <a:lnTo>
                  <a:pt x="120396" y="315468"/>
                </a:lnTo>
                <a:lnTo>
                  <a:pt x="123444" y="313944"/>
                </a:lnTo>
                <a:close/>
              </a:path>
              <a:path w="238125" h="315595">
                <a:moveTo>
                  <a:pt x="230124" y="242336"/>
                </a:moveTo>
                <a:lnTo>
                  <a:pt x="230124" y="240792"/>
                </a:lnTo>
                <a:lnTo>
                  <a:pt x="208912" y="240792"/>
                </a:lnTo>
                <a:lnTo>
                  <a:pt x="119608" y="300736"/>
                </a:lnTo>
                <a:lnTo>
                  <a:pt x="123444" y="303276"/>
                </a:lnTo>
                <a:lnTo>
                  <a:pt x="123444" y="313944"/>
                </a:lnTo>
                <a:lnTo>
                  <a:pt x="230124" y="242336"/>
                </a:lnTo>
                <a:close/>
              </a:path>
              <a:path w="238125" h="315595">
                <a:moveTo>
                  <a:pt x="175260" y="12192"/>
                </a:moveTo>
                <a:lnTo>
                  <a:pt x="169164" y="6096"/>
                </a:lnTo>
                <a:lnTo>
                  <a:pt x="169164" y="12192"/>
                </a:lnTo>
                <a:lnTo>
                  <a:pt x="175260" y="12192"/>
                </a:lnTo>
                <a:close/>
              </a:path>
              <a:path w="238125" h="315595">
                <a:moveTo>
                  <a:pt x="181356" y="240792"/>
                </a:moveTo>
                <a:lnTo>
                  <a:pt x="181356" y="234696"/>
                </a:lnTo>
                <a:lnTo>
                  <a:pt x="175260" y="228600"/>
                </a:lnTo>
                <a:lnTo>
                  <a:pt x="175260" y="12192"/>
                </a:lnTo>
                <a:lnTo>
                  <a:pt x="169164" y="12192"/>
                </a:lnTo>
                <a:lnTo>
                  <a:pt x="169164" y="237744"/>
                </a:lnTo>
                <a:lnTo>
                  <a:pt x="172212" y="240792"/>
                </a:lnTo>
                <a:lnTo>
                  <a:pt x="181356" y="240792"/>
                </a:lnTo>
                <a:close/>
              </a:path>
              <a:path w="238125" h="315595">
                <a:moveTo>
                  <a:pt x="227076" y="228600"/>
                </a:moveTo>
                <a:lnTo>
                  <a:pt x="175260" y="228600"/>
                </a:lnTo>
                <a:lnTo>
                  <a:pt x="181356" y="234696"/>
                </a:lnTo>
                <a:lnTo>
                  <a:pt x="181356" y="240792"/>
                </a:lnTo>
                <a:lnTo>
                  <a:pt x="208912" y="240792"/>
                </a:lnTo>
                <a:lnTo>
                  <a:pt x="227076" y="228600"/>
                </a:lnTo>
                <a:close/>
              </a:path>
              <a:path w="238125" h="315595">
                <a:moveTo>
                  <a:pt x="230124" y="240792"/>
                </a:moveTo>
                <a:lnTo>
                  <a:pt x="227076" y="228600"/>
                </a:lnTo>
                <a:lnTo>
                  <a:pt x="208912" y="240792"/>
                </a:lnTo>
                <a:lnTo>
                  <a:pt x="230124" y="240792"/>
                </a:lnTo>
                <a:close/>
              </a:path>
              <a:path w="238125" h="315595">
                <a:moveTo>
                  <a:pt x="237744" y="234696"/>
                </a:moveTo>
                <a:lnTo>
                  <a:pt x="236220" y="233172"/>
                </a:lnTo>
                <a:lnTo>
                  <a:pt x="236220" y="230124"/>
                </a:lnTo>
                <a:lnTo>
                  <a:pt x="233172" y="228600"/>
                </a:lnTo>
                <a:lnTo>
                  <a:pt x="227076" y="228600"/>
                </a:lnTo>
                <a:lnTo>
                  <a:pt x="230124" y="240792"/>
                </a:lnTo>
                <a:lnTo>
                  <a:pt x="230124" y="242336"/>
                </a:lnTo>
                <a:lnTo>
                  <a:pt x="234696" y="239268"/>
                </a:lnTo>
                <a:lnTo>
                  <a:pt x="236220" y="237744"/>
                </a:lnTo>
                <a:lnTo>
                  <a:pt x="237744" y="234696"/>
                </a:lnTo>
                <a:close/>
              </a:path>
            </a:pathLst>
          </a:custGeom>
          <a:solidFill>
            <a:srgbClr val="012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/>
          <p:cNvSpPr/>
          <p:nvPr/>
        </p:nvSpPr>
        <p:spPr>
          <a:xfrm>
            <a:off x="2915816" y="2924944"/>
            <a:ext cx="2897505" cy="797560"/>
          </a:xfrm>
          <a:custGeom>
            <a:avLst/>
            <a:gdLst/>
            <a:ahLst/>
            <a:cxnLst/>
            <a:rect l="l" t="t" r="r" b="b"/>
            <a:pathLst>
              <a:path w="2897504" h="797560">
                <a:moveTo>
                  <a:pt x="2897123" y="797051"/>
                </a:moveTo>
                <a:lnTo>
                  <a:pt x="2368295" y="0"/>
                </a:lnTo>
                <a:lnTo>
                  <a:pt x="528827" y="0"/>
                </a:lnTo>
                <a:lnTo>
                  <a:pt x="0" y="797051"/>
                </a:lnTo>
                <a:lnTo>
                  <a:pt x="2897123" y="797051"/>
                </a:lnTo>
                <a:close/>
              </a:path>
            </a:pathLst>
          </a:custGeom>
          <a:solidFill>
            <a:srgbClr val="ABC3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/>
          <p:cNvSpPr txBox="1"/>
          <p:nvPr/>
        </p:nvSpPr>
        <p:spPr>
          <a:xfrm>
            <a:off x="3923928" y="3068960"/>
            <a:ext cx="877569" cy="4286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2065">
              <a:lnSpc>
                <a:spcPts val="1490"/>
              </a:lnSpc>
              <a:spcBef>
                <a:spcPts val="310"/>
              </a:spcBef>
            </a:pPr>
            <a:r>
              <a:rPr sz="1400" spc="-5" dirty="0">
                <a:solidFill>
                  <a:srgbClr val="CC0000"/>
                </a:solidFill>
                <a:latin typeface="Comic Sans MS"/>
                <a:cs typeface="Comic Sans MS"/>
              </a:rPr>
              <a:t>Ε</a:t>
            </a:r>
            <a:r>
              <a:rPr sz="1400" spc="45" dirty="0">
                <a:solidFill>
                  <a:srgbClr val="CC0000"/>
                </a:solidFill>
                <a:latin typeface="Comic Sans MS"/>
                <a:cs typeface="Comic Sans MS"/>
              </a:rPr>
              <a:t>γ</a:t>
            </a:r>
            <a:r>
              <a:rPr sz="1400" spc="-5" dirty="0">
                <a:solidFill>
                  <a:srgbClr val="CC0000"/>
                </a:solidFill>
                <a:latin typeface="Comic Sans MS"/>
                <a:cs typeface="Comic Sans MS"/>
              </a:rPr>
              <a:t>χ</a:t>
            </a:r>
            <a:r>
              <a:rPr sz="1400" spc="5" dirty="0">
                <a:solidFill>
                  <a:srgbClr val="CC0000"/>
                </a:solidFill>
                <a:latin typeface="Comic Sans MS"/>
                <a:cs typeface="Comic Sans MS"/>
              </a:rPr>
              <a:t>ε</a:t>
            </a:r>
            <a:r>
              <a:rPr sz="1400" dirty="0">
                <a:solidFill>
                  <a:srgbClr val="CC0000"/>
                </a:solidFill>
                <a:latin typeface="Comic Sans MS"/>
                <a:cs typeface="Comic Sans MS"/>
              </a:rPr>
              <a:t>ι</a:t>
            </a:r>
            <a:r>
              <a:rPr sz="1400" spc="5" dirty="0">
                <a:solidFill>
                  <a:srgbClr val="CC0000"/>
                </a:solidFill>
                <a:latin typeface="Comic Sans MS"/>
                <a:cs typeface="Comic Sans MS"/>
              </a:rPr>
              <a:t>ρ</a:t>
            </a:r>
            <a:r>
              <a:rPr sz="1400" dirty="0">
                <a:solidFill>
                  <a:srgbClr val="CC0000"/>
                </a:solidFill>
                <a:latin typeface="Comic Sans MS"/>
                <a:cs typeface="Comic Sans MS"/>
              </a:rPr>
              <a:t>ί</a:t>
            </a:r>
            <a:r>
              <a:rPr sz="1400" spc="5" dirty="0">
                <a:solidFill>
                  <a:srgbClr val="CC0000"/>
                </a:solidFill>
                <a:latin typeface="Comic Sans MS"/>
                <a:cs typeface="Comic Sans MS"/>
              </a:rPr>
              <a:t>δ</a:t>
            </a:r>
            <a:r>
              <a:rPr sz="1400" spc="-10" dirty="0">
                <a:solidFill>
                  <a:srgbClr val="CC0000"/>
                </a:solidFill>
                <a:latin typeface="Comic Sans MS"/>
                <a:cs typeface="Comic Sans MS"/>
              </a:rPr>
              <a:t>ι</a:t>
            </a:r>
            <a:r>
              <a:rPr sz="1400" dirty="0">
                <a:solidFill>
                  <a:srgbClr val="CC0000"/>
                </a:solidFill>
                <a:latin typeface="Comic Sans MS"/>
                <a:cs typeface="Comic Sans MS"/>
              </a:rPr>
              <a:t>ο  </a:t>
            </a:r>
            <a:r>
              <a:rPr sz="1400" spc="-5" dirty="0">
                <a:solidFill>
                  <a:srgbClr val="CC0000"/>
                </a:solidFill>
                <a:latin typeface="Comic Sans MS"/>
                <a:cs typeface="Comic Sans MS"/>
              </a:rPr>
              <a:t>Π</a:t>
            </a:r>
            <a:r>
              <a:rPr sz="1400" spc="5" dirty="0">
                <a:solidFill>
                  <a:srgbClr val="CC0000"/>
                </a:solidFill>
                <a:latin typeface="Comic Sans MS"/>
                <a:cs typeface="Comic Sans MS"/>
              </a:rPr>
              <a:t>ο</a:t>
            </a:r>
            <a:r>
              <a:rPr sz="1400" dirty="0">
                <a:solidFill>
                  <a:srgbClr val="CC0000"/>
                </a:solidFill>
                <a:latin typeface="Comic Sans MS"/>
                <a:cs typeface="Comic Sans MS"/>
              </a:rPr>
              <a:t>ι</a:t>
            </a:r>
            <a:r>
              <a:rPr sz="1400" spc="5" dirty="0">
                <a:solidFill>
                  <a:srgbClr val="CC0000"/>
                </a:solidFill>
                <a:latin typeface="Comic Sans MS"/>
                <a:cs typeface="Comic Sans MS"/>
              </a:rPr>
              <a:t>ό</a:t>
            </a:r>
            <a:r>
              <a:rPr sz="1400" spc="-5" dirty="0">
                <a:solidFill>
                  <a:srgbClr val="CC0000"/>
                </a:solidFill>
                <a:latin typeface="Comic Sans MS"/>
                <a:cs typeface="Comic Sans MS"/>
              </a:rPr>
              <a:t>τητ</a:t>
            </a:r>
            <a:r>
              <a:rPr sz="1400" spc="30" dirty="0">
                <a:solidFill>
                  <a:srgbClr val="CC0000"/>
                </a:solidFill>
                <a:latin typeface="Comic Sans MS"/>
                <a:cs typeface="Comic Sans MS"/>
              </a:rPr>
              <a:t>α</a:t>
            </a:r>
            <a:r>
              <a:rPr sz="1400" dirty="0">
                <a:solidFill>
                  <a:srgbClr val="CC0000"/>
                </a:solidFill>
                <a:latin typeface="Comic Sans MS"/>
                <a:cs typeface="Comic Sans MS"/>
              </a:rPr>
              <a:t>ς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67744" y="3789040"/>
            <a:ext cx="4162425" cy="845819"/>
          </a:xfrm>
          <a:custGeom>
            <a:avLst/>
            <a:gdLst/>
            <a:ahLst/>
            <a:cxnLst/>
            <a:rect l="l" t="t" r="r" b="b"/>
            <a:pathLst>
              <a:path w="4162425" h="845820">
                <a:moveTo>
                  <a:pt x="4162044" y="839724"/>
                </a:moveTo>
                <a:lnTo>
                  <a:pt x="4162044" y="838200"/>
                </a:lnTo>
                <a:lnTo>
                  <a:pt x="4160520" y="835152"/>
                </a:lnTo>
                <a:lnTo>
                  <a:pt x="3573780" y="1524"/>
                </a:lnTo>
                <a:lnTo>
                  <a:pt x="3572256" y="0"/>
                </a:lnTo>
                <a:lnTo>
                  <a:pt x="589788" y="0"/>
                </a:lnTo>
                <a:lnTo>
                  <a:pt x="588264" y="1524"/>
                </a:lnTo>
                <a:lnTo>
                  <a:pt x="1524" y="835152"/>
                </a:lnTo>
                <a:lnTo>
                  <a:pt x="0" y="838200"/>
                </a:lnTo>
                <a:lnTo>
                  <a:pt x="0" y="839724"/>
                </a:lnTo>
                <a:lnTo>
                  <a:pt x="1524" y="842772"/>
                </a:lnTo>
                <a:lnTo>
                  <a:pt x="4572" y="845820"/>
                </a:lnTo>
                <a:lnTo>
                  <a:pt x="7620" y="845820"/>
                </a:lnTo>
                <a:lnTo>
                  <a:pt x="7620" y="832104"/>
                </a:lnTo>
                <a:lnTo>
                  <a:pt x="19700" y="832104"/>
                </a:lnTo>
                <a:lnTo>
                  <a:pt x="592836" y="17805"/>
                </a:lnTo>
                <a:lnTo>
                  <a:pt x="592836" y="12192"/>
                </a:lnTo>
                <a:lnTo>
                  <a:pt x="598932" y="9144"/>
                </a:lnTo>
                <a:lnTo>
                  <a:pt x="598932" y="12192"/>
                </a:lnTo>
                <a:lnTo>
                  <a:pt x="3563112" y="12192"/>
                </a:lnTo>
                <a:lnTo>
                  <a:pt x="3563112" y="9144"/>
                </a:lnTo>
                <a:lnTo>
                  <a:pt x="3569208" y="12192"/>
                </a:lnTo>
                <a:lnTo>
                  <a:pt x="3569208" y="17805"/>
                </a:lnTo>
                <a:lnTo>
                  <a:pt x="4142343" y="832104"/>
                </a:lnTo>
                <a:lnTo>
                  <a:pt x="4155948" y="832104"/>
                </a:lnTo>
                <a:lnTo>
                  <a:pt x="4155948" y="845820"/>
                </a:lnTo>
                <a:lnTo>
                  <a:pt x="4157472" y="845820"/>
                </a:lnTo>
                <a:lnTo>
                  <a:pt x="4160520" y="844296"/>
                </a:lnTo>
                <a:lnTo>
                  <a:pt x="4160520" y="842772"/>
                </a:lnTo>
                <a:lnTo>
                  <a:pt x="4162044" y="839724"/>
                </a:lnTo>
                <a:close/>
              </a:path>
              <a:path w="4162425" h="845820">
                <a:moveTo>
                  <a:pt x="19700" y="832104"/>
                </a:moveTo>
                <a:lnTo>
                  <a:pt x="7620" y="832104"/>
                </a:lnTo>
                <a:lnTo>
                  <a:pt x="12192" y="842772"/>
                </a:lnTo>
                <a:lnTo>
                  <a:pt x="19700" y="832104"/>
                </a:lnTo>
                <a:close/>
              </a:path>
              <a:path w="4162425" h="845820">
                <a:moveTo>
                  <a:pt x="4155948" y="845820"/>
                </a:moveTo>
                <a:lnTo>
                  <a:pt x="4155948" y="832104"/>
                </a:lnTo>
                <a:lnTo>
                  <a:pt x="4149852" y="842772"/>
                </a:lnTo>
                <a:lnTo>
                  <a:pt x="4142343" y="832104"/>
                </a:lnTo>
                <a:lnTo>
                  <a:pt x="19700" y="832104"/>
                </a:lnTo>
                <a:lnTo>
                  <a:pt x="12192" y="842772"/>
                </a:lnTo>
                <a:lnTo>
                  <a:pt x="7620" y="832104"/>
                </a:lnTo>
                <a:lnTo>
                  <a:pt x="7620" y="845820"/>
                </a:lnTo>
                <a:lnTo>
                  <a:pt x="4155948" y="845820"/>
                </a:lnTo>
                <a:close/>
              </a:path>
              <a:path w="4162425" h="845820">
                <a:moveTo>
                  <a:pt x="598932" y="9144"/>
                </a:moveTo>
                <a:lnTo>
                  <a:pt x="592836" y="12192"/>
                </a:lnTo>
                <a:lnTo>
                  <a:pt x="596786" y="12192"/>
                </a:lnTo>
                <a:lnTo>
                  <a:pt x="598932" y="9144"/>
                </a:lnTo>
                <a:close/>
              </a:path>
              <a:path w="4162425" h="845820">
                <a:moveTo>
                  <a:pt x="596786" y="12192"/>
                </a:moveTo>
                <a:lnTo>
                  <a:pt x="592836" y="12192"/>
                </a:lnTo>
                <a:lnTo>
                  <a:pt x="592836" y="17805"/>
                </a:lnTo>
                <a:lnTo>
                  <a:pt x="596786" y="12192"/>
                </a:lnTo>
                <a:close/>
              </a:path>
              <a:path w="4162425" h="845820">
                <a:moveTo>
                  <a:pt x="598932" y="12192"/>
                </a:moveTo>
                <a:lnTo>
                  <a:pt x="598932" y="9144"/>
                </a:lnTo>
                <a:lnTo>
                  <a:pt x="596786" y="12192"/>
                </a:lnTo>
                <a:lnTo>
                  <a:pt x="598932" y="12192"/>
                </a:lnTo>
                <a:close/>
              </a:path>
              <a:path w="4162425" h="845820">
                <a:moveTo>
                  <a:pt x="3569208" y="12192"/>
                </a:moveTo>
                <a:lnTo>
                  <a:pt x="3563112" y="9144"/>
                </a:lnTo>
                <a:lnTo>
                  <a:pt x="3565257" y="12192"/>
                </a:lnTo>
                <a:lnTo>
                  <a:pt x="3569208" y="12192"/>
                </a:lnTo>
                <a:close/>
              </a:path>
              <a:path w="4162425" h="845820">
                <a:moveTo>
                  <a:pt x="3565257" y="12192"/>
                </a:moveTo>
                <a:lnTo>
                  <a:pt x="3563112" y="9144"/>
                </a:lnTo>
                <a:lnTo>
                  <a:pt x="3563112" y="12192"/>
                </a:lnTo>
                <a:lnTo>
                  <a:pt x="3565257" y="12192"/>
                </a:lnTo>
                <a:close/>
              </a:path>
              <a:path w="4162425" h="845820">
                <a:moveTo>
                  <a:pt x="3569208" y="17805"/>
                </a:moveTo>
                <a:lnTo>
                  <a:pt x="3569208" y="12192"/>
                </a:lnTo>
                <a:lnTo>
                  <a:pt x="3565257" y="12192"/>
                </a:lnTo>
                <a:lnTo>
                  <a:pt x="3569208" y="17805"/>
                </a:lnTo>
                <a:close/>
              </a:path>
              <a:path w="4162425" h="845820">
                <a:moveTo>
                  <a:pt x="4155948" y="832104"/>
                </a:moveTo>
                <a:lnTo>
                  <a:pt x="4142343" y="832104"/>
                </a:lnTo>
                <a:lnTo>
                  <a:pt x="4149852" y="842772"/>
                </a:lnTo>
                <a:lnTo>
                  <a:pt x="4155948" y="832104"/>
                </a:lnTo>
                <a:close/>
              </a:path>
            </a:pathLst>
          </a:custGeom>
          <a:solidFill>
            <a:srgbClr val="012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/>
          <p:nvPr/>
        </p:nvSpPr>
        <p:spPr>
          <a:xfrm>
            <a:off x="1691680" y="4653136"/>
            <a:ext cx="5309870" cy="830580"/>
          </a:xfrm>
          <a:custGeom>
            <a:avLst/>
            <a:gdLst/>
            <a:ahLst/>
            <a:cxnLst/>
            <a:rect l="l" t="t" r="r" b="b"/>
            <a:pathLst>
              <a:path w="5309870" h="830579">
                <a:moveTo>
                  <a:pt x="5309615" y="830579"/>
                </a:moveTo>
                <a:lnTo>
                  <a:pt x="4794503" y="0"/>
                </a:lnTo>
                <a:lnTo>
                  <a:pt x="515111" y="0"/>
                </a:lnTo>
                <a:lnTo>
                  <a:pt x="0" y="830579"/>
                </a:lnTo>
                <a:lnTo>
                  <a:pt x="5309615" y="830579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339752" y="4077072"/>
            <a:ext cx="42037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49225" algn="ctr">
              <a:lnSpc>
                <a:spcPct val="100000"/>
              </a:lnSpc>
              <a:spcBef>
                <a:spcPts val="95"/>
              </a:spcBef>
            </a:pPr>
            <a:r>
              <a:rPr lang="el-GR" sz="1600" spc="5" dirty="0" smtClean="0">
                <a:solidFill>
                  <a:srgbClr val="CC0000"/>
                </a:solidFill>
                <a:latin typeface="Comic Sans MS"/>
                <a:cs typeface="Comic Sans MS"/>
              </a:rPr>
              <a:t>Δ</a:t>
            </a:r>
            <a:r>
              <a:rPr sz="1600" spc="5" dirty="0" err="1" smtClean="0">
                <a:solidFill>
                  <a:srgbClr val="CC0000"/>
                </a:solidFill>
                <a:latin typeface="Comic Sans MS"/>
                <a:cs typeface="Comic Sans MS"/>
              </a:rPr>
              <a:t>ιαδικασίες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30" dirty="0">
                <a:solidFill>
                  <a:srgbClr val="CC0000"/>
                </a:solidFill>
                <a:latin typeface="Comic Sans MS"/>
                <a:cs typeface="Comic Sans MS"/>
              </a:rPr>
              <a:t>Οδηγίες, </a:t>
            </a:r>
            <a:r>
              <a:rPr sz="1600" spc="25" dirty="0">
                <a:solidFill>
                  <a:srgbClr val="CC0000"/>
                </a:solidFill>
                <a:latin typeface="Comic Sans MS"/>
                <a:cs typeface="Comic Sans MS"/>
              </a:rPr>
              <a:t>προδιαγραφές, </a:t>
            </a:r>
            <a:r>
              <a:rPr sz="1600" spc="-5" dirty="0">
                <a:solidFill>
                  <a:srgbClr val="CC0000"/>
                </a:solidFill>
                <a:latin typeface="Comic Sans MS"/>
                <a:cs typeface="Comic Sans MS"/>
              </a:rPr>
              <a:t>εξωτερικά</a:t>
            </a:r>
            <a:r>
              <a:rPr sz="1600" spc="25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600" spc="25" dirty="0">
                <a:solidFill>
                  <a:srgbClr val="CC0000"/>
                </a:solidFill>
                <a:latin typeface="Comic Sans MS"/>
                <a:cs typeface="Comic Sans MS"/>
              </a:rPr>
              <a:t>έγγραφα</a:t>
            </a:r>
            <a:endParaRPr sz="1600" dirty="0">
              <a:latin typeface="Comic Sans MS"/>
              <a:cs typeface="Comic Sans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19672" y="5517232"/>
            <a:ext cx="5341620" cy="443865"/>
            <a:chOff x="2171562" y="6220968"/>
            <a:chExt cx="5341620" cy="443865"/>
          </a:xfrm>
        </p:grpSpPr>
        <p:sp>
          <p:nvSpPr>
            <p:cNvPr id="30" name="object 30"/>
            <p:cNvSpPr/>
            <p:nvPr/>
          </p:nvSpPr>
          <p:spPr>
            <a:xfrm>
              <a:off x="2177658" y="6227064"/>
              <a:ext cx="5329555" cy="431800"/>
            </a:xfrm>
            <a:custGeom>
              <a:avLst/>
              <a:gdLst/>
              <a:ahLst/>
              <a:cxnLst/>
              <a:rect l="l" t="t" r="r" b="b"/>
              <a:pathLst>
                <a:path w="5329555" h="431800">
                  <a:moveTo>
                    <a:pt x="5329427" y="431291"/>
                  </a:moveTo>
                  <a:lnTo>
                    <a:pt x="5329427" y="0"/>
                  </a:lnTo>
                  <a:lnTo>
                    <a:pt x="0" y="0"/>
                  </a:lnTo>
                  <a:lnTo>
                    <a:pt x="0" y="431291"/>
                  </a:lnTo>
                  <a:lnTo>
                    <a:pt x="5329427" y="431291"/>
                  </a:lnTo>
                  <a:close/>
                </a:path>
              </a:pathLst>
            </a:custGeom>
            <a:solidFill>
              <a:srgbClr val="326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71562" y="6220968"/>
              <a:ext cx="5341620" cy="443865"/>
            </a:xfrm>
            <a:custGeom>
              <a:avLst/>
              <a:gdLst/>
              <a:ahLst/>
              <a:cxnLst/>
              <a:rect l="l" t="t" r="r" b="b"/>
              <a:pathLst>
                <a:path w="5341620" h="443865">
                  <a:moveTo>
                    <a:pt x="5341620" y="443484"/>
                  </a:moveTo>
                  <a:lnTo>
                    <a:pt x="5341620" y="0"/>
                  </a:lnTo>
                  <a:lnTo>
                    <a:pt x="0" y="0"/>
                  </a:lnTo>
                  <a:lnTo>
                    <a:pt x="0" y="443484"/>
                  </a:lnTo>
                  <a:lnTo>
                    <a:pt x="6096" y="443484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5329428" y="12192"/>
                  </a:lnTo>
                  <a:lnTo>
                    <a:pt x="5329428" y="6096"/>
                  </a:lnTo>
                  <a:lnTo>
                    <a:pt x="5335524" y="12192"/>
                  </a:lnTo>
                  <a:lnTo>
                    <a:pt x="5335524" y="443484"/>
                  </a:lnTo>
                  <a:lnTo>
                    <a:pt x="5341620" y="443484"/>
                  </a:lnTo>
                  <a:close/>
                </a:path>
                <a:path w="5341620" h="443865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5341620" h="443865">
                  <a:moveTo>
                    <a:pt x="12192" y="43129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431292"/>
                  </a:lnTo>
                  <a:lnTo>
                    <a:pt x="12192" y="431292"/>
                  </a:lnTo>
                  <a:close/>
                </a:path>
                <a:path w="5341620" h="443865">
                  <a:moveTo>
                    <a:pt x="5335524" y="431292"/>
                  </a:moveTo>
                  <a:lnTo>
                    <a:pt x="6096" y="431292"/>
                  </a:lnTo>
                  <a:lnTo>
                    <a:pt x="12192" y="437388"/>
                  </a:lnTo>
                  <a:lnTo>
                    <a:pt x="12192" y="443484"/>
                  </a:lnTo>
                  <a:lnTo>
                    <a:pt x="5329428" y="443484"/>
                  </a:lnTo>
                  <a:lnTo>
                    <a:pt x="5329428" y="437388"/>
                  </a:lnTo>
                  <a:lnTo>
                    <a:pt x="5335524" y="431292"/>
                  </a:lnTo>
                  <a:close/>
                </a:path>
                <a:path w="5341620" h="443865">
                  <a:moveTo>
                    <a:pt x="12192" y="443484"/>
                  </a:moveTo>
                  <a:lnTo>
                    <a:pt x="12192" y="437388"/>
                  </a:lnTo>
                  <a:lnTo>
                    <a:pt x="6096" y="431292"/>
                  </a:lnTo>
                  <a:lnTo>
                    <a:pt x="6096" y="443484"/>
                  </a:lnTo>
                  <a:lnTo>
                    <a:pt x="12192" y="443484"/>
                  </a:lnTo>
                  <a:close/>
                </a:path>
                <a:path w="5341620" h="443865">
                  <a:moveTo>
                    <a:pt x="5335524" y="12192"/>
                  </a:moveTo>
                  <a:lnTo>
                    <a:pt x="5329428" y="6096"/>
                  </a:lnTo>
                  <a:lnTo>
                    <a:pt x="5329428" y="12192"/>
                  </a:lnTo>
                  <a:lnTo>
                    <a:pt x="5335524" y="12192"/>
                  </a:lnTo>
                  <a:close/>
                </a:path>
                <a:path w="5341620" h="443865">
                  <a:moveTo>
                    <a:pt x="5335524" y="431292"/>
                  </a:moveTo>
                  <a:lnTo>
                    <a:pt x="5335524" y="12192"/>
                  </a:lnTo>
                  <a:lnTo>
                    <a:pt x="5329428" y="12192"/>
                  </a:lnTo>
                  <a:lnTo>
                    <a:pt x="5329428" y="431292"/>
                  </a:lnTo>
                  <a:lnTo>
                    <a:pt x="5335524" y="431292"/>
                  </a:lnTo>
                  <a:close/>
                </a:path>
                <a:path w="5341620" h="443865">
                  <a:moveTo>
                    <a:pt x="5335524" y="443484"/>
                  </a:moveTo>
                  <a:lnTo>
                    <a:pt x="5335524" y="431292"/>
                  </a:lnTo>
                  <a:lnTo>
                    <a:pt x="5329428" y="437388"/>
                  </a:lnTo>
                  <a:lnTo>
                    <a:pt x="5329428" y="443484"/>
                  </a:lnTo>
                  <a:lnTo>
                    <a:pt x="5335524" y="443484"/>
                  </a:lnTo>
                  <a:close/>
                </a:path>
              </a:pathLst>
            </a:custGeom>
            <a:solidFill>
              <a:srgbClr val="0128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19672" y="5517232"/>
            <a:ext cx="5329555" cy="4318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R="198755" algn="ctr">
              <a:lnSpc>
                <a:spcPct val="100000"/>
              </a:lnSpc>
              <a:spcBef>
                <a:spcPts val="484"/>
              </a:spcBef>
            </a:pPr>
            <a:r>
              <a:rPr sz="1600" dirty="0">
                <a:solidFill>
                  <a:srgbClr val="CC0000"/>
                </a:solidFill>
                <a:latin typeface="Comic Sans MS"/>
                <a:cs typeface="Comic Sans MS"/>
              </a:rPr>
              <a:t>Αρχεία </a:t>
            </a:r>
            <a:r>
              <a:rPr sz="1600" spc="305" dirty="0">
                <a:solidFill>
                  <a:srgbClr val="CC0000"/>
                </a:solidFill>
                <a:latin typeface="Comic Sans MS"/>
                <a:cs typeface="Comic Sans MS"/>
              </a:rPr>
              <a:t>-</a:t>
            </a:r>
            <a:r>
              <a:rPr sz="1600" spc="-2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CC0000"/>
                </a:solidFill>
                <a:latin typeface="Comic Sans MS"/>
                <a:cs typeface="Comic Sans MS"/>
              </a:rPr>
              <a:t>Αποδείξεις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627784" y="692696"/>
            <a:ext cx="550291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CC0000"/>
                </a:solidFill>
              </a:rPr>
              <a:t>ΕΥΘΥΝΗ </a:t>
            </a:r>
            <a:r>
              <a:rPr sz="2800" spc="-10" dirty="0">
                <a:solidFill>
                  <a:srgbClr val="CC0000"/>
                </a:solidFill>
              </a:rPr>
              <a:t>ΤΗΣ </a:t>
            </a:r>
            <a:r>
              <a:rPr lang="el-GR" sz="2800" spc="-25" dirty="0" smtClean="0">
                <a:solidFill>
                  <a:srgbClr val="CC0000"/>
                </a:solidFill>
              </a:rPr>
              <a:t>Δ</a:t>
            </a:r>
            <a:r>
              <a:rPr sz="2800" spc="-25" dirty="0" smtClean="0">
                <a:solidFill>
                  <a:srgbClr val="CC0000"/>
                </a:solidFill>
              </a:rPr>
              <a:t>ΙΟΙΚΗΣΗΣ</a:t>
            </a:r>
            <a:endParaRPr sz="2800" dirty="0"/>
          </a:p>
        </p:txBody>
      </p:sp>
      <p:sp>
        <p:nvSpPr>
          <p:cNvPr id="7" name="object 4"/>
          <p:cNvSpPr txBox="1"/>
          <p:nvPr/>
        </p:nvSpPr>
        <p:spPr>
          <a:xfrm>
            <a:off x="611560" y="1556792"/>
            <a:ext cx="7921625" cy="469974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80"/>
              </a:spcBef>
              <a:tabLst>
                <a:tab pos="996950" algn="l"/>
              </a:tabLst>
            </a:pP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el-GR" sz="2000" b="1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b="1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έσµευση</a:t>
            </a:r>
            <a:r>
              <a:rPr sz="2000" b="1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 err="1">
                <a:solidFill>
                  <a:srgbClr val="0000FF"/>
                </a:solidFill>
                <a:latin typeface="Comic Sans MS"/>
                <a:cs typeface="Comic Sans MS"/>
              </a:rPr>
              <a:t>της</a:t>
            </a:r>
            <a:r>
              <a:rPr sz="2000" b="1" spc="-1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b="1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b="1" spc="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ιοίκησης</a:t>
            </a:r>
            <a:endParaRPr sz="2000" b="1" dirty="0">
              <a:latin typeface="Comic Sans MS"/>
              <a:cs typeface="Comic Sans MS"/>
            </a:endParaRPr>
          </a:p>
          <a:p>
            <a:pPr marL="710565" marR="9525" indent="-624840">
              <a:lnSpc>
                <a:spcPct val="120000"/>
              </a:lnSpc>
              <a:buClr>
                <a:srgbClr val="CC0000"/>
              </a:buClr>
              <a:buFont typeface="DejaVu Sans"/>
              <a:buChar char="✓"/>
              <a:tabLst>
                <a:tab pos="710565" algn="l"/>
                <a:tab pos="711200" algn="l"/>
                <a:tab pos="409829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</a:t>
            </a:r>
            <a:r>
              <a:rPr sz="2000" spc="5" dirty="0" err="1">
                <a:solidFill>
                  <a:srgbClr val="0000FF"/>
                </a:solidFill>
                <a:latin typeface="Comic Sans MS"/>
                <a:cs typeface="Comic Sans MS"/>
              </a:rPr>
              <a:t>Ανώτατη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</a:t>
            </a:r>
            <a:r>
              <a:rPr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ΠΡΕΠΕΙ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παρέχει αποδείξεις για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τη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δέσµευσ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ή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της</a:t>
            </a:r>
            <a:r>
              <a:rPr sz="2000" spc="-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στην 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ανάπτυξη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	και 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εφαρµογή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του Συστήµατος</a:t>
            </a:r>
            <a:r>
              <a:rPr sz="2000" spc="-1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 τη 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διαρκή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βελτίωση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της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αποτελεσµατικότητ</a:t>
            </a:r>
            <a:r>
              <a:rPr lang="el-GR"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ά</a:t>
            </a:r>
            <a:r>
              <a:rPr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spc="-1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µε:</a:t>
            </a:r>
            <a:endParaRPr sz="2000" dirty="0">
              <a:latin typeface="Comic Sans MS"/>
              <a:cs typeface="Comic Sans MS"/>
            </a:endParaRPr>
          </a:p>
          <a:p>
            <a:pPr marL="1004569" marR="1094740" indent="-262255">
              <a:lnSpc>
                <a:spcPct val="100000"/>
              </a:lnSpc>
              <a:spcBef>
                <a:spcPts val="1735"/>
              </a:spcBef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α) Ενηµέρωση του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προσωπικού για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 σηµασία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ικανοποίησης  των απαιτήσεων πελάτη και</a:t>
            </a:r>
            <a:r>
              <a:rPr sz="18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νοµοθεσίας</a:t>
            </a:r>
            <a:endParaRPr sz="1800" dirty="0">
              <a:latin typeface="Comic Sans MS"/>
              <a:cs typeface="Comic Sans MS"/>
            </a:endParaRPr>
          </a:p>
          <a:p>
            <a:pPr marL="742315" marR="2860675">
              <a:lnSpc>
                <a:spcPct val="120000"/>
              </a:lnSpc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β) Καθιέρωση Πολιτικής για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Ποιότητα 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γ)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Καθιέρωση σκοπών για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την</a:t>
            </a:r>
            <a:r>
              <a:rPr sz="18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ποιότητα</a:t>
            </a:r>
            <a:endParaRPr sz="1800" dirty="0">
              <a:latin typeface="Comic Sans MS"/>
              <a:cs typeface="Comic Sans MS"/>
            </a:endParaRPr>
          </a:p>
          <a:p>
            <a:pPr marL="742315" marR="4217670">
              <a:lnSpc>
                <a:spcPct val="120000"/>
              </a:lnSpc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δ) </a:t>
            </a:r>
            <a:r>
              <a:rPr lang="el-GR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18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ιεξαγωγή</a:t>
            </a:r>
            <a:r>
              <a:rPr sz="1800" spc="-6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ανασκοπήσεων 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ε) </a:t>
            </a:r>
            <a:r>
              <a:rPr sz="18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Εξασφάλιση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πόρων</a:t>
            </a:r>
            <a:endParaRPr sz="3500" dirty="0">
              <a:latin typeface="Comic Sans MS"/>
              <a:cs typeface="Comic Sans MS"/>
            </a:endParaRPr>
          </a:p>
          <a:p>
            <a:pPr marL="12700" marR="5080">
              <a:lnSpc>
                <a:spcPct val="120000"/>
              </a:lnSpc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υπηρεσίες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υγείας 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έννοια «</a:t>
            </a:r>
            <a:r>
              <a:rPr sz="2000" spc="-5" dirty="0" err="1">
                <a:solidFill>
                  <a:srgbClr val="0000FF"/>
                </a:solidFill>
                <a:latin typeface="Comic Sans MS"/>
                <a:cs typeface="Comic Sans MS"/>
              </a:rPr>
              <a:t>Ανώτατη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»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αφορά σε όλα τα  επίπεδα που έχουν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εκτελεστική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εξουσία (µονάδα, νοσοκοµείο,  περιφέρεια,</a:t>
            </a:r>
            <a:r>
              <a:rPr sz="2000" spc="-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κλπ).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7236296" y="3645024"/>
            <a:ext cx="1726691" cy="1412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627784" y="764704"/>
            <a:ext cx="55975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CC0000"/>
                </a:solidFill>
              </a:rPr>
              <a:t>ΕΣΤΙΑΣΗ </a:t>
            </a:r>
            <a:r>
              <a:rPr sz="2800" dirty="0">
                <a:solidFill>
                  <a:srgbClr val="CC0000"/>
                </a:solidFill>
              </a:rPr>
              <a:t>ΣΤΟΝ </a:t>
            </a:r>
            <a:r>
              <a:rPr sz="2800" dirty="0" smtClean="0">
                <a:solidFill>
                  <a:srgbClr val="CC0000"/>
                </a:solidFill>
              </a:rPr>
              <a:t>ΠΕΛΑΤΗ</a:t>
            </a:r>
            <a:endParaRPr sz="2800" dirty="0"/>
          </a:p>
        </p:txBody>
      </p:sp>
      <p:sp>
        <p:nvSpPr>
          <p:cNvPr id="7" name="object 4"/>
          <p:cNvSpPr txBox="1"/>
          <p:nvPr/>
        </p:nvSpPr>
        <p:spPr>
          <a:xfrm>
            <a:off x="683568" y="2060848"/>
            <a:ext cx="7880984" cy="220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</a:t>
            </a:r>
            <a:r>
              <a:rPr sz="2000" spc="5" dirty="0" err="1">
                <a:solidFill>
                  <a:srgbClr val="0000FF"/>
                </a:solidFill>
                <a:latin typeface="Comic Sans MS"/>
                <a:cs typeface="Comic Sans MS"/>
              </a:rPr>
              <a:t>Ανώτατη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</a:t>
            </a:r>
            <a:r>
              <a:rPr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ΠΡΕΠΕΙ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διασφαλίζει ότι</a:t>
            </a:r>
            <a:r>
              <a:rPr sz="2000" spc="1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600" dirty="0">
              <a:latin typeface="Comic Sans MS"/>
              <a:cs typeface="Comic Sans MS"/>
            </a:endParaRPr>
          </a:p>
          <a:p>
            <a:pPr marL="751840" indent="-381000"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DejaVu Sans"/>
              <a:buChar char="✓"/>
              <a:tabLst>
                <a:tab pos="751205" algn="l"/>
                <a:tab pos="751840" algn="l"/>
                <a:tab pos="2790825" algn="l"/>
                <a:tab pos="532066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Προσδιορίζονται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ικανοποιούνται</a:t>
            </a: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οι	απαιτήσεις του</a:t>
            </a:r>
            <a:r>
              <a:rPr sz="2000" spc="-1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πελάτη</a:t>
            </a:r>
            <a:endParaRPr sz="2000" dirty="0">
              <a:latin typeface="Comic Sans MS"/>
              <a:cs typeface="Comic Sans MS"/>
            </a:endParaRPr>
          </a:p>
          <a:p>
            <a:pPr marL="751840" indent="-381000">
              <a:lnSpc>
                <a:spcPct val="100000"/>
              </a:lnSpc>
              <a:spcBef>
                <a:spcPts val="960"/>
              </a:spcBef>
              <a:buClr>
                <a:srgbClr val="CC0000"/>
              </a:buClr>
              <a:buFont typeface="DejaVu Sans"/>
              <a:buChar char="✓"/>
              <a:tabLst>
                <a:tab pos="751205" algn="l"/>
                <a:tab pos="75184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Αυξάνεται η ικανοποίηση του</a:t>
            </a:r>
            <a:r>
              <a:rPr sz="2000" spc="-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πελάτη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 dirty="0">
              <a:latin typeface="Comic Sans MS"/>
              <a:cs typeface="Comic Sans MS"/>
            </a:endParaRPr>
          </a:p>
          <a:p>
            <a:pPr marL="129539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Κάθε οργανισµός υγείας πρέπει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προσδιορίσει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πελάτες</a:t>
            </a:r>
            <a:r>
              <a:rPr sz="2000" spc="-1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971600" y="5013176"/>
            <a:ext cx="7461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 marR="5080" indent="-376555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Η </a:t>
            </a:r>
            <a:r>
              <a:rPr sz="2000" spc="5" dirty="0" err="1">
                <a:solidFill>
                  <a:srgbClr val="CC0000"/>
                </a:solidFill>
                <a:latin typeface="Comic Sans MS"/>
                <a:cs typeface="Comic Sans MS"/>
              </a:rPr>
              <a:t>Ανώτατη</a:t>
            </a:r>
            <a:r>
              <a:rPr sz="2000" spc="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lang="el-GR" sz="2000" spc="5" dirty="0" smtClean="0">
                <a:solidFill>
                  <a:srgbClr val="CC0000"/>
                </a:solidFill>
                <a:latin typeface="Comic Sans MS"/>
                <a:cs typeface="Comic Sans MS"/>
              </a:rPr>
              <a:t>Δ</a:t>
            </a:r>
            <a:r>
              <a:rPr sz="2000" spc="5" dirty="0" err="1" smtClean="0">
                <a:solidFill>
                  <a:srgbClr val="CC0000"/>
                </a:solidFill>
                <a:latin typeface="Comic Sans MS"/>
                <a:cs typeface="Comic Sans MS"/>
              </a:rPr>
              <a:t>ιοίκηση</a:t>
            </a:r>
            <a:r>
              <a:rPr sz="2000" spc="5" dirty="0" smtClean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πρέπει </a:t>
            </a:r>
            <a:r>
              <a:rPr sz="2000" spc="20" dirty="0">
                <a:solidFill>
                  <a:srgbClr val="CC0000"/>
                </a:solidFill>
                <a:latin typeface="Comic Sans MS"/>
                <a:cs typeface="Comic Sans MS"/>
              </a:rPr>
              <a:t>να </a:t>
            </a:r>
            <a:r>
              <a:rPr sz="2000" spc="15" dirty="0">
                <a:solidFill>
                  <a:srgbClr val="CC0000"/>
                </a:solidFill>
                <a:latin typeface="Comic Sans MS"/>
                <a:cs typeface="Comic Sans MS"/>
              </a:rPr>
              <a:t>διασφαλίζει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ότι οι πληροφορίες  </a:t>
            </a:r>
            <a:r>
              <a:rPr sz="2000" spc="15" dirty="0">
                <a:solidFill>
                  <a:srgbClr val="CC0000"/>
                </a:solidFill>
                <a:latin typeface="Comic Sans MS"/>
                <a:cs typeface="Comic Sans MS"/>
              </a:rPr>
              <a:t>σχετικά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µε </a:t>
            </a:r>
            <a:r>
              <a:rPr sz="2000" spc="25" dirty="0">
                <a:solidFill>
                  <a:srgbClr val="CC0000"/>
                </a:solidFill>
                <a:latin typeface="Comic Sans MS"/>
                <a:cs typeface="Comic Sans MS"/>
              </a:rPr>
              <a:t>τα </a:t>
            </a:r>
            <a:r>
              <a:rPr sz="2000" spc="10" dirty="0">
                <a:solidFill>
                  <a:srgbClr val="CC0000"/>
                </a:solidFill>
                <a:latin typeface="Comic Sans MS"/>
                <a:cs typeface="Comic Sans MS"/>
              </a:rPr>
              <a:t>δικαιώµατα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του </a:t>
            </a:r>
            <a:r>
              <a:rPr sz="2000" spc="10" dirty="0">
                <a:solidFill>
                  <a:srgbClr val="CC0000"/>
                </a:solidFill>
                <a:latin typeface="Comic Sans MS"/>
                <a:cs typeface="Comic Sans MS"/>
              </a:rPr>
              <a:t>ασθενούς </a:t>
            </a:r>
            <a:r>
              <a:rPr sz="2000" spc="5" dirty="0">
                <a:solidFill>
                  <a:srgbClr val="CC0000"/>
                </a:solidFill>
                <a:latin typeface="Comic Sans MS"/>
                <a:cs typeface="Comic Sans MS"/>
              </a:rPr>
              <a:t>είναι</a:t>
            </a:r>
            <a:r>
              <a:rPr sz="2000" spc="509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CC0000"/>
                </a:solidFill>
                <a:latin typeface="Comic Sans MS"/>
                <a:cs typeface="Comic Sans MS"/>
              </a:rPr>
              <a:t>διαθέσιµες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7020272" y="1052736"/>
            <a:ext cx="911352" cy="1168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195736" y="1052736"/>
            <a:ext cx="59766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3850" algn="l"/>
              </a:tabLst>
            </a:pPr>
            <a:r>
              <a:rPr sz="2800" spc="-15" dirty="0" smtClean="0">
                <a:solidFill>
                  <a:srgbClr val="CC0000"/>
                </a:solidFill>
              </a:rPr>
              <a:t>ΑΝΑΣΚΟΠΗΣ</a:t>
            </a:r>
            <a:r>
              <a:rPr lang="el-GR" sz="2800" spc="-15" dirty="0" smtClean="0">
                <a:solidFill>
                  <a:srgbClr val="CC0000"/>
                </a:solidFill>
              </a:rPr>
              <a:t>Η </a:t>
            </a:r>
            <a:r>
              <a:rPr sz="2800" spc="-10" dirty="0" smtClean="0">
                <a:solidFill>
                  <a:srgbClr val="CC0000"/>
                </a:solidFill>
              </a:rPr>
              <a:t>ΑΠΟ </a:t>
            </a:r>
            <a:r>
              <a:rPr sz="2800" spc="15" dirty="0">
                <a:solidFill>
                  <a:srgbClr val="CC0000"/>
                </a:solidFill>
              </a:rPr>
              <a:t>ΤΗ </a:t>
            </a:r>
            <a:r>
              <a:rPr lang="el-GR" sz="2800" spc="-15" dirty="0" smtClean="0">
                <a:solidFill>
                  <a:srgbClr val="CC0000"/>
                </a:solidFill>
              </a:rPr>
              <a:t>Δ</a:t>
            </a:r>
            <a:r>
              <a:rPr sz="2800" spc="-15" dirty="0" smtClean="0">
                <a:solidFill>
                  <a:srgbClr val="CC0000"/>
                </a:solidFill>
              </a:rPr>
              <a:t>ΙΟΙΚΗΣΗ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611560" y="2204864"/>
            <a:ext cx="8136904" cy="356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8635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</a:t>
            </a:r>
            <a:r>
              <a:rPr sz="2000" spc="5" dirty="0" err="1">
                <a:solidFill>
                  <a:srgbClr val="0000FF"/>
                </a:solidFill>
                <a:latin typeface="Comic Sans MS"/>
                <a:cs typeface="Comic Sans MS"/>
              </a:rPr>
              <a:t>Ανώτατη</a:t>
            </a:r>
            <a:r>
              <a:rPr sz="2000" spc="254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</a:t>
            </a:r>
            <a:r>
              <a:rPr sz="2000" spc="5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ΠΡΕΠΕΙ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ανασκοπεί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Σ</a:t>
            </a:r>
            <a:r>
              <a:rPr lang="el-GR"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r>
              <a:rPr sz="2000" spc="-17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σε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προγραµµατισµένα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διαστήµατα, ώστε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</a:t>
            </a:r>
            <a:r>
              <a:rPr sz="2000" spc="-10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εξασφαλίζει: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 dirty="0">
              <a:latin typeface="Comic Sans MS"/>
              <a:cs typeface="Comic Sans MS"/>
            </a:endParaRPr>
          </a:p>
          <a:p>
            <a:pPr marL="545465" marR="3128645">
              <a:lnSpc>
                <a:spcPct val="120000"/>
              </a:lnSpc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α)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καταλληλότητά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β) </a:t>
            </a:r>
            <a:r>
              <a:rPr sz="2000" spc="-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την</a:t>
            </a:r>
            <a:r>
              <a:rPr lang="el-GR" sz="20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επάρκειά</a:t>
            </a:r>
            <a:r>
              <a:rPr sz="2000" spc="-4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endParaRPr sz="2000" dirty="0">
              <a:latin typeface="Comic Sans MS"/>
              <a:cs typeface="Comic Sans MS"/>
            </a:endParaRPr>
          </a:p>
          <a:p>
            <a:pPr marL="54546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γ) την αποτελεσµατικότητά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Πρέπει συγχρόνως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</a:t>
            </a:r>
            <a:r>
              <a:rPr sz="2000" spc="-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αξιολογεί:</a:t>
            </a:r>
            <a:endParaRPr sz="2000" dirty="0">
              <a:latin typeface="Comic Sans MS"/>
              <a:cs typeface="Comic Sans MS"/>
            </a:endParaRPr>
          </a:p>
          <a:p>
            <a:pPr marL="927100" indent="-38163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926465" algn="l"/>
                <a:tab pos="9271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Τις πιθανές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αλλαγές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συντελέστηκαν</a:t>
            </a:r>
            <a:endParaRPr sz="2000" dirty="0">
              <a:latin typeface="Comic Sans MS"/>
              <a:cs typeface="Comic Sans MS"/>
            </a:endParaRPr>
          </a:p>
          <a:p>
            <a:pPr marL="927100" indent="-381635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926465" algn="l"/>
                <a:tab pos="9271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Τις ευκαιρίες για</a:t>
            </a:r>
            <a:r>
              <a:rPr sz="2000" spc="-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βελτιώσεις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16216" y="3140968"/>
            <a:ext cx="1868423" cy="1429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331640" y="764704"/>
            <a:ext cx="72008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41820" algn="l"/>
              </a:tabLst>
            </a:pPr>
            <a:r>
              <a:rPr lang="el-GR" sz="2000" spc="-2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l-GR" sz="2000" spc="-2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sz="2000" spc="-1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sz="2000" spc="-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sz="2000" spc="3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Ν</a:t>
            </a:r>
            <a:r>
              <a:rPr sz="2000" spc="-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sz="2000" spc="40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spc="-19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sz="2000" spc="-1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Ι</a:t>
            </a:r>
            <a:r>
              <a:rPr sz="2000" spc="-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sz="2000" spc="38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3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sz="2000" spc="-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sz="2000" spc="4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Ν</a:t>
            </a:r>
            <a:r>
              <a:rPr lang="el-GR" sz="2000" spc="38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sz="2000" spc="3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Ν</a:t>
            </a:r>
            <a:r>
              <a:rPr sz="2000" spc="-1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sz="2000" spc="-6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sz="2000" spc="-1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ΚΟ</a:t>
            </a:r>
            <a:r>
              <a:rPr sz="2000" spc="-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ΠΗ</a:t>
            </a:r>
            <a:r>
              <a:rPr sz="2000" spc="-6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sz="2000" spc="-5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	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827584" y="1340768"/>
            <a:ext cx="7315200" cy="521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α)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Αποτελέσµατα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επιθεωρήσεων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1685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β)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εδοµένα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</a:t>
            </a:r>
            <a:r>
              <a:rPr sz="20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πελάτες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168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γ)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Ανάλυση επίδοσης διεργασιών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συµµόρφωσης</a:t>
            </a:r>
            <a:r>
              <a:rPr sz="2000" spc="-1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προϊόντων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168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δ) Κατάσταση Προληπτικών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και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ιορθωτικών</a:t>
            </a:r>
            <a:r>
              <a:rPr sz="2000" spc="-13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ενεργειών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168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  <a:tab pos="433387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ε)</a:t>
            </a:r>
            <a:r>
              <a:rPr sz="2000" spc="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Παρακολούθηση</a:t>
            </a:r>
            <a:r>
              <a:rPr sz="2000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προηγούµενων	ανασκοπήσεων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168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στ)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Αλλαγές δεδοµένων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επηρεάζουν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</a:t>
            </a:r>
            <a:r>
              <a:rPr sz="2000" spc="-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Σ</a:t>
            </a:r>
            <a:r>
              <a:rPr lang="el-GR"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endParaRPr sz="2000" dirty="0">
              <a:latin typeface="Comic Sans MS"/>
              <a:cs typeface="Comic Sans MS"/>
            </a:endParaRPr>
          </a:p>
          <a:p>
            <a:pPr marL="22860" marR="3945254" indent="-10795">
              <a:lnSpc>
                <a:spcPct val="162000"/>
              </a:lnSpc>
              <a:spcBef>
                <a:spcPts val="19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ζ) Προτάσεις για</a:t>
            </a:r>
            <a:r>
              <a:rPr sz="2000" spc="-1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  Επίσης:</a:t>
            </a:r>
            <a:endParaRPr sz="2000" dirty="0">
              <a:latin typeface="Comic Sans MS"/>
              <a:cs typeface="Comic Sans MS"/>
            </a:endParaRPr>
          </a:p>
          <a:p>
            <a:pPr marL="365760" indent="-343535">
              <a:lnSpc>
                <a:spcPct val="100000"/>
              </a:lnSpc>
              <a:spcBef>
                <a:spcPts val="960"/>
              </a:spcBef>
              <a:buClr>
                <a:srgbClr val="CC0000"/>
              </a:buClr>
              <a:buFont typeface="DejaVu Sans"/>
              <a:buChar char="➢"/>
              <a:tabLst>
                <a:tab pos="365760" algn="l"/>
                <a:tab pos="36639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Αναφορές από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επισκέψεις ελεγκτικών</a:t>
            </a:r>
            <a:r>
              <a:rPr sz="2000" spc="-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οργανισµών</a:t>
            </a:r>
            <a:endParaRPr sz="2000" dirty="0">
              <a:latin typeface="Comic Sans MS"/>
              <a:cs typeface="Comic Sans MS"/>
            </a:endParaRPr>
          </a:p>
          <a:p>
            <a:pPr marL="365760" marR="852805" indent="-342900">
              <a:lnSpc>
                <a:spcPct val="12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65760" algn="l"/>
                <a:tab pos="36639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Εκτίµηση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 βαθµού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συµµόρφωσης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 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νοµικές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κανονιστικές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απαιτήσεις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043608" y="1268760"/>
            <a:ext cx="7467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20485" algn="l"/>
              </a:tabLst>
            </a:pPr>
            <a:r>
              <a:rPr sz="2800" spc="-15" dirty="0">
                <a:solidFill>
                  <a:srgbClr val="CC0000"/>
                </a:solidFill>
              </a:rPr>
              <a:t>Α</a:t>
            </a:r>
            <a:r>
              <a:rPr sz="2800" spc="-5" dirty="0">
                <a:solidFill>
                  <a:srgbClr val="CC0000"/>
                </a:solidFill>
              </a:rPr>
              <a:t>Π</a:t>
            </a:r>
            <a:r>
              <a:rPr sz="2800" spc="-10" dirty="0">
                <a:solidFill>
                  <a:srgbClr val="CC0000"/>
                </a:solidFill>
              </a:rPr>
              <a:t>Ο</a:t>
            </a:r>
            <a:r>
              <a:rPr sz="2800" spc="35" dirty="0">
                <a:solidFill>
                  <a:srgbClr val="CC0000"/>
                </a:solidFill>
              </a:rPr>
              <a:t>Τ</a:t>
            </a:r>
            <a:r>
              <a:rPr sz="2800" dirty="0">
                <a:solidFill>
                  <a:srgbClr val="CC0000"/>
                </a:solidFill>
              </a:rPr>
              <a:t>Ε</a:t>
            </a:r>
            <a:r>
              <a:rPr sz="2800" spc="-5" dirty="0">
                <a:solidFill>
                  <a:srgbClr val="CC0000"/>
                </a:solidFill>
              </a:rPr>
              <a:t>Λ</a:t>
            </a:r>
            <a:r>
              <a:rPr sz="2800" dirty="0">
                <a:solidFill>
                  <a:srgbClr val="CC0000"/>
                </a:solidFill>
              </a:rPr>
              <a:t>Ε</a:t>
            </a:r>
            <a:r>
              <a:rPr sz="2800" spc="-65" dirty="0">
                <a:solidFill>
                  <a:srgbClr val="CC0000"/>
                </a:solidFill>
              </a:rPr>
              <a:t>Σ</a:t>
            </a:r>
            <a:r>
              <a:rPr sz="2800" spc="-5" dirty="0">
                <a:solidFill>
                  <a:srgbClr val="CC0000"/>
                </a:solidFill>
              </a:rPr>
              <a:t>Μ</a:t>
            </a:r>
            <a:r>
              <a:rPr sz="2800" spc="-15" dirty="0">
                <a:solidFill>
                  <a:srgbClr val="CC0000"/>
                </a:solidFill>
              </a:rPr>
              <a:t>Α</a:t>
            </a:r>
            <a:r>
              <a:rPr sz="2800" spc="35" dirty="0">
                <a:solidFill>
                  <a:srgbClr val="CC0000"/>
                </a:solidFill>
              </a:rPr>
              <a:t>Τ</a:t>
            </a:r>
            <a:r>
              <a:rPr sz="2800" spc="-5" dirty="0">
                <a:solidFill>
                  <a:srgbClr val="CC0000"/>
                </a:solidFill>
              </a:rPr>
              <a:t>Α</a:t>
            </a:r>
            <a:r>
              <a:rPr sz="2800" spc="415" dirty="0">
                <a:solidFill>
                  <a:srgbClr val="CC0000"/>
                </a:solidFill>
              </a:rPr>
              <a:t> </a:t>
            </a:r>
            <a:r>
              <a:rPr sz="2800" spc="-15" dirty="0" smtClean="0">
                <a:solidFill>
                  <a:srgbClr val="CC0000"/>
                </a:solidFill>
              </a:rPr>
              <a:t>Α</a:t>
            </a:r>
            <a:r>
              <a:rPr sz="2800" spc="30" dirty="0" smtClean="0">
                <a:solidFill>
                  <a:srgbClr val="CC0000"/>
                </a:solidFill>
              </a:rPr>
              <a:t>Ν</a:t>
            </a:r>
            <a:r>
              <a:rPr sz="2800" spc="-15" dirty="0" smtClean="0">
                <a:solidFill>
                  <a:srgbClr val="CC0000"/>
                </a:solidFill>
              </a:rPr>
              <a:t>Α</a:t>
            </a:r>
            <a:r>
              <a:rPr sz="2800" spc="-65" dirty="0" smtClean="0">
                <a:solidFill>
                  <a:srgbClr val="CC0000"/>
                </a:solidFill>
              </a:rPr>
              <a:t>Σ</a:t>
            </a:r>
            <a:r>
              <a:rPr sz="2800" spc="-10" dirty="0" smtClean="0">
                <a:solidFill>
                  <a:srgbClr val="CC0000"/>
                </a:solidFill>
              </a:rPr>
              <a:t>ΚΟ</a:t>
            </a:r>
            <a:r>
              <a:rPr sz="2800" spc="-5" dirty="0" smtClean="0">
                <a:solidFill>
                  <a:srgbClr val="CC0000"/>
                </a:solidFill>
              </a:rPr>
              <a:t>ΠΗ</a:t>
            </a:r>
            <a:r>
              <a:rPr sz="2800" spc="-65" dirty="0" smtClean="0">
                <a:solidFill>
                  <a:srgbClr val="CC0000"/>
                </a:solidFill>
              </a:rPr>
              <a:t>Σ</a:t>
            </a:r>
            <a:r>
              <a:rPr sz="2800" spc="-5" dirty="0" smtClean="0">
                <a:solidFill>
                  <a:srgbClr val="CC0000"/>
                </a:solidFill>
              </a:rPr>
              <a:t>Η</a:t>
            </a:r>
            <a:r>
              <a:rPr lang="el-GR" sz="2800" spc="-65" dirty="0" smtClean="0">
                <a:solidFill>
                  <a:srgbClr val="CC0000"/>
                </a:solidFill>
              </a:rPr>
              <a:t>Σ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539552" y="2204864"/>
            <a:ext cx="7703184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5080" indent="-7620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Τα αποτελέσµατα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Ανασκόπησης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πρέπει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έχουν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ΑΠΟΦΑΣΕΙΣ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ΕΝΕΡΓΕΙΕΣ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σχετίζονται</a:t>
            </a:r>
            <a:r>
              <a:rPr sz="2000" spc="-6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µε:</a:t>
            </a:r>
            <a:endParaRPr sz="2000" dirty="0">
              <a:latin typeface="Comic Sans MS"/>
              <a:cs typeface="Comic Sans MS"/>
            </a:endParaRPr>
          </a:p>
          <a:p>
            <a:pPr marL="469265" marR="815340" indent="-304800">
              <a:lnSpc>
                <a:spcPct val="120000"/>
              </a:lnSpc>
              <a:spcBef>
                <a:spcPts val="1440"/>
              </a:spcBef>
              <a:buClr>
                <a:srgbClr val="CC0000"/>
              </a:buClr>
              <a:buFont typeface="DejaVu Sans"/>
              <a:buChar char="✓"/>
              <a:tabLst>
                <a:tab pos="4699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α)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 της αποτελεσµατικότητας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Σ</a:t>
            </a:r>
            <a:r>
              <a:rPr lang="el-GR"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Π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των  διεργασιών</a:t>
            </a:r>
            <a:r>
              <a:rPr sz="2000" spc="-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endParaRPr sz="2000" dirty="0">
              <a:latin typeface="Comic Sans MS"/>
              <a:cs typeface="Comic Sans MS"/>
            </a:endParaRPr>
          </a:p>
          <a:p>
            <a:pPr marL="469900" indent="-305435">
              <a:lnSpc>
                <a:spcPct val="100000"/>
              </a:lnSpc>
              <a:spcBef>
                <a:spcPts val="1920"/>
              </a:spcBef>
              <a:buClr>
                <a:srgbClr val="CC0000"/>
              </a:buClr>
              <a:buFont typeface="DejaVu Sans"/>
              <a:buChar char="✓"/>
              <a:tabLst>
                <a:tab pos="4699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β) Βελτίωση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προϊόντων σε σχέση µε τις απαιτήσεις του</a:t>
            </a:r>
            <a:r>
              <a:rPr sz="2000" spc="-1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πελάτη</a:t>
            </a:r>
            <a:endParaRPr sz="2000" dirty="0">
              <a:latin typeface="Comic Sans MS"/>
              <a:cs typeface="Comic Sans MS"/>
            </a:endParaRPr>
          </a:p>
          <a:p>
            <a:pPr marL="469900" indent="-305435">
              <a:lnSpc>
                <a:spcPct val="100000"/>
              </a:lnSpc>
              <a:spcBef>
                <a:spcPts val="1920"/>
              </a:spcBef>
              <a:buClr>
                <a:srgbClr val="CC0000"/>
              </a:buClr>
              <a:buFont typeface="DejaVu Sans"/>
              <a:buChar char="✓"/>
              <a:tabLst>
                <a:tab pos="4699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γ) Ανάγκες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νέους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πόρους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403648" y="5589240"/>
            <a:ext cx="18757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Τήρηση</a:t>
            </a:r>
            <a:r>
              <a:rPr sz="2000" spc="-6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αρχείων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5868144" y="4725144"/>
            <a:ext cx="2447543" cy="1810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475656" y="692696"/>
            <a:ext cx="74098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CC0000"/>
                </a:solidFill>
              </a:rPr>
              <a:t>ΕΠΙΚΟΙΝΩΝΙΑ </a:t>
            </a:r>
            <a:r>
              <a:rPr sz="2800" spc="-5" dirty="0">
                <a:solidFill>
                  <a:srgbClr val="CC0000"/>
                </a:solidFill>
              </a:rPr>
              <a:t>ΜΕ </a:t>
            </a:r>
            <a:r>
              <a:rPr sz="2800" spc="20" dirty="0">
                <a:solidFill>
                  <a:srgbClr val="CC0000"/>
                </a:solidFill>
              </a:rPr>
              <a:t>ΤΟΝ </a:t>
            </a:r>
            <a:r>
              <a:rPr sz="2800" dirty="0">
                <a:solidFill>
                  <a:srgbClr val="CC0000"/>
                </a:solidFill>
              </a:rPr>
              <a:t>ΠΕΛΑΤΗ</a:t>
            </a:r>
            <a:r>
              <a:rPr sz="2800" spc="-165" dirty="0">
                <a:solidFill>
                  <a:srgbClr val="CC0000"/>
                </a:solidFill>
              </a:rPr>
              <a:t> 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539552" y="1340768"/>
            <a:ext cx="8268970" cy="44145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α)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Πληροφόρηση για το προϊόν/</a:t>
            </a:r>
            <a:r>
              <a:rPr sz="2000" spc="-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υπηρεσία</a:t>
            </a:r>
            <a:endParaRPr sz="2000" dirty="0">
              <a:latin typeface="Comic Sans MS"/>
              <a:cs typeface="Comic Sans MS"/>
            </a:endParaRPr>
          </a:p>
          <a:p>
            <a:pPr marL="12700" marR="982980">
              <a:lnSpc>
                <a:spcPct val="130000"/>
              </a:lnSpc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β)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Χειρισµός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πληροφοριών/αιτηµάτων/παραγγελιών/συµβάσεων  γ)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εδοµένα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(feedback)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τον πελάτη /</a:t>
            </a:r>
            <a:r>
              <a:rPr sz="2000" spc="-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Παράπονα</a:t>
            </a:r>
            <a:endParaRPr sz="2000" dirty="0">
              <a:latin typeface="Comic Sans MS"/>
              <a:cs typeface="Comic Sans MS"/>
            </a:endParaRPr>
          </a:p>
          <a:p>
            <a:pPr marL="393700" marR="842010" indent="-381000">
              <a:lnSpc>
                <a:spcPct val="11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Πολιτική για τα δικαιώµατα των ασθενών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ασφάλεια,  διαδικασίες για τη διαφύλαξη των προσωπικών στοιχείων,</a:t>
            </a:r>
            <a:r>
              <a:rPr sz="2000" spc="-2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κλπ</a:t>
            </a:r>
            <a:endParaRPr sz="2000" dirty="0">
              <a:latin typeface="Comic Sans MS"/>
              <a:cs typeface="Comic Sans MS"/>
            </a:endParaRPr>
          </a:p>
          <a:p>
            <a:pPr marL="393700" marR="5080" indent="-381000">
              <a:lnSpc>
                <a:spcPct val="11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Αποσαφήνιση σε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συγγενείς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ασθενείς για τους όρους και το  περιεχόµενο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υπηρεσιών,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χρεώσεις,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κλπ,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καθώς και για τα δικαιώµατα  και τις υποχρεώσεις τους, σε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γλώσσα κατανοητή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προς αυτόν που  απευθύνεται η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ενηµέρωση</a:t>
            </a:r>
            <a:endParaRPr sz="2000" dirty="0">
              <a:latin typeface="Comic Sans MS"/>
              <a:cs typeface="Comic Sans MS"/>
            </a:endParaRPr>
          </a:p>
          <a:p>
            <a:pPr marL="393700" marR="427990" indent="-381000">
              <a:lnSpc>
                <a:spcPct val="11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Κλινική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διαχείριση ασθενούς: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ενηµέρωση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θεραπεία, κινδύνους,  πιθανές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παρενέργειες, εναλλακτική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θεραπεία, διάρκεια,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λήψη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γραπτής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σύµφωνης γνώµης,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</a:t>
            </a:r>
            <a:r>
              <a:rPr sz="2000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απαιτείται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331640" y="5949280"/>
            <a:ext cx="5984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Τήρηση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αρχείων: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πρακτικά,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ενυπόγραφα έντυπα</a:t>
            </a:r>
            <a:r>
              <a:rPr sz="2000" spc="-12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κλπ.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15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2665" algn="l"/>
              </a:tabLst>
            </a:pPr>
            <a:r>
              <a:rPr sz="2800" spc="-10" dirty="0" smtClean="0">
                <a:solidFill>
                  <a:srgbClr val="CC0000"/>
                </a:solidFill>
              </a:rPr>
              <a:t>ΠΑΡΑΚΟΛΟΥΘΗΣΗ</a:t>
            </a:r>
            <a:r>
              <a:rPr lang="el-GR" sz="2800" spc="-10" dirty="0" smtClean="0">
                <a:solidFill>
                  <a:srgbClr val="CC0000"/>
                </a:solidFill>
              </a:rPr>
              <a:t> </a:t>
            </a:r>
            <a:r>
              <a:rPr sz="2800" spc="-10" dirty="0" smtClean="0">
                <a:solidFill>
                  <a:srgbClr val="CC0000"/>
                </a:solidFill>
              </a:rPr>
              <a:t>ΚΑΙ</a:t>
            </a:r>
            <a:r>
              <a:rPr sz="2800" spc="320" dirty="0" smtClean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ΜΕΤΡΗΣΗ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395536" y="1628800"/>
            <a:ext cx="8339455" cy="460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379730" indent="-175260">
              <a:lnSpc>
                <a:spcPct val="120000"/>
              </a:lnSpc>
              <a:spcBef>
                <a:spcPts val="100"/>
              </a:spcBef>
            </a:pPr>
            <a:r>
              <a:rPr sz="2000" spc="-30" dirty="0">
                <a:solidFill>
                  <a:srgbClr val="CC0000"/>
                </a:solidFill>
                <a:latin typeface="DejaVu Sans"/>
                <a:cs typeface="DejaVu Sans"/>
              </a:rPr>
              <a:t>➢</a:t>
            </a:r>
            <a:r>
              <a:rPr sz="2000" spc="-30" dirty="0">
                <a:solidFill>
                  <a:srgbClr val="0000FF"/>
                </a:solidFill>
                <a:latin typeface="Comic Sans MS"/>
                <a:cs typeface="Comic Sans MS"/>
              </a:rPr>
              <a:t>Επαλήθευση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συνεχούς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συµµόρφωσης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 τις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προδιαγραφές της  παρεχόµενης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υπηρεσίας σε συνδυασµό µε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περιγραφή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κατάλληλων  ελέγχων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ορισµό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κριτηρίων</a:t>
            </a:r>
            <a:r>
              <a:rPr sz="2000" spc="-5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αποδοχής</a:t>
            </a:r>
            <a:endParaRPr sz="2000" dirty="0">
              <a:latin typeface="Comic Sans MS"/>
              <a:cs typeface="Comic Sans MS"/>
            </a:endParaRPr>
          </a:p>
          <a:p>
            <a:pPr marL="187960" marR="5080" indent="-175260">
              <a:lnSpc>
                <a:spcPct val="120000"/>
              </a:lnSpc>
              <a:spcBef>
                <a:spcPts val="480"/>
              </a:spcBef>
            </a:pPr>
            <a:r>
              <a:rPr sz="2000" spc="-40" dirty="0">
                <a:solidFill>
                  <a:srgbClr val="CC0000"/>
                </a:solidFill>
                <a:latin typeface="DejaVu Sans"/>
                <a:cs typeface="DejaVu Sans"/>
              </a:rPr>
              <a:t>➢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Έλεγχος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σε ενδιάµεσα στάδια: στόχος η αποτροπή σφαλµάτων, ο  εντοπισµός και επίλυση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προβληµάτων,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επαλήθευση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της ποιότητας των  επιµέρους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δραστηριοτήτων</a:t>
            </a:r>
            <a:endParaRPr sz="2000" dirty="0">
              <a:latin typeface="Comic Sans MS"/>
              <a:cs typeface="Comic Sans MS"/>
            </a:endParaRPr>
          </a:p>
          <a:p>
            <a:pPr marL="187960" marR="140335" indent="-175260">
              <a:lnSpc>
                <a:spcPct val="120000"/>
              </a:lnSpc>
              <a:spcBef>
                <a:spcPts val="480"/>
              </a:spcBef>
            </a:pPr>
            <a:r>
              <a:rPr sz="2000" spc="-40" dirty="0">
                <a:solidFill>
                  <a:srgbClr val="CC0000"/>
                </a:solidFill>
                <a:latin typeface="DejaVu Sans"/>
                <a:cs typeface="DejaVu Sans"/>
              </a:rPr>
              <a:t>➢</a:t>
            </a:r>
            <a:r>
              <a:rPr sz="2000" spc="-40" dirty="0">
                <a:solidFill>
                  <a:srgbClr val="0000FF"/>
                </a:solidFill>
                <a:latin typeface="Comic Sans MS"/>
                <a:cs typeface="Comic Sans MS"/>
              </a:rPr>
              <a:t>Τελικός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έλεγχος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(πχ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πλήρωση κριτηρίων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εξιτήριο): στόχος η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επαλήθευση της ικανοποίησης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 προκαθορισµένων απαιτήσεων όσον  αφορά:</a:t>
            </a:r>
            <a:endParaRPr sz="2000" dirty="0">
              <a:latin typeface="Comic Sans MS"/>
              <a:cs typeface="Comic Sans MS"/>
            </a:endParaRPr>
          </a:p>
          <a:p>
            <a:pPr marL="593090" indent="-365125">
              <a:lnSpc>
                <a:spcPct val="100000"/>
              </a:lnSpc>
              <a:spcBef>
                <a:spcPts val="560"/>
              </a:spcBef>
              <a:buClr>
                <a:srgbClr val="CC0000"/>
              </a:buClr>
              <a:buFont typeface="DejaVu Sans"/>
              <a:buChar char="✓"/>
              <a:tabLst>
                <a:tab pos="593090" algn="l"/>
                <a:tab pos="593725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στην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ολοκλήρωση των υπηρεσιών και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αποδοχή των αποτελεσµάτων,</a:t>
            </a:r>
            <a:endParaRPr sz="1800" dirty="0">
              <a:latin typeface="Comic Sans MS"/>
              <a:cs typeface="Comic Sans MS"/>
            </a:endParaRPr>
          </a:p>
          <a:p>
            <a:pPr marL="593090" indent="-365125">
              <a:lnSpc>
                <a:spcPct val="100000"/>
              </a:lnSpc>
              <a:buClr>
                <a:srgbClr val="CC0000"/>
              </a:buClr>
              <a:buFont typeface="DejaVu Sans"/>
              <a:buChar char="✓"/>
              <a:tabLst>
                <a:tab pos="593090" algn="l"/>
                <a:tab pos="593725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στην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έκβαση </a:t>
            </a: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της κατάστασης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των</a:t>
            </a:r>
            <a:r>
              <a:rPr sz="18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ασθενών,</a:t>
            </a:r>
            <a:endParaRPr sz="1800" dirty="0">
              <a:latin typeface="Comic Sans MS"/>
              <a:cs typeface="Comic Sans MS"/>
            </a:endParaRPr>
          </a:p>
          <a:p>
            <a:pPr marL="593090" indent="-365125">
              <a:lnSpc>
                <a:spcPct val="100000"/>
              </a:lnSpc>
              <a:buClr>
                <a:srgbClr val="CC0000"/>
              </a:buClr>
              <a:buFont typeface="DejaVu Sans"/>
              <a:buChar char="✓"/>
              <a:tabLst>
                <a:tab pos="593090" algn="l"/>
                <a:tab pos="593725" algn="l"/>
                <a:tab pos="1077595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στη	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διαχείριση των</a:t>
            </a:r>
            <a:r>
              <a:rPr sz="18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πόρων,</a:t>
            </a:r>
            <a:endParaRPr sz="1800" dirty="0">
              <a:latin typeface="Comic Sans MS"/>
              <a:cs typeface="Comic Sans MS"/>
            </a:endParaRPr>
          </a:p>
          <a:p>
            <a:pPr marL="593090" indent="-365125">
              <a:lnSpc>
                <a:spcPct val="100000"/>
              </a:lnSpc>
              <a:buClr>
                <a:srgbClr val="CC0000"/>
              </a:buClr>
              <a:buFont typeface="DejaVu Sans"/>
              <a:buChar char="✓"/>
              <a:tabLst>
                <a:tab pos="593090" algn="l"/>
                <a:tab pos="593725" algn="l"/>
              </a:tabLst>
            </a:pPr>
            <a:r>
              <a:rPr sz="1800" dirty="0">
                <a:solidFill>
                  <a:srgbClr val="0000FF"/>
                </a:solidFill>
                <a:latin typeface="Comic Sans MS"/>
                <a:cs typeface="Comic Sans MS"/>
              </a:rPr>
              <a:t>στη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συνολική απόδοση υπηρεσιών και</a:t>
            </a:r>
            <a:r>
              <a:rPr sz="1800" spc="-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προϊόντων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547664" y="1412776"/>
            <a:ext cx="615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2665" algn="l"/>
              </a:tabLst>
            </a:pPr>
            <a:r>
              <a:rPr sz="2800" spc="-10" dirty="0" smtClean="0">
                <a:solidFill>
                  <a:srgbClr val="CC0000"/>
                </a:solidFill>
              </a:rPr>
              <a:t>ΠΑΡΑΚΟΛΟΥΘΗΣΗ</a:t>
            </a:r>
            <a:r>
              <a:rPr lang="el-GR" sz="2800" spc="-10" dirty="0" smtClean="0">
                <a:solidFill>
                  <a:srgbClr val="CC0000"/>
                </a:solidFill>
              </a:rPr>
              <a:t> </a:t>
            </a:r>
            <a:r>
              <a:rPr sz="2800" spc="-10" dirty="0" smtClean="0">
                <a:solidFill>
                  <a:srgbClr val="CC0000"/>
                </a:solidFill>
              </a:rPr>
              <a:t>ΚΑΙ</a:t>
            </a:r>
            <a:r>
              <a:rPr sz="2800" spc="320" dirty="0" smtClean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ΜΕΤΡΗΣΗ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539552" y="2564904"/>
            <a:ext cx="8246109" cy="319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5080" indent="-381000">
              <a:lnSpc>
                <a:spcPct val="130000"/>
              </a:lnSpc>
              <a:spcBef>
                <a:spcPts val="10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Στην παραλαβή: νέος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εξοπλισµός,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παρεχόµενες υπηρεσίες,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υλικά,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υπηρεσίες υπεργολάβων,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όργανα δοτών, στοιχεία ασθενών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(αναγνώριση προηγούµενης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θεραπείας, ιατρικού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εξοπλισµού, κλινική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αξιολόγηση κατά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εισαγωγή,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αξιολόγηση θεραπευτικών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αποτελεσµάτων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συγκριτικά µε στόχους σε κάθε στάδιο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</a:t>
            </a:r>
            <a:r>
              <a:rPr sz="2000" spc="-1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θεραπείας  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προσδιορισµό ειδικών συνθηκών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ή πιθανών δυσκολιών για κάθε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ασθενή),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πρωτόκολλα παραλαβής,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έλεγχοι,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ύπαρξη σηµάτων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(συµµόρφωσης-CE,</a:t>
            </a:r>
            <a:r>
              <a:rPr sz="2000" spc="-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κλπ)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object 3"/>
          <p:cNvSpPr txBox="1"/>
          <p:nvPr/>
        </p:nvSpPr>
        <p:spPr>
          <a:xfrm>
            <a:off x="467544" y="980728"/>
            <a:ext cx="8185150" cy="2219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 indent="-381000">
              <a:lnSpc>
                <a:spcPct val="99900"/>
              </a:lnSpc>
              <a:spcBef>
                <a:spcPts val="105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</a:tabLst>
            </a:pPr>
            <a:r>
              <a:rPr sz="2000" spc="5" dirty="0">
                <a:latin typeface="Comic Sans MS"/>
                <a:cs typeface="Comic Sans MS"/>
              </a:rPr>
              <a:t>Ποιότητα </a:t>
            </a:r>
            <a:r>
              <a:rPr sz="2000" spc="10" dirty="0">
                <a:latin typeface="Comic Sans MS"/>
                <a:cs typeface="Comic Sans MS"/>
              </a:rPr>
              <a:t>φροντίδας ασθενούς </a:t>
            </a:r>
            <a:r>
              <a:rPr sz="2000" spc="-5" dirty="0">
                <a:latin typeface="Comic Sans MS"/>
                <a:cs typeface="Comic Sans MS"/>
              </a:rPr>
              <a:t>είναι </a:t>
            </a:r>
            <a:r>
              <a:rPr sz="2000" dirty="0">
                <a:latin typeface="Comic Sans MS"/>
                <a:cs typeface="Comic Sans MS"/>
              </a:rPr>
              <a:t>ο </a:t>
            </a:r>
            <a:r>
              <a:rPr sz="2000" spc="5" dirty="0" err="1" smtClean="0">
                <a:uFill>
                  <a:solidFill>
                    <a:srgbClr val="3232FF"/>
                  </a:solidFill>
                </a:uFill>
                <a:latin typeface="Comic Sans MS"/>
                <a:cs typeface="Comic Sans MS"/>
              </a:rPr>
              <a:t>βαθµός</a:t>
            </a:r>
            <a:r>
              <a:rPr lang="el-GR" sz="2000" spc="5" dirty="0" smtClean="0">
                <a:uFill>
                  <a:solidFill>
                    <a:srgbClr val="3232FF"/>
                  </a:solidFill>
                </a:uFill>
                <a:latin typeface="Comic Sans MS"/>
                <a:cs typeface="Comic Sans MS"/>
              </a:rPr>
              <a:t>,</a:t>
            </a:r>
            <a:r>
              <a:rPr sz="2000" spc="5" dirty="0" smtClean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στον οποίο οι  </a:t>
            </a:r>
            <a:r>
              <a:rPr sz="2000" spc="-5" dirty="0">
                <a:latin typeface="Comic Sans MS"/>
                <a:cs typeface="Comic Sans MS"/>
              </a:rPr>
              <a:t>υπηρεσίες φροντίδας </a:t>
            </a:r>
            <a:r>
              <a:rPr sz="2000" dirty="0">
                <a:latin typeface="Comic Sans MS"/>
                <a:cs typeface="Comic Sans MS"/>
              </a:rPr>
              <a:t>ασθενών αυξάνουν </a:t>
            </a:r>
            <a:r>
              <a:rPr sz="2000" spc="-5" dirty="0">
                <a:latin typeface="Comic Sans MS"/>
                <a:cs typeface="Comic Sans MS"/>
              </a:rPr>
              <a:t>την </a:t>
            </a:r>
            <a:r>
              <a:rPr sz="2000" dirty="0">
                <a:latin typeface="Comic Sans MS"/>
                <a:cs typeface="Comic Sans MS"/>
              </a:rPr>
              <a:t>πιθανότητα επιθυµητών  </a:t>
            </a:r>
            <a:r>
              <a:rPr sz="2000" spc="-5" dirty="0">
                <a:latin typeface="Comic Sans MS"/>
                <a:cs typeface="Comic Sans MS"/>
              </a:rPr>
              <a:t>αποτελεσµάτων </a:t>
            </a:r>
            <a:r>
              <a:rPr sz="2000" dirty="0">
                <a:latin typeface="Comic Sans MS"/>
                <a:cs typeface="Comic Sans MS"/>
              </a:rPr>
              <a:t>για τον ασθενή και µειώνουν </a:t>
            </a:r>
            <a:r>
              <a:rPr sz="2000" spc="-5" dirty="0">
                <a:latin typeface="Comic Sans MS"/>
                <a:cs typeface="Comic Sans MS"/>
              </a:rPr>
              <a:t>την </a:t>
            </a:r>
            <a:r>
              <a:rPr sz="2000" dirty="0">
                <a:latin typeface="Comic Sans MS"/>
                <a:cs typeface="Comic Sans MS"/>
              </a:rPr>
              <a:t>πιθανότητα  ανεπιθύµητων </a:t>
            </a:r>
            <a:r>
              <a:rPr sz="2000" spc="-5" dirty="0">
                <a:latin typeface="Comic Sans MS"/>
                <a:cs typeface="Comic Sans MS"/>
              </a:rPr>
              <a:t>αποτελεσµάτων </a:t>
            </a:r>
            <a:r>
              <a:rPr sz="2000" dirty="0">
                <a:latin typeface="Comic Sans MS"/>
                <a:cs typeface="Comic Sans MS"/>
              </a:rPr>
              <a:t>µε δεδοµένο το τρέχον επίπεδο  </a:t>
            </a:r>
            <a:r>
              <a:rPr sz="2000" spc="-5" dirty="0">
                <a:latin typeface="Comic Sans MS"/>
                <a:cs typeface="Comic Sans MS"/>
              </a:rPr>
              <a:t>(επιστηµονικής)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γνώσης</a:t>
            </a:r>
            <a:endParaRPr sz="2000" dirty="0">
              <a:latin typeface="Comic Sans MS"/>
              <a:cs typeface="Comic Sans MS"/>
            </a:endParaRPr>
          </a:p>
          <a:p>
            <a:pPr marL="393700" marR="500380" indent="-3810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➢"/>
              <a:tabLst>
                <a:tab pos="393065" algn="l"/>
                <a:tab pos="393700" algn="l"/>
                <a:tab pos="2839085" algn="l"/>
                <a:tab pos="4801870" algn="l"/>
                <a:tab pos="5603240" algn="l"/>
              </a:tabLst>
            </a:pPr>
            <a:r>
              <a:rPr sz="2000" dirty="0">
                <a:latin typeface="Comic Sans MS"/>
                <a:cs typeface="Comic Sans MS"/>
              </a:rPr>
              <a:t>Η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σωστή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φροντίδα	Την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κατάλληλη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στιγµή	Για το σωστό</a:t>
            </a:r>
            <a:r>
              <a:rPr sz="2000" spc="-1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λόγο  (φροντίδα </a:t>
            </a:r>
            <a:r>
              <a:rPr sz="2000" dirty="0" err="1">
                <a:latin typeface="Comic Sans MS"/>
                <a:cs typeface="Comic Sans MS"/>
              </a:rPr>
              <a:t>που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latin typeface="Comic Sans MS"/>
                <a:cs typeface="Comic Sans MS"/>
              </a:rPr>
              <a:t>είναι</a:t>
            </a:r>
            <a:r>
              <a:rPr lang="el-GR" sz="2000" spc="-15" dirty="0" smtClean="0"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latin typeface="Comic Sans MS"/>
                <a:cs typeface="Comic Sans MS"/>
              </a:rPr>
              <a:t>τεκµηριωµένη</a:t>
            </a:r>
            <a:r>
              <a:rPr sz="2000" spc="-5" dirty="0" smtClean="0">
                <a:latin typeface="Comic Sans MS"/>
                <a:cs typeface="Comic Sans MS"/>
              </a:rPr>
              <a:t> </a:t>
            </a:r>
            <a:r>
              <a:rPr sz="2000" dirty="0" err="1" smtClean="0">
                <a:latin typeface="Comic Sans MS"/>
                <a:cs typeface="Comic Sans MS"/>
              </a:rPr>
              <a:t>και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sz="2000" spc="-5" dirty="0" err="1" smtClean="0">
                <a:latin typeface="Comic Sans MS"/>
                <a:cs typeface="Comic Sans MS"/>
              </a:rPr>
              <a:t>αιτιολογηµένη</a:t>
            </a:r>
            <a:r>
              <a:rPr sz="2000" spc="-15" dirty="0" smtClean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ιατρικά)</a:t>
            </a:r>
          </a:p>
        </p:txBody>
      </p:sp>
      <p:grpSp>
        <p:nvGrpSpPr>
          <p:cNvPr id="11" name="object 4"/>
          <p:cNvGrpSpPr/>
          <p:nvPr/>
        </p:nvGrpSpPr>
        <p:grpSpPr>
          <a:xfrm>
            <a:off x="395536" y="2708920"/>
            <a:ext cx="5687695" cy="3503929"/>
            <a:chOff x="1098679" y="3663696"/>
            <a:chExt cx="5687695" cy="3503929"/>
          </a:xfrm>
        </p:grpSpPr>
        <p:sp>
          <p:nvSpPr>
            <p:cNvPr id="12" name="object 5"/>
            <p:cNvSpPr/>
            <p:nvPr/>
          </p:nvSpPr>
          <p:spPr>
            <a:xfrm>
              <a:off x="1098679" y="4355592"/>
              <a:ext cx="4177284" cy="28117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3690990" y="3663696"/>
              <a:ext cx="288290" cy="86995"/>
            </a:xfrm>
            <a:custGeom>
              <a:avLst/>
              <a:gdLst/>
              <a:ahLst/>
              <a:cxnLst/>
              <a:rect l="l" t="t" r="r" b="b"/>
              <a:pathLst>
                <a:path w="288289" h="86995">
                  <a:moveTo>
                    <a:pt x="216408" y="57912"/>
                  </a:moveTo>
                  <a:lnTo>
                    <a:pt x="216408" y="28956"/>
                  </a:lnTo>
                  <a:lnTo>
                    <a:pt x="0" y="28956"/>
                  </a:lnTo>
                  <a:lnTo>
                    <a:pt x="0" y="57912"/>
                  </a:lnTo>
                  <a:lnTo>
                    <a:pt x="216408" y="57912"/>
                  </a:lnTo>
                  <a:close/>
                </a:path>
                <a:path w="288289" h="86995">
                  <a:moveTo>
                    <a:pt x="288036" y="44196"/>
                  </a:moveTo>
                  <a:lnTo>
                    <a:pt x="201168" y="0"/>
                  </a:lnTo>
                  <a:lnTo>
                    <a:pt x="201168" y="28956"/>
                  </a:lnTo>
                  <a:lnTo>
                    <a:pt x="216408" y="28956"/>
                  </a:lnTo>
                  <a:lnTo>
                    <a:pt x="216408" y="79381"/>
                  </a:lnTo>
                  <a:lnTo>
                    <a:pt x="288036" y="44196"/>
                  </a:lnTo>
                  <a:close/>
                </a:path>
                <a:path w="288289" h="86995">
                  <a:moveTo>
                    <a:pt x="216408" y="79381"/>
                  </a:moveTo>
                  <a:lnTo>
                    <a:pt x="216408" y="57912"/>
                  </a:lnTo>
                  <a:lnTo>
                    <a:pt x="201168" y="57912"/>
                  </a:lnTo>
                  <a:lnTo>
                    <a:pt x="201168" y="86868"/>
                  </a:lnTo>
                  <a:lnTo>
                    <a:pt x="216408" y="79381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6571351" y="3663696"/>
              <a:ext cx="214884" cy="8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259632" y="836712"/>
            <a:ext cx="7236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400" marR="5080" indent="-1283335">
              <a:lnSpc>
                <a:spcPct val="100000"/>
              </a:lnSpc>
              <a:spcBef>
                <a:spcPts val="95"/>
              </a:spcBef>
              <a:tabLst>
                <a:tab pos="3542665" algn="l"/>
              </a:tabLst>
            </a:pPr>
            <a:r>
              <a:rPr sz="2800" spc="-10" dirty="0" smtClean="0">
                <a:solidFill>
                  <a:srgbClr val="CC0000"/>
                </a:solidFill>
              </a:rPr>
              <a:t>ΠΑΡΑΚΟΛΟΥΘΗΣΗ</a:t>
            </a:r>
            <a:r>
              <a:rPr lang="el-GR" sz="2800" spc="-10" dirty="0" smtClean="0">
                <a:solidFill>
                  <a:srgbClr val="CC0000"/>
                </a:solidFill>
              </a:rPr>
              <a:t> </a:t>
            </a:r>
            <a:r>
              <a:rPr sz="2800" spc="-10" dirty="0" smtClean="0">
                <a:solidFill>
                  <a:srgbClr val="CC0000"/>
                </a:solidFill>
              </a:rPr>
              <a:t>ΚΑΙ </a:t>
            </a:r>
            <a:r>
              <a:rPr sz="2800" spc="-5" dirty="0">
                <a:solidFill>
                  <a:srgbClr val="CC0000"/>
                </a:solidFill>
              </a:rPr>
              <a:t>ΜΕΤΡΗΣΗ </a:t>
            </a:r>
            <a:r>
              <a:rPr lang="el-GR" sz="2800" spc="-25" dirty="0" smtClean="0">
                <a:solidFill>
                  <a:srgbClr val="CC0000"/>
                </a:solidFill>
              </a:rPr>
              <a:t>Δ</a:t>
            </a:r>
            <a:r>
              <a:rPr sz="2800" spc="-25" dirty="0" smtClean="0">
                <a:solidFill>
                  <a:srgbClr val="CC0000"/>
                </a:solidFill>
              </a:rPr>
              <a:t>ΙΕΡΓΑΣΙΩΝ</a:t>
            </a:r>
            <a:r>
              <a:rPr sz="2800" spc="15" dirty="0" smtClean="0">
                <a:solidFill>
                  <a:srgbClr val="CC0000"/>
                </a:solidFill>
              </a:rPr>
              <a:t> </a:t>
            </a:r>
            <a:endParaRPr sz="2800" dirty="0"/>
          </a:p>
        </p:txBody>
      </p:sp>
      <p:sp>
        <p:nvSpPr>
          <p:cNvPr id="7" name="object 6"/>
          <p:cNvSpPr/>
          <p:nvPr/>
        </p:nvSpPr>
        <p:spPr>
          <a:xfrm>
            <a:off x="3851920" y="1412776"/>
            <a:ext cx="1183005" cy="1493520"/>
          </a:xfrm>
          <a:custGeom>
            <a:avLst/>
            <a:gdLst/>
            <a:ahLst/>
            <a:cxnLst/>
            <a:rect l="l" t="t" r="r" b="b"/>
            <a:pathLst>
              <a:path w="1183004" h="1493520">
                <a:moveTo>
                  <a:pt x="836676" y="1281684"/>
                </a:moveTo>
                <a:lnTo>
                  <a:pt x="685800" y="1281684"/>
                </a:lnTo>
                <a:lnTo>
                  <a:pt x="685800" y="742188"/>
                </a:lnTo>
                <a:lnTo>
                  <a:pt x="414528" y="742188"/>
                </a:lnTo>
                <a:lnTo>
                  <a:pt x="414528" y="1281684"/>
                </a:lnTo>
                <a:lnTo>
                  <a:pt x="263652" y="1281684"/>
                </a:lnTo>
                <a:lnTo>
                  <a:pt x="307848" y="1314348"/>
                </a:lnTo>
                <a:lnTo>
                  <a:pt x="542544" y="1487881"/>
                </a:lnTo>
                <a:lnTo>
                  <a:pt x="550164" y="1493520"/>
                </a:lnTo>
                <a:lnTo>
                  <a:pt x="559308" y="1486750"/>
                </a:lnTo>
                <a:lnTo>
                  <a:pt x="794004" y="1313230"/>
                </a:lnTo>
                <a:lnTo>
                  <a:pt x="836676" y="1281684"/>
                </a:lnTo>
                <a:close/>
              </a:path>
              <a:path w="1183004" h="1493520">
                <a:moveTo>
                  <a:pt x="1182624" y="278892"/>
                </a:moveTo>
                <a:lnTo>
                  <a:pt x="934212" y="14605"/>
                </a:lnTo>
                <a:lnTo>
                  <a:pt x="934212" y="502361"/>
                </a:lnTo>
                <a:lnTo>
                  <a:pt x="925068" y="512064"/>
                </a:lnTo>
                <a:lnTo>
                  <a:pt x="934212" y="502361"/>
                </a:lnTo>
                <a:lnTo>
                  <a:pt x="934212" y="14605"/>
                </a:lnTo>
                <a:lnTo>
                  <a:pt x="920496" y="0"/>
                </a:lnTo>
                <a:lnTo>
                  <a:pt x="920496" y="143256"/>
                </a:lnTo>
                <a:lnTo>
                  <a:pt x="263652" y="143256"/>
                </a:lnTo>
                <a:lnTo>
                  <a:pt x="263652" y="0"/>
                </a:lnTo>
                <a:lnTo>
                  <a:pt x="0" y="278892"/>
                </a:lnTo>
                <a:lnTo>
                  <a:pt x="30480" y="311124"/>
                </a:lnTo>
                <a:lnTo>
                  <a:pt x="234696" y="527151"/>
                </a:lnTo>
                <a:lnTo>
                  <a:pt x="259080" y="552945"/>
                </a:lnTo>
                <a:lnTo>
                  <a:pt x="263652" y="557784"/>
                </a:lnTo>
                <a:lnTo>
                  <a:pt x="263652" y="414528"/>
                </a:lnTo>
                <a:lnTo>
                  <a:pt x="920496" y="414528"/>
                </a:lnTo>
                <a:lnTo>
                  <a:pt x="920496" y="557784"/>
                </a:lnTo>
                <a:lnTo>
                  <a:pt x="925068" y="552907"/>
                </a:lnTo>
                <a:lnTo>
                  <a:pt x="949452" y="526973"/>
                </a:lnTo>
                <a:lnTo>
                  <a:pt x="1153668" y="309689"/>
                </a:lnTo>
                <a:lnTo>
                  <a:pt x="1182624" y="27889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1043608" y="2060848"/>
            <a:ext cx="25222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Ικανότητα</a:t>
            </a:r>
            <a:r>
              <a:rPr sz="2000" spc="-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διεργασιών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292080" y="2060848"/>
            <a:ext cx="3504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προσχεδιασµένα</a:t>
            </a:r>
            <a:r>
              <a:rPr sz="2000" spc="-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αποτελέσµατα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1691680" y="3068960"/>
            <a:ext cx="4598035" cy="18542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917064">
              <a:lnSpc>
                <a:spcPct val="100000"/>
              </a:lnSpc>
              <a:spcBef>
                <a:spcPts val="580"/>
              </a:spcBef>
            </a:pPr>
            <a:r>
              <a:rPr lang="el-GR" sz="20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ιορθωτικές</a:t>
            </a:r>
            <a:r>
              <a:rPr sz="2000" spc="-6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ενέργειες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Χρόνος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αντίδρασης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Ικανότητα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Απόδοση</a:t>
            </a:r>
            <a:endParaRPr sz="2000" dirty="0">
              <a:latin typeface="Comic Sans MS"/>
              <a:cs typeface="Comic Sans MS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lr>
                <a:srgbClr val="CC0000"/>
              </a:buClr>
              <a:buFont typeface="DejaVu Sans"/>
              <a:buChar char="✓"/>
              <a:tabLst>
                <a:tab pos="317500" algn="l"/>
                <a:tab pos="310261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Ικανότητα</a:t>
            </a:r>
            <a:r>
              <a:rPr sz="2000" spc="-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προσωπικού	για</a:t>
            </a:r>
            <a:r>
              <a:rPr sz="2000" spc="-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εφαρµογή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683568" y="5085184"/>
            <a:ext cx="7848600" cy="1151890"/>
          </a:xfrm>
          <a:prstGeom prst="rect">
            <a:avLst/>
          </a:prstGeom>
          <a:solidFill>
            <a:srgbClr val="A2FBF7"/>
          </a:solidFill>
          <a:ln w="12191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260350" marR="255904" indent="3175" algn="ctr">
              <a:lnSpc>
                <a:spcPts val="2160"/>
              </a:lnSpc>
              <a:spcBef>
                <a:spcPts val="285"/>
              </a:spcBef>
            </a:pP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Όλες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οι </a:t>
            </a:r>
            <a:r>
              <a:rPr sz="2000" spc="40" dirty="0">
                <a:solidFill>
                  <a:srgbClr val="CC0000"/>
                </a:solidFill>
                <a:latin typeface="Comic Sans MS"/>
                <a:cs typeface="Comic Sans MS"/>
              </a:rPr>
              <a:t>κρίσιµες, </a:t>
            </a:r>
            <a:r>
              <a:rPr sz="2000" spc="35" dirty="0">
                <a:solidFill>
                  <a:srgbClr val="CC0000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την </a:t>
            </a:r>
            <a:r>
              <a:rPr sz="2000" spc="30" dirty="0">
                <a:solidFill>
                  <a:srgbClr val="CC0000"/>
                </a:solidFill>
                <a:latin typeface="Comic Sans MS"/>
                <a:cs typeface="Comic Sans MS"/>
              </a:rPr>
              <a:t>ασφάλεια </a:t>
            </a:r>
            <a:r>
              <a:rPr sz="2000" spc="5" dirty="0">
                <a:solidFill>
                  <a:srgbClr val="CC0000"/>
                </a:solidFill>
                <a:latin typeface="Comic Sans MS"/>
                <a:cs typeface="Comic Sans MS"/>
              </a:rPr>
              <a:t>πελατών </a:t>
            </a:r>
            <a:r>
              <a:rPr sz="2000" spc="15" dirty="0">
                <a:solidFill>
                  <a:srgbClr val="CC0000"/>
                </a:solidFill>
                <a:latin typeface="Comic Sans MS"/>
                <a:cs typeface="Comic Sans MS"/>
              </a:rPr>
              <a:t>και </a:t>
            </a:r>
            <a:r>
              <a:rPr sz="2000" spc="30" dirty="0">
                <a:solidFill>
                  <a:srgbClr val="CC0000"/>
                </a:solidFill>
                <a:latin typeface="Comic Sans MS"/>
                <a:cs typeface="Comic Sans MS"/>
              </a:rPr>
              <a:t>προσωπικού,  </a:t>
            </a:r>
            <a:r>
              <a:rPr sz="2000" spc="15" dirty="0">
                <a:solidFill>
                  <a:srgbClr val="CC0000"/>
                </a:solidFill>
                <a:latin typeface="Comic Sans MS"/>
                <a:cs typeface="Comic Sans MS"/>
              </a:rPr>
              <a:t>διεργασίες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πρέπει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να είναι επαληθεύσιµες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και εάν οι στόχοι τους  δεν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επιτυγχάνονται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θα πρέπει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να γίνονται</a:t>
            </a:r>
            <a:r>
              <a:rPr sz="2000" spc="-5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CC0000"/>
                </a:solidFill>
                <a:latin typeface="Comic Sans MS"/>
                <a:cs typeface="Comic Sans MS"/>
              </a:rPr>
              <a:t>βελτιώσεις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627784" y="836712"/>
            <a:ext cx="54178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C0000"/>
                </a:solidFill>
              </a:rPr>
              <a:t>ΑΝΑΛΥΣΗ </a:t>
            </a:r>
            <a:r>
              <a:rPr lang="el-GR" sz="2800" dirty="0" smtClean="0">
                <a:solidFill>
                  <a:srgbClr val="CC0000"/>
                </a:solidFill>
              </a:rPr>
              <a:t>Δ</a:t>
            </a:r>
            <a:r>
              <a:rPr sz="2800" dirty="0" smtClean="0">
                <a:solidFill>
                  <a:srgbClr val="CC0000"/>
                </a:solidFill>
              </a:rPr>
              <a:t>Ε</a:t>
            </a:r>
            <a:r>
              <a:rPr lang="el-GR" sz="2800" dirty="0" smtClean="0">
                <a:solidFill>
                  <a:srgbClr val="CC0000"/>
                </a:solidFill>
              </a:rPr>
              <a:t>Δ</a:t>
            </a:r>
            <a:r>
              <a:rPr sz="2800" dirty="0" smtClean="0">
                <a:solidFill>
                  <a:srgbClr val="CC0000"/>
                </a:solidFill>
              </a:rPr>
              <a:t>ΟΜΕΝΩΝ</a:t>
            </a:r>
            <a:r>
              <a:rPr sz="2800" spc="-250" dirty="0" smtClean="0">
                <a:solidFill>
                  <a:srgbClr val="CC0000"/>
                </a:solidFill>
              </a:rPr>
              <a:t> </a:t>
            </a:r>
            <a:endParaRPr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611560" y="1988840"/>
            <a:ext cx="7762240" cy="4140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Ανάλυση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δεδοµένων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σχετικά</a:t>
            </a:r>
            <a:r>
              <a:rPr sz="2000" spc="-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µε:</a:t>
            </a:r>
            <a:endParaRPr sz="2000" dirty="0">
              <a:latin typeface="Comic Sans MS"/>
              <a:cs typeface="Comic Sans MS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Font typeface="DejaVu Math TeX Gyre"/>
              <a:buChar char="&gt;"/>
              <a:tabLst>
                <a:tab pos="461645" algn="l"/>
                <a:tab pos="46228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καταλληλότητα, αποτελεσµατικότητα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επάρκεια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του</a:t>
            </a:r>
            <a:r>
              <a:rPr sz="2000" spc="-10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Σ</a:t>
            </a:r>
            <a:r>
              <a:rPr lang="el-GR"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45" dirty="0" smtClean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endParaRPr sz="2000" dirty="0">
              <a:latin typeface="Comic Sans MS"/>
              <a:cs typeface="Comic Sans MS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Font typeface="DejaVu Math TeX Gyre"/>
              <a:buChar char="&gt;"/>
              <a:tabLst>
                <a:tab pos="461645" algn="l"/>
                <a:tab pos="462280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Σηµεία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προς</a:t>
            </a:r>
            <a:r>
              <a:rPr sz="2000" spc="-3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βελτίωση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Μέσω πληροφοριών</a:t>
            </a:r>
            <a:r>
              <a:rPr sz="2000" spc="-4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για:</a:t>
            </a:r>
            <a:endParaRPr sz="2000" dirty="0">
              <a:latin typeface="Comic Sans MS"/>
              <a:cs typeface="Comic Sans MS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Font typeface="Verdana"/>
              <a:buChar char="−"/>
              <a:tabLst>
                <a:tab pos="461645" algn="l"/>
                <a:tab pos="46228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Την ικανοποίηση των</a:t>
            </a:r>
            <a:r>
              <a:rPr sz="20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πελατών</a:t>
            </a:r>
            <a:endParaRPr sz="2000" dirty="0">
              <a:latin typeface="Comic Sans MS"/>
              <a:cs typeface="Comic Sans MS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Font typeface="Verdana"/>
              <a:buChar char="−"/>
              <a:tabLst>
                <a:tab pos="461645" algn="l"/>
                <a:tab pos="46228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 συµµόρφωση µε τις απαιτήσεις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για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τη</a:t>
            </a:r>
            <a:r>
              <a:rPr lang="el-G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ν</a:t>
            </a:r>
            <a:r>
              <a:rPr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παροχή</a:t>
            </a:r>
            <a:r>
              <a:rPr sz="2000" spc="-1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φροντίδας</a:t>
            </a:r>
            <a:endParaRPr sz="2000" dirty="0">
              <a:latin typeface="Comic Sans MS"/>
              <a:cs typeface="Comic Sans MS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Font typeface="Verdana"/>
              <a:buChar char="−"/>
              <a:tabLst>
                <a:tab pos="461645" algn="l"/>
                <a:tab pos="46228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µέτρηση της αποτελεσµατικότητας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των</a:t>
            </a:r>
            <a:r>
              <a:rPr sz="2000" spc="-6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διεργασιών</a:t>
            </a:r>
            <a:endParaRPr sz="2000" dirty="0">
              <a:latin typeface="Comic Sans MS"/>
              <a:cs typeface="Comic Sans MS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Font typeface="Verdana"/>
              <a:buChar char="−"/>
              <a:tabLst>
                <a:tab pos="461645" algn="l"/>
                <a:tab pos="46228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Τους προµηθευτές και</a:t>
            </a:r>
            <a:r>
              <a:rPr sz="2000" spc="-7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υπεργολάβους</a:t>
            </a:r>
            <a:endParaRPr sz="2000" dirty="0">
              <a:latin typeface="Comic Sans MS"/>
              <a:cs typeface="Comic Sans MS"/>
            </a:endParaRPr>
          </a:p>
        </p:txBody>
      </p:sp>
      <p:grpSp>
        <p:nvGrpSpPr>
          <p:cNvPr id="8" name="object 4"/>
          <p:cNvGrpSpPr/>
          <p:nvPr/>
        </p:nvGrpSpPr>
        <p:grpSpPr>
          <a:xfrm>
            <a:off x="6084168" y="3140968"/>
            <a:ext cx="2024380" cy="1600200"/>
            <a:chOff x="6859386" y="3418332"/>
            <a:chExt cx="2024380" cy="1600200"/>
          </a:xfrm>
        </p:grpSpPr>
        <p:sp>
          <p:nvSpPr>
            <p:cNvPr id="9" name="object 5"/>
            <p:cNvSpPr/>
            <p:nvPr/>
          </p:nvSpPr>
          <p:spPr>
            <a:xfrm>
              <a:off x="6859386" y="3418332"/>
              <a:ext cx="2024380" cy="1598930"/>
            </a:xfrm>
            <a:custGeom>
              <a:avLst/>
              <a:gdLst/>
              <a:ahLst/>
              <a:cxnLst/>
              <a:rect l="l" t="t" r="r" b="b"/>
              <a:pathLst>
                <a:path w="2024379" h="1598929">
                  <a:moveTo>
                    <a:pt x="2023871" y="1598675"/>
                  </a:moveTo>
                  <a:lnTo>
                    <a:pt x="2023871" y="0"/>
                  </a:lnTo>
                  <a:lnTo>
                    <a:pt x="0" y="0"/>
                  </a:lnTo>
                  <a:lnTo>
                    <a:pt x="0" y="1598675"/>
                  </a:lnTo>
                  <a:lnTo>
                    <a:pt x="2023871" y="1598675"/>
                  </a:lnTo>
                  <a:close/>
                </a:path>
              </a:pathLst>
            </a:custGeom>
            <a:solidFill>
              <a:srgbClr val="FF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859384" y="3418344"/>
              <a:ext cx="2024380" cy="1600200"/>
            </a:xfrm>
            <a:custGeom>
              <a:avLst/>
              <a:gdLst/>
              <a:ahLst/>
              <a:cxnLst/>
              <a:rect l="l" t="t" r="r" b="b"/>
              <a:pathLst>
                <a:path w="2024379" h="1600200">
                  <a:moveTo>
                    <a:pt x="2023872" y="12179"/>
                  </a:moveTo>
                  <a:lnTo>
                    <a:pt x="2005584" y="0"/>
                  </a:lnTo>
                  <a:lnTo>
                    <a:pt x="2005584" y="12077"/>
                  </a:lnTo>
                  <a:lnTo>
                    <a:pt x="2005584" y="1588008"/>
                  </a:lnTo>
                  <a:lnTo>
                    <a:pt x="18288" y="1588008"/>
                  </a:lnTo>
                  <a:lnTo>
                    <a:pt x="18288" y="12179"/>
                  </a:lnTo>
                  <a:lnTo>
                    <a:pt x="2005584" y="12179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2179"/>
                  </a:lnTo>
                  <a:lnTo>
                    <a:pt x="0" y="1588008"/>
                  </a:lnTo>
                  <a:lnTo>
                    <a:pt x="0" y="1600200"/>
                  </a:lnTo>
                  <a:lnTo>
                    <a:pt x="2005584" y="1598688"/>
                  </a:lnTo>
                  <a:lnTo>
                    <a:pt x="2023872" y="1598676"/>
                  </a:lnTo>
                  <a:lnTo>
                    <a:pt x="2023872" y="1588008"/>
                  </a:lnTo>
                  <a:lnTo>
                    <a:pt x="2023872" y="12179"/>
                  </a:lnTo>
                  <a:close/>
                </a:path>
              </a:pathLst>
            </a:custGeom>
            <a:solidFill>
              <a:srgbClr val="00C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6934062" y="3462528"/>
              <a:ext cx="1879600" cy="1498600"/>
            </a:xfrm>
            <a:custGeom>
              <a:avLst/>
              <a:gdLst/>
              <a:ahLst/>
              <a:cxnLst/>
              <a:rect l="l" t="t" r="r" b="b"/>
              <a:pathLst>
                <a:path w="1879600" h="1498600">
                  <a:moveTo>
                    <a:pt x="1879091" y="1498091"/>
                  </a:moveTo>
                  <a:lnTo>
                    <a:pt x="1879091" y="0"/>
                  </a:lnTo>
                  <a:lnTo>
                    <a:pt x="0" y="0"/>
                  </a:lnTo>
                  <a:lnTo>
                    <a:pt x="0" y="1498091"/>
                  </a:lnTo>
                  <a:lnTo>
                    <a:pt x="1879091" y="1498091"/>
                  </a:lnTo>
                  <a:close/>
                </a:path>
              </a:pathLst>
            </a:custGeom>
            <a:solidFill>
              <a:srgbClr val="FF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6934062" y="3462528"/>
              <a:ext cx="1880870" cy="1499870"/>
            </a:xfrm>
            <a:custGeom>
              <a:avLst/>
              <a:gdLst/>
              <a:ahLst/>
              <a:cxnLst/>
              <a:rect l="l" t="t" r="r" b="b"/>
              <a:pathLst>
                <a:path w="1880870" h="1499870">
                  <a:moveTo>
                    <a:pt x="0" y="0"/>
                  </a:moveTo>
                  <a:lnTo>
                    <a:pt x="0" y="1498091"/>
                  </a:lnTo>
                  <a:lnTo>
                    <a:pt x="1879091" y="1498091"/>
                  </a:lnTo>
                  <a:lnTo>
                    <a:pt x="1879091" y="0"/>
                  </a:lnTo>
                  <a:lnTo>
                    <a:pt x="0" y="0"/>
                  </a:lnTo>
                  <a:close/>
                </a:path>
                <a:path w="1880870" h="1499870">
                  <a:moveTo>
                    <a:pt x="1523" y="57911"/>
                  </a:moveTo>
                  <a:lnTo>
                    <a:pt x="1880615" y="57911"/>
                  </a:lnTo>
                </a:path>
                <a:path w="1880870" h="1499870">
                  <a:moveTo>
                    <a:pt x="1523" y="115823"/>
                  </a:moveTo>
                  <a:lnTo>
                    <a:pt x="1877567" y="115823"/>
                  </a:lnTo>
                </a:path>
                <a:path w="1880870" h="1499870">
                  <a:moveTo>
                    <a:pt x="1523" y="172211"/>
                  </a:moveTo>
                  <a:lnTo>
                    <a:pt x="1877567" y="172211"/>
                  </a:lnTo>
                </a:path>
                <a:path w="1880870" h="1499870">
                  <a:moveTo>
                    <a:pt x="1523" y="230123"/>
                  </a:moveTo>
                  <a:lnTo>
                    <a:pt x="1877567" y="230123"/>
                  </a:lnTo>
                </a:path>
                <a:path w="1880870" h="1499870">
                  <a:moveTo>
                    <a:pt x="1523" y="288035"/>
                  </a:moveTo>
                  <a:lnTo>
                    <a:pt x="1877567" y="288035"/>
                  </a:lnTo>
                </a:path>
                <a:path w="1880870" h="1499870">
                  <a:moveTo>
                    <a:pt x="1523" y="345947"/>
                  </a:moveTo>
                  <a:lnTo>
                    <a:pt x="1877567" y="345947"/>
                  </a:lnTo>
                </a:path>
                <a:path w="1880870" h="1499870">
                  <a:moveTo>
                    <a:pt x="1523" y="403859"/>
                  </a:moveTo>
                  <a:lnTo>
                    <a:pt x="1877567" y="403859"/>
                  </a:lnTo>
                </a:path>
                <a:path w="1880870" h="1499870">
                  <a:moveTo>
                    <a:pt x="1523" y="461771"/>
                  </a:moveTo>
                  <a:lnTo>
                    <a:pt x="1877567" y="461771"/>
                  </a:lnTo>
                </a:path>
                <a:path w="1880870" h="1499870">
                  <a:moveTo>
                    <a:pt x="1523" y="518159"/>
                  </a:moveTo>
                  <a:lnTo>
                    <a:pt x="1877567" y="518159"/>
                  </a:lnTo>
                </a:path>
                <a:path w="1880870" h="1499870">
                  <a:moveTo>
                    <a:pt x="1523" y="576071"/>
                  </a:moveTo>
                  <a:lnTo>
                    <a:pt x="1880615" y="576071"/>
                  </a:lnTo>
                </a:path>
                <a:path w="1880870" h="1499870">
                  <a:moveTo>
                    <a:pt x="1523" y="633983"/>
                  </a:moveTo>
                  <a:lnTo>
                    <a:pt x="1880615" y="633983"/>
                  </a:lnTo>
                </a:path>
                <a:path w="1880870" h="1499870">
                  <a:moveTo>
                    <a:pt x="7619" y="691895"/>
                  </a:moveTo>
                  <a:lnTo>
                    <a:pt x="1877567" y="691895"/>
                  </a:lnTo>
                </a:path>
                <a:path w="1880870" h="1499870">
                  <a:moveTo>
                    <a:pt x="1523" y="749807"/>
                  </a:moveTo>
                  <a:lnTo>
                    <a:pt x="1880615" y="749807"/>
                  </a:lnTo>
                </a:path>
                <a:path w="1880870" h="1499870">
                  <a:moveTo>
                    <a:pt x="1523" y="806195"/>
                  </a:moveTo>
                  <a:lnTo>
                    <a:pt x="1877567" y="806195"/>
                  </a:lnTo>
                </a:path>
                <a:path w="1880870" h="1499870">
                  <a:moveTo>
                    <a:pt x="1523" y="862583"/>
                  </a:moveTo>
                  <a:lnTo>
                    <a:pt x="1879091" y="862583"/>
                  </a:lnTo>
                </a:path>
                <a:path w="1880870" h="1499870">
                  <a:moveTo>
                    <a:pt x="7619" y="922019"/>
                  </a:moveTo>
                  <a:lnTo>
                    <a:pt x="1879091" y="922019"/>
                  </a:lnTo>
                </a:path>
                <a:path w="1880870" h="1499870">
                  <a:moveTo>
                    <a:pt x="1523" y="978407"/>
                  </a:moveTo>
                  <a:lnTo>
                    <a:pt x="1879091" y="978407"/>
                  </a:lnTo>
                </a:path>
                <a:path w="1880870" h="1499870">
                  <a:moveTo>
                    <a:pt x="1523" y="1036319"/>
                  </a:moveTo>
                  <a:lnTo>
                    <a:pt x="1879091" y="1036319"/>
                  </a:lnTo>
                </a:path>
                <a:path w="1880870" h="1499870">
                  <a:moveTo>
                    <a:pt x="1523" y="1094231"/>
                  </a:moveTo>
                  <a:lnTo>
                    <a:pt x="1877567" y="1094231"/>
                  </a:lnTo>
                </a:path>
                <a:path w="1880870" h="1499870">
                  <a:moveTo>
                    <a:pt x="1523" y="1152143"/>
                  </a:moveTo>
                  <a:lnTo>
                    <a:pt x="1879091" y="1152143"/>
                  </a:lnTo>
                </a:path>
                <a:path w="1880870" h="1499870">
                  <a:moveTo>
                    <a:pt x="1523" y="1208531"/>
                  </a:moveTo>
                  <a:lnTo>
                    <a:pt x="1879091" y="1208531"/>
                  </a:lnTo>
                </a:path>
                <a:path w="1880870" h="1499870">
                  <a:moveTo>
                    <a:pt x="1523" y="1266443"/>
                  </a:moveTo>
                  <a:lnTo>
                    <a:pt x="1879091" y="1266443"/>
                  </a:lnTo>
                </a:path>
                <a:path w="1880870" h="1499870">
                  <a:moveTo>
                    <a:pt x="1523" y="1324355"/>
                  </a:moveTo>
                  <a:lnTo>
                    <a:pt x="1879091" y="1324355"/>
                  </a:lnTo>
                </a:path>
                <a:path w="1880870" h="1499870">
                  <a:moveTo>
                    <a:pt x="1523" y="1382267"/>
                  </a:moveTo>
                  <a:lnTo>
                    <a:pt x="1879091" y="1382267"/>
                  </a:lnTo>
                </a:path>
                <a:path w="1880870" h="1499870">
                  <a:moveTo>
                    <a:pt x="1523" y="1440179"/>
                  </a:moveTo>
                  <a:lnTo>
                    <a:pt x="1879091" y="1440179"/>
                  </a:lnTo>
                </a:path>
                <a:path w="1880870" h="1499870">
                  <a:moveTo>
                    <a:pt x="85343" y="1496567"/>
                  </a:moveTo>
                  <a:lnTo>
                    <a:pt x="85343" y="4571"/>
                  </a:lnTo>
                </a:path>
                <a:path w="1880870" h="1499870">
                  <a:moveTo>
                    <a:pt x="172211" y="1496567"/>
                  </a:moveTo>
                  <a:lnTo>
                    <a:pt x="172211" y="4571"/>
                  </a:lnTo>
                </a:path>
                <a:path w="1880870" h="1499870">
                  <a:moveTo>
                    <a:pt x="1188719" y="1498091"/>
                  </a:moveTo>
                  <a:lnTo>
                    <a:pt x="1188719" y="3047"/>
                  </a:lnTo>
                </a:path>
                <a:path w="1880870" h="1499870">
                  <a:moveTo>
                    <a:pt x="513587" y="1496567"/>
                  </a:moveTo>
                  <a:lnTo>
                    <a:pt x="513587" y="4571"/>
                  </a:lnTo>
                </a:path>
                <a:path w="1880870" h="1499870">
                  <a:moveTo>
                    <a:pt x="1786127" y="1499615"/>
                  </a:moveTo>
                  <a:lnTo>
                    <a:pt x="1786127" y="4571"/>
                  </a:lnTo>
                </a:path>
                <a:path w="1880870" h="1499870">
                  <a:moveTo>
                    <a:pt x="1700783" y="1496567"/>
                  </a:moveTo>
                  <a:lnTo>
                    <a:pt x="1700783" y="4571"/>
                  </a:lnTo>
                </a:path>
                <a:path w="1880870" h="1499870">
                  <a:moveTo>
                    <a:pt x="1623059" y="1495043"/>
                  </a:moveTo>
                  <a:lnTo>
                    <a:pt x="1623059" y="3047"/>
                  </a:lnTo>
                </a:path>
                <a:path w="1880870" h="1499870">
                  <a:moveTo>
                    <a:pt x="1530095" y="1495043"/>
                  </a:moveTo>
                  <a:lnTo>
                    <a:pt x="1530095" y="3047"/>
                  </a:lnTo>
                </a:path>
                <a:path w="1880870" h="1499870">
                  <a:moveTo>
                    <a:pt x="1452371" y="1499615"/>
                  </a:moveTo>
                  <a:lnTo>
                    <a:pt x="1452371" y="4571"/>
                  </a:lnTo>
                </a:path>
                <a:path w="1880870" h="1499870">
                  <a:moveTo>
                    <a:pt x="249935" y="1495043"/>
                  </a:moveTo>
                  <a:lnTo>
                    <a:pt x="249935" y="3047"/>
                  </a:lnTo>
                </a:path>
                <a:path w="1880870" h="1499870">
                  <a:moveTo>
                    <a:pt x="1359407" y="1499615"/>
                  </a:moveTo>
                  <a:lnTo>
                    <a:pt x="1359407" y="4571"/>
                  </a:lnTo>
                </a:path>
                <a:path w="1880870" h="1499870">
                  <a:moveTo>
                    <a:pt x="428243" y="1496567"/>
                  </a:moveTo>
                  <a:lnTo>
                    <a:pt x="428243" y="4571"/>
                  </a:lnTo>
                </a:path>
                <a:path w="1880870" h="1499870">
                  <a:moveTo>
                    <a:pt x="335279" y="1498091"/>
                  </a:moveTo>
                  <a:lnTo>
                    <a:pt x="335279" y="3047"/>
                  </a:lnTo>
                </a:path>
                <a:path w="1880870" h="1499870">
                  <a:moveTo>
                    <a:pt x="591311" y="1496567"/>
                  </a:moveTo>
                  <a:lnTo>
                    <a:pt x="591311" y="4571"/>
                  </a:lnTo>
                </a:path>
                <a:path w="1880870" h="1499870">
                  <a:moveTo>
                    <a:pt x="684275" y="1496567"/>
                  </a:moveTo>
                  <a:lnTo>
                    <a:pt x="684275" y="4571"/>
                  </a:lnTo>
                </a:path>
                <a:path w="1880870" h="1499870">
                  <a:moveTo>
                    <a:pt x="769619" y="1496567"/>
                  </a:moveTo>
                  <a:lnTo>
                    <a:pt x="769619" y="4571"/>
                  </a:lnTo>
                </a:path>
                <a:path w="1880870" h="1499870">
                  <a:moveTo>
                    <a:pt x="848867" y="1496567"/>
                  </a:moveTo>
                  <a:lnTo>
                    <a:pt x="848867" y="4571"/>
                  </a:lnTo>
                </a:path>
                <a:path w="1880870" h="1499870">
                  <a:moveTo>
                    <a:pt x="940307" y="1496567"/>
                  </a:moveTo>
                  <a:lnTo>
                    <a:pt x="940307" y="4571"/>
                  </a:lnTo>
                </a:path>
                <a:path w="1880870" h="1499870">
                  <a:moveTo>
                    <a:pt x="1024127" y="1496567"/>
                  </a:moveTo>
                  <a:lnTo>
                    <a:pt x="1024127" y="4571"/>
                  </a:lnTo>
                </a:path>
                <a:path w="1880870" h="1499870">
                  <a:moveTo>
                    <a:pt x="1103375" y="1496567"/>
                  </a:moveTo>
                  <a:lnTo>
                    <a:pt x="1103375" y="4571"/>
                  </a:lnTo>
                </a:path>
                <a:path w="1880870" h="1499870">
                  <a:moveTo>
                    <a:pt x="1274063" y="1496567"/>
                  </a:moveTo>
                  <a:lnTo>
                    <a:pt x="1274063" y="1523"/>
                  </a:lnTo>
                </a:path>
              </a:pathLst>
            </a:custGeom>
            <a:ln w="3175">
              <a:solidFill>
                <a:srgbClr val="18D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6938634" y="3689604"/>
              <a:ext cx="1719580" cy="817244"/>
            </a:xfrm>
            <a:custGeom>
              <a:avLst/>
              <a:gdLst/>
              <a:ahLst/>
              <a:cxnLst/>
              <a:rect l="l" t="t" r="r" b="b"/>
              <a:pathLst>
                <a:path w="1719579" h="817245">
                  <a:moveTo>
                    <a:pt x="1719071" y="158495"/>
                  </a:moveTo>
                  <a:lnTo>
                    <a:pt x="1705355" y="0"/>
                  </a:lnTo>
                  <a:lnTo>
                    <a:pt x="1533143" y="102107"/>
                  </a:lnTo>
                  <a:lnTo>
                    <a:pt x="1601723" y="121919"/>
                  </a:lnTo>
                  <a:lnTo>
                    <a:pt x="1437131" y="320039"/>
                  </a:lnTo>
                  <a:lnTo>
                    <a:pt x="1219199" y="225551"/>
                  </a:lnTo>
                  <a:lnTo>
                    <a:pt x="979931" y="416051"/>
                  </a:lnTo>
                  <a:lnTo>
                    <a:pt x="752855" y="291083"/>
                  </a:lnTo>
                  <a:lnTo>
                    <a:pt x="562355" y="382523"/>
                  </a:lnTo>
                  <a:lnTo>
                    <a:pt x="408431" y="313943"/>
                  </a:lnTo>
                  <a:lnTo>
                    <a:pt x="0" y="743711"/>
                  </a:lnTo>
                  <a:lnTo>
                    <a:pt x="0" y="816863"/>
                  </a:lnTo>
                  <a:lnTo>
                    <a:pt x="408431" y="387095"/>
                  </a:lnTo>
                  <a:lnTo>
                    <a:pt x="562355" y="455675"/>
                  </a:lnTo>
                  <a:lnTo>
                    <a:pt x="752855" y="362711"/>
                  </a:lnTo>
                  <a:lnTo>
                    <a:pt x="979931" y="487679"/>
                  </a:lnTo>
                  <a:lnTo>
                    <a:pt x="1219199" y="295655"/>
                  </a:lnTo>
                  <a:lnTo>
                    <a:pt x="1437131" y="393191"/>
                  </a:lnTo>
                  <a:lnTo>
                    <a:pt x="1653539" y="138683"/>
                  </a:lnTo>
                  <a:lnTo>
                    <a:pt x="1719071" y="158495"/>
                  </a:lnTo>
                  <a:close/>
                </a:path>
              </a:pathLst>
            </a:custGeom>
            <a:solidFill>
              <a:srgbClr val="00C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483768" y="836712"/>
            <a:ext cx="5715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C0000"/>
                </a:solidFill>
              </a:rPr>
              <a:t>ΑΝΑΛΥΣΗ </a:t>
            </a:r>
            <a:r>
              <a:rPr lang="el-GR" sz="2800" dirty="0" smtClean="0">
                <a:solidFill>
                  <a:srgbClr val="CC0000"/>
                </a:solidFill>
              </a:rPr>
              <a:t>Δ</a:t>
            </a:r>
            <a:r>
              <a:rPr sz="2800" dirty="0" smtClean="0">
                <a:solidFill>
                  <a:srgbClr val="CC0000"/>
                </a:solidFill>
              </a:rPr>
              <a:t>Ε</a:t>
            </a:r>
            <a:r>
              <a:rPr lang="el-GR" sz="2800" dirty="0" smtClean="0">
                <a:solidFill>
                  <a:srgbClr val="CC0000"/>
                </a:solidFill>
              </a:rPr>
              <a:t>Δ</a:t>
            </a:r>
            <a:r>
              <a:rPr sz="2800" dirty="0" smtClean="0">
                <a:solidFill>
                  <a:srgbClr val="CC0000"/>
                </a:solidFill>
              </a:rPr>
              <a:t>ΟΜΕΝΩΝ</a:t>
            </a:r>
            <a:r>
              <a:rPr sz="2800" spc="-215" dirty="0" smtClean="0">
                <a:solidFill>
                  <a:srgbClr val="CC0000"/>
                </a:solidFill>
              </a:rPr>
              <a:t> </a:t>
            </a:r>
            <a:r>
              <a:rPr sz="1900" i="1" spc="-30" dirty="0">
                <a:solidFill>
                  <a:srgbClr val="CC0000"/>
                </a:solidFill>
                <a:latin typeface="Arial"/>
                <a:cs typeface="Arial"/>
              </a:rPr>
              <a:t>(συνέχεια)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83568" y="1772816"/>
            <a:ext cx="7995920" cy="44907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Η ανάλυση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δεδοµένων προκύπτει</a:t>
            </a:r>
            <a:r>
              <a:rPr sz="2000" spc="-7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από:</a:t>
            </a:r>
            <a:endParaRPr sz="2000" dirty="0">
              <a:latin typeface="Comic Sans MS"/>
              <a:cs typeface="Comic Sans MS"/>
            </a:endParaRPr>
          </a:p>
          <a:p>
            <a:pPr marL="472440" indent="-305435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Font typeface="DejaVu Sans"/>
              <a:buChar char="✓"/>
              <a:tabLst>
                <a:tab pos="47307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Έγκυρες µεθόδους</a:t>
            </a:r>
            <a:r>
              <a:rPr sz="2000" spc="-6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ανάλυσης,</a:t>
            </a:r>
            <a:endParaRPr sz="2000" dirty="0">
              <a:latin typeface="Comic Sans MS"/>
              <a:cs typeface="Comic Sans MS"/>
            </a:endParaRPr>
          </a:p>
          <a:p>
            <a:pPr marL="167640" marR="3700145">
              <a:lnSpc>
                <a:spcPct val="150000"/>
              </a:lnSpc>
              <a:buClr>
                <a:srgbClr val="CC0000"/>
              </a:buClr>
              <a:buFont typeface="DejaVu Sans"/>
              <a:buChar char="✓"/>
              <a:tabLst>
                <a:tab pos="47307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Κατάλληλες τεχνικές στατιστικής,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οδηγεί</a:t>
            </a:r>
            <a:r>
              <a:rPr sz="2000" spc="-1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σε</a:t>
            </a:r>
            <a:endParaRPr sz="2000" dirty="0">
              <a:latin typeface="Comic Sans MS"/>
              <a:cs typeface="Comic Sans MS"/>
            </a:endParaRPr>
          </a:p>
          <a:p>
            <a:pPr marL="472440" marR="173990" indent="-304800">
              <a:lnSpc>
                <a:spcPct val="120000"/>
              </a:lnSpc>
              <a:spcBef>
                <a:spcPts val="720"/>
              </a:spcBef>
              <a:buClr>
                <a:srgbClr val="CC0000"/>
              </a:buClr>
              <a:buFont typeface="DejaVu Sans"/>
              <a:buChar char="✓"/>
              <a:tabLst>
                <a:tab pos="473075" algn="l"/>
              </a:tabLst>
            </a:pP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Λήψη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αποφάσεων 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ανάληψη ενεργειών,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που βασίζονται σε  αποτελέσµατα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λογικής ανάλυσης,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όπως αυτή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αντισταθµίζεται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από 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εµπειρία και τη</a:t>
            </a:r>
            <a:r>
              <a:rPr sz="2000" spc="-4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διαίσθηση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Comic Sans MS"/>
              <a:cs typeface="Comic Sans MS"/>
            </a:endParaRPr>
          </a:p>
          <a:p>
            <a:pPr marL="12700" marR="5080" indent="-635" algn="ctr">
              <a:lnSpc>
                <a:spcPct val="120000"/>
              </a:lnSpc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Για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την αποτελεσµατική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αξιολόγηση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της </a:t>
            </a:r>
            <a:r>
              <a:rPr sz="2000" spc="-5" dirty="0">
                <a:solidFill>
                  <a:srgbClr val="CC0000"/>
                </a:solidFill>
                <a:latin typeface="Comic Sans MS"/>
                <a:cs typeface="Comic Sans MS"/>
              </a:rPr>
              <a:t>συνολικής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επίδοσης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του  οργανισµού από </a:t>
            </a:r>
            <a:r>
              <a:rPr sz="2000" dirty="0" err="1">
                <a:solidFill>
                  <a:srgbClr val="0000FF"/>
                </a:solidFill>
                <a:latin typeface="Comic Sans MS"/>
                <a:cs typeface="Comic Sans MS"/>
              </a:rPr>
              <a:t>τη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Δ</a:t>
            </a:r>
            <a:r>
              <a:rPr sz="2000" spc="15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ιοίκηση</a:t>
            </a:r>
            <a:r>
              <a:rPr sz="2000" spc="1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θα πρέπει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ολοκληρώνονται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και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να 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αναλύονται δεδοµένα και πληροφορίες από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όλα τα µέρη του</a:t>
            </a:r>
            <a:r>
              <a:rPr sz="2000" spc="-23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CC0000"/>
                </a:solidFill>
                <a:latin typeface="Comic Sans MS"/>
                <a:cs typeface="Comic Sans MS"/>
              </a:rPr>
              <a:t>οργανισµού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347864" y="704088"/>
            <a:ext cx="5338936" cy="9247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Book Antiqua" pitchFamily="18" charset="0"/>
              </a:rPr>
              <a:t>Ιστορική αναδρομή</a:t>
            </a:r>
            <a:endParaRPr lang="el-GR" sz="2800" b="1" dirty="0">
              <a:latin typeface="Book Antiqu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816424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Book Antiqua" pitchFamily="18" charset="0"/>
              </a:rPr>
              <a:t>ΑΡΧΑΙΑ ΕΛΛΑΔΑ</a:t>
            </a:r>
          </a:p>
          <a:p>
            <a:pPr>
              <a:buNone/>
            </a:pPr>
            <a:r>
              <a:rPr lang="el-GR" sz="2400" dirty="0" smtClean="0">
                <a:latin typeface="Book Antiqua" pitchFamily="18" charset="0"/>
              </a:rPr>
              <a:t>Εφαρμογή προτύπων με αυστηρές προδιαγραφές και σκληρές ποινές. </a:t>
            </a:r>
          </a:p>
          <a:p>
            <a:pPr>
              <a:buNone/>
            </a:pPr>
            <a:endParaRPr lang="el-GR" sz="1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l-GR" sz="2400" b="1" dirty="0" smtClean="0">
                <a:latin typeface="Book Antiqua" pitchFamily="18" charset="0"/>
              </a:rPr>
              <a:t>Υγειονομική ποιότητα: </a:t>
            </a:r>
            <a:r>
              <a:rPr lang="el-GR" sz="2400" dirty="0" smtClean="0">
                <a:latin typeface="Book Antiqua" pitchFamily="18" charset="0"/>
              </a:rPr>
              <a:t>Ο Αριστοτέλης στο έργο του «Αθηναίων Πολιτεία»: Ορισμός δια νόμου 10 αγορανόμων που είχαν τη φροντίδα να μην πετούν οι οδοκαθαριστές τα σκουπίδια σε απόσταση μικρότερη από δέκα στάδια από τον περίβολο της πόλης. 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8434" name="Picture 2" descr="yge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1819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16424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Book Antiqua" pitchFamily="18" charset="0"/>
              </a:rPr>
              <a:t>ΝΕΟΤΕΡΗ ΕΠΟΧΗ</a:t>
            </a:r>
          </a:p>
          <a:p>
            <a:pPr>
              <a:buNone/>
            </a:pPr>
            <a:endParaRPr lang="en-US" sz="1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Book Antiqua" pitchFamily="18" charset="0"/>
              </a:rPr>
              <a:t>Florence Nightingale (1858): </a:t>
            </a:r>
            <a:r>
              <a:rPr lang="el-GR" sz="2400" dirty="0" smtClean="0">
                <a:latin typeface="Book Antiqua" pitchFamily="18" charset="0"/>
              </a:rPr>
              <a:t>Μελέτες περιγραφής της νοσοκομειακής φροντίδας του Βρετανικού Στρατού στον πόλεμο της Κριμαίας. </a:t>
            </a:r>
          </a:p>
          <a:p>
            <a:r>
              <a:rPr lang="el-GR" sz="2400" dirty="0" smtClean="0">
                <a:latin typeface="Book Antiqua" pitchFamily="18" charset="0"/>
              </a:rPr>
              <a:t>Αριθμός νοσοκομειακών θανάτων ανά διαγνωστική κατηγορία</a:t>
            </a:r>
          </a:p>
          <a:p>
            <a:r>
              <a:rPr lang="el-GR" sz="2400" dirty="0" smtClean="0">
                <a:latin typeface="Book Antiqua" pitchFamily="18" charset="0"/>
              </a:rPr>
              <a:t>Αλληλεπίδραση μεταξύ συνθηκών υγιεινής και θνησιμότητας. </a:t>
            </a:r>
          </a:p>
          <a:p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20482" name="Picture 2" descr="http://www.ygeia.gr/wp-content/uploads/2013/09/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Book Antiqua" pitchFamily="18" charset="0"/>
              </a:rPr>
              <a:t>ΑΡΧΕΣ ΤΟΥ 20</a:t>
            </a:r>
            <a:r>
              <a:rPr lang="el-GR" b="1" baseline="30000" dirty="0" smtClean="0">
                <a:solidFill>
                  <a:srgbClr val="C00000"/>
                </a:solidFill>
                <a:latin typeface="Book Antiqua" pitchFamily="18" charset="0"/>
              </a:rPr>
              <a:t>ου</a:t>
            </a:r>
            <a:r>
              <a:rPr lang="el-GR" b="1" dirty="0" smtClean="0">
                <a:solidFill>
                  <a:srgbClr val="C00000"/>
                </a:solidFill>
                <a:latin typeface="Book Antiqua" pitchFamily="18" charset="0"/>
              </a:rPr>
              <a:t> ΑΙΩΝΑ</a:t>
            </a:r>
          </a:p>
          <a:p>
            <a:pPr>
              <a:buNone/>
            </a:pPr>
            <a:endParaRPr lang="el-GR" sz="10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Book Antiqua" pitchFamily="18" charset="0"/>
              </a:rPr>
              <a:t>Σύστημα τελικών αποτελεσμάτων</a:t>
            </a:r>
            <a:r>
              <a:rPr lang="en-US" sz="2400" dirty="0" smtClean="0">
                <a:latin typeface="Book Antiqua" pitchFamily="18" charset="0"/>
              </a:rPr>
              <a:t> (end-result system</a:t>
            </a:r>
            <a:r>
              <a:rPr lang="el-GR" sz="2400" dirty="0" smtClean="0">
                <a:latin typeface="Book Antiqua" pitchFamily="18" charset="0"/>
              </a:rPr>
              <a:t>) του </a:t>
            </a:r>
            <a:r>
              <a:rPr lang="en-US" sz="2400" dirty="0" smtClean="0">
                <a:latin typeface="Book Antiqua" pitchFamily="18" charset="0"/>
              </a:rPr>
              <a:t>Avery Codman.</a:t>
            </a:r>
            <a:r>
              <a:rPr lang="el-GR" sz="2400" dirty="0" smtClean="0">
                <a:latin typeface="Book Antiqua" pitchFamily="18" charset="0"/>
              </a:rPr>
              <a:t> </a:t>
            </a:r>
          </a:p>
          <a:p>
            <a:pPr>
              <a:buNone/>
            </a:pPr>
            <a:endParaRPr lang="el-G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Book Antiqua" pitchFamily="18" charset="0"/>
              </a:rPr>
              <a:t>Ενδεικτικά, αναφέρει ότι τα ανεπαρκή αποτελέσματα των χειρουργικών επεμβάσεων οφείλονται σε διαφορετικά αίτια, όπως είναι η ανίατη μορφή των ασθενειών ή στα ιατρικά λάθη.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22530" name="Picture 2" descr="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48472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Book Antiqua" pitchFamily="18" charset="0"/>
              </a:rPr>
              <a:t>Έχουν προηγηθεί τα διαγράμματα αναισθησίας του </a:t>
            </a:r>
            <a:r>
              <a:rPr lang="en-US" sz="2400" dirty="0" smtClean="0">
                <a:latin typeface="Book Antiqua" pitchFamily="18" charset="0"/>
              </a:rPr>
              <a:t>Harvey Cushing, 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οι ακτίνες </a:t>
            </a:r>
            <a:r>
              <a:rPr lang="en-US" sz="2400" dirty="0" smtClean="0">
                <a:latin typeface="Book Antiqua" pitchFamily="18" charset="0"/>
              </a:rPr>
              <a:t>X </a:t>
            </a:r>
            <a:r>
              <a:rPr lang="el-GR" sz="2400" dirty="0" smtClean="0">
                <a:latin typeface="Book Antiqua" pitchFamily="18" charset="0"/>
              </a:rPr>
              <a:t>του </a:t>
            </a:r>
            <a:r>
              <a:rPr lang="en-US" sz="2400" dirty="0" smtClean="0">
                <a:latin typeface="Book Antiqua" pitchFamily="18" charset="0"/>
              </a:rPr>
              <a:t>Walter Cannon</a:t>
            </a:r>
            <a:r>
              <a:rPr lang="el-GR" sz="2400" dirty="0" smtClean="0">
                <a:latin typeface="Book Antiqua" pitchFamily="18" charset="0"/>
              </a:rPr>
              <a:t>, </a:t>
            </a:r>
          </a:p>
          <a:p>
            <a:r>
              <a:rPr lang="el-GR" sz="2400" dirty="0" smtClean="0">
                <a:latin typeface="Book Antiqua" pitchFamily="18" charset="0"/>
              </a:rPr>
              <a:t>η επιστημονική διαχείριση των Νοσοκομείων με ανάλυση διαγραμμάτων εργασίας με τους </a:t>
            </a:r>
            <a:r>
              <a:rPr lang="en-US" sz="2400" dirty="0" smtClean="0">
                <a:latin typeface="Book Antiqua" pitchFamily="18" charset="0"/>
              </a:rPr>
              <a:t>Frank</a:t>
            </a:r>
            <a:r>
              <a:rPr lang="el-GR" sz="2400" dirty="0" smtClean="0">
                <a:latin typeface="Book Antiqua" pitchFamily="18" charset="0"/>
              </a:rPr>
              <a:t> &amp;</a:t>
            </a:r>
            <a:r>
              <a:rPr lang="en-US" sz="2400" dirty="0" smtClean="0">
                <a:latin typeface="Book Antiqua" pitchFamily="18" charset="0"/>
              </a:rPr>
              <a:t> Lillian </a:t>
            </a:r>
            <a:r>
              <a:rPr lang="en-US" sz="2400" dirty="0" err="1" smtClean="0">
                <a:latin typeface="Book Antiqua" pitchFamily="18" charset="0"/>
              </a:rPr>
              <a:t>Gilbreth</a:t>
            </a:r>
            <a:r>
              <a:rPr lang="el-GR" sz="2400" dirty="0" smtClean="0">
                <a:latin typeface="Book Antiqua" pitchFamily="18" charset="0"/>
              </a:rPr>
              <a:t>,</a:t>
            </a:r>
            <a:r>
              <a:rPr lang="en-US" sz="2400" dirty="0" smtClean="0">
                <a:latin typeface="Book Antiqua" pitchFamily="18" charset="0"/>
              </a:rPr>
              <a:t> </a:t>
            </a:r>
            <a:endParaRPr lang="el-GR" sz="2400" dirty="0" smtClean="0">
              <a:latin typeface="Book Antiqua" pitchFamily="18" charset="0"/>
            </a:endParaRPr>
          </a:p>
          <a:p>
            <a:r>
              <a:rPr lang="el-GR" sz="2400" dirty="0" smtClean="0">
                <a:latin typeface="Book Antiqua" pitchFamily="18" charset="0"/>
              </a:rPr>
              <a:t>το </a:t>
            </a:r>
            <a:r>
              <a:rPr lang="en-US" sz="2400" dirty="0" smtClean="0">
                <a:latin typeface="Book Antiqua" pitchFamily="18" charset="0"/>
              </a:rPr>
              <a:t>American College of Surgeons</a:t>
            </a:r>
            <a:r>
              <a:rPr lang="el-GR" sz="2400" dirty="0" smtClean="0">
                <a:latin typeface="Book Antiqua" pitchFamily="18" charset="0"/>
              </a:rPr>
              <a:t> με τη διαπίστευση του Νοσοκομείου (</a:t>
            </a:r>
            <a:r>
              <a:rPr lang="en-US" sz="2400" dirty="0" smtClean="0">
                <a:latin typeface="Book Antiqua" pitchFamily="18" charset="0"/>
              </a:rPr>
              <a:t>accreditation</a:t>
            </a:r>
            <a:r>
              <a:rPr lang="el-GR" sz="2400" dirty="0" smtClean="0">
                <a:latin typeface="Book Antiqua" pitchFamily="18" charset="0"/>
              </a:rPr>
              <a:t>), </a:t>
            </a:r>
          </a:p>
          <a:p>
            <a:r>
              <a:rPr lang="el-GR" sz="2400" dirty="0" smtClean="0">
                <a:latin typeface="Book Antiqua" pitchFamily="18" charset="0"/>
              </a:rPr>
              <a:t>η καταγραφή των καρκινοπαθών. </a:t>
            </a:r>
            <a:r>
              <a:rPr lang="en-US" sz="2400" dirty="0" smtClean="0">
                <a:latin typeface="Book Antiqua" pitchFamily="18" charset="0"/>
              </a:rPr>
              <a:t>  </a:t>
            </a:r>
            <a:endParaRPr lang="el-GR" sz="2400" dirty="0">
              <a:latin typeface="Book Antiqua" pitchFamily="18" charset="0"/>
            </a:endParaRP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9C77-9914-4F88-B11C-2AD055C12F48}" type="datetime1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23556" name="Picture 4" descr="http://www.eumedline.eu/image/200/200/files/images/%CE%B9%CE%B1%CF%84%CF%81%CE%B9%CE%BA%CE%B767523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190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1168</TotalTime>
  <Words>2833</Words>
  <Application>Microsoft Office PowerPoint</Application>
  <PresentationFormat>Προβολή στην οθόνη (4:3)</PresentationFormat>
  <Paragraphs>436</Paragraphs>
  <Slides>52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63" baseType="lpstr">
      <vt:lpstr>Arial</vt:lpstr>
      <vt:lpstr>Book Antiqua</vt:lpstr>
      <vt:lpstr>Calibri</vt:lpstr>
      <vt:lpstr>Comic Sans MS</vt:lpstr>
      <vt:lpstr>Constantia</vt:lpstr>
      <vt:lpstr>DejaVu Math TeX Gyre</vt:lpstr>
      <vt:lpstr>DejaVu Sans</vt:lpstr>
      <vt:lpstr>Times New Roman</vt:lpstr>
      <vt:lpstr>Verdana</vt:lpstr>
      <vt:lpstr>Wingdings 2</vt:lpstr>
      <vt:lpstr>Ροή</vt:lpstr>
      <vt:lpstr>Παρουσίαση του PowerPoint</vt:lpstr>
      <vt:lpstr>Παρουσίαση του PowerPoint</vt:lpstr>
      <vt:lpstr>Ορισμός της Ποιότητας</vt:lpstr>
      <vt:lpstr>Παρουσίαση του PowerPoint</vt:lpstr>
      <vt:lpstr>Παρουσίαση του PowerPoint</vt:lpstr>
      <vt:lpstr>Ιστορική αναδρομή</vt:lpstr>
      <vt:lpstr>Παρουσίαση του PowerPoint</vt:lpstr>
      <vt:lpstr>Παρουσίαση του PowerPoint</vt:lpstr>
      <vt:lpstr>Παρουσίαση του PowerPoint</vt:lpstr>
      <vt:lpstr>ΠΑΡΟΧΗ ΥΠΗΡΕΣΙΩΝ  ΦΡΟΝΤΙΔΑΣ</vt:lpstr>
      <vt:lpstr>Παρουσίαση του PowerPoint</vt:lpstr>
      <vt:lpstr>Παρουσίαση του PowerPoint</vt:lpstr>
      <vt:lpstr>ΔΙΚΑΙΩΜΑΤΑ ΑΣΘΕΝΩΝ</vt:lpstr>
      <vt:lpstr>ΕΥΡΩΠΑΪΚΟ ΠΛΑΙΣΙΟ</vt:lpstr>
      <vt:lpstr>ΕΥΡΩΠΑΪΚΟ ΠΛΑΙΣΙΟ</vt:lpstr>
      <vt:lpstr>Health for Growth - Proposal for the 3rd multi-annual programme 2014-2020</vt:lpstr>
      <vt:lpstr>Health for Growth - Proposal for the 3rd multi-annual programme 2014-2020</vt:lpstr>
      <vt:lpstr>ΝΟΜΟΘΕΤΙΚΟ ΠΛΑΙΣΙΟ - ΕΛΛΑΔΑ</vt:lpstr>
      <vt:lpstr>Νόµος 4025/2011: Ανασυγκρότηση Φορέων  Κοινωνικής Αλληλεγγύης, Κέντρα Αποκατάστασης,  Αναδιάρθρωση Ε.Σ.Υ. και άλλες διατάξεις</vt:lpstr>
      <vt:lpstr>Νόµος 4025/2011: Ανασυγκρότηση Φορέων  Κοινωνικής Αλληλεγγύης, Κέντρα Αποκατάστασης,  Αναδιάρθρωση Ε.Σ.Υ. και άλλες διατάξεις</vt:lpstr>
      <vt:lpstr>ΣΥΜΒΑΣΕΙΣ Ε.Ο.Π.Υ.Υ ΜΕ ΠΑΡΟΧΟΥΣ  ΥΠΗΡΕΣΙΩΝ ΥΓΕΙΑΣ</vt:lpstr>
      <vt:lpstr>ΣΥΜΒΑΣΕΙΣ Ε.Ο.Π.Υ.Υ ΜΕ ΠΑΡΟΧΟΥΣ  ΥΠΗΡΕΣΙΩΝ ΥΓΕΙΑΣ</vt:lpstr>
      <vt:lpstr>ΑΠΑΙΤΗΣΕΙΣ ΠΕΡΙΒΑΛΛΟΝΤΙΚΗΣ  ΔΙΑΧΕΙΡΙΣΗΣ</vt:lpstr>
      <vt:lpstr>ΧΤΕΣ</vt:lpstr>
      <vt:lpstr>ΣΗΜΕΡΑ</vt:lpstr>
      <vt:lpstr>«Είµαι ένας ευσυνείδητος και ικανός ιατρός, έτσι γιατί λοιπόν να  χρειάζοµαι ένα σύστηµα διαχείρισης ποιότητας;»</vt:lpstr>
      <vt:lpstr>Παρουσίαση του PowerPoint</vt:lpstr>
      <vt:lpstr>ΜΕΤΡΗΣΗ ΚΑΙ ΑΞΙΟΛΟΓΗΣΗ</vt:lpstr>
      <vt:lpstr>Παρουσίαση του PowerPoint</vt:lpstr>
      <vt:lpstr>Παρουσίαση του PowerPoint</vt:lpstr>
      <vt:lpstr>Best Care at Lower Cost: Path to Continuously  Learning Health Care in America</vt:lpstr>
      <vt:lpstr>Best Care at Lower Cost: Path to Continuously Learning Health Care in America</vt:lpstr>
      <vt:lpstr>ΓΙΑΤΙ</vt:lpstr>
      <vt:lpstr>ΓΙΑΤΙ ΕΝΑΣ ΟΡΓΑΝΙΣΜΟΣ ΠΑΡΟΧΗΣ ΥΠΗΡΕΣΙΩΝ  ΥΓΕΙΑΣ ΝΑ ΕΦΑΡΜΟΣΕΙ ΣΔΠ;</vt:lpstr>
      <vt:lpstr>ΓΙΑΤΙ ΕΝΑΣ ΟΡΓΑΝΙΣΜΟΣ ΠΑΡΟΧΗΣ ΥΠΗΡΕΣΙΩΝ  ΥΓΕΙΑΣ ΝΑ ΕΦΑΡΜΟΣΕΙ ΣΔΠ;</vt:lpstr>
      <vt:lpstr>ΓΙΑΤΙ ΕΝΑΣ ΟΡΓΑΝΙΣΜΟΣ ΠΑΡΟΧΗΣ ΥΠΗΡΕΣΙΩΝ  ΥΓΕΙΑΣ ΝΑ ΕΦΑΡΜΟΣΕΙ ΣΔΠ;</vt:lpstr>
      <vt:lpstr>Παρουσίαση του PowerPoint</vt:lpstr>
      <vt:lpstr>ΠΙΘΑΝΑ ΒΗΜΑΤΑ ΣΧΕΔΙΑΣΜΟΥ ΣΔΠ</vt:lpstr>
      <vt:lpstr>ΜΟΝΤΕΛΟ ΔΙΕΡΓΑΣΙΑΣ (1)  ΠΟΙΟΤΗΤΑ ΚΑΙ ΠΙΣΤΟΠΟΙΗΣΗ</vt:lpstr>
      <vt:lpstr>ΠΡΟΣΕΓΓΙΣΗ ΔΙΕΡΓΑΣΙΑΣ</vt:lpstr>
      <vt:lpstr>ΕΠΙΠΕΔΑ ΤΕΚΜΗΡΙΩΣΗΣ ΣΔΠ</vt:lpstr>
      <vt:lpstr>ΕΥΘΥΝΗ ΤΗΣ ΔΙΟΙΚΗΣΗΣ</vt:lpstr>
      <vt:lpstr>ΕΣΤΙΑΣΗ ΣΤΟΝ ΠΕΛΑΤΗ</vt:lpstr>
      <vt:lpstr>ΑΝΑΣΚΟΠΗΣΗ ΑΠΟ ΤΗ ΔΙΟΙΚΗΣΗ</vt:lpstr>
      <vt:lpstr>ΔΕΔΟΜΕΝΑ ΓΙΑ ΤΗΝ ΑΝΑΣΚΟΠΗΣΗ </vt:lpstr>
      <vt:lpstr>ΑΠΟΤΕΛΕΣΜΑΤΑ ΑΝΑΣΚΟΠΗΣΗΣ</vt:lpstr>
      <vt:lpstr>ΕΠΙΚΟΙΝΩΝΙΑ ΜΕ ΤΟΝ ΠΕΛΑΤΗ </vt:lpstr>
      <vt:lpstr>ΠΑΡΑΚΟΛΟΥΘΗΣΗ ΚΑΙ ΜΕΤΡΗΣΗ</vt:lpstr>
      <vt:lpstr>ΠΑΡΑΚΟΛΟΥΘΗΣΗ ΚΑΙ ΜΕΤΡΗΣΗ</vt:lpstr>
      <vt:lpstr>ΠΑΡΑΚΟΛΟΥΘΗΣΗ ΚΑΙ ΜΕΤΡΗΣΗ ΔΙΕΡΓΑΣΙΩΝ </vt:lpstr>
      <vt:lpstr>ΑΝΑΛΥΣΗ ΔΕΔΟΜΕΝΩΝ </vt:lpstr>
      <vt:lpstr>ΑΝΑΛΥΣΗ ΔΕΔΟΜΕΝΩΝ (συνέχεια)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tasos</dc:creator>
  <cp:lastModifiedBy>ΠΛΑΤΗΣ ΧΑΡΑΛΑΜΠΌΣ (PLATIS CHARALAMPOS)</cp:lastModifiedBy>
  <cp:revision>486</cp:revision>
  <dcterms:created xsi:type="dcterms:W3CDTF">2014-09-28T11:16:48Z</dcterms:created>
  <dcterms:modified xsi:type="dcterms:W3CDTF">2020-04-22T19:54:35Z</dcterms:modified>
</cp:coreProperties>
</file>