
<file path=[Content_Types].xml><?xml version="1.0" encoding="utf-8"?>
<Types xmlns="http://schemas.openxmlformats.org/package/2006/content-types">
  <Override PartName="/ppt/slides/slide47.xml" ContentType="application/vnd.openxmlformats-officedocument.presentationml.slide+xml"/>
  <Override PartName="/ppt/tags/tag8.xml" ContentType="application/vnd.openxmlformats-officedocument.presentationml.tags+xml"/>
  <Override PartName="/ppt/tags/tag104.xml" ContentType="application/vnd.openxmlformats-officedocument.presentationml.tags+xml"/>
  <Override PartName="/ppt/tags/tag140.xml" ContentType="application/vnd.openxmlformats-officedocument.presentationml.tags+xml"/>
  <Override PartName="/ppt/notesSlides/notesSlide2.xml" ContentType="application/vnd.openxmlformats-officedocument.presentationml.notesSlide+xml"/>
  <Override PartName="/ppt/tags/tag151.xml" ContentType="application/vnd.openxmlformats-officedocument.presentationml.tags+xml"/>
  <Override PartName="/ppt/slides/slide36.xml" ContentType="application/vnd.openxmlformats-officedocument.presentationml.slide+xml"/>
  <Override PartName="/ppt/slides/slide25.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Override PartName="/ppt/tags/tag96.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tags/tag38.xml" ContentType="application/vnd.openxmlformats-officedocument.presentationml.tags+xml"/>
  <Override PartName="/ppt/tags/tag85.xml" ContentType="application/vnd.openxmlformats-officedocument.presentationml.tags+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52.xml" ContentType="application/vnd.openxmlformats-officedocument.presentationml.tags+xml"/>
  <Override PartName="/ppt/tags/tag109.xml" ContentType="application/vnd.openxmlformats-officedocument.presentationml.tags+xml"/>
  <Override PartName="/ppt/tags/tag156.xml" ContentType="application/vnd.openxmlformats-officedocument.presentationml.tags+xml"/>
  <Override PartName="/ppt/tags/tag167.xml" ContentType="application/vnd.openxmlformats-officedocument.presentationml.tags+xml"/>
  <Override PartName="/ppt/tags/tag41.xml" ContentType="application/vnd.openxmlformats-officedocument.presentationml.tags+xml"/>
  <Default Extension="xlsx" ContentType="application/vnd.openxmlformats-officedocument.spreadsheetml.sheet"/>
  <Override PartName="/ppt/tags/tag145.xml" ContentType="application/vnd.openxmlformats-officedocument.presentationml.tags+xml"/>
  <Override PartName="/ppt/notesSlides/notesSlide7.xml" ContentType="application/vnd.openxmlformats-officedocument.presentationml.notesSlide+xml"/>
  <Override PartName="/ppt/charts/chart3.xml" ContentType="application/vnd.openxmlformats-officedocument.drawingml.chart+xml"/>
  <Override PartName="/ppt/tags/tag30.xml" ContentType="application/vnd.openxmlformats-officedocument.presentationml.tags+xml"/>
  <Override PartName="/ppt/tags/tag134.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ags/tag112.xml" ContentType="application/vnd.openxmlformats-officedocument.presentationml.tags+xml"/>
  <Override PartName="/ppt/tags/tag123.xml" ContentType="application/vnd.openxmlformats-officedocument.presentationml.tags+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tags/tag101.xml" ContentType="application/vnd.openxmlformats-officedocument.presentationml.tags+xml"/>
  <Override PartName="/ppt/slides/slide33.xml" ContentType="application/vnd.openxmlformats-officedocument.presentationml.slide+xml"/>
  <Override PartName="/ppt/slides/slide44.xml" ContentType="application/vnd.openxmlformats-officedocument.presentationml.slide+xml"/>
  <Default Extension="emf" ContentType="image/x-emf"/>
  <Override PartName="/ppt/tags/tag68.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tags/tag35.xml" ContentType="application/vnd.openxmlformats-officedocument.presentationml.tags+xml"/>
  <Override PartName="/ppt/tags/tag46.xml" ContentType="application/vnd.openxmlformats-officedocument.presentationml.tags+xml"/>
  <Override PartName="/ppt/tags/tag82.xml" ContentType="application/vnd.openxmlformats-officedocument.presentationml.tags+xml"/>
  <Override PartName="/ppt/tags/tag93.xml" ContentType="application/vnd.openxmlformats-officedocument.presentationml.tags+xml"/>
  <Override PartName="/ppt/tags/tag139.xml" ContentType="application/vnd.openxmlformats-officedocument.presentationml.tag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tags/tag24.xml" ContentType="application/vnd.openxmlformats-officedocument.presentationml.tags+xml"/>
  <Override PartName="/ppt/tags/tag71.xml" ContentType="application/vnd.openxmlformats-officedocument.presentationml.tags+xml"/>
  <Override PartName="/ppt/tags/tag128.xml" ContentType="application/vnd.openxmlformats-officedocument.presentationml.tags+xml"/>
  <Override PartName="/ppt/tags/tag13.xml" ContentType="application/vnd.openxmlformats-officedocument.presentationml.tags+xml"/>
  <Override PartName="/ppt/tags/tag60.xml" ContentType="application/vnd.openxmlformats-officedocument.presentationml.tags+xml"/>
  <Override PartName="/ppt/tags/tag117.xml" ContentType="application/vnd.openxmlformats-officedocument.presentationml.tags+xml"/>
  <Override PartName="/ppt/tags/tag164.xml" ContentType="application/vnd.openxmlformats-officedocument.presentationml.tags+xml"/>
  <Override PartName="/ppt/slides/slide49.xml" ContentType="application/vnd.openxmlformats-officedocument.presentationml.slide+xml"/>
  <Override PartName="/ppt/tags/tag20.xml" ContentType="application/vnd.openxmlformats-officedocument.presentationml.tags+xml"/>
  <Override PartName="/ppt/tags/tag106.xml" ContentType="application/vnd.openxmlformats-officedocument.presentationml.tags+xml"/>
  <Override PartName="/ppt/tags/tag124.xml" ContentType="application/vnd.openxmlformats-officedocument.presentationml.tags+xml"/>
  <Override PartName="/ppt/tags/tag142.xml" ContentType="application/vnd.openxmlformats-officedocument.presentationml.tags+xml"/>
  <Override PartName="/ppt/notesSlides/notesSlide4.xml" ContentType="application/vnd.openxmlformats-officedocument.presentationml.notesSlide+xml"/>
  <Override PartName="/ppt/tags/tag153.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113.xml" ContentType="application/vnd.openxmlformats-officedocument.presentationml.tags+xml"/>
  <Override PartName="/ppt/tags/tag131.xml" ContentType="application/vnd.openxmlformats-officedocument.presentationml.tags+xml"/>
  <Override PartName="/ppt/tags/tag160.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ags/tag98.xml" ContentType="application/vnd.openxmlformats-officedocument.presentationml.tags+xml"/>
  <Override PartName="/ppt/tags/tag102.xml" ContentType="application/vnd.openxmlformats-officedocument.presentationml.tags+xml"/>
  <Override PartName="/ppt/tags/tag120.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tags/tag2.xml" ContentType="application/vnd.openxmlformats-officedocument.presentationml.tags+xml"/>
  <Override PartName="/ppt/tags/tag58.xml" ContentType="application/vnd.openxmlformats-officedocument.presentationml.tags+xml"/>
  <Override PartName="/ppt/tags/tag69.xml" ContentType="application/vnd.openxmlformats-officedocument.presentationml.tags+xml"/>
  <Override PartName="/ppt/tags/tag87.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tags/tag94.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58.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tags/tag90.xml" ContentType="application/vnd.openxmlformats-officedocument.presentationml.tags+xml"/>
  <Override PartName="/ppt/tags/tag118.xml" ContentType="application/vnd.openxmlformats-officedocument.presentationml.tags+xml"/>
  <Override PartName="/ppt/tags/tag129.xml" ContentType="application/vnd.openxmlformats-officedocument.presentationml.tags+xml"/>
  <Override PartName="/ppt/tags/tag147.xml" ContentType="application/vnd.openxmlformats-officedocument.presentationml.tags+xml"/>
  <Override PartName="/ppt/notesSlides/notesSlide9.xml" ContentType="application/vnd.openxmlformats-officedocument.presentationml.notesSlide+xml"/>
  <Override PartName="/ppt/tags/tag165.xml" ContentType="application/vnd.openxmlformats-officedocument.presentationml.tags+xml"/>
  <Override PartName="/ppt/tags/tag32.xml" ContentType="application/vnd.openxmlformats-officedocument.presentationml.tags+xml"/>
  <Override PartName="/ppt/tags/tag50.xml" ContentType="application/vnd.openxmlformats-officedocument.presentationml.tags+xml"/>
  <Override PartName="/ppt/tags/tag107.xml" ContentType="application/vnd.openxmlformats-officedocument.presentationml.tags+xml"/>
  <Override PartName="/ppt/tags/tag136.xml" ContentType="application/vnd.openxmlformats-officedocument.presentationml.tags+xml"/>
  <Override PartName="/ppt/tags/tag154.xml" ContentType="application/vnd.openxmlformats-officedocument.presentationml.tags+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tags/tag114.xml" ContentType="application/vnd.openxmlformats-officedocument.presentationml.tags+xml"/>
  <Override PartName="/ppt/tags/tag125.xml" ContentType="application/vnd.openxmlformats-officedocument.presentationml.tags+xml"/>
  <Override PartName="/ppt/charts/chart1.xml" ContentType="application/vnd.openxmlformats-officedocument.drawingml.chart+xml"/>
  <Override PartName="/ppt/tags/tag143.xml" ContentType="application/vnd.openxmlformats-officedocument.presentationml.tags+xml"/>
  <Override PartName="/ppt/notesSlides/notesSlide5.xml" ContentType="application/vnd.openxmlformats-officedocument.presentationml.notesSlide+xml"/>
  <Override PartName="/ppt/tags/tag161.xml" ContentType="application/vnd.openxmlformats-officedocument.presentationml.tags+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tags/tag103.xml" ContentType="application/vnd.openxmlformats-officedocument.presentationml.tags+xml"/>
  <Override PartName="/ppt/tags/tag132.xml" ContentType="application/vnd.openxmlformats-officedocument.presentationml.tags+xml"/>
  <Override PartName="/ppt/tags/tag150.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tags/tag99.xml" ContentType="application/vnd.openxmlformats-officedocument.presentationml.tags+xml"/>
  <Override PartName="/ppt/tags/tag110.xml" ContentType="application/vnd.openxmlformats-officedocument.presentationml.tags+xml"/>
  <Override PartName="/ppt/tags/tag121.xml" ContentType="application/vnd.openxmlformats-officedocument.presentationml.tags+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tags/tag88.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tags/tag95.xml" ContentType="application/vnd.openxmlformats-officedocument.presentationml.tags+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9.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tags/tag119.xml" ContentType="application/vnd.openxmlformats-officedocument.presentationml.tags+xml"/>
  <Override PartName="/ppt/tags/tag137.xml" ContentType="application/vnd.openxmlformats-officedocument.presentationml.tags+xml"/>
  <Override PartName="/ppt/tags/tag148.xml" ContentType="application/vnd.openxmlformats-officedocument.presentationml.tags+xml"/>
  <Override PartName="/ppt/notesSlides/notesSlide11.xml" ContentType="application/vnd.openxmlformats-officedocument.presentationml.notesSlide+xml"/>
  <Override PartName="/ppt/tags/tag166.xml" ContentType="application/vnd.openxmlformats-officedocument.presentationml.tags+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tags/tag108.xml" ContentType="application/vnd.openxmlformats-officedocument.presentationml.tags+xml"/>
  <Override PartName="/ppt/tags/tag126.xml" ContentType="application/vnd.openxmlformats-officedocument.presentationml.tags+xml"/>
  <Override PartName="/ppt/notesSlides/notesSlide6.xml" ContentType="application/vnd.openxmlformats-officedocument.presentationml.notesSlide+xml"/>
  <Override PartName="/ppt/tags/tag155.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115.xml" ContentType="application/vnd.openxmlformats-officedocument.presentationml.tags+xml"/>
  <Override PartName="/ppt/tags/tag133.xml" ContentType="application/vnd.openxmlformats-officedocument.presentationml.tags+xml"/>
  <Override PartName="/ppt/tags/tag144.xml" ContentType="application/vnd.openxmlformats-officedocument.presentationml.tags+xml"/>
  <Override PartName="/ppt/charts/chart2.xml" ContentType="application/vnd.openxmlformats-officedocument.drawingml.chart+xml"/>
  <Override PartName="/ppt/tags/tag162.xml" ContentType="application/vnd.openxmlformats-officedocument.presentationml.tags+xml"/>
  <Override PartName="/ppt/slides/slide29.xml" ContentType="application/vnd.openxmlformats-officedocument.presentationml.slide+xml"/>
  <Override PartName="/ppt/tags/tag122.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tags/tag89.xml" ContentType="application/vnd.openxmlformats-officedocument.presentationml.tags+xml"/>
  <Override PartName="/ppt/tags/tag111.xml" ContentType="application/vnd.openxmlformats-officedocument.presentationml.tags+xml"/>
  <Override PartName="/ppt/slides/slide43.xml" ContentType="application/vnd.openxmlformats-officedocument.presentationml.slide+xml"/>
  <Override PartName="/ppt/theme/theme1.xml" ContentType="application/vnd.openxmlformats-officedocument.theme+xml"/>
  <Override PartName="/ppt/tags/tag78.xml" ContentType="application/vnd.openxmlformats-officedocument.presentationml.tags+xml"/>
  <Override PartName="/ppt/tags/tag100.xml" ContentType="application/vnd.openxmlformats-officedocument.presentationml.tags+xml"/>
  <Override PartName="/ppt/slides/slide32.xml" ContentType="application/vnd.openxmlformats-officedocument.presentationml.slide+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tags/tag45.xml" ContentType="application/vnd.openxmlformats-officedocument.presentationml.tags+xml"/>
  <Override PartName="/ppt/tags/tag92.xml" ContentType="application/vnd.openxmlformats-officedocument.presentationml.tags+xml"/>
  <Override PartName="/ppt/tags/tag149.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tags/tag81.xml" ContentType="application/vnd.openxmlformats-officedocument.presentationml.tags+xml"/>
  <Override PartName="/ppt/tags/tag138.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Override PartName="/ppt/tags/tag116.xml" ContentType="application/vnd.openxmlformats-officedocument.presentationml.tags+xml"/>
  <Override PartName="/ppt/tags/tag127.xml" ContentType="application/vnd.openxmlformats-officedocument.presentationml.tags+xml"/>
  <Override PartName="/ppt/tags/tag163.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105.xml" ContentType="application/vnd.openxmlformats-officedocument.presentationml.tags+xml"/>
  <Override PartName="/ppt/tags/tag152.xml" ContentType="application/vnd.openxmlformats-officedocument.presentationml.tags+xml"/>
  <Override PartName="/ppt/slides/slide48.xml" ContentType="application/vnd.openxmlformats-officedocument.presentationml.slide+xml"/>
  <Default Extension="bin" ContentType="application/vnd.openxmlformats-officedocument.oleObject"/>
  <Override PartName="/ppt/tags/tag141.xml" ContentType="application/vnd.openxmlformats-officedocument.presentationml.tags+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ags/tag130.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tags/tag39.xml" ContentType="application/vnd.openxmlformats-officedocument.presentationml.tags+xml"/>
  <Override PartName="/ppt/tags/tag86.xml" ContentType="application/vnd.openxmlformats-officedocument.presentationml.tags+xml"/>
  <Override PartName="/ppt/tags/tag97.xml" ContentType="application/vnd.openxmlformats-officedocument.presentationml.tags+xml"/>
  <Override PartName="/ppt/slideLayouts/slideLayout14.xml" ContentType="application/vnd.openxmlformats-officedocument.presentationml.slideLayout+xml"/>
  <Override PartName="/ppt/tags/tag1.xml" ContentType="application/vnd.openxmlformats-officedocument.presentationml.tags+xml"/>
  <Override PartName="/ppt/tags/tag28.xml" ContentType="application/vnd.openxmlformats-officedocument.presentationml.tags+xml"/>
  <Override PartName="/ppt/tags/tag75.xml" ContentType="application/vnd.openxmlformats-officedocument.presentationml.tags+xml"/>
  <Override PartName="/ppt/slides/slide40.xml" ContentType="application/vnd.openxmlformats-officedocument.presentationml.slide+xml"/>
  <Override PartName="/ppt/tags/tag17.xml" ContentType="application/vnd.openxmlformats-officedocument.presentationml.tags+xml"/>
  <Override PartName="/ppt/tags/tag64.xml" ContentType="application/vnd.openxmlformats-officedocument.presentationml.tags+xml"/>
  <Default Extension="vml" ContentType="application/vnd.openxmlformats-officedocument.vmlDrawing"/>
  <Override PartName="/ppt/tags/tag53.xml" ContentType="application/vnd.openxmlformats-officedocument.presentationml.tags+xml"/>
  <Override PartName="/ppt/notesSlides/notesSlide8.xml" ContentType="application/vnd.openxmlformats-officedocument.presentationml.notesSlide+xml"/>
  <Override PartName="/ppt/tags/tag157.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135.xml" ContentType="application/vnd.openxmlformats-officedocument.presentationml.tags+xml"/>
  <Override PartName="/ppt/tags/tag146.xml" ContentType="application/vnd.openxmlformats-officedocument.presentationml.tags+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52"/>
  </p:notesMasterIdLst>
  <p:sldIdLst>
    <p:sldId id="256" r:id="rId3"/>
    <p:sldId id="258" r:id="rId4"/>
    <p:sldId id="318" r:id="rId5"/>
    <p:sldId id="259" r:id="rId6"/>
    <p:sldId id="264" r:id="rId7"/>
    <p:sldId id="265" r:id="rId8"/>
    <p:sldId id="260" r:id="rId9"/>
    <p:sldId id="304" r:id="rId10"/>
    <p:sldId id="263" r:id="rId11"/>
    <p:sldId id="267" r:id="rId12"/>
    <p:sldId id="317" r:id="rId13"/>
    <p:sldId id="315" r:id="rId14"/>
    <p:sldId id="305" r:id="rId15"/>
    <p:sldId id="306" r:id="rId16"/>
    <p:sldId id="307" r:id="rId17"/>
    <p:sldId id="308" r:id="rId18"/>
    <p:sldId id="309" r:id="rId19"/>
    <p:sldId id="310" r:id="rId20"/>
    <p:sldId id="316" r:id="rId21"/>
    <p:sldId id="311" r:id="rId22"/>
    <p:sldId id="312" r:id="rId23"/>
    <p:sldId id="313" r:id="rId24"/>
    <p:sldId id="314" r:id="rId25"/>
    <p:sldId id="319" r:id="rId26"/>
    <p:sldId id="268" r:id="rId27"/>
    <p:sldId id="269" r:id="rId28"/>
    <p:sldId id="270" r:id="rId29"/>
    <p:sldId id="271" r:id="rId30"/>
    <p:sldId id="272" r:id="rId31"/>
    <p:sldId id="273" r:id="rId32"/>
    <p:sldId id="274" r:id="rId33"/>
    <p:sldId id="275" r:id="rId34"/>
    <p:sldId id="276" r:id="rId35"/>
    <p:sldId id="277" r:id="rId36"/>
    <p:sldId id="278" r:id="rId37"/>
    <p:sldId id="279" r:id="rId38"/>
    <p:sldId id="280" r:id="rId39"/>
    <p:sldId id="281" r:id="rId40"/>
    <p:sldId id="282" r:id="rId41"/>
    <p:sldId id="283" r:id="rId42"/>
    <p:sldId id="284" r:id="rId43"/>
    <p:sldId id="285" r:id="rId44"/>
    <p:sldId id="286" r:id="rId45"/>
    <p:sldId id="287" r:id="rId46"/>
    <p:sldId id="288" r:id="rId47"/>
    <p:sldId id="289" r:id="rId48"/>
    <p:sldId id="290" r:id="rId49"/>
    <p:sldId id="291" r:id="rId50"/>
    <p:sldId id="292" r:id="rId51"/>
  </p:sldIdLst>
  <p:sldSz cx="12193588" cy="6858000"/>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1F4E7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218" autoAdjust="0"/>
    <p:restoredTop sz="92414" autoAdjust="0"/>
  </p:normalViewPr>
  <p:slideViewPr>
    <p:cSldViewPr>
      <p:cViewPr varScale="1">
        <p:scale>
          <a:sx n="103" d="100"/>
          <a:sy n="103" d="100"/>
        </p:scale>
        <p:origin x="-888" y="-102"/>
      </p:cViewPr>
      <p:guideLst>
        <p:guide orient="horz" pos="2160"/>
        <p:guide pos="3840"/>
      </p:guideLst>
    </p:cSldViewPr>
  </p:slideViewPr>
  <p:notesTextViewPr>
    <p:cViewPr>
      <p:scale>
        <a:sx n="100" d="100"/>
        <a:sy n="100" d="100"/>
      </p:scale>
      <p:origin x="0" y="0"/>
    </p:cViewPr>
  </p:notesTextViewPr>
  <p:sorterViewPr>
    <p:cViewPr>
      <p:scale>
        <a:sx n="130" d="100"/>
        <a:sy n="13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_____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_________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oleObject" Target="file:///\\Users\nektariosalexopoulos\Downloads\&#928;&#959;&#963;&#959;&#964;&#953;&#954;&#951;&#769;%20&#945;&#957;&#945;&#769;&#955;&#965;&#963;&#951;%20&#956;&#949;&#964;&#945;&#961;&#961;&#965;&#952;&#956;&#953;&#769;&#963;&#949;&#969;&#957;.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Work\Greek%20Government\&#924;&#945;&#950;&#943;\Presentation\&#928;&#959;&#963;&#959;&#964;&#953;&#954;&#942;%20&#945;&#957;&#940;&#955;&#965;&#963;&#951;%20&#956;&#949;&#964;&#945;&#961;&#961;&#965;&#952;&#956;&#943;&#963;&#949;&#969;&#95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plotArea>
      <c:layout>
        <c:manualLayout>
          <c:layoutTarget val="inner"/>
          <c:xMode val="edge"/>
          <c:yMode val="edge"/>
          <c:x val="1.1002962336013543E-2"/>
          <c:y val="3.4482758620689655E-2"/>
          <c:w val="0.97799407532797344"/>
          <c:h val="0.93103448275862066"/>
        </c:manualLayout>
      </c:layout>
      <c:barChart>
        <c:barDir val="col"/>
        <c:grouping val="stacked"/>
        <c:ser>
          <c:idx val="0"/>
          <c:order val="0"/>
          <c:spPr>
            <a:solidFill>
              <a:schemeClr val="accent6"/>
            </a:solidFill>
            <a:ln w="9525" algn="ctr">
              <a:solidFill>
                <a:srgbClr val="FFFFFF"/>
              </a:solidFill>
              <a:prstDash val="solid"/>
            </a:ln>
          </c:spPr>
          <c:dPt>
            <c:idx val="0"/>
            <c:spPr>
              <a:solidFill>
                <a:schemeClr val="accent1"/>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00-1EDB-44AD-AD50-5FCF00299B8C}"/>
              </c:ext>
            </c:extLst>
          </c:dPt>
          <c:dPt>
            <c:idx val="8"/>
            <c:spPr>
              <a:solidFill>
                <a:schemeClr val="accent3"/>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01-1EDB-44AD-AD50-5FCF00299B8C}"/>
              </c:ext>
            </c:extLst>
          </c:dPt>
          <c:dLbls>
            <c:dLbl>
              <c:idx val="0"/>
              <c:layout>
                <c:manualLayout>
                  <c:x val="0"/>
                  <c:y val="0"/>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1EDB-44AD-AD50-5FCF00299B8C}"/>
                </c:ext>
              </c:extLst>
            </c:dLbl>
            <c:dLbl>
              <c:idx val="2"/>
              <c:layout>
                <c:manualLayout>
                  <c:x val="0"/>
                  <c:y val="-1.3262599469496034E-3"/>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1EDB-44AD-AD50-5FCF00299B8C}"/>
                </c:ext>
              </c:extLst>
            </c:dLbl>
            <c:dLbl>
              <c:idx val="3"/>
              <c:layout>
                <c:manualLayout>
                  <c:x val="0"/>
                  <c:y val="-1.3262599469496034E-3"/>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1EDB-44AD-AD50-5FCF00299B8C}"/>
                </c:ext>
              </c:extLst>
            </c:dLbl>
            <c:dLbl>
              <c:idx val="7"/>
              <c:layout>
                <c:manualLayout>
                  <c:x val="0"/>
                  <c:y val="-1.3262599469496034E-3"/>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1EDB-44AD-AD50-5FCF00299B8C}"/>
                </c:ext>
              </c:extLst>
            </c:dLbl>
            <c:dLbl>
              <c:idx val="8"/>
              <c:layout>
                <c:manualLayout>
                  <c:x val="2.6661024121878991E-2"/>
                  <c:y val="-3.3819628647214856E-2"/>
                </c:manualLayout>
              </c:layout>
              <c:numFmt formatCode="#,##0;&quot;-&quot;#,##0" sourceLinked="0"/>
              <c:spPr>
                <a:noFill/>
                <a:ln>
                  <a:noFill/>
                </a:ln>
              </c:spPr>
              <c:txPr>
                <a:bodyPr wrap="none"/>
                <a:lstStyle/>
                <a:p>
                  <a:pPr>
                    <a:defRPr lang="en-US" sz="1100">
                      <a:solidFill>
                        <a:schemeClr val="tx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1EDB-44AD-AD50-5FCF00299B8C}"/>
                </c:ext>
              </c:extLst>
            </c:dLbl>
            <c:dLbl>
              <c:idx val="12"/>
              <c:layout>
                <c:manualLayout>
                  <c:x val="0"/>
                  <c:y val="-1.3262599469496034E-3"/>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1EDB-44AD-AD50-5FCF00299B8C}"/>
                </c:ext>
              </c:extLst>
            </c:dLbl>
            <c:dLbl>
              <c:idx val="13"/>
              <c:layout>
                <c:manualLayout>
                  <c:x val="0"/>
                  <c:y val="-1.3262599469496034E-3"/>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1EDB-44AD-AD50-5FCF00299B8C}"/>
                </c:ext>
              </c:extLst>
            </c:dLbl>
            <c:dLbl>
              <c:idx val="15"/>
              <c:layout>
                <c:manualLayout>
                  <c:x val="0"/>
                  <c:y val="-1.3262599469496034E-3"/>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1EDB-44AD-AD50-5FCF00299B8C}"/>
                </c:ext>
              </c:extLst>
            </c:dLbl>
            <c:dLbl>
              <c:idx val="16"/>
              <c:layout>
                <c:manualLayout>
                  <c:x val="0"/>
                  <c:y val="-1.3262599469496034E-3"/>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8-1EDB-44AD-AD50-5FCF00299B8C}"/>
                </c:ext>
              </c:extLst>
            </c:dLbl>
            <c:delete val="1"/>
            <c:extLst xmlns:c16r2="http://schemas.microsoft.com/office/drawing/2015/06/chart">
              <c:ext xmlns:c15="http://schemas.microsoft.com/office/drawing/2012/chart" uri="{CE6537A1-D6FC-4f65-9D91-7224C49458BB}">
                <c15:showLeaderLines val="0"/>
              </c:ext>
            </c:extLst>
          </c:dLbls>
          <c:val>
            <c:numRef>
              <c:f>Sheet1!$A$1:$Q$1</c:f>
              <c:numCache>
                <c:formatCode>General</c:formatCode>
                <c:ptCount val="17"/>
                <c:pt idx="0">
                  <c:v>16</c:v>
                </c:pt>
                <c:pt idx="1">
                  <c:v>80.398613518197592</c:v>
                </c:pt>
                <c:pt idx="2">
                  <c:v>21</c:v>
                </c:pt>
                <c:pt idx="3">
                  <c:v>7</c:v>
                </c:pt>
                <c:pt idx="4">
                  <c:v>50.398613518197578</c:v>
                </c:pt>
                <c:pt idx="5">
                  <c:v>2</c:v>
                </c:pt>
                <c:pt idx="6">
                  <c:v>1</c:v>
                </c:pt>
                <c:pt idx="7">
                  <c:v>21</c:v>
                </c:pt>
                <c:pt idx="8">
                  <c:v>1</c:v>
                </c:pt>
                <c:pt idx="9">
                  <c:v>86.398613518197592</c:v>
                </c:pt>
                <c:pt idx="10">
                  <c:v>1</c:v>
                </c:pt>
                <c:pt idx="11">
                  <c:v>69.398613518197592</c:v>
                </c:pt>
                <c:pt idx="12">
                  <c:v>40</c:v>
                </c:pt>
                <c:pt idx="13">
                  <c:v>10</c:v>
                </c:pt>
                <c:pt idx="14">
                  <c:v>5</c:v>
                </c:pt>
                <c:pt idx="15">
                  <c:v>34</c:v>
                </c:pt>
                <c:pt idx="16">
                  <c:v>25</c:v>
                </c:pt>
              </c:numCache>
            </c:numRef>
          </c:val>
          <c:extLst xmlns:c16r2="http://schemas.microsoft.com/office/drawing/2015/06/chart">
            <c:ext xmlns:c16="http://schemas.microsoft.com/office/drawing/2014/chart" uri="{C3380CC4-5D6E-409C-BE32-E72D297353CC}">
              <c16:uniqueId val="{00000009-1EDB-44AD-AD50-5FCF00299B8C}"/>
            </c:ext>
          </c:extLst>
        </c:ser>
        <c:ser>
          <c:idx val="1"/>
          <c:order val="1"/>
          <c:spPr>
            <a:solidFill>
              <a:schemeClr val="accent1"/>
            </a:solidFill>
            <a:ln w="9525" algn="ctr">
              <a:solidFill>
                <a:srgbClr val="FFFFFF"/>
              </a:solidFill>
              <a:prstDash val="solid"/>
            </a:ln>
          </c:spPr>
          <c:dPt>
            <c:idx val="0"/>
            <c:spPr>
              <a:solidFill>
                <a:schemeClr val="hlink"/>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0A-1EDB-44AD-AD50-5FCF00299B8C}"/>
              </c:ext>
            </c:extLst>
          </c:dPt>
          <c:dPt>
            <c:idx val="8"/>
            <c:spPr>
              <a:solidFill>
                <a:schemeClr val="accent6"/>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0B-1EDB-44AD-AD50-5FCF00299B8C}"/>
              </c:ext>
            </c:extLst>
          </c:dPt>
          <c:dLbls>
            <c:dLbl>
              <c:idx val="3"/>
              <c:layout>
                <c:manualLayout>
                  <c:x val="0"/>
                  <c:y val="0"/>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C-1EDB-44AD-AD50-5FCF00299B8C}"/>
                </c:ext>
              </c:extLst>
            </c:dLbl>
            <c:dLbl>
              <c:idx val="5"/>
              <c:layout>
                <c:manualLayout>
                  <c:x val="0"/>
                  <c:y val="0"/>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D-1EDB-44AD-AD50-5FCF00299B8C}"/>
                </c:ext>
              </c:extLst>
            </c:dLbl>
            <c:dLbl>
              <c:idx val="6"/>
              <c:layout>
                <c:manualLayout>
                  <c:x val="0"/>
                  <c:y val="0"/>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E-1EDB-44AD-AD50-5FCF00299B8C}"/>
                </c:ext>
              </c:extLst>
            </c:dLbl>
            <c:dLbl>
              <c:idx val="7"/>
              <c:layout>
                <c:manualLayout>
                  <c:x val="2.6661024121878991E-2"/>
                  <c:y val="0"/>
                </c:manualLayout>
              </c:layout>
              <c:numFmt formatCode="#,##0;&quot;-&quot;#,##0" sourceLinked="0"/>
              <c:spPr>
                <a:noFill/>
                <a:ln>
                  <a:noFill/>
                </a:ln>
              </c:spPr>
              <c:txPr>
                <a:bodyPr wrap="none"/>
                <a:lstStyle/>
                <a:p>
                  <a:pPr>
                    <a:defRPr lang="en-US" sz="1100">
                      <a:solidFill>
                        <a:schemeClr val="tx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F-1EDB-44AD-AD50-5FCF00299B8C}"/>
                </c:ext>
              </c:extLst>
            </c:dLbl>
            <c:delete val="1"/>
            <c:extLst xmlns:c16r2="http://schemas.microsoft.com/office/drawing/2015/06/chart">
              <c:ext xmlns:c15="http://schemas.microsoft.com/office/drawing/2012/chart" uri="{CE6537A1-D6FC-4f65-9D91-7224C49458BB}">
                <c15:showLeaderLines val="0"/>
              </c:ext>
            </c:extLst>
          </c:dLbls>
          <c:val>
            <c:numRef>
              <c:f>Sheet1!$A$2:$Q$2</c:f>
              <c:numCache>
                <c:formatCode>General</c:formatCode>
                <c:ptCount val="17"/>
                <c:pt idx="0">
                  <c:v>0</c:v>
                </c:pt>
                <c:pt idx="1">
                  <c:v>29.398613518197561</c:v>
                </c:pt>
                <c:pt idx="2">
                  <c:v>0</c:v>
                </c:pt>
                <c:pt idx="3">
                  <c:v>10</c:v>
                </c:pt>
                <c:pt idx="4">
                  <c:v>10</c:v>
                </c:pt>
                <c:pt idx="5">
                  <c:v>20</c:v>
                </c:pt>
                <c:pt idx="6">
                  <c:v>34</c:v>
                </c:pt>
                <c:pt idx="7">
                  <c:v>2</c:v>
                </c:pt>
                <c:pt idx="8">
                  <c:v>4</c:v>
                </c:pt>
                <c:pt idx="9">
                  <c:v>0</c:v>
                </c:pt>
                <c:pt idx="10">
                  <c:v>33</c:v>
                </c:pt>
                <c:pt idx="11">
                  <c:v>8</c:v>
                </c:pt>
                <c:pt idx="12">
                  <c:v>43.398613518197578</c:v>
                </c:pt>
                <c:pt idx="13">
                  <c:v>11</c:v>
                </c:pt>
                <c:pt idx="14">
                  <c:v>20</c:v>
                </c:pt>
                <c:pt idx="15">
                  <c:v>57.398613518197578</c:v>
                </c:pt>
                <c:pt idx="16">
                  <c:v>1</c:v>
                </c:pt>
              </c:numCache>
            </c:numRef>
          </c:val>
          <c:extLst xmlns:c16r2="http://schemas.microsoft.com/office/drawing/2015/06/chart">
            <c:ext xmlns:c16="http://schemas.microsoft.com/office/drawing/2014/chart" uri="{C3380CC4-5D6E-409C-BE32-E72D297353CC}">
              <c16:uniqueId val="{00000010-1EDB-44AD-AD50-5FCF00299B8C}"/>
            </c:ext>
          </c:extLst>
        </c:ser>
        <c:ser>
          <c:idx val="2"/>
          <c:order val="2"/>
          <c:spPr>
            <a:solidFill>
              <a:schemeClr val="hlink"/>
            </a:solidFill>
            <a:ln w="9525" algn="ctr">
              <a:solidFill>
                <a:srgbClr val="FFFFFF"/>
              </a:solidFill>
              <a:prstDash val="solid"/>
            </a:ln>
          </c:spPr>
          <c:dPt>
            <c:idx val="0"/>
            <c:spPr>
              <a:solidFill>
                <a:schemeClr val="accent6"/>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11-1EDB-44AD-AD50-5FCF00299B8C}"/>
              </c:ext>
            </c:extLst>
          </c:dPt>
          <c:dPt>
            <c:idx val="8"/>
            <c:spPr>
              <a:solidFill>
                <a:schemeClr val="accent1"/>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12-1EDB-44AD-AD50-5FCF00299B8C}"/>
              </c:ext>
            </c:extLst>
          </c:dPt>
          <c:dPt>
            <c:idx val="11"/>
            <c:spPr>
              <a:solidFill>
                <a:schemeClr val="accent3"/>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13-1EDB-44AD-AD50-5FCF00299B8C}"/>
              </c:ext>
            </c:extLst>
          </c:dPt>
          <c:dLbls>
            <c:dLbl>
              <c:idx val="3"/>
              <c:layout>
                <c:manualLayout>
                  <c:x val="2.6661024121878991E-2"/>
                  <c:y val="0"/>
                </c:manualLayout>
              </c:layout>
              <c:numFmt formatCode="#,##0;&quot;-&quot;#,##0" sourceLinked="0"/>
              <c:spPr>
                <a:noFill/>
                <a:ln>
                  <a:noFill/>
                </a:ln>
              </c:spPr>
              <c:txPr>
                <a:bodyPr wrap="none"/>
                <a:lstStyle/>
                <a:p>
                  <a:pPr>
                    <a:defRPr lang="en-US" sz="1100">
                      <a:solidFill>
                        <a:schemeClr val="tx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4-1EDB-44AD-AD50-5FCF00299B8C}"/>
                </c:ext>
              </c:extLst>
            </c:dLbl>
            <c:dLbl>
              <c:idx val="5"/>
              <c:layout>
                <c:manualLayout>
                  <c:x val="0"/>
                  <c:y val="0"/>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5-1EDB-44AD-AD50-5FCF00299B8C}"/>
                </c:ext>
              </c:extLst>
            </c:dLbl>
            <c:dLbl>
              <c:idx val="8"/>
              <c:layout>
                <c:manualLayout>
                  <c:x val="0"/>
                  <c:y val="0"/>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2-1EDB-44AD-AD50-5FCF00299B8C}"/>
                </c:ext>
              </c:extLst>
            </c:dLbl>
            <c:dLbl>
              <c:idx val="12"/>
              <c:layout>
                <c:manualLayout>
                  <c:x val="0"/>
                  <c:y val="-1.3262599469496034E-3"/>
                </c:manualLayout>
              </c:layout>
              <c:numFmt formatCode="#,##0;&quot;-&quot;#,##0" sourceLinked="0"/>
              <c:spPr>
                <a:noFill/>
                <a:ln>
                  <a:noFill/>
                </a:ln>
              </c:spPr>
              <c:txPr>
                <a:bodyPr wrap="none"/>
                <a:lstStyle/>
                <a:p>
                  <a:pPr>
                    <a:defRPr lang="en-US" sz="1100">
                      <a:solidFill>
                        <a:schemeClr val="bg1"/>
                      </a:solidFill>
                      <a:latin typeface="Arial"/>
                      <a:ea typeface="+mn-ea"/>
                      <a:cs typeface="Arial"/>
                      <a:sym typeface="Arial"/>
                    </a:defRPr>
                  </a:pPr>
                  <a:endParaRPr lang="el-GR"/>
                </a:p>
              </c:txPr>
              <c:dLblPos val="ctr"/>
              <c:showVal val="1"/>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6-1EDB-44AD-AD50-5FCF00299B8C}"/>
                </c:ext>
              </c:extLst>
            </c:dLbl>
            <c:delete val="1"/>
            <c:extLst xmlns:c16r2="http://schemas.microsoft.com/office/drawing/2015/06/chart">
              <c:ext xmlns:c15="http://schemas.microsoft.com/office/drawing/2012/chart" uri="{CE6537A1-D6FC-4f65-9D91-7224C49458BB}">
                <c15:showLeaderLines val="0"/>
              </c:ext>
            </c:extLst>
          </c:dLbls>
          <c:val>
            <c:numRef>
              <c:f>Sheet1!$A$3:$Q$3</c:f>
              <c:numCache>
                <c:formatCode>General</c:formatCode>
                <c:ptCount val="17"/>
                <c:pt idx="0">
                  <c:v>0</c:v>
                </c:pt>
                <c:pt idx="1">
                  <c:v>7</c:v>
                </c:pt>
                <c:pt idx="2">
                  <c:v>0</c:v>
                </c:pt>
                <c:pt idx="3">
                  <c:v>2</c:v>
                </c:pt>
                <c:pt idx="4">
                  <c:v>1</c:v>
                </c:pt>
                <c:pt idx="5">
                  <c:v>15</c:v>
                </c:pt>
                <c:pt idx="6">
                  <c:v>1</c:v>
                </c:pt>
                <c:pt idx="7">
                  <c:v>6</c:v>
                </c:pt>
                <c:pt idx="8">
                  <c:v>29</c:v>
                </c:pt>
                <c:pt idx="9">
                  <c:v>0</c:v>
                </c:pt>
                <c:pt idx="10">
                  <c:v>21.398613518197561</c:v>
                </c:pt>
                <c:pt idx="11">
                  <c:v>0</c:v>
                </c:pt>
                <c:pt idx="12">
                  <c:v>16</c:v>
                </c:pt>
                <c:pt idx="13">
                  <c:v>0</c:v>
                </c:pt>
                <c:pt idx="14">
                  <c:v>5</c:v>
                </c:pt>
                <c:pt idx="15">
                  <c:v>0</c:v>
                </c:pt>
                <c:pt idx="16">
                  <c:v>24.398613518197561</c:v>
                </c:pt>
              </c:numCache>
            </c:numRef>
          </c:val>
          <c:extLst xmlns:c16r2="http://schemas.microsoft.com/office/drawing/2015/06/chart">
            <c:ext xmlns:c16="http://schemas.microsoft.com/office/drawing/2014/chart" uri="{C3380CC4-5D6E-409C-BE32-E72D297353CC}">
              <c16:uniqueId val="{00000017-1EDB-44AD-AD50-5FCF00299B8C}"/>
            </c:ext>
          </c:extLst>
        </c:ser>
        <c:ser>
          <c:idx val="3"/>
          <c:order val="3"/>
          <c:spPr>
            <a:solidFill>
              <a:schemeClr val="accent3"/>
            </a:solidFill>
            <a:ln w="9525" algn="ctr">
              <a:solidFill>
                <a:srgbClr val="FFFFFF"/>
              </a:solidFill>
              <a:prstDash val="solid"/>
            </a:ln>
          </c:spPr>
          <c:dPt>
            <c:idx val="8"/>
            <c:spPr>
              <a:solidFill>
                <a:schemeClr val="hlink"/>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18-1EDB-44AD-AD50-5FCF00299B8C}"/>
              </c:ext>
            </c:extLst>
          </c:dPt>
          <c:val>
            <c:numRef>
              <c:f>Sheet1!$A$4:$Q$4</c:f>
              <c:numCache>
                <c:formatCode>General</c:formatCode>
                <c:ptCount val="17"/>
                <c:pt idx="0">
                  <c:v>0</c:v>
                </c:pt>
                <c:pt idx="1">
                  <c:v>0</c:v>
                </c:pt>
                <c:pt idx="2">
                  <c:v>0</c:v>
                </c:pt>
                <c:pt idx="3">
                  <c:v>0</c:v>
                </c:pt>
                <c:pt idx="4">
                  <c:v>0</c:v>
                </c:pt>
                <c:pt idx="5">
                  <c:v>0</c:v>
                </c:pt>
                <c:pt idx="6">
                  <c:v>0</c:v>
                </c:pt>
                <c:pt idx="7">
                  <c:v>0</c:v>
                </c:pt>
                <c:pt idx="8">
                  <c:v>6</c:v>
                </c:pt>
                <c:pt idx="9">
                  <c:v>0</c:v>
                </c:pt>
                <c:pt idx="10">
                  <c:v>0</c:v>
                </c:pt>
                <c:pt idx="12">
                  <c:v>0</c:v>
                </c:pt>
                <c:pt idx="13">
                  <c:v>0</c:v>
                </c:pt>
                <c:pt idx="14">
                  <c:v>0</c:v>
                </c:pt>
                <c:pt idx="15">
                  <c:v>0</c:v>
                </c:pt>
                <c:pt idx="16">
                  <c:v>0</c:v>
                </c:pt>
              </c:numCache>
            </c:numRef>
          </c:val>
          <c:extLst xmlns:c16r2="http://schemas.microsoft.com/office/drawing/2015/06/chart">
            <c:ext xmlns:c16="http://schemas.microsoft.com/office/drawing/2014/chart" uri="{C3380CC4-5D6E-409C-BE32-E72D297353CC}">
              <c16:uniqueId val="{00000019-1EDB-44AD-AD50-5FCF00299B8C}"/>
            </c:ext>
          </c:extLst>
        </c:ser>
        <c:gapWidth val="80"/>
        <c:overlap val="100"/>
        <c:axId val="171735680"/>
        <c:axId val="171749760"/>
      </c:barChart>
      <c:catAx>
        <c:axId val="171735680"/>
        <c:scaling>
          <c:orientation val="minMax"/>
        </c:scaling>
        <c:axPos val="b"/>
        <c:majorGridlines>
          <c:spPr>
            <a:ln>
              <a:noFill/>
            </a:ln>
          </c:spPr>
        </c:majorGridlines>
        <c:tickLblPos val="none"/>
        <c:spPr>
          <a:ln w="9525" algn="ctr">
            <a:solidFill>
              <a:schemeClr val="tx1"/>
            </a:solidFill>
            <a:prstDash val="solid"/>
          </a:ln>
        </c:spPr>
        <c:txPr>
          <a:bodyPr wrap="none"/>
          <a:lstStyle/>
          <a:p>
            <a:pPr>
              <a:defRPr lang="en-US" sz="1100">
                <a:solidFill>
                  <a:schemeClr val="tx1"/>
                </a:solidFill>
                <a:latin typeface="Arial"/>
                <a:ea typeface="+mn-ea"/>
                <a:cs typeface="Arial"/>
                <a:sym typeface="Arial"/>
              </a:defRPr>
            </a:pPr>
            <a:endParaRPr lang="el-GR"/>
          </a:p>
        </c:txPr>
        <c:crossAx val="171749760"/>
        <c:crosses val="min"/>
        <c:lblAlgn val="ctr"/>
        <c:lblOffset val="100"/>
      </c:catAx>
      <c:valAx>
        <c:axId val="171749760"/>
        <c:scaling>
          <c:orientation val="minMax"/>
          <c:max val="116.79722703639523"/>
          <c:min val="0"/>
        </c:scaling>
        <c:delete val="1"/>
        <c:axPos val="l"/>
        <c:numFmt formatCode="General" sourceLinked="1"/>
        <c:tickLblPos val="nextTo"/>
        <c:crossAx val="171735680"/>
        <c:crosses val="min"/>
        <c:crossBetween val="between"/>
      </c:valAx>
    </c:plotArea>
    <c:dispBlanksAs val="gap"/>
    <c:showDLblsOverMax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plotArea>
      <c:layout>
        <c:manualLayout>
          <c:layoutTarget val="inner"/>
          <c:xMode val="edge"/>
          <c:yMode val="edge"/>
          <c:x val="2.0569620253164549E-2"/>
          <c:y val="2.0569620253164549E-2"/>
          <c:w val="0.95886075949367178"/>
          <c:h val="0.95886075949367178"/>
        </c:manualLayout>
      </c:layout>
      <c:pieChart>
        <c:ser>
          <c:idx val="0"/>
          <c:order val="0"/>
          <c:dPt>
            <c:idx val="0"/>
            <c:spPr>
              <a:solidFill>
                <a:schemeClr val="hlink"/>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00-C625-41A3-A7A3-771799B0D4C9}"/>
              </c:ext>
            </c:extLst>
          </c:dPt>
          <c:dPt>
            <c:idx val="1"/>
            <c:spPr>
              <a:solidFill>
                <a:schemeClr val="accent1"/>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01-C625-41A3-A7A3-771799B0D4C9}"/>
              </c:ext>
            </c:extLst>
          </c:dPt>
          <c:dPt>
            <c:idx val="2"/>
            <c:spPr>
              <a:solidFill>
                <a:schemeClr val="accent6"/>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02-C625-41A3-A7A3-771799B0D4C9}"/>
              </c:ext>
            </c:extLst>
          </c:dPt>
          <c:dPt>
            <c:idx val="3"/>
            <c:spPr>
              <a:solidFill>
                <a:schemeClr val="accent3"/>
              </a:solidFill>
              <a:ln w="9525" algn="ctr">
                <a:solidFill>
                  <a:srgbClr val="FFFFFF"/>
                </a:solidFill>
                <a:prstDash val="solid"/>
              </a:ln>
            </c:spPr>
            <c:extLst xmlns:c16r2="http://schemas.microsoft.com/office/drawing/2015/06/chart">
              <c:ext xmlns:c16="http://schemas.microsoft.com/office/drawing/2014/chart" uri="{C3380CC4-5D6E-409C-BE32-E72D297353CC}">
                <c16:uniqueId val="{00000003-C625-41A3-A7A3-771799B0D4C9}"/>
              </c:ext>
            </c:extLst>
          </c:dPt>
          <c:val>
            <c:numRef>
              <c:f>Sheet1!$A$1:$A$4</c:f>
              <c:numCache>
                <c:formatCode>General</c:formatCode>
                <c:ptCount val="4"/>
                <c:pt idx="0">
                  <c:v>10.939112487100099</c:v>
                </c:pt>
                <c:pt idx="1">
                  <c:v>41.486068111455104</c:v>
                </c:pt>
                <c:pt idx="2">
                  <c:v>47.471620227038144</c:v>
                </c:pt>
                <c:pt idx="3">
                  <c:v>0.10319917440660499</c:v>
                </c:pt>
              </c:numCache>
            </c:numRef>
          </c:val>
          <c:extLst xmlns:c16r2="http://schemas.microsoft.com/office/drawing/2015/06/chart">
            <c:ext xmlns:c16="http://schemas.microsoft.com/office/drawing/2014/chart" uri="{C3380CC4-5D6E-409C-BE32-E72D297353CC}">
              <c16:uniqueId val="{00000004-C625-41A3-A7A3-771799B0D4C9}"/>
            </c:ext>
          </c:extLst>
        </c:ser>
        <c:firstSliceAng val="0"/>
      </c:pieChart>
    </c:plotArea>
    <c:dispBlanksAs val="zero"/>
    <c:showDLblsOverMax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lang="en-US"/>
            </a:pPr>
            <a:r>
              <a:rPr lang="el-GR" dirty="0"/>
              <a:t>"Ελλάδα Μπροστά"</a:t>
            </a:r>
          </a:p>
        </c:rich>
      </c:tx>
    </c:title>
    <c:plotArea>
      <c:layout/>
      <c:pieChart>
        <c:varyColors val="1"/>
        <c:ser>
          <c:idx val="0"/>
          <c:order val="0"/>
          <c:tx>
            <c:strRef>
              <c:f>Φύλλο1!$B$1</c:f>
              <c:strCache>
                <c:ptCount val="1"/>
                <c:pt idx="0">
                  <c:v>Μεταρρυθμίσεις</c:v>
                </c:pt>
              </c:strCache>
            </c:strRef>
          </c:tx>
          <c:dLbls>
            <c:dLbl>
              <c:idx val="0"/>
              <c:layout>
                <c:manualLayout>
                  <c:x val="6.6215105605669658E-3"/>
                  <c:y val="-2.4700873436352012E-3"/>
                </c:manualLayout>
              </c:layout>
              <c:showVal val="1"/>
              <c:showCatName val="1"/>
              <c:extLst xmlns:c16r2="http://schemas.microsoft.com/office/drawing/2015/06/chart">
                <c:ext xmlns:c16="http://schemas.microsoft.com/office/drawing/2014/chart" uri="{C3380CC4-5D6E-409C-BE32-E72D297353CC}">
                  <c16:uniqueId val="{00000001-161C-5D48-BB82-B9EAB03F0624}"/>
                </c:ext>
                <c:ext xmlns:c15="http://schemas.microsoft.com/office/drawing/2012/chart" uri="{CE6537A1-D6FC-4f65-9D91-7224C49458BB}">
                  <c15:layout/>
                </c:ext>
              </c:extLst>
            </c:dLbl>
            <c:dLbl>
              <c:idx val="7"/>
              <c:layout>
                <c:manualLayout>
                  <c:x val="4.8360032081191141E-3"/>
                  <c:y val="-1.4831022747574859E-2"/>
                </c:manualLayout>
              </c:layout>
              <c:showVal val="1"/>
              <c:showCatName val="1"/>
              <c:extLst xmlns:c16r2="http://schemas.microsoft.com/office/drawing/2015/06/chart">
                <c:ext xmlns:c16="http://schemas.microsoft.com/office/drawing/2014/chart" uri="{C3380CC4-5D6E-409C-BE32-E72D297353CC}">
                  <c16:uniqueId val="{00000002-161C-5D48-BB82-B9EAB03F0624}"/>
                </c:ext>
                <c:ext xmlns:c15="http://schemas.microsoft.com/office/drawing/2012/chart" uri="{CE6537A1-D6FC-4f65-9D91-7224C49458BB}">
                  <c15:layout/>
                </c:ext>
              </c:extLst>
            </c:dLbl>
            <c:dLbl>
              <c:idx val="12"/>
              <c:layout>
                <c:manualLayout>
                  <c:x val="4.7498059728346854E-3"/>
                  <c:y val="-9.8729278897767732E-3"/>
                </c:manualLayout>
              </c:layout>
              <c:showVal val="1"/>
              <c:showCatName val="1"/>
              <c:extLst xmlns:c16r2="http://schemas.microsoft.com/office/drawing/2015/06/chart">
                <c:ext xmlns:c16="http://schemas.microsoft.com/office/drawing/2014/chart" uri="{C3380CC4-5D6E-409C-BE32-E72D297353CC}">
                  <c16:uniqueId val="{00000003-161C-5D48-BB82-B9EAB03F0624}"/>
                </c:ex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lang="en-US" sz="1200"/>
                </a:pPr>
                <a:endParaRPr lang="el-GR"/>
              </a:p>
            </c:txPr>
            <c:showVal val="1"/>
            <c:showCatName val="1"/>
            <c:showLeaderLines val="1"/>
            <c:extLst xmlns:c16r2="http://schemas.microsoft.com/office/drawing/2015/06/chart">
              <c:ext xmlns:c15="http://schemas.microsoft.com/office/drawing/2012/chart" uri="{CE6537A1-D6FC-4f65-9D91-7224C49458BB}">
                <c15:layout/>
              </c:ext>
            </c:extLst>
          </c:dLbls>
          <c:cat>
            <c:strRef>
              <c:f>Φύλλο1!$A$2:$A$20</c:f>
              <c:strCache>
                <c:ptCount val="19"/>
                <c:pt idx="0">
                  <c:v>Οικονομικών </c:v>
                </c:pt>
                <c:pt idx="1">
                  <c:v>Ανάπτυξης και Επενδύσεων </c:v>
                </c:pt>
                <c:pt idx="2">
                  <c:v>Εξωτερικών </c:v>
                </c:pt>
                <c:pt idx="3">
                  <c:v>Προστασίας του Πολίτη</c:v>
                </c:pt>
                <c:pt idx="4">
                  <c:v>Εθνικής Άμυνας</c:v>
                </c:pt>
                <c:pt idx="5">
                  <c:v>Παιδείας και Θρησκευμάτων</c:v>
                </c:pt>
                <c:pt idx="6">
                  <c:v>Εργασίας και Κοινωνικών Υποθέσεων</c:v>
                </c:pt>
                <c:pt idx="7">
                  <c:v>Υγείας</c:v>
                </c:pt>
                <c:pt idx="8">
                  <c:v>Περιβάλλοντος και Ενέργειας </c:v>
                </c:pt>
                <c:pt idx="9">
                  <c:v>Πολιτισμού και Αθλητισμού (Τομέας Πολιτισμού)</c:v>
                </c:pt>
                <c:pt idx="10">
                  <c:v>Πολιτισμού και Αθλητισμού (Τομέας Αθλητισμού</c:v>
                </c:pt>
                <c:pt idx="11">
                  <c:v>Δικαιοσύνης</c:v>
                </c:pt>
                <c:pt idx="12">
                  <c:v>Εσωτερικών</c:v>
                </c:pt>
                <c:pt idx="13">
                  <c:v>Μετανάστευσης και Ασύλου</c:v>
                </c:pt>
                <c:pt idx="14">
                  <c:v>Ψηφιακής Διακυβέρνησης</c:v>
                </c:pt>
                <c:pt idx="15">
                  <c:v>Υποδομών και Μεταφορών </c:v>
                </c:pt>
                <c:pt idx="16">
                  <c:v>Ναυτιλίας και νησιωτικής πολιτικής </c:v>
                </c:pt>
                <c:pt idx="17">
                  <c:v>Αγροτικής Ανάπτυξης και Τροφίμων </c:v>
                </c:pt>
                <c:pt idx="18">
                  <c:v>Τουρισμού </c:v>
                </c:pt>
              </c:strCache>
            </c:strRef>
          </c:cat>
          <c:val>
            <c:numRef>
              <c:f>Φύλλο1!$B$2:$B$20</c:f>
              <c:numCache>
                <c:formatCode>General</c:formatCode>
                <c:ptCount val="19"/>
                <c:pt idx="0">
                  <c:v>15</c:v>
                </c:pt>
                <c:pt idx="1">
                  <c:v>8</c:v>
                </c:pt>
                <c:pt idx="2">
                  <c:v>4</c:v>
                </c:pt>
                <c:pt idx="3">
                  <c:v>5</c:v>
                </c:pt>
                <c:pt idx="4">
                  <c:v>3</c:v>
                </c:pt>
                <c:pt idx="5">
                  <c:v>7</c:v>
                </c:pt>
                <c:pt idx="6">
                  <c:v>8</c:v>
                </c:pt>
                <c:pt idx="7">
                  <c:v>9</c:v>
                </c:pt>
                <c:pt idx="8">
                  <c:v>8</c:v>
                </c:pt>
                <c:pt idx="9">
                  <c:v>8</c:v>
                </c:pt>
                <c:pt idx="10">
                  <c:v>4</c:v>
                </c:pt>
                <c:pt idx="11">
                  <c:v>6</c:v>
                </c:pt>
                <c:pt idx="12">
                  <c:v>8</c:v>
                </c:pt>
                <c:pt idx="13">
                  <c:v>6</c:v>
                </c:pt>
                <c:pt idx="14">
                  <c:v>6</c:v>
                </c:pt>
                <c:pt idx="15">
                  <c:v>7</c:v>
                </c:pt>
                <c:pt idx="16">
                  <c:v>5</c:v>
                </c:pt>
                <c:pt idx="17">
                  <c:v>12</c:v>
                </c:pt>
                <c:pt idx="18">
                  <c:v>5</c:v>
                </c:pt>
              </c:numCache>
            </c:numRef>
          </c:val>
          <c:extLst xmlns:c16r2="http://schemas.microsoft.com/office/drawing/2015/06/chart">
            <c:ext xmlns:c16="http://schemas.microsoft.com/office/drawing/2014/chart" uri="{C3380CC4-5D6E-409C-BE32-E72D297353CC}">
              <c16:uniqueId val="{00000000-161C-5D48-BB82-B9EAB03F0624}"/>
            </c:ext>
          </c:extLst>
        </c:ser>
        <c:dLbls>
          <c:showVal val="1"/>
        </c:dLbls>
        <c:firstSliceAng val="0"/>
      </c:pieChart>
    </c:plotArea>
    <c:legend>
      <c:legendPos val="r"/>
      <c:layout>
        <c:manualLayout>
          <c:xMode val="edge"/>
          <c:yMode val="edge"/>
          <c:x val="0.68784154880183501"/>
          <c:y val="0.13968610015637623"/>
          <c:w val="0.30489672723058842"/>
          <c:h val="0.79350134971466146"/>
        </c:manualLayout>
      </c:layout>
      <c:txPr>
        <a:bodyPr/>
        <a:lstStyle/>
        <a:p>
          <a:pPr>
            <a:defRPr lang="en-US" sz="1100"/>
          </a:pPr>
          <a:endParaRPr lang="el-GR"/>
        </a:p>
      </c:txPr>
    </c:legend>
    <c:plotVisOnly val="1"/>
    <c:dispBlanksAs val="zero"/>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1800" b="1" strike="noStrike" spc="-1">
                <a:solidFill>
                  <a:srgbClr val="000000"/>
                </a:solidFill>
                <a:latin typeface="Calibri"/>
              </a:defRPr>
            </a:pPr>
            <a:r>
              <a:rPr sz="1800" b="1" strike="noStrike" spc="-1">
                <a:solidFill>
                  <a:srgbClr val="000000"/>
                </a:solidFill>
                <a:latin typeface="Calibri"/>
              </a:rPr>
              <a:t>Κύκλοι πολιτικών μεταρρυθμίσεων</a:t>
            </a:r>
          </a:p>
        </c:rich>
      </c:tx>
      <c:spPr>
        <a:noFill/>
        <a:ln>
          <a:noFill/>
        </a:ln>
      </c:spPr>
    </c:title>
    <c:plotArea>
      <c:layout/>
      <c:pieChart>
        <c:varyColors val="1"/>
        <c:ser>
          <c:idx val="0"/>
          <c:order val="0"/>
          <c:tx>
            <c:strRef>
              <c:f>Φύλλο1!$E$1</c:f>
              <c:strCache>
                <c:ptCount val="1"/>
                <c:pt idx="0">
                  <c:v>Κύκλοι πολιτικών μεταρρυθμίσεων</c:v>
                </c:pt>
              </c:strCache>
            </c:strRef>
          </c:tx>
          <c:spPr>
            <a:solidFill>
              <a:srgbClr val="4F81BD"/>
            </a:solidFill>
            <a:ln>
              <a:noFill/>
            </a:ln>
          </c:spPr>
          <c:dPt>
            <c:idx val="0"/>
            <c:spPr>
              <a:solidFill>
                <a:srgbClr val="92D050"/>
              </a:solidFill>
              <a:ln>
                <a:noFill/>
              </a:ln>
            </c:spPr>
          </c:dPt>
          <c:dPt>
            <c:idx val="1"/>
            <c:spPr>
              <a:solidFill>
                <a:srgbClr val="FAC090"/>
              </a:solidFill>
              <a:ln>
                <a:noFill/>
              </a:ln>
            </c:spPr>
          </c:dPt>
          <c:dPt>
            <c:idx val="2"/>
            <c:spPr>
              <a:solidFill>
                <a:srgbClr val="95B3D7"/>
              </a:solidFill>
              <a:ln>
                <a:noFill/>
              </a:ln>
            </c:spPr>
          </c:dPt>
          <c:dPt>
            <c:idx val="3"/>
            <c:spPr>
              <a:solidFill>
                <a:srgbClr val="8064A2"/>
              </a:solidFill>
              <a:ln>
                <a:noFill/>
              </a:ln>
            </c:spPr>
          </c:dPt>
          <c:dLbls>
            <c:dLbl>
              <c:idx val="0"/>
              <c:layout>
                <c:manualLayout>
                  <c:x val="-0.13874201565512284"/>
                  <c:y val="0.19918335118910363"/>
                </c:manualLayout>
              </c:layout>
              <c:tx>
                <c:rich>
                  <a:bodyPr/>
                  <a:lstStyle/>
                  <a:p>
                    <a:pPr>
                      <a:defRPr lang="en-US" sz="1100" b="1" strike="noStrike" spc="-1">
                        <a:solidFill>
                          <a:srgbClr val="000000"/>
                        </a:solidFill>
                        <a:latin typeface="Calibri"/>
                      </a:defRPr>
                    </a:pPr>
                    <a:r>
                      <a:rPr sz="1100" b="1"/>
                      <a:t>Εσωτερικές πολιτικές</a:t>
                    </a:r>
                    <a:r>
                      <a:rPr sz="1100" b="1" smtClean="0"/>
                      <a:t>: </a:t>
                    </a:r>
                    <a:r>
                      <a:rPr sz="1100" b="1"/>
                      <a:t>31</a:t>
                    </a:r>
                  </a:p>
                </c:rich>
              </c:tx>
              <c:spPr/>
              <c:dLblPos val="bestFit"/>
              <c:showVal val="1"/>
              <c:showCatName val="1"/>
              <c:separator>; </c:separator>
            </c:dLbl>
            <c:dLbl>
              <c:idx val="1"/>
              <c:tx>
                <c:rich>
                  <a:bodyPr/>
                  <a:lstStyle/>
                  <a:p>
                    <a:pPr>
                      <a:defRPr lang="en-US" sz="1100" b="1" strike="noStrike" spc="-1">
                        <a:solidFill>
                          <a:srgbClr val="000000"/>
                        </a:solidFill>
                        <a:latin typeface="Calibri"/>
                      </a:defRPr>
                    </a:pPr>
                    <a:r>
                      <a:rPr sz="1100" b="1"/>
                      <a:t>Κοινωνικές </a:t>
                    </a:r>
                    <a:r>
                      <a:rPr sz="1100" b="1" smtClean="0"/>
                      <a:t>πολιτικές</a:t>
                    </a:r>
                    <a:r>
                      <a:rPr lang="el-GR" sz="1100" b="1" smtClean="0"/>
                      <a:t>:</a:t>
                    </a:r>
                    <a:r>
                      <a:rPr sz="1100" b="1" smtClean="0"/>
                      <a:t> </a:t>
                    </a:r>
                    <a:r>
                      <a:rPr sz="1100" b="1"/>
                      <a:t>24</a:t>
                    </a:r>
                  </a:p>
                </c:rich>
              </c:tx>
              <c:spPr/>
              <c:dLblPos val="bestFit"/>
              <c:showVal val="1"/>
              <c:showCatName val="1"/>
              <c:separator>; </c:separator>
            </c:dLbl>
            <c:dLbl>
              <c:idx val="2"/>
              <c:tx>
                <c:rich>
                  <a:bodyPr/>
                  <a:lstStyle/>
                  <a:p>
                    <a:pPr>
                      <a:defRPr lang="en-US" sz="1100" b="1" strike="noStrike" spc="-1">
                        <a:solidFill>
                          <a:srgbClr val="000000"/>
                        </a:solidFill>
                        <a:latin typeface="Calibri"/>
                      </a:defRPr>
                    </a:pPr>
                    <a:r>
                      <a:rPr sz="1100" b="1"/>
                      <a:t>Οικονομικές και αναπτυξιακές </a:t>
                    </a:r>
                    <a:r>
                      <a:rPr sz="1100" b="1" smtClean="0"/>
                      <a:t>πολιτικές</a:t>
                    </a:r>
                    <a:r>
                      <a:rPr lang="el-GR" sz="1100" b="1" smtClean="0"/>
                      <a:t>:</a:t>
                    </a:r>
                    <a:r>
                      <a:rPr sz="1100" b="1" smtClean="0"/>
                      <a:t> </a:t>
                    </a:r>
                    <a:r>
                      <a:rPr sz="1100" b="1"/>
                      <a:t>72</a:t>
                    </a:r>
                  </a:p>
                </c:rich>
              </c:tx>
              <c:spPr/>
              <c:dLblPos val="bestFit"/>
              <c:showVal val="1"/>
              <c:showCatName val="1"/>
              <c:separator>; </c:separator>
            </c:dLbl>
            <c:dLbl>
              <c:idx val="3"/>
              <c:tx>
                <c:rich>
                  <a:bodyPr/>
                  <a:lstStyle/>
                  <a:p>
                    <a:pPr>
                      <a:defRPr lang="en-US" sz="1100" b="1" strike="noStrike" spc="-1">
                        <a:solidFill>
                          <a:srgbClr val="000000"/>
                        </a:solidFill>
                        <a:latin typeface="Calibri"/>
                      </a:defRPr>
                    </a:pPr>
                    <a:r>
                      <a:rPr sz="1100" b="1"/>
                      <a:t>Εξωτερική πολιτική - Εθνική </a:t>
                    </a:r>
                    <a:r>
                      <a:rPr sz="1100" b="1" smtClean="0"/>
                      <a:t>Άμυνα</a:t>
                    </a:r>
                    <a:r>
                      <a:rPr lang="el-GR" sz="1100" b="1" smtClean="0"/>
                      <a:t>: </a:t>
                    </a:r>
                    <a:r>
                      <a:rPr sz="1100" b="1" smtClean="0"/>
                      <a:t>7</a:t>
                    </a:r>
                    <a:endParaRPr sz="1100" b="1"/>
                  </a:p>
                </c:rich>
              </c:tx>
              <c:spPr/>
              <c:dLblPos val="bestFit"/>
              <c:showVal val="1"/>
              <c:showCatName val="1"/>
              <c:separator>; </c:separator>
            </c:dLbl>
            <c:txPr>
              <a:bodyPr/>
              <a:lstStyle/>
              <a:p>
                <a:pPr>
                  <a:defRPr lang="en-US" sz="1000" b="0" strike="noStrike" spc="-1">
                    <a:solidFill>
                      <a:srgbClr val="000000"/>
                    </a:solidFill>
                    <a:latin typeface="Calibri"/>
                  </a:defRPr>
                </a:pPr>
                <a:endParaRPr lang="el-GR"/>
              </a:p>
            </c:txPr>
            <c:dLblPos val="bestFit"/>
            <c:showVal val="1"/>
            <c:showCatName val="1"/>
            <c:separator>; </c:separator>
          </c:dLbls>
          <c:cat>
            <c:strRef>
              <c:f>Φύλλο1!$E$2:$E$5</c:f>
              <c:strCache>
                <c:ptCount val="4"/>
                <c:pt idx="0">
                  <c:v>Εσωτερικές πολιτικές: Εσωτερικών, Προστασίας του Πολίτη, Ψηφιακή Διακυβέρνηση, Δικαιοσύνη</c:v>
                </c:pt>
                <c:pt idx="1">
                  <c:v>Κοινωνικές πολιτικές: Παιδεία, Υγεία, Εργασία</c:v>
                </c:pt>
                <c:pt idx="2">
                  <c:v>Οικονομικές και αναπτυξιακές πολιτικές</c:v>
                </c:pt>
                <c:pt idx="3">
                  <c:v>Εξωτερική πολιτική - Εθνική Άμυνα</c:v>
                </c:pt>
              </c:strCache>
            </c:strRef>
          </c:cat>
          <c:val>
            <c:numRef>
              <c:f>Φύλλο1!$F$2:$F$5</c:f>
              <c:numCache>
                <c:formatCode>General</c:formatCode>
                <c:ptCount val="4"/>
                <c:pt idx="0">
                  <c:v>31</c:v>
                </c:pt>
                <c:pt idx="1">
                  <c:v>24</c:v>
                </c:pt>
                <c:pt idx="2">
                  <c:v>72</c:v>
                </c:pt>
                <c:pt idx="3">
                  <c:v>7</c:v>
                </c:pt>
              </c:numCache>
            </c:numRef>
          </c:val>
        </c:ser>
        <c:firstSliceAng val="0"/>
      </c:pieChart>
      <c:spPr>
        <a:solidFill>
          <a:srgbClr val="FFFFFF"/>
        </a:solidFill>
        <a:ln>
          <a:noFill/>
        </a:ln>
      </c:spPr>
    </c:plotArea>
    <c:legend>
      <c:legendPos val="r"/>
      <c:spPr>
        <a:noFill/>
        <a:ln>
          <a:noFill/>
        </a:ln>
      </c:spPr>
      <c:txPr>
        <a:bodyPr/>
        <a:lstStyle/>
        <a:p>
          <a:pPr>
            <a:defRPr lang="en-US" sz="1000" b="0" strike="noStrike" spc="-1">
              <a:solidFill>
                <a:srgbClr val="000000"/>
              </a:solidFill>
              <a:latin typeface="Calibri"/>
            </a:defRPr>
          </a:pPr>
          <a:endParaRPr lang="el-GR"/>
        </a:p>
      </c:txPr>
    </c:legend>
    <c:plotVisOnly val="1"/>
    <c:dispBlanksAs val="zero"/>
  </c:chart>
  <c:spPr>
    <a:solidFill>
      <a:srgbClr val="FFFFFF"/>
    </a:solidFill>
    <a:ln w="9360">
      <a:solidFill>
        <a:srgbClr val="D9D9D9"/>
      </a:solidFill>
      <a:round/>
    </a:ln>
  </c:sp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D2CBE9E5-E87B-4E37-8AC4-3C9DCA0B71EA}" type="datetimeFigureOut">
              <a:rPr lang="el-GR" smtClean="0"/>
              <a:pPr/>
              <a:t>07/02/2020</a:t>
            </a:fld>
            <a:endParaRPr lang="el-GR"/>
          </a:p>
        </p:txBody>
      </p:sp>
      <p:sp>
        <p:nvSpPr>
          <p:cNvPr id="4" name="3 - Θέση εικόνας διαφάνειας"/>
          <p:cNvSpPr>
            <a:spLocks noGrp="1" noRot="1" noChangeAspect="1"/>
          </p:cNvSpPr>
          <p:nvPr>
            <p:ph type="sldImg" idx="2"/>
          </p:nvPr>
        </p:nvSpPr>
        <p:spPr>
          <a:xfrm>
            <a:off x="215900" y="801688"/>
            <a:ext cx="7127875" cy="4010025"/>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755650" y="5078413"/>
            <a:ext cx="6048375" cy="4811712"/>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E87D8B02-FEB3-41D4-8D9D-11A9BC1146E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Ενώ μπήκαμε κατευθείαν στα βαθιά της υλοποίησης των 60 προεκλογικών δεσμεύσεων, δεν αμελήσαμε τον βασικό σκοπό για τον οποίο επιδιώξαμε την διακυβέρνηση, τη ρήξη με το παρελθόν και την οικοδόμηση ενός σύγχρονου αποτελεσματικού κράτους στην υπηρεσία των δημιουργικών δυνάμεων της χώρας.</a:t>
            </a:r>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3</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Το</a:t>
            </a:r>
            <a:r>
              <a:rPr lang="el-GR" baseline="0" dirty="0" smtClean="0"/>
              <a:t> 100% σημαίνει ότι τα έργα θα υλοποιηθούν πλήρως μέσα στο 2020.</a:t>
            </a:r>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21</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Το Υπουργείο Περιβάλλοντος και Ενέργειας συνδέει το έργο το</a:t>
            </a:r>
            <a:r>
              <a:rPr lang="el-GR" baseline="0" dirty="0" smtClean="0"/>
              <a:t>υ με τρεις από τις στρατηγικές επιλογές της κυβέρνησης.</a:t>
            </a:r>
            <a:endParaRPr lang="el-GR" dirty="0" smtClean="0"/>
          </a:p>
          <a:p>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22</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Το Υπουργείο Περιβάλλοντος και Ενέργειας εκτιμά ότι θα καλύψει το 55% και 94% αντίστοιχα των στόχων του</a:t>
            </a:r>
            <a:r>
              <a:rPr lang="el-GR" baseline="0" dirty="0" smtClean="0"/>
              <a:t> στα τοπικά χωρικά σχέδια και την κτηματογράφηση της χώρας.</a:t>
            </a:r>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23</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Επειδή η μεταρρύθμιση</a:t>
            </a:r>
            <a:r>
              <a:rPr lang="el-GR" baseline="0" dirty="0" smtClean="0"/>
              <a:t> είναι ένας όρος που έχει κακοποιηθεί τα τελευταία 10 χρόνια, για να είμαστε ξεκάθαροι παραθέτω τον ορισμό που υιοθετούμε ως Κυβέρνηση.</a:t>
            </a:r>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25</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28</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Arial" pitchFamily="34" charset="0"/>
              <a:buNone/>
            </a:pPr>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30</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10</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dirty="0" smtClean="0"/>
              <a:t>Μέχρι τώρα οι κυβερνήσεις δεν είχαν ένα ισχυρό εργαλείο κεντρικού  σχεδιασμού και η ατζέντα τους κατακλύζονταν από αιτήματα υπουργείων αποσπασματικού χαρακτήρα.</a:t>
            </a:r>
            <a:r>
              <a:rPr lang="el-GR" sz="1200" baseline="0" dirty="0" smtClean="0"/>
              <a:t> </a:t>
            </a:r>
            <a:r>
              <a:rPr lang="el-GR" sz="1200" dirty="0" smtClean="0"/>
              <a:t>Το αποτέλεσμα ήταν προβλήματα συντονισμού και αντιφατικών επιδιώξεων στο κυβερνητικό έργο με χαμηλή επίδοση στην εξυπηρέτηση ευρύτερων στόχων δημοσίου συμφέροντος.</a:t>
            </a:r>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12</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Ο</a:t>
            </a:r>
            <a:r>
              <a:rPr lang="el-GR" baseline="0" dirty="0" smtClean="0"/>
              <a:t> στρατηγικός σχεδιασμός εκτείνεται σε 5 επίπεδα επαγωγικά συνδεδεμένα μεταξύ τους από τη γενική στρατηγική επιλογή στην εξειδικευμένη τελική ενέργεια.</a:t>
            </a:r>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13</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Κατά τη συμπλήρωσή</a:t>
            </a:r>
            <a:r>
              <a:rPr lang="el-GR" baseline="0" dirty="0" smtClean="0"/>
              <a:t> του κάθε υπουργείο ακολουθεί τα βήματα αυτά που το καθοδηγούν και διασφαλίζουν την ενιαία αποτύπωση του σχεδίου του.</a:t>
            </a:r>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14</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Κάθε υπουργείο στον</a:t>
            </a:r>
            <a:r>
              <a:rPr lang="el-GR" baseline="0" dirty="0" smtClean="0"/>
              <a:t> εμφανιζόμενο πίνακα σημειώνει</a:t>
            </a:r>
            <a:r>
              <a:rPr lang="el-GR" dirty="0" smtClean="0"/>
              <a:t> τις στρατηγικές επιλογές με τις οποίες</a:t>
            </a:r>
            <a:r>
              <a:rPr lang="el-GR" baseline="0" dirty="0" smtClean="0"/>
              <a:t> συνδέεται το έργο του.</a:t>
            </a:r>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15</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Κάθε υπουργείο σημειώνει τα προσδοκώμενα αποτελέσματα</a:t>
            </a:r>
            <a:r>
              <a:rPr lang="el-GR" baseline="0" dirty="0" smtClean="0"/>
              <a:t> για τους στόχους που έχει θέσει.</a:t>
            </a:r>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16</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Ακολουθούν δύο</a:t>
            </a:r>
            <a:r>
              <a:rPr lang="el-GR" baseline="0" dirty="0" smtClean="0"/>
              <a:t> ενδεικτικά παραδείγματα από τα Ετήσια Σχέδια Δράσης των υπουργείων που κατατέθηκαν για το 2020.</a:t>
            </a:r>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18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Το Υπουργείο Ψηφιακής Διακυβέρνησης συνδέει το έργο το</a:t>
            </a:r>
            <a:r>
              <a:rPr lang="el-GR" baseline="0" dirty="0" smtClean="0"/>
              <a:t>υ με τρεις από τις στρατηγικές επιλογές της κυβέρνησης.</a:t>
            </a:r>
            <a:endParaRPr lang="el-GR" dirty="0"/>
          </a:p>
        </p:txBody>
      </p:sp>
      <p:sp>
        <p:nvSpPr>
          <p:cNvPr id="4" name="3 - Θέση αριθμού διαφάνειας"/>
          <p:cNvSpPr>
            <a:spLocks noGrp="1"/>
          </p:cNvSpPr>
          <p:nvPr>
            <p:ph type="sldNum" sz="quarter" idx="10"/>
          </p:nvPr>
        </p:nvSpPr>
        <p:spPr/>
        <p:txBody>
          <a:bodyPr/>
          <a:lstStyle/>
          <a:p>
            <a:fld id="{E87D8B02-FEB3-41D4-8D9D-11A9BC1146EA}" type="slidenum">
              <a:rPr lang="el-GR" smtClean="0"/>
              <a:pPr/>
              <a:t>20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31" name="PlaceHolder 2"/>
          <p:cNvSpPr>
            <a:spLocks noGrp="1"/>
          </p:cNvSpPr>
          <p:nvPr>
            <p:ph type="body"/>
          </p:nvPr>
        </p:nvSpPr>
        <p:spPr>
          <a:xfrm>
            <a:off x="1148400" y="1670040"/>
            <a:ext cx="989532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32" name="PlaceHolder 3"/>
          <p:cNvSpPr>
            <a:spLocks noGrp="1"/>
          </p:cNvSpPr>
          <p:nvPr>
            <p:ph type="body"/>
          </p:nvPr>
        </p:nvSpPr>
        <p:spPr>
          <a:xfrm>
            <a:off x="1148400" y="3704040"/>
            <a:ext cx="989532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34" name="PlaceHolder 2"/>
          <p:cNvSpPr>
            <a:spLocks noGrp="1"/>
          </p:cNvSpPr>
          <p:nvPr>
            <p:ph type="body"/>
          </p:nvPr>
        </p:nvSpPr>
        <p:spPr>
          <a:xfrm>
            <a:off x="11484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35" name="PlaceHolder 3"/>
          <p:cNvSpPr>
            <a:spLocks noGrp="1"/>
          </p:cNvSpPr>
          <p:nvPr>
            <p:ph type="body"/>
          </p:nvPr>
        </p:nvSpPr>
        <p:spPr>
          <a:xfrm>
            <a:off x="62190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36" name="PlaceHolder 4"/>
          <p:cNvSpPr>
            <a:spLocks noGrp="1"/>
          </p:cNvSpPr>
          <p:nvPr>
            <p:ph type="body"/>
          </p:nvPr>
        </p:nvSpPr>
        <p:spPr>
          <a:xfrm>
            <a:off x="1148400" y="3704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37" name="PlaceHolder 5"/>
          <p:cNvSpPr>
            <a:spLocks noGrp="1"/>
          </p:cNvSpPr>
          <p:nvPr>
            <p:ph type="body"/>
          </p:nvPr>
        </p:nvSpPr>
        <p:spPr>
          <a:xfrm>
            <a:off x="6219000" y="3704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39" name="PlaceHolder 2"/>
          <p:cNvSpPr>
            <a:spLocks noGrp="1"/>
          </p:cNvSpPr>
          <p:nvPr>
            <p:ph type="body"/>
          </p:nvPr>
        </p:nvSpPr>
        <p:spPr>
          <a:xfrm>
            <a:off x="1148400" y="1670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40" name="PlaceHolder 3"/>
          <p:cNvSpPr>
            <a:spLocks noGrp="1"/>
          </p:cNvSpPr>
          <p:nvPr>
            <p:ph type="body"/>
          </p:nvPr>
        </p:nvSpPr>
        <p:spPr>
          <a:xfrm>
            <a:off x="4494240" y="1670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41" name="PlaceHolder 4"/>
          <p:cNvSpPr>
            <a:spLocks noGrp="1"/>
          </p:cNvSpPr>
          <p:nvPr>
            <p:ph type="body"/>
          </p:nvPr>
        </p:nvSpPr>
        <p:spPr>
          <a:xfrm>
            <a:off x="7839720" y="1670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42" name="PlaceHolder 5"/>
          <p:cNvSpPr>
            <a:spLocks noGrp="1"/>
          </p:cNvSpPr>
          <p:nvPr>
            <p:ph type="body"/>
          </p:nvPr>
        </p:nvSpPr>
        <p:spPr>
          <a:xfrm>
            <a:off x="1148400" y="3704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43" name="PlaceHolder 6"/>
          <p:cNvSpPr>
            <a:spLocks noGrp="1"/>
          </p:cNvSpPr>
          <p:nvPr>
            <p:ph type="body"/>
          </p:nvPr>
        </p:nvSpPr>
        <p:spPr>
          <a:xfrm>
            <a:off x="4494240" y="3704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44" name="PlaceHolder 7"/>
          <p:cNvSpPr>
            <a:spLocks noGrp="1"/>
          </p:cNvSpPr>
          <p:nvPr>
            <p:ph type="body"/>
          </p:nvPr>
        </p:nvSpPr>
        <p:spPr>
          <a:xfrm>
            <a:off x="7839720" y="3704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55" name="PlaceHolder 2"/>
          <p:cNvSpPr>
            <a:spLocks noGrp="1"/>
          </p:cNvSpPr>
          <p:nvPr>
            <p:ph type="subTitle"/>
          </p:nvPr>
        </p:nvSpPr>
        <p:spPr>
          <a:xfrm>
            <a:off x="1148400" y="1670040"/>
            <a:ext cx="9895320" cy="3894120"/>
          </a:xfrm>
          <a:prstGeom prst="rect">
            <a:avLst/>
          </a:prstGeom>
        </p:spPr>
        <p:txBody>
          <a:bodyPr lIns="0" tIns="0" rIns="0" bIns="0" anchor="ctr">
            <a:noAutofit/>
          </a:bodyPr>
          <a:lstStyle/>
          <a:p>
            <a:pPr algn="ctr"/>
            <a:endParaRPr lang="el-G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57" name="PlaceHolder 2"/>
          <p:cNvSpPr>
            <a:spLocks noGrp="1"/>
          </p:cNvSpPr>
          <p:nvPr>
            <p:ph type="body"/>
          </p:nvPr>
        </p:nvSpPr>
        <p:spPr>
          <a:xfrm>
            <a:off x="1148400" y="1670040"/>
            <a:ext cx="9895320" cy="389412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59" name="PlaceHolder 2"/>
          <p:cNvSpPr>
            <a:spLocks noGrp="1"/>
          </p:cNvSpPr>
          <p:nvPr>
            <p:ph type="body"/>
          </p:nvPr>
        </p:nvSpPr>
        <p:spPr>
          <a:xfrm>
            <a:off x="1148400" y="1670040"/>
            <a:ext cx="4828680" cy="389412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60" name="PlaceHolder 3"/>
          <p:cNvSpPr>
            <a:spLocks noGrp="1"/>
          </p:cNvSpPr>
          <p:nvPr>
            <p:ph type="body"/>
          </p:nvPr>
        </p:nvSpPr>
        <p:spPr>
          <a:xfrm>
            <a:off x="6219000" y="1670040"/>
            <a:ext cx="4828680" cy="389412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4" name="3 - Ευθύγραμμο βέλος σύνδεσης"/>
          <p:cNvCxnSpPr/>
          <p:nvPr userDrawn="1"/>
        </p:nvCxnSpPr>
        <p:spPr>
          <a:xfrm>
            <a:off x="1143794" y="838200"/>
            <a:ext cx="9900000" cy="0"/>
          </a:xfrm>
          <a:prstGeom prst="straightConnector1">
            <a:avLst/>
          </a:prstGeom>
          <a:ln w="38100">
            <a:solidFill>
              <a:schemeClr val="accent1">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5" name="4 - Τίτλος"/>
          <p:cNvSpPr>
            <a:spLocks noGrp="1"/>
          </p:cNvSpPr>
          <p:nvPr>
            <p:ph type="title"/>
          </p:nvPr>
        </p:nvSpPr>
        <p:spPr>
          <a:xfrm>
            <a:off x="1143794" y="228600"/>
            <a:ext cx="9906000" cy="609600"/>
          </a:xfrm>
        </p:spPr>
        <p:txBody>
          <a:bodyPr/>
          <a:lstStyle>
            <a:lvl1pPr>
              <a:defRPr sz="1800" b="1">
                <a:solidFill>
                  <a:schemeClr val="accent1">
                    <a:lumMod val="50000"/>
                  </a:schemeClr>
                </a:solidFill>
                <a:latin typeface="Arial" pitchFamily="34" charset="0"/>
                <a:cs typeface="Arial" pitchFamily="34" charset="0"/>
              </a:defRPr>
            </a:lvl1pPr>
          </a:lstStyle>
          <a:p>
            <a:r>
              <a:rPr lang="el-GR" dirty="0" err="1" smtClean="0"/>
              <a:t>Kλικ</a:t>
            </a:r>
            <a:r>
              <a:rPr lang="el-GR" dirty="0" smtClean="0"/>
              <a:t> για επεξεργασία του τίτλου</a:t>
            </a:r>
            <a:endParaRPr lang="el-GR" dirty="0"/>
          </a:p>
        </p:txBody>
      </p:sp>
      <p:sp>
        <p:nvSpPr>
          <p:cNvPr id="11" name="10 - Θέση ημερομηνίας"/>
          <p:cNvSpPr>
            <a:spLocks noGrp="1"/>
          </p:cNvSpPr>
          <p:nvPr>
            <p:ph type="dt" sz="half" idx="10"/>
          </p:nvPr>
        </p:nvSpPr>
        <p:spPr/>
        <p:txBody>
          <a:bodyPr/>
          <a:lstStyle/>
          <a:p>
            <a:endParaRPr lang="el-GR"/>
          </a:p>
        </p:txBody>
      </p:sp>
      <p:sp>
        <p:nvSpPr>
          <p:cNvPr id="12" name="11 - Θέση αριθμού διαφάνειας"/>
          <p:cNvSpPr>
            <a:spLocks noGrp="1"/>
          </p:cNvSpPr>
          <p:nvPr>
            <p:ph type="sldNum" sz="quarter" idx="11"/>
          </p:nvPr>
        </p:nvSpPr>
        <p:spPr/>
        <p:txBody>
          <a:bodyPr/>
          <a:lstStyle/>
          <a:p>
            <a:fld id="{8F51ED0C-00F1-4A1D-A418-F46D02EFB94D}" type="slidenum">
              <a:rPr lang="el-GR" smtClean="0"/>
              <a:pPr/>
              <a:t>‹#›</a:t>
            </a:fld>
            <a:endParaRPr lang="el-GR"/>
          </a:p>
        </p:txBody>
      </p:sp>
      <p:sp>
        <p:nvSpPr>
          <p:cNvPr id="13" name="12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5" name="4 - Τίτλος"/>
          <p:cNvSpPr>
            <a:spLocks noGrp="1"/>
          </p:cNvSpPr>
          <p:nvPr>
            <p:ph type="title"/>
          </p:nvPr>
        </p:nvSpPr>
        <p:spPr>
          <a:xfrm>
            <a:off x="1143794" y="228600"/>
            <a:ext cx="9906000" cy="609600"/>
          </a:xfrm>
        </p:spPr>
        <p:txBody>
          <a:bodyPr/>
          <a:lstStyle>
            <a:lvl1pPr>
              <a:defRPr sz="1800" b="1">
                <a:solidFill>
                  <a:schemeClr val="accent1">
                    <a:lumMod val="50000"/>
                  </a:schemeClr>
                </a:solidFill>
                <a:latin typeface="Arial" pitchFamily="34" charset="0"/>
                <a:cs typeface="Arial" pitchFamily="34" charset="0"/>
              </a:defRPr>
            </a:lvl1pPr>
          </a:lstStyle>
          <a:p>
            <a:r>
              <a:rPr lang="el-GR" dirty="0" err="1" smtClean="0"/>
              <a:t>Kλικ</a:t>
            </a:r>
            <a:r>
              <a:rPr lang="el-GR" dirty="0" smtClean="0"/>
              <a:t> για επεξεργασία του τίτλου</a:t>
            </a:r>
            <a:endParaRPr lang="el-GR" dirty="0"/>
          </a:p>
        </p:txBody>
      </p:sp>
      <p:sp>
        <p:nvSpPr>
          <p:cNvPr id="11" name="10 - Θέση ημερομηνίας"/>
          <p:cNvSpPr>
            <a:spLocks noGrp="1"/>
          </p:cNvSpPr>
          <p:nvPr>
            <p:ph type="dt" sz="half" idx="10"/>
          </p:nvPr>
        </p:nvSpPr>
        <p:spPr/>
        <p:txBody>
          <a:bodyPr/>
          <a:lstStyle/>
          <a:p>
            <a:endParaRPr lang="el-GR"/>
          </a:p>
        </p:txBody>
      </p:sp>
      <p:sp>
        <p:nvSpPr>
          <p:cNvPr id="12" name="11 - Θέση αριθμού διαφάνειας"/>
          <p:cNvSpPr>
            <a:spLocks noGrp="1"/>
          </p:cNvSpPr>
          <p:nvPr>
            <p:ph type="sldNum" sz="quarter" idx="11"/>
          </p:nvPr>
        </p:nvSpPr>
        <p:spPr/>
        <p:txBody>
          <a:bodyPr/>
          <a:lstStyle/>
          <a:p>
            <a:fld id="{8F51ED0C-00F1-4A1D-A418-F46D02EFB94D}" type="slidenum">
              <a:rPr lang="el-GR" smtClean="0"/>
              <a:pPr/>
              <a:t>‹#›</a:t>
            </a:fld>
            <a:endParaRPr lang="el-GR"/>
          </a:p>
        </p:txBody>
      </p:sp>
      <p:sp>
        <p:nvSpPr>
          <p:cNvPr id="13" name="12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1148400" y="686520"/>
            <a:ext cx="9895320" cy="3068640"/>
          </a:xfrm>
          <a:prstGeom prst="rect">
            <a:avLst/>
          </a:prstGeom>
        </p:spPr>
        <p:txBody>
          <a:bodyPr lIns="0" tIns="0" rIns="0" bIns="0" anchor="ctr">
            <a:noAutofit/>
          </a:bodyPr>
          <a:lstStyle/>
          <a:p>
            <a:pPr algn="ctr"/>
            <a:endParaRPr lang="el-G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10" name="PlaceHolder 2"/>
          <p:cNvSpPr>
            <a:spLocks noGrp="1"/>
          </p:cNvSpPr>
          <p:nvPr>
            <p:ph type="subTitle"/>
          </p:nvPr>
        </p:nvSpPr>
        <p:spPr>
          <a:xfrm>
            <a:off x="1148400" y="1670040"/>
            <a:ext cx="9895320" cy="3894120"/>
          </a:xfrm>
          <a:prstGeom prst="rect">
            <a:avLst/>
          </a:prstGeom>
        </p:spPr>
        <p:txBody>
          <a:bodyPr lIns="0" tIns="0" rIns="0" bIns="0" anchor="ctr">
            <a:noAutofit/>
          </a:bodyPr>
          <a:lstStyle/>
          <a:p>
            <a:pPr algn="ctr"/>
            <a:endParaRPr lang="el-G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64" name="PlaceHolder 2"/>
          <p:cNvSpPr>
            <a:spLocks noGrp="1"/>
          </p:cNvSpPr>
          <p:nvPr>
            <p:ph type="body"/>
          </p:nvPr>
        </p:nvSpPr>
        <p:spPr>
          <a:xfrm>
            <a:off x="11484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65" name="PlaceHolder 3"/>
          <p:cNvSpPr>
            <a:spLocks noGrp="1"/>
          </p:cNvSpPr>
          <p:nvPr>
            <p:ph type="body"/>
          </p:nvPr>
        </p:nvSpPr>
        <p:spPr>
          <a:xfrm>
            <a:off x="6219000" y="1670040"/>
            <a:ext cx="4828680" cy="389412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66" name="PlaceHolder 4"/>
          <p:cNvSpPr>
            <a:spLocks noGrp="1"/>
          </p:cNvSpPr>
          <p:nvPr>
            <p:ph type="body"/>
          </p:nvPr>
        </p:nvSpPr>
        <p:spPr>
          <a:xfrm>
            <a:off x="1148400" y="3704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68" name="PlaceHolder 2"/>
          <p:cNvSpPr>
            <a:spLocks noGrp="1"/>
          </p:cNvSpPr>
          <p:nvPr>
            <p:ph type="body"/>
          </p:nvPr>
        </p:nvSpPr>
        <p:spPr>
          <a:xfrm>
            <a:off x="1148400" y="1670040"/>
            <a:ext cx="4828680" cy="389412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69" name="PlaceHolder 3"/>
          <p:cNvSpPr>
            <a:spLocks noGrp="1"/>
          </p:cNvSpPr>
          <p:nvPr>
            <p:ph type="body"/>
          </p:nvPr>
        </p:nvSpPr>
        <p:spPr>
          <a:xfrm>
            <a:off x="62190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70" name="PlaceHolder 4"/>
          <p:cNvSpPr>
            <a:spLocks noGrp="1"/>
          </p:cNvSpPr>
          <p:nvPr>
            <p:ph type="body"/>
          </p:nvPr>
        </p:nvSpPr>
        <p:spPr>
          <a:xfrm>
            <a:off x="6219000" y="3704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72" name="PlaceHolder 2"/>
          <p:cNvSpPr>
            <a:spLocks noGrp="1"/>
          </p:cNvSpPr>
          <p:nvPr>
            <p:ph type="body"/>
          </p:nvPr>
        </p:nvSpPr>
        <p:spPr>
          <a:xfrm>
            <a:off x="11484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73" name="PlaceHolder 3"/>
          <p:cNvSpPr>
            <a:spLocks noGrp="1"/>
          </p:cNvSpPr>
          <p:nvPr>
            <p:ph type="body"/>
          </p:nvPr>
        </p:nvSpPr>
        <p:spPr>
          <a:xfrm>
            <a:off x="62190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74" name="PlaceHolder 4"/>
          <p:cNvSpPr>
            <a:spLocks noGrp="1"/>
          </p:cNvSpPr>
          <p:nvPr>
            <p:ph type="body"/>
          </p:nvPr>
        </p:nvSpPr>
        <p:spPr>
          <a:xfrm>
            <a:off x="1148400" y="3704040"/>
            <a:ext cx="989532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76" name="PlaceHolder 2"/>
          <p:cNvSpPr>
            <a:spLocks noGrp="1"/>
          </p:cNvSpPr>
          <p:nvPr>
            <p:ph type="body"/>
          </p:nvPr>
        </p:nvSpPr>
        <p:spPr>
          <a:xfrm>
            <a:off x="1148400" y="1670040"/>
            <a:ext cx="989532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77" name="PlaceHolder 3"/>
          <p:cNvSpPr>
            <a:spLocks noGrp="1"/>
          </p:cNvSpPr>
          <p:nvPr>
            <p:ph type="body"/>
          </p:nvPr>
        </p:nvSpPr>
        <p:spPr>
          <a:xfrm>
            <a:off x="1148400" y="3704040"/>
            <a:ext cx="989532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79" name="PlaceHolder 2"/>
          <p:cNvSpPr>
            <a:spLocks noGrp="1"/>
          </p:cNvSpPr>
          <p:nvPr>
            <p:ph type="body"/>
          </p:nvPr>
        </p:nvSpPr>
        <p:spPr>
          <a:xfrm>
            <a:off x="11484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80" name="PlaceHolder 3"/>
          <p:cNvSpPr>
            <a:spLocks noGrp="1"/>
          </p:cNvSpPr>
          <p:nvPr>
            <p:ph type="body"/>
          </p:nvPr>
        </p:nvSpPr>
        <p:spPr>
          <a:xfrm>
            <a:off x="62190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81" name="PlaceHolder 4"/>
          <p:cNvSpPr>
            <a:spLocks noGrp="1"/>
          </p:cNvSpPr>
          <p:nvPr>
            <p:ph type="body"/>
          </p:nvPr>
        </p:nvSpPr>
        <p:spPr>
          <a:xfrm>
            <a:off x="1148400" y="3704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82" name="PlaceHolder 5"/>
          <p:cNvSpPr>
            <a:spLocks noGrp="1"/>
          </p:cNvSpPr>
          <p:nvPr>
            <p:ph type="body"/>
          </p:nvPr>
        </p:nvSpPr>
        <p:spPr>
          <a:xfrm>
            <a:off x="6219000" y="3704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84" name="PlaceHolder 2"/>
          <p:cNvSpPr>
            <a:spLocks noGrp="1"/>
          </p:cNvSpPr>
          <p:nvPr>
            <p:ph type="body"/>
          </p:nvPr>
        </p:nvSpPr>
        <p:spPr>
          <a:xfrm>
            <a:off x="1148400" y="1670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85" name="PlaceHolder 3"/>
          <p:cNvSpPr>
            <a:spLocks noGrp="1"/>
          </p:cNvSpPr>
          <p:nvPr>
            <p:ph type="body"/>
          </p:nvPr>
        </p:nvSpPr>
        <p:spPr>
          <a:xfrm>
            <a:off x="4494240" y="1670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86" name="PlaceHolder 4"/>
          <p:cNvSpPr>
            <a:spLocks noGrp="1"/>
          </p:cNvSpPr>
          <p:nvPr>
            <p:ph type="body"/>
          </p:nvPr>
        </p:nvSpPr>
        <p:spPr>
          <a:xfrm>
            <a:off x="7839720" y="1670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87" name="PlaceHolder 5"/>
          <p:cNvSpPr>
            <a:spLocks noGrp="1"/>
          </p:cNvSpPr>
          <p:nvPr>
            <p:ph type="body"/>
          </p:nvPr>
        </p:nvSpPr>
        <p:spPr>
          <a:xfrm>
            <a:off x="1148400" y="3704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88" name="PlaceHolder 6"/>
          <p:cNvSpPr>
            <a:spLocks noGrp="1"/>
          </p:cNvSpPr>
          <p:nvPr>
            <p:ph type="body"/>
          </p:nvPr>
        </p:nvSpPr>
        <p:spPr>
          <a:xfrm>
            <a:off x="4494240" y="3704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89" name="PlaceHolder 7"/>
          <p:cNvSpPr>
            <a:spLocks noGrp="1"/>
          </p:cNvSpPr>
          <p:nvPr>
            <p:ph type="body"/>
          </p:nvPr>
        </p:nvSpPr>
        <p:spPr>
          <a:xfrm>
            <a:off x="7839720" y="3704040"/>
            <a:ext cx="318600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12" name="PlaceHolder 2"/>
          <p:cNvSpPr>
            <a:spLocks noGrp="1"/>
          </p:cNvSpPr>
          <p:nvPr>
            <p:ph type="body"/>
          </p:nvPr>
        </p:nvSpPr>
        <p:spPr>
          <a:xfrm>
            <a:off x="1148400" y="1670040"/>
            <a:ext cx="9895320" cy="389412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14" name="PlaceHolder 2"/>
          <p:cNvSpPr>
            <a:spLocks noGrp="1"/>
          </p:cNvSpPr>
          <p:nvPr>
            <p:ph type="body"/>
          </p:nvPr>
        </p:nvSpPr>
        <p:spPr>
          <a:xfrm>
            <a:off x="1148400" y="1670040"/>
            <a:ext cx="4828680" cy="389412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15" name="PlaceHolder 3"/>
          <p:cNvSpPr>
            <a:spLocks noGrp="1"/>
          </p:cNvSpPr>
          <p:nvPr>
            <p:ph type="body"/>
          </p:nvPr>
        </p:nvSpPr>
        <p:spPr>
          <a:xfrm>
            <a:off x="6219000" y="1670040"/>
            <a:ext cx="4828680" cy="389412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1148400" y="686520"/>
            <a:ext cx="9895320" cy="3068640"/>
          </a:xfrm>
          <a:prstGeom prst="rect">
            <a:avLst/>
          </a:prstGeom>
        </p:spPr>
        <p:txBody>
          <a:bodyPr lIns="0" tIns="0" rIns="0" bIns="0" anchor="ctr">
            <a:noAutofit/>
          </a:bodyPr>
          <a:lstStyle/>
          <a:p>
            <a:pPr algn="ctr"/>
            <a:endParaRPr lang="el-G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19" name="PlaceHolder 2"/>
          <p:cNvSpPr>
            <a:spLocks noGrp="1"/>
          </p:cNvSpPr>
          <p:nvPr>
            <p:ph type="body"/>
          </p:nvPr>
        </p:nvSpPr>
        <p:spPr>
          <a:xfrm>
            <a:off x="11484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20" name="PlaceHolder 3"/>
          <p:cNvSpPr>
            <a:spLocks noGrp="1"/>
          </p:cNvSpPr>
          <p:nvPr>
            <p:ph type="body"/>
          </p:nvPr>
        </p:nvSpPr>
        <p:spPr>
          <a:xfrm>
            <a:off x="6219000" y="1670040"/>
            <a:ext cx="4828680" cy="389412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21" name="PlaceHolder 4"/>
          <p:cNvSpPr>
            <a:spLocks noGrp="1"/>
          </p:cNvSpPr>
          <p:nvPr>
            <p:ph type="body"/>
          </p:nvPr>
        </p:nvSpPr>
        <p:spPr>
          <a:xfrm>
            <a:off x="1148400" y="3704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23" name="PlaceHolder 2"/>
          <p:cNvSpPr>
            <a:spLocks noGrp="1"/>
          </p:cNvSpPr>
          <p:nvPr>
            <p:ph type="body"/>
          </p:nvPr>
        </p:nvSpPr>
        <p:spPr>
          <a:xfrm>
            <a:off x="1148400" y="1670040"/>
            <a:ext cx="4828680" cy="389412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24" name="PlaceHolder 3"/>
          <p:cNvSpPr>
            <a:spLocks noGrp="1"/>
          </p:cNvSpPr>
          <p:nvPr>
            <p:ph type="body"/>
          </p:nvPr>
        </p:nvSpPr>
        <p:spPr>
          <a:xfrm>
            <a:off x="62190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25" name="PlaceHolder 4"/>
          <p:cNvSpPr>
            <a:spLocks noGrp="1"/>
          </p:cNvSpPr>
          <p:nvPr>
            <p:ph type="body"/>
          </p:nvPr>
        </p:nvSpPr>
        <p:spPr>
          <a:xfrm>
            <a:off x="6219000" y="3704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148400" y="686520"/>
            <a:ext cx="9895320" cy="661680"/>
          </a:xfrm>
          <a:prstGeom prst="rect">
            <a:avLst/>
          </a:prstGeom>
        </p:spPr>
        <p:txBody>
          <a:bodyPr lIns="0" tIns="0" rIns="0" bIns="0" anchor="ctr">
            <a:noAutofit/>
          </a:bodyPr>
          <a:lstStyle/>
          <a:p>
            <a:endParaRPr lang="el-GR" sz="1610" b="0" strike="noStrike" spc="-1">
              <a:solidFill>
                <a:srgbClr val="000000"/>
              </a:solidFill>
              <a:latin typeface="Calibri"/>
            </a:endParaRPr>
          </a:p>
        </p:txBody>
      </p:sp>
      <p:sp>
        <p:nvSpPr>
          <p:cNvPr id="27" name="PlaceHolder 2"/>
          <p:cNvSpPr>
            <a:spLocks noGrp="1"/>
          </p:cNvSpPr>
          <p:nvPr>
            <p:ph type="body"/>
          </p:nvPr>
        </p:nvSpPr>
        <p:spPr>
          <a:xfrm>
            <a:off x="11484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28" name="PlaceHolder 3"/>
          <p:cNvSpPr>
            <a:spLocks noGrp="1"/>
          </p:cNvSpPr>
          <p:nvPr>
            <p:ph type="body"/>
          </p:nvPr>
        </p:nvSpPr>
        <p:spPr>
          <a:xfrm>
            <a:off x="6219000" y="1670040"/>
            <a:ext cx="4828680" cy="1857240"/>
          </a:xfrm>
          <a:prstGeom prst="rect">
            <a:avLst/>
          </a:prstGeom>
        </p:spPr>
        <p:txBody>
          <a:bodyPr lIns="0" tIns="0" rIns="0" bIns="0">
            <a:normAutofit/>
          </a:bodyPr>
          <a:lstStyle/>
          <a:p>
            <a:endParaRPr lang="el-GR" sz="989" b="0" strike="noStrike" spc="-1">
              <a:solidFill>
                <a:srgbClr val="000000"/>
              </a:solidFill>
              <a:latin typeface="Arial"/>
            </a:endParaRPr>
          </a:p>
        </p:txBody>
      </p:sp>
      <p:sp>
        <p:nvSpPr>
          <p:cNvPr id="29" name="PlaceHolder 4"/>
          <p:cNvSpPr>
            <a:spLocks noGrp="1"/>
          </p:cNvSpPr>
          <p:nvPr>
            <p:ph type="body"/>
          </p:nvPr>
        </p:nvSpPr>
        <p:spPr>
          <a:xfrm>
            <a:off x="1148400" y="3704040"/>
            <a:ext cx="9895320" cy="1857240"/>
          </a:xfrm>
          <a:prstGeom prst="rect">
            <a:avLst/>
          </a:prstGeom>
        </p:spPr>
        <p:txBody>
          <a:bodyPr lIns="0" tIns="0" rIns="0" bIns="0">
            <a:normAutofit/>
          </a:bodyPr>
          <a:lstStyle/>
          <a:p>
            <a:endParaRPr lang="el-GR" sz="989"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emf"/><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9" name="4294967295 - Εικόνα"/>
          <p:cNvPicPr/>
          <p:nvPr/>
        </p:nvPicPr>
        <p:blipFill>
          <a:blip r:embed="rId14"/>
          <a:stretch/>
        </p:blipFill>
        <p:spPr>
          <a:xfrm>
            <a:off x="360000" y="360000"/>
            <a:ext cx="360" cy="360"/>
          </a:xfrm>
          <a:prstGeom prst="rect">
            <a:avLst/>
          </a:prstGeom>
          <a:ln>
            <a:noFill/>
          </a:ln>
        </p:spPr>
      </p:pic>
      <p:sp>
        <p:nvSpPr>
          <p:cNvPr id="10" name="CustomShape 1" hidden="1"/>
          <p:cNvSpPr/>
          <p:nvPr/>
        </p:nvSpPr>
        <p:spPr>
          <a:xfrm>
            <a:off x="360720" y="360360"/>
            <a:ext cx="148680" cy="141480"/>
          </a:xfrm>
          <a:prstGeom prst="rect">
            <a:avLst/>
          </a:prstGeom>
          <a:ln/>
        </p:spPr>
        <p:style>
          <a:lnRef idx="2">
            <a:schemeClr val="accent1">
              <a:shade val="50000"/>
            </a:schemeClr>
          </a:lnRef>
          <a:fillRef idx="1">
            <a:schemeClr val="accent1"/>
          </a:fillRef>
          <a:effectRef idx="0">
            <a:schemeClr val="accent1"/>
          </a:effectRef>
          <a:fontRef idx="minor"/>
        </p:style>
      </p:sp>
      <p:sp>
        <p:nvSpPr>
          <p:cNvPr id="2" name="CustomShape 2"/>
          <p:cNvSpPr/>
          <p:nvPr/>
        </p:nvSpPr>
        <p:spPr>
          <a:xfrm>
            <a:off x="360000" y="4587480"/>
            <a:ext cx="2491200" cy="1908720"/>
          </a:xfrm>
          <a:prstGeom prst="rtTriangle">
            <a:avLst/>
          </a:prstGeom>
          <a:solidFill>
            <a:srgbClr val="3462A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p:style>
      </p:sp>
      <p:pic>
        <p:nvPicPr>
          <p:cNvPr id="3" name="Picture 4" descr="Image result for ÎµÎ»Î»Î·Î½Î¹ÎºÎ· Î´Î·Î¼Î¿ÎºÏÎ±ÏÎ¹Î± logo"/>
          <p:cNvPicPr/>
          <p:nvPr/>
        </p:nvPicPr>
        <p:blipFill>
          <a:blip r:embed="rId15" cstate="print"/>
          <a:stretch/>
        </p:blipFill>
        <p:spPr>
          <a:xfrm>
            <a:off x="727200" y="5614560"/>
            <a:ext cx="639360" cy="596160"/>
          </a:xfrm>
          <a:prstGeom prst="rect">
            <a:avLst/>
          </a:prstGeom>
          <a:ln>
            <a:noFill/>
          </a:ln>
        </p:spPr>
      </p:pic>
      <p:sp>
        <p:nvSpPr>
          <p:cNvPr id="4" name="CustomShape 3"/>
          <p:cNvSpPr/>
          <p:nvPr/>
        </p:nvSpPr>
        <p:spPr>
          <a:xfrm>
            <a:off x="360360" y="360720"/>
            <a:ext cx="10414800" cy="6136920"/>
          </a:xfrm>
          <a:prstGeom prst="rtTriangle">
            <a:avLst/>
          </a:prstGeom>
          <a:solidFill>
            <a:srgbClr val="3462A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p:style>
      </p:sp>
      <p:pic>
        <p:nvPicPr>
          <p:cNvPr id="5" name="Picture 4" descr="Image result for ÎµÎ»Î»Î·Î½Î¹ÎºÎ· Î´Î·Î¼Î¿ÎºÏÎ±ÏÎ¹Î± logo"/>
          <p:cNvPicPr/>
          <p:nvPr/>
        </p:nvPicPr>
        <p:blipFill>
          <a:blip r:embed="rId16"/>
          <a:stretch/>
        </p:blipFill>
        <p:spPr>
          <a:xfrm>
            <a:off x="1449720" y="4169160"/>
            <a:ext cx="1722960" cy="1605960"/>
          </a:xfrm>
          <a:prstGeom prst="rect">
            <a:avLst/>
          </a:prstGeom>
          <a:ln>
            <a:noFill/>
          </a:ln>
        </p:spPr>
      </p:pic>
      <p:pic>
        <p:nvPicPr>
          <p:cNvPr id="6" name="5 - Εικόνα"/>
          <p:cNvPicPr/>
          <p:nvPr/>
        </p:nvPicPr>
        <p:blipFill>
          <a:blip r:embed="rId14"/>
          <a:stretch/>
        </p:blipFill>
        <p:spPr>
          <a:xfrm>
            <a:off x="360000" y="360000"/>
            <a:ext cx="360" cy="360"/>
          </a:xfrm>
          <a:prstGeom prst="rect">
            <a:avLst/>
          </a:prstGeom>
          <a:ln>
            <a:noFill/>
          </a:ln>
        </p:spPr>
      </p:pic>
      <p:sp>
        <p:nvSpPr>
          <p:cNvPr id="7" name="PlaceHolder 4"/>
          <p:cNvSpPr>
            <a:spLocks noGrp="1"/>
          </p:cNvSpPr>
          <p:nvPr>
            <p:ph type="title"/>
          </p:nvPr>
        </p:nvSpPr>
        <p:spPr>
          <a:xfrm>
            <a:off x="932760" y="604440"/>
            <a:ext cx="10325160" cy="1024560"/>
          </a:xfrm>
          <a:prstGeom prst="rect">
            <a:avLst/>
          </a:prstGeom>
        </p:spPr>
        <p:txBody>
          <a:bodyPr lIns="0" tIns="0" rIns="0" bIns="0" anchor="ctr">
            <a:noAutofit/>
          </a:bodyPr>
          <a:lstStyle/>
          <a:p>
            <a:r>
              <a:rPr lang="el-GR" sz="1800" b="0" strike="noStrike" spc="-1">
                <a:latin typeface="Arial"/>
              </a:rPr>
              <a:t>Click to edit the title text format</a:t>
            </a:r>
          </a:p>
        </p:txBody>
      </p:sp>
      <p:sp>
        <p:nvSpPr>
          <p:cNvPr id="8" name="PlaceHolder 5"/>
          <p:cNvSpPr>
            <a:spLocks noGrp="1"/>
          </p:cNvSpPr>
          <p:nvPr>
            <p:ph type="body"/>
          </p:nvPr>
        </p:nvSpPr>
        <p:spPr>
          <a:xfrm>
            <a:off x="932760" y="1795320"/>
            <a:ext cx="10325160" cy="3559320"/>
          </a:xfrm>
          <a:prstGeom prst="rect">
            <a:avLst/>
          </a:prstGeom>
        </p:spPr>
        <p:txBody>
          <a:bodyPr lIns="0" tIns="0" rIns="0" bIns="0">
            <a:normAutofit/>
          </a:bodyPr>
          <a:lstStyle/>
          <a:p>
            <a:pPr marL="432000" indent="-324000">
              <a:spcBef>
                <a:spcPts val="1261"/>
              </a:spcBef>
              <a:buClr>
                <a:srgbClr val="000000"/>
              </a:buClr>
              <a:buSzPct val="45000"/>
              <a:buFont typeface="Wingdings" charset="2"/>
              <a:buChar char=""/>
            </a:pPr>
            <a:r>
              <a:rPr lang="el-GR" sz="1800" b="0" strike="noStrike" spc="-1">
                <a:latin typeface="Arial"/>
              </a:rPr>
              <a:t>Click to edit the outline text format</a:t>
            </a:r>
          </a:p>
          <a:p>
            <a:pPr marL="864000" lvl="1" indent="-324000">
              <a:spcBef>
                <a:spcPts val="1009"/>
              </a:spcBef>
              <a:buClr>
                <a:srgbClr val="000000"/>
              </a:buClr>
              <a:buSzPct val="75000"/>
              <a:buFont typeface="Symbol" charset="2"/>
              <a:buChar char=""/>
            </a:pPr>
            <a:r>
              <a:rPr lang="el-GR" sz="1800" b="0" strike="noStrike" spc="-1">
                <a:latin typeface="Arial"/>
              </a:rPr>
              <a:t>Second Outline Level</a:t>
            </a:r>
          </a:p>
          <a:p>
            <a:pPr marL="1296000" lvl="2" indent="-288000">
              <a:spcBef>
                <a:spcPts val="754"/>
              </a:spcBef>
              <a:buClr>
                <a:srgbClr val="000000"/>
              </a:buClr>
              <a:buSzPct val="45000"/>
              <a:buFont typeface="Wingdings" charset="2"/>
              <a:buChar char=""/>
            </a:pPr>
            <a:r>
              <a:rPr lang="el-GR" sz="1800" b="0" strike="noStrike" spc="-1">
                <a:latin typeface="Arial"/>
              </a:rPr>
              <a:t>Third Outline Level</a:t>
            </a:r>
          </a:p>
          <a:p>
            <a:pPr marL="1728000" lvl="3" indent="-216000">
              <a:spcBef>
                <a:spcPts val="502"/>
              </a:spcBef>
              <a:buClr>
                <a:srgbClr val="000000"/>
              </a:buClr>
              <a:buSzPct val="75000"/>
              <a:buFont typeface="Symbol" charset="2"/>
              <a:buChar char=""/>
            </a:pPr>
            <a:r>
              <a:rPr lang="el-GR" sz="1800" b="0" strike="noStrike" spc="-1">
                <a:latin typeface="Arial"/>
              </a:rPr>
              <a:t>Fourth Outline Level</a:t>
            </a:r>
          </a:p>
          <a:p>
            <a:pPr marL="2160000" lvl="4" indent="-216000">
              <a:spcBef>
                <a:spcPts val="247"/>
              </a:spcBef>
              <a:buClr>
                <a:srgbClr val="000000"/>
              </a:buClr>
              <a:buSzPct val="45000"/>
              <a:buFont typeface="Wingdings" charset="2"/>
              <a:buChar char=""/>
            </a:pPr>
            <a:r>
              <a:rPr lang="el-GR" sz="1800" b="0" strike="noStrike" spc="-1">
                <a:latin typeface="Arial"/>
              </a:rPr>
              <a:t>Fifth Outline Level</a:t>
            </a:r>
          </a:p>
          <a:p>
            <a:pPr marL="2592000" lvl="5" indent="-216000">
              <a:spcBef>
                <a:spcPts val="247"/>
              </a:spcBef>
              <a:buClr>
                <a:srgbClr val="000000"/>
              </a:buClr>
              <a:buSzPct val="45000"/>
              <a:buFont typeface="Wingdings" charset="2"/>
              <a:buChar char=""/>
            </a:pPr>
            <a:r>
              <a:rPr lang="el-GR" sz="1800" b="0" strike="noStrike" spc="-1">
                <a:latin typeface="Arial"/>
              </a:rPr>
              <a:t>Sixth Outline Level</a:t>
            </a:r>
          </a:p>
          <a:p>
            <a:pPr marL="3024000" lvl="6" indent="-216000">
              <a:spcBef>
                <a:spcPts val="247"/>
              </a:spcBef>
              <a:buClr>
                <a:srgbClr val="000000"/>
              </a:buClr>
              <a:buSzPct val="45000"/>
              <a:buFont typeface="Wingdings" charset="2"/>
              <a:buChar char=""/>
            </a:pPr>
            <a:r>
              <a:rPr lang="el-GR"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45" name="44 - Εικόνα"/>
          <p:cNvPicPr/>
          <p:nvPr/>
        </p:nvPicPr>
        <p:blipFill>
          <a:blip r:embed="rId15"/>
          <a:stretch/>
        </p:blipFill>
        <p:spPr>
          <a:xfrm>
            <a:off x="360000" y="360000"/>
            <a:ext cx="360" cy="360"/>
          </a:xfrm>
          <a:prstGeom prst="rect">
            <a:avLst/>
          </a:prstGeom>
          <a:ln>
            <a:noFill/>
          </a:ln>
        </p:spPr>
      </p:pic>
      <p:pic>
        <p:nvPicPr>
          <p:cNvPr id="46" name="45 - Εικόνα"/>
          <p:cNvPicPr/>
          <p:nvPr/>
        </p:nvPicPr>
        <p:blipFill>
          <a:blip r:embed="rId15"/>
          <a:stretch/>
        </p:blipFill>
        <p:spPr>
          <a:xfrm>
            <a:off x="360000" y="360000"/>
            <a:ext cx="360" cy="360"/>
          </a:xfrm>
          <a:prstGeom prst="rect">
            <a:avLst/>
          </a:prstGeom>
          <a:ln>
            <a:noFill/>
          </a:ln>
        </p:spPr>
      </p:pic>
      <p:sp>
        <p:nvSpPr>
          <p:cNvPr id="47" name="CustomShape 1" hidden="1"/>
          <p:cNvSpPr/>
          <p:nvPr/>
        </p:nvSpPr>
        <p:spPr>
          <a:xfrm>
            <a:off x="360720" y="360360"/>
            <a:ext cx="148680" cy="141480"/>
          </a:xfrm>
          <a:prstGeom prst="rect">
            <a:avLst/>
          </a:prstGeom>
          <a:ln/>
        </p:spPr>
        <p:style>
          <a:lnRef idx="2">
            <a:schemeClr val="accent1">
              <a:shade val="50000"/>
            </a:schemeClr>
          </a:lnRef>
          <a:fillRef idx="1">
            <a:schemeClr val="accent1"/>
          </a:fillRef>
          <a:effectRef idx="0">
            <a:schemeClr val="accent1"/>
          </a:effectRef>
          <a:fontRef idx="minor"/>
        </p:style>
      </p:sp>
      <p:sp>
        <p:nvSpPr>
          <p:cNvPr id="48" name="CustomShape 2"/>
          <p:cNvSpPr/>
          <p:nvPr/>
        </p:nvSpPr>
        <p:spPr>
          <a:xfrm>
            <a:off x="360000" y="4587480"/>
            <a:ext cx="2491200" cy="1908720"/>
          </a:xfrm>
          <a:prstGeom prst="rtTriangle">
            <a:avLst/>
          </a:prstGeom>
          <a:solidFill>
            <a:srgbClr val="3462A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p:style>
      </p:sp>
      <p:pic>
        <p:nvPicPr>
          <p:cNvPr id="49" name="Picture 4" descr="Image result for ÎµÎ»Î»Î·Î½Î¹ÎºÎ· Î´Î·Î¼Î¿ÎºÏÎ±ÏÎ¹Î± logo"/>
          <p:cNvPicPr/>
          <p:nvPr/>
        </p:nvPicPr>
        <p:blipFill>
          <a:blip r:embed="rId16" cstate="print"/>
          <a:stretch/>
        </p:blipFill>
        <p:spPr>
          <a:xfrm>
            <a:off x="727200" y="5614560"/>
            <a:ext cx="639360" cy="596160"/>
          </a:xfrm>
          <a:prstGeom prst="rect">
            <a:avLst/>
          </a:prstGeom>
          <a:ln>
            <a:noFill/>
          </a:ln>
        </p:spPr>
      </p:pic>
      <p:pic>
        <p:nvPicPr>
          <p:cNvPr id="50" name="49 - Εικόνα"/>
          <p:cNvPicPr/>
          <p:nvPr/>
        </p:nvPicPr>
        <p:blipFill>
          <a:blip r:embed="rId15"/>
          <a:stretch/>
        </p:blipFill>
        <p:spPr>
          <a:xfrm>
            <a:off x="360000" y="360000"/>
            <a:ext cx="360" cy="360"/>
          </a:xfrm>
          <a:prstGeom prst="rect">
            <a:avLst/>
          </a:prstGeom>
          <a:ln>
            <a:noFill/>
          </a:ln>
        </p:spPr>
      </p:pic>
      <p:pic>
        <p:nvPicPr>
          <p:cNvPr id="51" name="50 - Εικόνα"/>
          <p:cNvPicPr/>
          <p:nvPr/>
        </p:nvPicPr>
        <p:blipFill>
          <a:blip r:embed="rId15"/>
          <a:stretch/>
        </p:blipFill>
        <p:spPr>
          <a:xfrm>
            <a:off x="360000" y="360000"/>
            <a:ext cx="360" cy="360"/>
          </a:xfrm>
          <a:prstGeom prst="rect">
            <a:avLst/>
          </a:prstGeom>
          <a:ln>
            <a:noFill/>
          </a:ln>
        </p:spPr>
      </p:pic>
      <p:sp>
        <p:nvSpPr>
          <p:cNvPr id="52" name="PlaceHolder 3"/>
          <p:cNvSpPr>
            <a:spLocks noGrp="1"/>
          </p:cNvSpPr>
          <p:nvPr>
            <p:ph type="title"/>
          </p:nvPr>
        </p:nvSpPr>
        <p:spPr>
          <a:xfrm>
            <a:off x="932760" y="604440"/>
            <a:ext cx="10325520" cy="1024560"/>
          </a:xfrm>
          <a:prstGeom prst="rect">
            <a:avLst/>
          </a:prstGeom>
        </p:spPr>
        <p:txBody>
          <a:bodyPr lIns="0" tIns="0" rIns="0" bIns="0" anchor="ctr">
            <a:noAutofit/>
          </a:bodyPr>
          <a:lstStyle/>
          <a:p>
            <a:pPr algn="ctr"/>
            <a:r>
              <a:rPr lang="el-GR" sz="3930" b="0" strike="noStrike" spc="-1" dirty="0" err="1">
                <a:latin typeface="Arial"/>
              </a:rPr>
              <a:t>Click</a:t>
            </a:r>
            <a:r>
              <a:rPr lang="el-GR" sz="3930" b="0" strike="noStrike" spc="-1" dirty="0">
                <a:latin typeface="Arial"/>
              </a:rPr>
              <a:t> </a:t>
            </a:r>
            <a:r>
              <a:rPr lang="el-GR" sz="3930" b="0" strike="noStrike" spc="-1" dirty="0" err="1">
                <a:latin typeface="Arial"/>
              </a:rPr>
              <a:t>to</a:t>
            </a:r>
            <a:r>
              <a:rPr lang="el-GR" sz="3930" b="0" strike="noStrike" spc="-1" dirty="0">
                <a:latin typeface="Arial"/>
              </a:rPr>
              <a:t> </a:t>
            </a:r>
            <a:r>
              <a:rPr lang="el-GR" sz="3930" b="0" strike="noStrike" spc="-1" dirty="0" err="1">
                <a:latin typeface="Arial"/>
              </a:rPr>
              <a:t>edit</a:t>
            </a:r>
            <a:r>
              <a:rPr lang="el-GR" sz="3930" b="0" strike="noStrike" spc="-1" dirty="0">
                <a:latin typeface="Arial"/>
              </a:rPr>
              <a:t> </a:t>
            </a:r>
            <a:r>
              <a:rPr lang="el-GR" sz="3930" b="0" strike="noStrike" spc="-1" dirty="0" err="1">
                <a:latin typeface="Arial"/>
              </a:rPr>
              <a:t>the</a:t>
            </a:r>
            <a:r>
              <a:rPr lang="el-GR" sz="3930" b="0" strike="noStrike" spc="-1" dirty="0">
                <a:latin typeface="Arial"/>
              </a:rPr>
              <a:t> </a:t>
            </a:r>
            <a:r>
              <a:rPr lang="el-GR" sz="3930" b="0" strike="noStrike" spc="-1" dirty="0" err="1">
                <a:latin typeface="Arial"/>
              </a:rPr>
              <a:t>title</a:t>
            </a:r>
            <a:r>
              <a:rPr lang="el-GR" sz="3930" b="0" strike="noStrike" spc="-1" dirty="0">
                <a:latin typeface="Arial"/>
              </a:rPr>
              <a:t> </a:t>
            </a:r>
            <a:r>
              <a:rPr lang="el-GR" sz="3930" b="0" strike="noStrike" spc="-1" dirty="0" err="1">
                <a:latin typeface="Arial"/>
              </a:rPr>
              <a:t>text</a:t>
            </a:r>
            <a:r>
              <a:rPr lang="el-GR" sz="3930" b="0" strike="noStrike" spc="-1" dirty="0">
                <a:latin typeface="Arial"/>
              </a:rPr>
              <a:t> </a:t>
            </a:r>
            <a:r>
              <a:rPr lang="el-GR" sz="3930" b="0" strike="noStrike" spc="-1" dirty="0" err="1">
                <a:latin typeface="Arial"/>
              </a:rPr>
              <a:t>format</a:t>
            </a:r>
            <a:endParaRPr lang="el-GR" sz="3930" b="0" strike="noStrike" spc="-1" dirty="0">
              <a:latin typeface="Arial"/>
            </a:endParaRPr>
          </a:p>
        </p:txBody>
      </p:sp>
      <p:sp>
        <p:nvSpPr>
          <p:cNvPr id="53" name="PlaceHolder 4"/>
          <p:cNvSpPr>
            <a:spLocks noGrp="1"/>
          </p:cNvSpPr>
          <p:nvPr>
            <p:ph type="body"/>
          </p:nvPr>
        </p:nvSpPr>
        <p:spPr>
          <a:xfrm>
            <a:off x="932760" y="1795320"/>
            <a:ext cx="10325520" cy="3559680"/>
          </a:xfrm>
          <a:prstGeom prst="rect">
            <a:avLst/>
          </a:prstGeom>
        </p:spPr>
        <p:txBody>
          <a:bodyPr lIns="0" tIns="0" rIns="0" bIns="0">
            <a:normAutofit/>
          </a:bodyPr>
          <a:lstStyle/>
          <a:p>
            <a:pPr marL="432000" indent="-324000">
              <a:spcBef>
                <a:spcPts val="1261"/>
              </a:spcBef>
              <a:buClr>
                <a:srgbClr val="000000"/>
              </a:buClr>
              <a:buSzPct val="45000"/>
              <a:buFont typeface="Wingdings" charset="2"/>
              <a:buChar char=""/>
            </a:pPr>
            <a:r>
              <a:rPr lang="el-GR" sz="2860" b="0" strike="noStrike" spc="-1" dirty="0" err="1">
                <a:latin typeface="Arial"/>
              </a:rPr>
              <a:t>Click</a:t>
            </a:r>
            <a:r>
              <a:rPr lang="el-GR" sz="2860" b="0" strike="noStrike" spc="-1" dirty="0">
                <a:latin typeface="Arial"/>
              </a:rPr>
              <a:t> </a:t>
            </a:r>
            <a:r>
              <a:rPr lang="el-GR" sz="2860" b="0" strike="noStrike" spc="-1" dirty="0" err="1">
                <a:latin typeface="Arial"/>
              </a:rPr>
              <a:t>to</a:t>
            </a:r>
            <a:r>
              <a:rPr lang="el-GR" sz="2860" b="0" strike="noStrike" spc="-1" dirty="0">
                <a:latin typeface="Arial"/>
              </a:rPr>
              <a:t> </a:t>
            </a:r>
            <a:r>
              <a:rPr lang="el-GR" sz="2860" b="0" strike="noStrike" spc="-1" dirty="0" err="1">
                <a:latin typeface="Arial"/>
              </a:rPr>
              <a:t>edit</a:t>
            </a:r>
            <a:r>
              <a:rPr lang="el-GR" sz="2860" b="0" strike="noStrike" spc="-1" dirty="0">
                <a:latin typeface="Arial"/>
              </a:rPr>
              <a:t> </a:t>
            </a:r>
            <a:r>
              <a:rPr lang="el-GR" sz="2860" b="0" strike="noStrike" spc="-1" dirty="0" err="1">
                <a:latin typeface="Arial"/>
              </a:rPr>
              <a:t>the</a:t>
            </a:r>
            <a:r>
              <a:rPr lang="el-GR" sz="2860" b="0" strike="noStrike" spc="-1" dirty="0">
                <a:latin typeface="Arial"/>
              </a:rPr>
              <a:t> </a:t>
            </a:r>
            <a:r>
              <a:rPr lang="el-GR" sz="2860" b="0" strike="noStrike" spc="-1" dirty="0" err="1">
                <a:latin typeface="Arial"/>
              </a:rPr>
              <a:t>outline</a:t>
            </a:r>
            <a:r>
              <a:rPr lang="el-GR" sz="2860" b="0" strike="noStrike" spc="-1" dirty="0">
                <a:latin typeface="Arial"/>
              </a:rPr>
              <a:t> </a:t>
            </a:r>
            <a:r>
              <a:rPr lang="el-GR" sz="2860" b="0" strike="noStrike" spc="-1" dirty="0" err="1">
                <a:latin typeface="Arial"/>
              </a:rPr>
              <a:t>text</a:t>
            </a:r>
            <a:r>
              <a:rPr lang="el-GR" sz="2860" b="0" strike="noStrike" spc="-1" dirty="0">
                <a:latin typeface="Arial"/>
              </a:rPr>
              <a:t> </a:t>
            </a:r>
            <a:r>
              <a:rPr lang="el-GR" sz="2860" b="0" strike="noStrike" spc="-1" dirty="0" err="1">
                <a:latin typeface="Arial"/>
              </a:rPr>
              <a:t>format</a:t>
            </a:r>
            <a:endParaRPr lang="el-GR" sz="2860" b="0" strike="noStrike" spc="-1" dirty="0">
              <a:latin typeface="Arial"/>
            </a:endParaRPr>
          </a:p>
          <a:p>
            <a:pPr marL="864000" lvl="1" indent="-324000">
              <a:spcBef>
                <a:spcPts val="1009"/>
              </a:spcBef>
              <a:buClr>
                <a:srgbClr val="000000"/>
              </a:buClr>
              <a:buSzPct val="75000"/>
              <a:buFont typeface="Symbol" charset="2"/>
              <a:buChar char=""/>
            </a:pPr>
            <a:r>
              <a:rPr lang="el-GR" sz="2500" b="0" strike="noStrike" spc="-1" dirty="0" err="1">
                <a:latin typeface="Arial"/>
              </a:rPr>
              <a:t>Second</a:t>
            </a:r>
            <a:r>
              <a:rPr lang="el-GR" sz="2500" b="0" strike="noStrike" spc="-1" dirty="0">
                <a:latin typeface="Arial"/>
              </a:rPr>
              <a:t> </a:t>
            </a:r>
            <a:r>
              <a:rPr lang="el-GR" sz="2500" b="0" strike="noStrike" spc="-1" dirty="0" err="1">
                <a:latin typeface="Arial"/>
              </a:rPr>
              <a:t>Outline</a:t>
            </a:r>
            <a:r>
              <a:rPr lang="el-GR" sz="2500" b="0" strike="noStrike" spc="-1" dirty="0">
                <a:latin typeface="Arial"/>
              </a:rPr>
              <a:t> </a:t>
            </a:r>
            <a:r>
              <a:rPr lang="el-GR" sz="2500" b="0" strike="noStrike" spc="-1" dirty="0" err="1">
                <a:latin typeface="Arial"/>
              </a:rPr>
              <a:t>Level</a:t>
            </a:r>
            <a:endParaRPr lang="el-GR" sz="2500" b="0" strike="noStrike" spc="-1" dirty="0">
              <a:latin typeface="Arial"/>
            </a:endParaRPr>
          </a:p>
          <a:p>
            <a:pPr marL="1296000" lvl="2" indent="-288000">
              <a:spcBef>
                <a:spcPts val="754"/>
              </a:spcBef>
              <a:buClr>
                <a:srgbClr val="000000"/>
              </a:buClr>
              <a:buSzPct val="45000"/>
              <a:buFont typeface="Wingdings" charset="2"/>
              <a:buChar char=""/>
            </a:pPr>
            <a:r>
              <a:rPr lang="el-GR" sz="2140" b="0" strike="noStrike" spc="-1" dirty="0" err="1">
                <a:latin typeface="Arial"/>
              </a:rPr>
              <a:t>Third</a:t>
            </a:r>
            <a:r>
              <a:rPr lang="el-GR" sz="2140" b="0" strike="noStrike" spc="-1" dirty="0">
                <a:latin typeface="Arial"/>
              </a:rPr>
              <a:t> </a:t>
            </a:r>
            <a:r>
              <a:rPr lang="el-GR" sz="2140" b="0" strike="noStrike" spc="-1" dirty="0" err="1">
                <a:latin typeface="Arial"/>
              </a:rPr>
              <a:t>Outline</a:t>
            </a:r>
            <a:r>
              <a:rPr lang="el-GR" sz="2140" b="0" strike="noStrike" spc="-1" dirty="0">
                <a:latin typeface="Arial"/>
              </a:rPr>
              <a:t> </a:t>
            </a:r>
            <a:r>
              <a:rPr lang="el-GR" sz="2140" b="0" strike="noStrike" spc="-1" dirty="0" err="1">
                <a:latin typeface="Arial"/>
              </a:rPr>
              <a:t>Level</a:t>
            </a:r>
            <a:endParaRPr lang="el-GR" sz="2140" b="0" strike="noStrike" spc="-1" dirty="0">
              <a:latin typeface="Arial"/>
            </a:endParaRPr>
          </a:p>
          <a:p>
            <a:pPr marL="1728000" lvl="3" indent="-216000">
              <a:spcBef>
                <a:spcPts val="502"/>
              </a:spcBef>
              <a:buClr>
                <a:srgbClr val="000000"/>
              </a:buClr>
              <a:buSzPct val="75000"/>
              <a:buFont typeface="Symbol" charset="2"/>
              <a:buChar char=""/>
            </a:pPr>
            <a:r>
              <a:rPr lang="el-GR" sz="1790" b="0" strike="noStrike" spc="-1" dirty="0" err="1">
                <a:latin typeface="Arial"/>
              </a:rPr>
              <a:t>Fourth</a:t>
            </a:r>
            <a:r>
              <a:rPr lang="el-GR" sz="1790" b="0" strike="noStrike" spc="-1" dirty="0">
                <a:latin typeface="Arial"/>
              </a:rPr>
              <a:t> </a:t>
            </a:r>
            <a:r>
              <a:rPr lang="el-GR" sz="1790" b="0" strike="noStrike" spc="-1" dirty="0" err="1">
                <a:latin typeface="Arial"/>
              </a:rPr>
              <a:t>Outline</a:t>
            </a:r>
            <a:r>
              <a:rPr lang="el-GR" sz="1790" b="0" strike="noStrike" spc="-1" dirty="0">
                <a:latin typeface="Arial"/>
              </a:rPr>
              <a:t> </a:t>
            </a:r>
            <a:r>
              <a:rPr lang="el-GR" sz="1790" b="0" strike="noStrike" spc="-1" dirty="0" err="1">
                <a:latin typeface="Arial"/>
              </a:rPr>
              <a:t>Level</a:t>
            </a:r>
            <a:endParaRPr lang="el-GR" sz="1790" b="0" strike="noStrike" spc="-1" dirty="0">
              <a:latin typeface="Arial"/>
            </a:endParaRPr>
          </a:p>
          <a:p>
            <a:pPr marL="2160000" lvl="4" indent="-216000">
              <a:spcBef>
                <a:spcPts val="247"/>
              </a:spcBef>
              <a:buClr>
                <a:srgbClr val="000000"/>
              </a:buClr>
              <a:buSzPct val="45000"/>
              <a:buFont typeface="Wingdings" charset="2"/>
              <a:buChar char=""/>
            </a:pPr>
            <a:r>
              <a:rPr lang="el-GR" sz="1790" b="0" strike="noStrike" spc="-1" dirty="0" err="1">
                <a:latin typeface="Arial"/>
              </a:rPr>
              <a:t>Fifth</a:t>
            </a:r>
            <a:r>
              <a:rPr lang="el-GR" sz="1790" b="0" strike="noStrike" spc="-1" dirty="0">
                <a:latin typeface="Arial"/>
              </a:rPr>
              <a:t> </a:t>
            </a:r>
            <a:r>
              <a:rPr lang="el-GR" sz="1790" b="0" strike="noStrike" spc="-1" dirty="0" err="1">
                <a:latin typeface="Arial"/>
              </a:rPr>
              <a:t>Outline</a:t>
            </a:r>
            <a:r>
              <a:rPr lang="el-GR" sz="1790" b="0" strike="noStrike" spc="-1" dirty="0">
                <a:latin typeface="Arial"/>
              </a:rPr>
              <a:t> </a:t>
            </a:r>
            <a:r>
              <a:rPr lang="el-GR" sz="1790" b="0" strike="noStrike" spc="-1" dirty="0" err="1">
                <a:latin typeface="Arial"/>
              </a:rPr>
              <a:t>Level</a:t>
            </a:r>
            <a:endParaRPr lang="el-GR" sz="1790" b="0" strike="noStrike" spc="-1" dirty="0">
              <a:latin typeface="Arial"/>
            </a:endParaRPr>
          </a:p>
          <a:p>
            <a:pPr marL="2592000" lvl="5" indent="-216000">
              <a:spcBef>
                <a:spcPts val="247"/>
              </a:spcBef>
              <a:buClr>
                <a:srgbClr val="000000"/>
              </a:buClr>
              <a:buSzPct val="45000"/>
              <a:buFont typeface="Wingdings" charset="2"/>
              <a:buChar char=""/>
            </a:pPr>
            <a:r>
              <a:rPr lang="el-GR" sz="1790" b="0" strike="noStrike" spc="-1" dirty="0" err="1">
                <a:latin typeface="Arial"/>
              </a:rPr>
              <a:t>Sixth</a:t>
            </a:r>
            <a:r>
              <a:rPr lang="el-GR" sz="1790" b="0" strike="noStrike" spc="-1" dirty="0">
                <a:latin typeface="Arial"/>
              </a:rPr>
              <a:t> </a:t>
            </a:r>
            <a:r>
              <a:rPr lang="el-GR" sz="1790" b="0" strike="noStrike" spc="-1" dirty="0" err="1">
                <a:latin typeface="Arial"/>
              </a:rPr>
              <a:t>Outline</a:t>
            </a:r>
            <a:r>
              <a:rPr lang="el-GR" sz="1790" b="0" strike="noStrike" spc="-1" dirty="0">
                <a:latin typeface="Arial"/>
              </a:rPr>
              <a:t> </a:t>
            </a:r>
            <a:r>
              <a:rPr lang="el-GR" sz="1790" b="0" strike="noStrike" spc="-1" dirty="0" err="1">
                <a:latin typeface="Arial"/>
              </a:rPr>
              <a:t>Level</a:t>
            </a:r>
            <a:endParaRPr lang="el-GR" sz="1790" b="0" strike="noStrike" spc="-1" dirty="0">
              <a:latin typeface="Arial"/>
            </a:endParaRPr>
          </a:p>
          <a:p>
            <a:pPr marL="3024000" lvl="6" indent="-216000">
              <a:spcBef>
                <a:spcPts val="247"/>
              </a:spcBef>
              <a:buClr>
                <a:srgbClr val="000000"/>
              </a:buClr>
              <a:buSzPct val="45000"/>
              <a:buFont typeface="Wingdings" charset="2"/>
              <a:buChar char=""/>
            </a:pPr>
            <a:r>
              <a:rPr lang="el-GR" sz="1790" b="0" strike="noStrike" spc="-1" dirty="0" err="1">
                <a:latin typeface="Arial"/>
              </a:rPr>
              <a:t>Seventh</a:t>
            </a:r>
            <a:r>
              <a:rPr lang="el-GR" sz="1790" b="0" strike="noStrike" spc="-1" dirty="0">
                <a:latin typeface="Arial"/>
              </a:rPr>
              <a:t> </a:t>
            </a:r>
            <a:r>
              <a:rPr lang="el-GR" sz="1790" b="0" strike="noStrike" spc="-1" dirty="0" err="1">
                <a:latin typeface="Arial"/>
              </a:rPr>
              <a:t>Outline</a:t>
            </a:r>
            <a:r>
              <a:rPr lang="el-GR" sz="1790" b="0" strike="noStrike" spc="-1" dirty="0">
                <a:latin typeface="Arial"/>
              </a:rPr>
              <a:t> </a:t>
            </a:r>
            <a:r>
              <a:rPr lang="el-GR" sz="1790" b="0" strike="noStrike" spc="-1" dirty="0" err="1">
                <a:latin typeface="Arial"/>
              </a:rPr>
              <a:t>Level</a:t>
            </a:r>
            <a:endParaRPr lang="el-GR" sz="1790" b="0" strike="noStrike" spc="-1" dirty="0">
              <a:latin typeface="Arial"/>
            </a:endParaRPr>
          </a:p>
        </p:txBody>
      </p:sp>
      <p:sp>
        <p:nvSpPr>
          <p:cNvPr id="11" name="10 - Θέση ημερομηνίας"/>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l-GR"/>
          </a:p>
        </p:txBody>
      </p:sp>
      <p:sp>
        <p:nvSpPr>
          <p:cNvPr id="12" name="11 - Θέση υποσέλιδου"/>
          <p:cNvSpPr>
            <a:spLocks noGrp="1"/>
          </p:cNvSpPr>
          <p:nvPr>
            <p:ph type="ftr" sz="quarter" idx="3"/>
          </p:nvPr>
        </p:nvSpPr>
        <p:spPr>
          <a:xfrm>
            <a:off x="4165600" y="6356350"/>
            <a:ext cx="38623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13" name="12 - Θέση αριθμού διαφάνειας"/>
          <p:cNvSpPr>
            <a:spLocks noGrp="1"/>
          </p:cNvSpPr>
          <p:nvPr>
            <p:ph type="sldNum" sz="quarter" idx="4"/>
          </p:nvPr>
        </p:nvSpPr>
        <p:spPr>
          <a:xfrm>
            <a:off x="8739188"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1ED0C-00F1-4A1D-A418-F46D02EFB94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4"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147.xml"/><Relationship Id="rId7" Type="http://schemas.openxmlformats.org/officeDocument/2006/relationships/image" Target="../media/image6.png"/><Relationship Id="rId2" Type="http://schemas.openxmlformats.org/officeDocument/2006/relationships/tags" Target="../tags/tag146.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notesSlide" Target="../notesSlides/notesSlide2.xml"/><Relationship Id="rId4"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tags" Target="../tags/tag149.xml"/><Relationship Id="rId7" Type="http://schemas.openxmlformats.org/officeDocument/2006/relationships/image" Target="../media/image9.png"/><Relationship Id="rId2" Type="http://schemas.openxmlformats.org/officeDocument/2006/relationships/tags" Target="../tags/tag148.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notesSlide" Target="../notesSlides/notesSlide6.xml"/><Relationship Id="rId4"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tags" Target="../tags/tag151.xml"/><Relationship Id="rId2" Type="http://schemas.openxmlformats.org/officeDocument/2006/relationships/tags" Target="../tags/tag150.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notesSlide" Target="../notesSlides/notesSlide7.xml"/><Relationship Id="rId4"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tags" Target="../tags/tag153.xml"/><Relationship Id="rId2" Type="http://schemas.openxmlformats.org/officeDocument/2006/relationships/tags" Target="../tags/tag152.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notesSlide" Target="../notesSlides/notesSlide8.xml"/><Relationship Id="rId4"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tags" Target="../tags/tag155.xml"/><Relationship Id="rId2" Type="http://schemas.openxmlformats.org/officeDocument/2006/relationships/tags" Target="../tags/tag154.xml"/><Relationship Id="rId1" Type="http://schemas.openxmlformats.org/officeDocument/2006/relationships/vmlDrawing" Target="../drawings/vmlDrawing10.vml"/><Relationship Id="rId5" Type="http://schemas.openxmlformats.org/officeDocument/2006/relationships/oleObject" Target="../embeddings/oleObject10.bin"/><Relationship Id="rId4"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facebook.com/kyriakosmitsotakis/videos/2424948261059329/" TargetMode="Externa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tags" Target="../tags/tag157.xml"/><Relationship Id="rId7" Type="http://schemas.openxmlformats.org/officeDocument/2006/relationships/image" Target="../media/image9.png"/><Relationship Id="rId2" Type="http://schemas.openxmlformats.org/officeDocument/2006/relationships/tags" Target="../tags/tag156.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notesSlide" Target="../notesSlides/notesSlide9.xml"/><Relationship Id="rId4"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tags" Target="../tags/tag159.xml"/><Relationship Id="rId2" Type="http://schemas.openxmlformats.org/officeDocument/2006/relationships/tags" Target="../tags/tag158.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notesSlide" Target="../notesSlides/notesSlide10.xml"/><Relationship Id="rId4"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tags" Target="../tags/tag161.xml"/><Relationship Id="rId7" Type="http://schemas.openxmlformats.org/officeDocument/2006/relationships/image" Target="../media/image9.png"/><Relationship Id="rId2" Type="http://schemas.openxmlformats.org/officeDocument/2006/relationships/tags" Target="../tags/tag160.xml"/><Relationship Id="rId1" Type="http://schemas.openxmlformats.org/officeDocument/2006/relationships/vmlDrawing" Target="../drawings/vmlDrawing13.vml"/><Relationship Id="rId6" Type="http://schemas.openxmlformats.org/officeDocument/2006/relationships/oleObject" Target="../embeddings/oleObject13.bin"/><Relationship Id="rId5" Type="http://schemas.openxmlformats.org/officeDocument/2006/relationships/notesSlide" Target="../notesSlides/notesSlide11.xml"/><Relationship Id="rId4"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vmlDrawing" Target="../drawings/vmlDrawing14.vml"/><Relationship Id="rId6" Type="http://schemas.openxmlformats.org/officeDocument/2006/relationships/oleObject" Target="../embeddings/oleObject14.bin"/><Relationship Id="rId5" Type="http://schemas.openxmlformats.org/officeDocument/2006/relationships/notesSlide" Target="../notesSlides/notesSlide12.xml"/><Relationship Id="rId4"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tags" Target="../tags/tag164.xml"/><Relationship Id="rId1" Type="http://schemas.openxmlformats.org/officeDocument/2006/relationships/vmlDrawing" Target="../drawings/vmlDrawing15.vml"/><Relationship Id="rId4" Type="http://schemas.openxmlformats.org/officeDocument/2006/relationships/oleObject" Target="../embeddings/oleObject15.bin"/></Relationships>
</file>

<file path=ppt/slides/_rels/slide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tags" Target="../tags/tag165.xml"/><Relationship Id="rId1" Type="http://schemas.openxmlformats.org/officeDocument/2006/relationships/vmlDrawing" Target="../drawings/vmlDrawing16.vml"/><Relationship Id="rId4" Type="http://schemas.openxmlformats.org/officeDocument/2006/relationships/oleObject" Target="../embeddings/oleObject16.bin"/></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tags" Target="../tags/tag166.xml"/><Relationship Id="rId1" Type="http://schemas.openxmlformats.org/officeDocument/2006/relationships/vmlDrawing" Target="../drawings/vmlDrawing17.vml"/><Relationship Id="rId4" Type="http://schemas.openxmlformats.org/officeDocument/2006/relationships/oleObject" Target="../embeddings/oleObject17.bin"/></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tags" Target="../tags/tag167.xml"/><Relationship Id="rId1" Type="http://schemas.openxmlformats.org/officeDocument/2006/relationships/vmlDrawing" Target="../drawings/vmlDrawing18.vml"/><Relationship Id="rId4" Type="http://schemas.openxmlformats.org/officeDocument/2006/relationships/oleObject" Target="../embeddings/oleObject18.bin"/></Relationships>
</file>

<file path=ppt/slides/_rels/slide4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oleObject" Target="../embeddings/oleObject1.bin"/><Relationship Id="rId4"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oleObject" Target="../embeddings/oleObject2.bin"/><Relationship Id="rId4"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5.xml"/><Relationship Id="rId1" Type="http://schemas.openxmlformats.org/officeDocument/2006/relationships/vmlDrawing" Target="../drawings/vmlDrawing3.vml"/><Relationship Id="rId5" Type="http://schemas.openxmlformats.org/officeDocument/2006/relationships/image" Target="../media/image6.png"/><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26" Type="http://schemas.openxmlformats.org/officeDocument/2006/relationships/tags" Target="../tags/tag30.xml"/><Relationship Id="rId117" Type="http://schemas.openxmlformats.org/officeDocument/2006/relationships/tags" Target="../tags/tag121.xml"/><Relationship Id="rId21" Type="http://schemas.openxmlformats.org/officeDocument/2006/relationships/tags" Target="../tags/tag25.xml"/><Relationship Id="rId42" Type="http://schemas.openxmlformats.org/officeDocument/2006/relationships/tags" Target="../tags/tag46.xml"/><Relationship Id="rId47" Type="http://schemas.openxmlformats.org/officeDocument/2006/relationships/tags" Target="../tags/tag51.xml"/><Relationship Id="rId63" Type="http://schemas.openxmlformats.org/officeDocument/2006/relationships/tags" Target="../tags/tag67.xml"/><Relationship Id="rId68" Type="http://schemas.openxmlformats.org/officeDocument/2006/relationships/tags" Target="../tags/tag72.xml"/><Relationship Id="rId84" Type="http://schemas.openxmlformats.org/officeDocument/2006/relationships/tags" Target="../tags/tag88.xml"/><Relationship Id="rId89" Type="http://schemas.openxmlformats.org/officeDocument/2006/relationships/tags" Target="../tags/tag93.xml"/><Relationship Id="rId112" Type="http://schemas.openxmlformats.org/officeDocument/2006/relationships/tags" Target="../tags/tag116.xml"/><Relationship Id="rId16" Type="http://schemas.openxmlformats.org/officeDocument/2006/relationships/tags" Target="../tags/tag20.xml"/><Relationship Id="rId107" Type="http://schemas.openxmlformats.org/officeDocument/2006/relationships/tags" Target="../tags/tag111.xml"/><Relationship Id="rId11" Type="http://schemas.openxmlformats.org/officeDocument/2006/relationships/tags" Target="../tags/tag15.xml"/><Relationship Id="rId32" Type="http://schemas.openxmlformats.org/officeDocument/2006/relationships/tags" Target="../tags/tag36.xml"/><Relationship Id="rId37" Type="http://schemas.openxmlformats.org/officeDocument/2006/relationships/tags" Target="../tags/tag41.xml"/><Relationship Id="rId53" Type="http://schemas.openxmlformats.org/officeDocument/2006/relationships/tags" Target="../tags/tag57.xml"/><Relationship Id="rId58" Type="http://schemas.openxmlformats.org/officeDocument/2006/relationships/tags" Target="../tags/tag62.xml"/><Relationship Id="rId74" Type="http://schemas.openxmlformats.org/officeDocument/2006/relationships/tags" Target="../tags/tag78.xml"/><Relationship Id="rId79" Type="http://schemas.openxmlformats.org/officeDocument/2006/relationships/tags" Target="../tags/tag83.xml"/><Relationship Id="rId102" Type="http://schemas.openxmlformats.org/officeDocument/2006/relationships/tags" Target="../tags/tag106.xml"/><Relationship Id="rId123" Type="http://schemas.openxmlformats.org/officeDocument/2006/relationships/tags" Target="../tags/tag127.xml"/><Relationship Id="rId128" Type="http://schemas.openxmlformats.org/officeDocument/2006/relationships/oleObject" Target="../embeddings/oleObject4.bin"/><Relationship Id="rId5" Type="http://schemas.openxmlformats.org/officeDocument/2006/relationships/tags" Target="../tags/tag9.xml"/><Relationship Id="rId90" Type="http://schemas.openxmlformats.org/officeDocument/2006/relationships/tags" Target="../tags/tag94.xml"/><Relationship Id="rId95" Type="http://schemas.openxmlformats.org/officeDocument/2006/relationships/tags" Target="../tags/tag99.xml"/><Relationship Id="rId19" Type="http://schemas.openxmlformats.org/officeDocument/2006/relationships/tags" Target="../tags/tag23.xml"/><Relationship Id="rId14" Type="http://schemas.openxmlformats.org/officeDocument/2006/relationships/tags" Target="../tags/tag18.xml"/><Relationship Id="rId22" Type="http://schemas.openxmlformats.org/officeDocument/2006/relationships/tags" Target="../tags/tag26.xml"/><Relationship Id="rId27" Type="http://schemas.openxmlformats.org/officeDocument/2006/relationships/tags" Target="../tags/tag31.xml"/><Relationship Id="rId30" Type="http://schemas.openxmlformats.org/officeDocument/2006/relationships/tags" Target="../tags/tag34.xml"/><Relationship Id="rId35" Type="http://schemas.openxmlformats.org/officeDocument/2006/relationships/tags" Target="../tags/tag39.xml"/><Relationship Id="rId43" Type="http://schemas.openxmlformats.org/officeDocument/2006/relationships/tags" Target="../tags/tag47.xml"/><Relationship Id="rId48" Type="http://schemas.openxmlformats.org/officeDocument/2006/relationships/tags" Target="../tags/tag52.xml"/><Relationship Id="rId56" Type="http://schemas.openxmlformats.org/officeDocument/2006/relationships/tags" Target="../tags/tag60.xml"/><Relationship Id="rId64" Type="http://schemas.openxmlformats.org/officeDocument/2006/relationships/tags" Target="../tags/tag68.xml"/><Relationship Id="rId69" Type="http://schemas.openxmlformats.org/officeDocument/2006/relationships/tags" Target="../tags/tag73.xml"/><Relationship Id="rId77" Type="http://schemas.openxmlformats.org/officeDocument/2006/relationships/tags" Target="../tags/tag81.xml"/><Relationship Id="rId100" Type="http://schemas.openxmlformats.org/officeDocument/2006/relationships/tags" Target="../tags/tag104.xml"/><Relationship Id="rId105" Type="http://schemas.openxmlformats.org/officeDocument/2006/relationships/tags" Target="../tags/tag109.xml"/><Relationship Id="rId113" Type="http://schemas.openxmlformats.org/officeDocument/2006/relationships/tags" Target="../tags/tag117.xml"/><Relationship Id="rId118" Type="http://schemas.openxmlformats.org/officeDocument/2006/relationships/tags" Target="../tags/tag122.xml"/><Relationship Id="rId126" Type="http://schemas.openxmlformats.org/officeDocument/2006/relationships/tags" Target="../tags/tag130.xml"/><Relationship Id="rId8" Type="http://schemas.openxmlformats.org/officeDocument/2006/relationships/tags" Target="../tags/tag12.xml"/><Relationship Id="rId51" Type="http://schemas.openxmlformats.org/officeDocument/2006/relationships/tags" Target="../tags/tag55.xml"/><Relationship Id="rId72" Type="http://schemas.openxmlformats.org/officeDocument/2006/relationships/tags" Target="../tags/tag76.xml"/><Relationship Id="rId80" Type="http://schemas.openxmlformats.org/officeDocument/2006/relationships/tags" Target="../tags/tag84.xml"/><Relationship Id="rId85" Type="http://schemas.openxmlformats.org/officeDocument/2006/relationships/tags" Target="../tags/tag89.xml"/><Relationship Id="rId93" Type="http://schemas.openxmlformats.org/officeDocument/2006/relationships/tags" Target="../tags/tag97.xml"/><Relationship Id="rId98" Type="http://schemas.openxmlformats.org/officeDocument/2006/relationships/tags" Target="../tags/tag102.xml"/><Relationship Id="rId121" Type="http://schemas.openxmlformats.org/officeDocument/2006/relationships/tags" Target="../tags/tag125.xml"/><Relationship Id="rId3" Type="http://schemas.openxmlformats.org/officeDocument/2006/relationships/tags" Target="../tags/tag7.xml"/><Relationship Id="rId12" Type="http://schemas.openxmlformats.org/officeDocument/2006/relationships/tags" Target="../tags/tag16.xml"/><Relationship Id="rId17" Type="http://schemas.openxmlformats.org/officeDocument/2006/relationships/tags" Target="../tags/tag21.xml"/><Relationship Id="rId25" Type="http://schemas.openxmlformats.org/officeDocument/2006/relationships/tags" Target="../tags/tag29.xml"/><Relationship Id="rId33" Type="http://schemas.openxmlformats.org/officeDocument/2006/relationships/tags" Target="../tags/tag37.xml"/><Relationship Id="rId38" Type="http://schemas.openxmlformats.org/officeDocument/2006/relationships/tags" Target="../tags/tag42.xml"/><Relationship Id="rId46" Type="http://schemas.openxmlformats.org/officeDocument/2006/relationships/tags" Target="../tags/tag50.xml"/><Relationship Id="rId59" Type="http://schemas.openxmlformats.org/officeDocument/2006/relationships/tags" Target="../tags/tag63.xml"/><Relationship Id="rId67" Type="http://schemas.openxmlformats.org/officeDocument/2006/relationships/tags" Target="../tags/tag71.xml"/><Relationship Id="rId103" Type="http://schemas.openxmlformats.org/officeDocument/2006/relationships/tags" Target="../tags/tag107.xml"/><Relationship Id="rId108" Type="http://schemas.openxmlformats.org/officeDocument/2006/relationships/tags" Target="../tags/tag112.xml"/><Relationship Id="rId116" Type="http://schemas.openxmlformats.org/officeDocument/2006/relationships/tags" Target="../tags/tag120.xml"/><Relationship Id="rId124" Type="http://schemas.openxmlformats.org/officeDocument/2006/relationships/tags" Target="../tags/tag128.xml"/><Relationship Id="rId129" Type="http://schemas.openxmlformats.org/officeDocument/2006/relationships/chart" Target="../charts/chart1.xml"/><Relationship Id="rId20" Type="http://schemas.openxmlformats.org/officeDocument/2006/relationships/tags" Target="../tags/tag24.xml"/><Relationship Id="rId41" Type="http://schemas.openxmlformats.org/officeDocument/2006/relationships/tags" Target="../tags/tag45.xml"/><Relationship Id="rId54" Type="http://schemas.openxmlformats.org/officeDocument/2006/relationships/tags" Target="../tags/tag58.xml"/><Relationship Id="rId62" Type="http://schemas.openxmlformats.org/officeDocument/2006/relationships/tags" Target="../tags/tag66.xml"/><Relationship Id="rId70" Type="http://schemas.openxmlformats.org/officeDocument/2006/relationships/tags" Target="../tags/tag74.xml"/><Relationship Id="rId75" Type="http://schemas.openxmlformats.org/officeDocument/2006/relationships/tags" Target="../tags/tag79.xml"/><Relationship Id="rId83" Type="http://schemas.openxmlformats.org/officeDocument/2006/relationships/tags" Target="../tags/tag87.xml"/><Relationship Id="rId88" Type="http://schemas.openxmlformats.org/officeDocument/2006/relationships/tags" Target="../tags/tag92.xml"/><Relationship Id="rId91" Type="http://schemas.openxmlformats.org/officeDocument/2006/relationships/tags" Target="../tags/tag95.xml"/><Relationship Id="rId96" Type="http://schemas.openxmlformats.org/officeDocument/2006/relationships/tags" Target="../tags/tag100.xml"/><Relationship Id="rId111" Type="http://schemas.openxmlformats.org/officeDocument/2006/relationships/tags" Target="../tags/tag115.xml"/><Relationship Id="rId1" Type="http://schemas.openxmlformats.org/officeDocument/2006/relationships/vmlDrawing" Target="../drawings/vmlDrawing4.vml"/><Relationship Id="rId6" Type="http://schemas.openxmlformats.org/officeDocument/2006/relationships/tags" Target="../tags/tag10.xml"/><Relationship Id="rId15" Type="http://schemas.openxmlformats.org/officeDocument/2006/relationships/tags" Target="../tags/tag19.xml"/><Relationship Id="rId23" Type="http://schemas.openxmlformats.org/officeDocument/2006/relationships/tags" Target="../tags/tag27.xml"/><Relationship Id="rId28" Type="http://schemas.openxmlformats.org/officeDocument/2006/relationships/tags" Target="../tags/tag32.xml"/><Relationship Id="rId36" Type="http://schemas.openxmlformats.org/officeDocument/2006/relationships/tags" Target="../tags/tag40.xml"/><Relationship Id="rId49" Type="http://schemas.openxmlformats.org/officeDocument/2006/relationships/tags" Target="../tags/tag53.xml"/><Relationship Id="rId57" Type="http://schemas.openxmlformats.org/officeDocument/2006/relationships/tags" Target="../tags/tag61.xml"/><Relationship Id="rId106" Type="http://schemas.openxmlformats.org/officeDocument/2006/relationships/tags" Target="../tags/tag110.xml"/><Relationship Id="rId114" Type="http://schemas.openxmlformats.org/officeDocument/2006/relationships/tags" Target="../tags/tag118.xml"/><Relationship Id="rId119" Type="http://schemas.openxmlformats.org/officeDocument/2006/relationships/tags" Target="../tags/tag123.xml"/><Relationship Id="rId127" Type="http://schemas.openxmlformats.org/officeDocument/2006/relationships/slideLayout" Target="../slideLayouts/slideLayout17.xml"/><Relationship Id="rId10" Type="http://schemas.openxmlformats.org/officeDocument/2006/relationships/tags" Target="../tags/tag14.xml"/><Relationship Id="rId31" Type="http://schemas.openxmlformats.org/officeDocument/2006/relationships/tags" Target="../tags/tag35.xml"/><Relationship Id="rId44" Type="http://schemas.openxmlformats.org/officeDocument/2006/relationships/tags" Target="../tags/tag48.xml"/><Relationship Id="rId52" Type="http://schemas.openxmlformats.org/officeDocument/2006/relationships/tags" Target="../tags/tag56.xml"/><Relationship Id="rId60" Type="http://schemas.openxmlformats.org/officeDocument/2006/relationships/tags" Target="../tags/tag64.xml"/><Relationship Id="rId65" Type="http://schemas.openxmlformats.org/officeDocument/2006/relationships/tags" Target="../tags/tag69.xml"/><Relationship Id="rId73" Type="http://schemas.openxmlformats.org/officeDocument/2006/relationships/tags" Target="../tags/tag77.xml"/><Relationship Id="rId78" Type="http://schemas.openxmlformats.org/officeDocument/2006/relationships/tags" Target="../tags/tag82.xml"/><Relationship Id="rId81" Type="http://schemas.openxmlformats.org/officeDocument/2006/relationships/tags" Target="../tags/tag85.xml"/><Relationship Id="rId86" Type="http://schemas.openxmlformats.org/officeDocument/2006/relationships/tags" Target="../tags/tag90.xml"/><Relationship Id="rId94" Type="http://schemas.openxmlformats.org/officeDocument/2006/relationships/tags" Target="../tags/tag98.xml"/><Relationship Id="rId99" Type="http://schemas.openxmlformats.org/officeDocument/2006/relationships/tags" Target="../tags/tag103.xml"/><Relationship Id="rId101" Type="http://schemas.openxmlformats.org/officeDocument/2006/relationships/tags" Target="../tags/tag105.xml"/><Relationship Id="rId122" Type="http://schemas.openxmlformats.org/officeDocument/2006/relationships/tags" Target="../tags/tag126.xml"/><Relationship Id="rId4" Type="http://schemas.openxmlformats.org/officeDocument/2006/relationships/tags" Target="../tags/tag8.xml"/><Relationship Id="rId9" Type="http://schemas.openxmlformats.org/officeDocument/2006/relationships/tags" Target="../tags/tag13.xml"/><Relationship Id="rId13" Type="http://schemas.openxmlformats.org/officeDocument/2006/relationships/tags" Target="../tags/tag17.xml"/><Relationship Id="rId18" Type="http://schemas.openxmlformats.org/officeDocument/2006/relationships/tags" Target="../tags/tag22.xml"/><Relationship Id="rId39" Type="http://schemas.openxmlformats.org/officeDocument/2006/relationships/tags" Target="../tags/tag43.xml"/><Relationship Id="rId109" Type="http://schemas.openxmlformats.org/officeDocument/2006/relationships/tags" Target="../tags/tag113.xml"/><Relationship Id="rId34" Type="http://schemas.openxmlformats.org/officeDocument/2006/relationships/tags" Target="../tags/tag38.xml"/><Relationship Id="rId50" Type="http://schemas.openxmlformats.org/officeDocument/2006/relationships/tags" Target="../tags/tag54.xml"/><Relationship Id="rId55" Type="http://schemas.openxmlformats.org/officeDocument/2006/relationships/tags" Target="../tags/tag59.xml"/><Relationship Id="rId76" Type="http://schemas.openxmlformats.org/officeDocument/2006/relationships/tags" Target="../tags/tag80.xml"/><Relationship Id="rId97" Type="http://schemas.openxmlformats.org/officeDocument/2006/relationships/tags" Target="../tags/tag101.xml"/><Relationship Id="rId104" Type="http://schemas.openxmlformats.org/officeDocument/2006/relationships/tags" Target="../tags/tag108.xml"/><Relationship Id="rId120" Type="http://schemas.openxmlformats.org/officeDocument/2006/relationships/tags" Target="../tags/tag124.xml"/><Relationship Id="rId125" Type="http://schemas.openxmlformats.org/officeDocument/2006/relationships/tags" Target="../tags/tag129.xml"/><Relationship Id="rId7" Type="http://schemas.openxmlformats.org/officeDocument/2006/relationships/tags" Target="../tags/tag11.xml"/><Relationship Id="rId71" Type="http://schemas.openxmlformats.org/officeDocument/2006/relationships/tags" Target="../tags/tag75.xml"/><Relationship Id="rId92" Type="http://schemas.openxmlformats.org/officeDocument/2006/relationships/tags" Target="../tags/tag96.xml"/><Relationship Id="rId2" Type="http://schemas.openxmlformats.org/officeDocument/2006/relationships/tags" Target="../tags/tag6.xml"/><Relationship Id="rId29" Type="http://schemas.openxmlformats.org/officeDocument/2006/relationships/tags" Target="../tags/tag33.xml"/><Relationship Id="rId24" Type="http://schemas.openxmlformats.org/officeDocument/2006/relationships/tags" Target="../tags/tag28.xml"/><Relationship Id="rId40" Type="http://schemas.openxmlformats.org/officeDocument/2006/relationships/tags" Target="../tags/tag44.xml"/><Relationship Id="rId45" Type="http://schemas.openxmlformats.org/officeDocument/2006/relationships/tags" Target="../tags/tag49.xml"/><Relationship Id="rId66" Type="http://schemas.openxmlformats.org/officeDocument/2006/relationships/tags" Target="../tags/tag70.xml"/><Relationship Id="rId87" Type="http://schemas.openxmlformats.org/officeDocument/2006/relationships/tags" Target="../tags/tag91.xml"/><Relationship Id="rId110" Type="http://schemas.openxmlformats.org/officeDocument/2006/relationships/tags" Target="../tags/tag114.xml"/><Relationship Id="rId115" Type="http://schemas.openxmlformats.org/officeDocument/2006/relationships/tags" Target="../tags/tag119.xml"/><Relationship Id="rId61" Type="http://schemas.openxmlformats.org/officeDocument/2006/relationships/tags" Target="../tags/tag65.xml"/><Relationship Id="rId82" Type="http://schemas.openxmlformats.org/officeDocument/2006/relationships/tags" Target="../tags/tag86.xml"/></Relationships>
</file>

<file path=ppt/slides/_rels/slide9.xml.rels><?xml version="1.0" encoding="UTF-8" standalone="yes"?>
<Relationships xmlns="http://schemas.openxmlformats.org/package/2006/relationships"><Relationship Id="rId8" Type="http://schemas.openxmlformats.org/officeDocument/2006/relationships/tags" Target="../tags/tag137.xml"/><Relationship Id="rId13" Type="http://schemas.openxmlformats.org/officeDocument/2006/relationships/tags" Target="../tags/tag142.xml"/><Relationship Id="rId18" Type="http://schemas.openxmlformats.org/officeDocument/2006/relationships/oleObject" Target="../embeddings/oleObject5.bin"/><Relationship Id="rId3" Type="http://schemas.openxmlformats.org/officeDocument/2006/relationships/tags" Target="../tags/tag132.xml"/><Relationship Id="rId7" Type="http://schemas.openxmlformats.org/officeDocument/2006/relationships/tags" Target="../tags/tag136.xml"/><Relationship Id="rId12" Type="http://schemas.openxmlformats.org/officeDocument/2006/relationships/tags" Target="../tags/tag141.xml"/><Relationship Id="rId17" Type="http://schemas.openxmlformats.org/officeDocument/2006/relationships/slideLayout" Target="../slideLayouts/slideLayout17.xml"/><Relationship Id="rId2" Type="http://schemas.openxmlformats.org/officeDocument/2006/relationships/tags" Target="../tags/tag131.xml"/><Relationship Id="rId16" Type="http://schemas.openxmlformats.org/officeDocument/2006/relationships/tags" Target="../tags/tag145.xml"/><Relationship Id="rId20" Type="http://schemas.openxmlformats.org/officeDocument/2006/relationships/image" Target="../media/image6.png"/><Relationship Id="rId1" Type="http://schemas.openxmlformats.org/officeDocument/2006/relationships/vmlDrawing" Target="../drawings/vmlDrawing5.vml"/><Relationship Id="rId6" Type="http://schemas.openxmlformats.org/officeDocument/2006/relationships/tags" Target="../tags/tag135.xml"/><Relationship Id="rId11" Type="http://schemas.openxmlformats.org/officeDocument/2006/relationships/tags" Target="../tags/tag140.xml"/><Relationship Id="rId5" Type="http://schemas.openxmlformats.org/officeDocument/2006/relationships/tags" Target="../tags/tag134.xml"/><Relationship Id="rId15" Type="http://schemas.openxmlformats.org/officeDocument/2006/relationships/tags" Target="../tags/tag144.xml"/><Relationship Id="rId10" Type="http://schemas.openxmlformats.org/officeDocument/2006/relationships/tags" Target="../tags/tag139.xml"/><Relationship Id="rId19" Type="http://schemas.openxmlformats.org/officeDocument/2006/relationships/chart" Target="../charts/chart2.xml"/><Relationship Id="rId4" Type="http://schemas.openxmlformats.org/officeDocument/2006/relationships/tags" Target="../tags/tag133.xml"/><Relationship Id="rId9" Type="http://schemas.openxmlformats.org/officeDocument/2006/relationships/tags" Target="../tags/tag138.xml"/><Relationship Id="rId14" Type="http://schemas.openxmlformats.org/officeDocument/2006/relationships/tags" Target="../tags/tag1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CustomShape 1"/>
          <p:cNvSpPr/>
          <p:nvPr/>
        </p:nvSpPr>
        <p:spPr>
          <a:xfrm>
            <a:off x="1488282" y="533400"/>
            <a:ext cx="10639508" cy="315412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1255713">
              <a:lnSpc>
                <a:spcPct val="130000"/>
              </a:lnSpc>
              <a:spcAft>
                <a:spcPts val="1800"/>
              </a:spcAft>
            </a:pPr>
            <a:r>
              <a:rPr lang="el-GR" sz="3200" b="1" spc="-1" dirty="0" smtClean="0">
                <a:solidFill>
                  <a:srgbClr val="1F4E79"/>
                </a:solidFill>
                <a:latin typeface="Arial"/>
                <a:ea typeface="DejaVu Sans"/>
              </a:rPr>
              <a:t>Απολογισμός κυβερνητικού έργου</a:t>
            </a:r>
          </a:p>
          <a:p>
            <a:pPr marL="2062163">
              <a:lnSpc>
                <a:spcPct val="130000"/>
              </a:lnSpc>
              <a:spcAft>
                <a:spcPts val="1800"/>
              </a:spcAft>
            </a:pPr>
            <a:r>
              <a:rPr lang="el-GR" sz="3200" b="1" spc="-1" dirty="0" smtClean="0">
                <a:solidFill>
                  <a:srgbClr val="1F4E79"/>
                </a:solidFill>
                <a:latin typeface="Arial"/>
                <a:ea typeface="DejaVu Sans"/>
              </a:rPr>
              <a:t>Κυβερνητικός Προγραμματισμός </a:t>
            </a:r>
          </a:p>
          <a:p>
            <a:pPr marL="5289550" indent="-2152650">
              <a:lnSpc>
                <a:spcPct val="130000"/>
              </a:lnSpc>
              <a:spcAft>
                <a:spcPts val="1800"/>
              </a:spcAft>
            </a:pPr>
            <a:r>
              <a:rPr lang="el-GR" sz="3200" b="1" spc="-1" dirty="0" smtClean="0">
                <a:solidFill>
                  <a:srgbClr val="1F4E79"/>
                </a:solidFill>
                <a:latin typeface="Arial"/>
                <a:ea typeface="DejaVu Sans"/>
              </a:rPr>
              <a:t>Εθνικό Σχέδιο Μεταρρυθμίσεων 2020 «Ελλάδα Μπροστά»</a:t>
            </a:r>
            <a:endParaRPr lang="el-GR" sz="3200" b="1" spc="-1" dirty="0">
              <a:solidFill>
                <a:srgbClr val="1F4E79"/>
              </a:solidFill>
              <a:latin typeface="Arial"/>
              <a:ea typeface="DejaVu Sans"/>
            </a:endParaRPr>
          </a:p>
        </p:txBody>
      </p:sp>
      <p:pic>
        <p:nvPicPr>
          <p:cNvPr id="229" name="228 - Εικόνα"/>
          <p:cNvPicPr/>
          <p:nvPr/>
        </p:nvPicPr>
        <p:blipFill>
          <a:blip r:embed="rId2"/>
          <a:stretch/>
        </p:blipFill>
        <p:spPr>
          <a:xfrm>
            <a:off x="360000" y="360000"/>
            <a:ext cx="360" cy="360"/>
          </a:xfrm>
          <a:prstGeom prst="rect">
            <a:avLst/>
          </a:prstGeom>
          <a:ln>
            <a:noFill/>
          </a:ln>
        </p:spPr>
      </p:pic>
      <p:sp>
        <p:nvSpPr>
          <p:cNvPr id="2" name="TextBox 1">
            <a:extLst>
              <a:ext uri="{FF2B5EF4-FFF2-40B4-BE49-F238E27FC236}">
                <a16:creationId xmlns:a16="http://schemas.microsoft.com/office/drawing/2014/main" xmlns="" id="{ED20F5DA-67D6-5043-94E7-BC3A98AE665D}"/>
              </a:ext>
            </a:extLst>
          </p:cNvPr>
          <p:cNvSpPr txBox="1"/>
          <p:nvPr/>
        </p:nvSpPr>
        <p:spPr>
          <a:xfrm>
            <a:off x="8077994" y="4343400"/>
            <a:ext cx="3960440" cy="461665"/>
          </a:xfrm>
          <a:prstGeom prst="rect">
            <a:avLst/>
          </a:prstGeom>
          <a:noFill/>
        </p:spPr>
        <p:txBody>
          <a:bodyPr wrap="square" rtlCol="0">
            <a:spAutoFit/>
          </a:bodyPr>
          <a:lstStyle>
            <a:defPPr>
              <a:defRPr lang="el-GR"/>
            </a:defPPr>
            <a:lvl1pPr>
              <a:defRPr sz="2000"/>
            </a:lvl1pPr>
          </a:lstStyle>
          <a:p>
            <a:pPr algn="r"/>
            <a:r>
              <a:rPr lang="el-GR" sz="2400" b="1" spc="-1" dirty="0" smtClean="0">
                <a:solidFill>
                  <a:srgbClr val="1F4E79"/>
                </a:solidFill>
                <a:latin typeface="Arial"/>
              </a:rPr>
              <a:t>7 Φεβρουαρίου 2020</a:t>
            </a:r>
            <a:endParaRPr lang="el-GR" sz="2400" b="1" spc="-1" dirty="0">
              <a:solidFill>
                <a:srgbClr val="1F4E79"/>
              </a:solidFill>
              <a:latin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p14="http://schemas.microsoft.com/office/powerpoint/2010/main" xmlns="" val="2921970025"/>
              </p:ext>
            </p:extLst>
          </p:nvPr>
        </p:nvGraphicFramePr>
        <p:xfrm>
          <a:off x="1589" y="1589"/>
          <a:ext cx="1587" cy="1587"/>
        </p:xfrm>
        <a:graphic>
          <a:graphicData uri="http://schemas.openxmlformats.org/presentationml/2006/ole">
            <p:oleObj spid="_x0000_s115714" name="think-cell Slide" r:id="rId6" imgW="360" imgH="360" progId="">
              <p:embed/>
            </p:oleObj>
          </a:graphicData>
        </a:graphic>
      </p:graphicFrame>
      <p:sp>
        <p:nvSpPr>
          <p:cNvPr id="3" name="Rectangle 2" hidden="1"/>
          <p:cNvSpPr/>
          <p:nvPr>
            <p:custDataLst>
              <p:tags r:id="rId3"/>
            </p:custDataLst>
          </p:nvPr>
        </p:nvSpPr>
        <p:spPr bwMode="auto">
          <a:xfrm>
            <a:off x="0" y="0"/>
            <a:ext cx="158771"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320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normAutofit/>
          </a:bodyPr>
          <a:lstStyle/>
          <a:p>
            <a:r>
              <a:rPr lang="en-US" dirty="0" smtClean="0"/>
              <a:t>“</a:t>
            </a:r>
            <a:r>
              <a:rPr lang="el-GR" dirty="0" smtClean="0"/>
              <a:t>ΜΑΖΙ</a:t>
            </a:r>
            <a:r>
              <a:rPr lang="en-US" dirty="0" smtClean="0"/>
              <a:t>”: </a:t>
            </a:r>
            <a:r>
              <a:rPr lang="el-GR" dirty="0" smtClean="0"/>
              <a:t>Ο συντονισμός και η συνεργασία στο προσκήνιο</a:t>
            </a:r>
            <a:endParaRPr lang="en-US" dirty="0"/>
          </a:p>
        </p:txBody>
      </p:sp>
      <p:sp>
        <p:nvSpPr>
          <p:cNvPr id="4" name="TextBox 3">
            <a:extLst>
              <a:ext uri="{FF2B5EF4-FFF2-40B4-BE49-F238E27FC236}">
                <a16:creationId xmlns:a16="http://schemas.microsoft.com/office/drawing/2014/main" xmlns="" id="{0C4073D4-8107-4A1C-955D-63071639F02A}"/>
              </a:ext>
            </a:extLst>
          </p:cNvPr>
          <p:cNvSpPr txBox="1"/>
          <p:nvPr/>
        </p:nvSpPr>
        <p:spPr>
          <a:xfrm>
            <a:off x="1143794" y="1295400"/>
            <a:ext cx="9906000" cy="4146884"/>
          </a:xfrm>
          <a:prstGeom prst="rect">
            <a:avLst/>
          </a:prstGeom>
          <a:noFill/>
          <a:ln w="28575">
            <a:solidFill>
              <a:schemeClr val="accent1">
                <a:lumMod val="50000"/>
              </a:schemeClr>
            </a:solidFill>
          </a:ln>
        </p:spPr>
        <p:txBody>
          <a:bodyPr wrap="square" lIns="180000" tIns="144000" rIns="180000" bIns="144000" rtlCol="0" anchor="t">
            <a:noAutofit/>
          </a:bodyPr>
          <a:lstStyle/>
          <a:p>
            <a:r>
              <a:rPr lang="el-GR" sz="1600" dirty="0"/>
              <a:t>Το  </a:t>
            </a:r>
            <a:r>
              <a:rPr lang="el-GR" sz="1600" i="1" dirty="0"/>
              <a:t>ΜΑΖΙ</a:t>
            </a:r>
            <a:r>
              <a:rPr lang="el-GR" sz="1600" dirty="0"/>
              <a:t>  είναι </a:t>
            </a:r>
            <a:r>
              <a:rPr lang="el-GR" sz="1600" b="1" dirty="0"/>
              <a:t>ΨΗΦΙΑΚΗ ΡΟΗ ΠΛΗΡΟΦΟΡΙΩΝ</a:t>
            </a:r>
            <a:r>
              <a:rPr lang="el-GR" sz="1600" dirty="0"/>
              <a:t> για την καλύτερη και ταχύτερη την εφαρμογή του κυβερνητικού προγράμματος, η υλοποίηση του οποίου είναι </a:t>
            </a:r>
            <a:r>
              <a:rPr lang="el-GR" sz="1600" b="1" dirty="0"/>
              <a:t>ΣΥΛΛΟΓΙΚΗ ΠΡΟΣΠΑΘΕΙΑ.</a:t>
            </a:r>
          </a:p>
          <a:p>
            <a:endParaRPr lang="el-GR" sz="1600" dirty="0"/>
          </a:p>
          <a:p>
            <a:r>
              <a:rPr lang="el-GR" sz="1600" dirty="0"/>
              <a:t>Το </a:t>
            </a:r>
            <a:r>
              <a:rPr lang="el-GR" sz="1600" i="1" dirty="0"/>
              <a:t>ΜΑΖΙ</a:t>
            </a:r>
            <a:r>
              <a:rPr lang="el-GR" sz="1600" dirty="0"/>
              <a:t> είναι ένα </a:t>
            </a:r>
            <a:r>
              <a:rPr lang="el-GR" sz="1600" b="1" dirty="0"/>
              <a:t>ΧΡΗΣΙΜΟ ΚΑΙ ΛΕΙΤΟΥΡΓΙΚΟ ΕΡΓΑΛΕΙΟ για κάθε υπουργό </a:t>
            </a:r>
            <a:r>
              <a:rPr lang="el-GR" sz="1600" dirty="0"/>
              <a:t>πρωτίστως</a:t>
            </a:r>
            <a:r>
              <a:rPr lang="el-GR" sz="1600" b="1" dirty="0"/>
              <a:t>,</a:t>
            </a:r>
            <a:r>
              <a:rPr lang="el-GR" sz="1600" dirty="0"/>
              <a:t> που </a:t>
            </a:r>
          </a:p>
          <a:p>
            <a:pPr marL="285750" indent="-285750">
              <a:buFont typeface="Arial" panose="020B0604020202020204" pitchFamily="34" charset="0"/>
              <a:buChar char="•"/>
            </a:pPr>
            <a:r>
              <a:rPr lang="el-GR" sz="1600" dirty="0"/>
              <a:t>του επιτρέπει να οργανώνει και να παρακολουθεί ανά πάσα στιγμή την πορεία υλοποίησης του ΔΙΚΟΥ ΤΟΥ ΕΡΓΟΥ, </a:t>
            </a:r>
          </a:p>
          <a:p>
            <a:pPr marL="285750" indent="-285750">
              <a:buFont typeface="Arial" panose="020B0604020202020204" pitchFamily="34" charset="0"/>
              <a:buChar char="•"/>
            </a:pPr>
            <a:r>
              <a:rPr lang="el-GR" sz="1600" dirty="0"/>
              <a:t>τον διευκολύνει να συνεργάζεται πιο  εποικοδομητικά με άλλα υπουργεία και φορείς,</a:t>
            </a:r>
          </a:p>
          <a:p>
            <a:pPr marL="285750" indent="-285750">
              <a:buFont typeface="Arial" panose="020B0604020202020204" pitchFamily="34" charset="0"/>
              <a:buChar char="•"/>
            </a:pPr>
            <a:r>
              <a:rPr lang="el-GR" sz="1600" dirty="0"/>
              <a:t>τον υποστηρίζει να ανταποκρίνεται εγκαίρως στις μεταμνημονιακές υποχρεώσεις του τομέα ευθύνης</a:t>
            </a:r>
            <a:r>
              <a:rPr lang="el-GR" sz="1600" dirty="0" smtClean="0"/>
              <a:t>,</a:t>
            </a:r>
          </a:p>
          <a:p>
            <a:pPr marL="285750" indent="-285750">
              <a:buFont typeface="Arial" panose="020B0604020202020204" pitchFamily="34" charset="0"/>
              <a:buChar char="•"/>
            </a:pPr>
            <a:r>
              <a:rPr lang="el-GR" sz="1600" dirty="0" smtClean="0"/>
              <a:t>του προσφέρει έναν οργανωμένο, άμεσο τρόπο πρόσβασης και προβολής  στο υλοποιηθέν έργο του.  </a:t>
            </a:r>
            <a:endParaRPr lang="el-GR" sz="1600" dirty="0"/>
          </a:p>
          <a:p>
            <a:endParaRPr lang="el-GR" sz="1600" dirty="0"/>
          </a:p>
          <a:p>
            <a:r>
              <a:rPr lang="el-GR" sz="1600" dirty="0" smtClean="0"/>
              <a:t>Κοινώς </a:t>
            </a:r>
            <a:r>
              <a:rPr lang="el-GR" sz="1600" dirty="0"/>
              <a:t>τον βοηθά να κάνει σωστά και εντός των επιβαλλόμενων προθεσμιών τη δουλειά του με βάση όσα συμφωνήθηκαν και θα συμφωνούνται στο Υπουργικό  Συμβούλιο.</a:t>
            </a:r>
          </a:p>
          <a:p>
            <a:endParaRPr lang="el-GR" sz="1600" dirty="0"/>
          </a:p>
          <a:p>
            <a:r>
              <a:rPr lang="el-GR" sz="1600" dirty="0"/>
              <a:t>Το </a:t>
            </a:r>
            <a:r>
              <a:rPr lang="el-GR" sz="1600" i="1" dirty="0"/>
              <a:t>ΜΑΖΙ</a:t>
            </a:r>
            <a:r>
              <a:rPr lang="el-GR" sz="1600" dirty="0"/>
              <a:t>  </a:t>
            </a:r>
            <a:r>
              <a:rPr lang="el-GR" sz="1600" b="1" dirty="0"/>
              <a:t>δεν είναι ο «Μεγάλος Αδελφός»</a:t>
            </a:r>
            <a:r>
              <a:rPr lang="el-GR" sz="1600" dirty="0"/>
              <a:t>, αλλά ένας ηλεκτρονικός πλοηγός σε μια “θάλασσα” πολλών </a:t>
            </a:r>
            <a:r>
              <a:rPr lang="el-GR" sz="1600" dirty="0" smtClean="0"/>
              <a:t>και σύνθετων </a:t>
            </a:r>
            <a:r>
              <a:rPr lang="el-GR" sz="1600" dirty="0"/>
              <a:t>ενεργειών που </a:t>
            </a:r>
            <a:r>
              <a:rPr lang="el-GR" sz="1600" dirty="0" smtClean="0"/>
              <a:t>απαιτούν «καθαρό τοπίο αρμοδιοτήτων, ταχύτητα, διαφάνεια, ποιότητα, συνεργασία, αποδοτικότητα, λογοδοσία, οικονομία</a:t>
            </a:r>
            <a:r>
              <a:rPr lang="el-GR" sz="1600" dirty="0"/>
              <a:t>».</a:t>
            </a:r>
          </a:p>
        </p:txBody>
      </p:sp>
      <p:pic>
        <p:nvPicPr>
          <p:cNvPr id="11" name="Θέση περιεχομένου 4">
            <a:extLst>
              <a:ext uri="{FF2B5EF4-FFF2-40B4-BE49-F238E27FC236}">
                <a16:creationId xmlns:a16="http://schemas.microsoft.com/office/drawing/2014/main" xmlns="" id="{14563D3A-6670-4778-9976-806FD4F86E86}"/>
              </a:ext>
            </a:extLst>
          </p:cNvPr>
          <p:cNvPicPr>
            <a:picLocks noChangeAspect="1"/>
          </p:cNvPicPr>
          <p:nvPr/>
        </p:nvPicPr>
        <p:blipFill rotWithShape="1">
          <a:blip r:embed="rId7" cstate="print"/>
          <a:srcRect l="18791" t="23363" r="19139" b="23434"/>
          <a:stretch/>
        </p:blipFill>
        <p:spPr>
          <a:xfrm>
            <a:off x="11431851" y="6480683"/>
            <a:ext cx="617428" cy="297643"/>
          </a:xfrm>
          <a:prstGeom prst="rect">
            <a:avLst/>
          </a:prstGeom>
        </p:spPr>
      </p:pic>
    </p:spTree>
    <p:extLst>
      <p:ext uri="{BB962C8B-B14F-4D97-AF65-F5344CB8AC3E}">
        <p14:creationId xmlns:p14="http://schemas.microsoft.com/office/powerpoint/2010/main" xmlns="" val="1122551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Στρατηγικός σχεδιασμός στην κυβερνητική πολιτική</a:t>
            </a:r>
            <a:endParaRPr lang="el-GR" dirty="0"/>
          </a:p>
        </p:txBody>
      </p:sp>
      <p:sp>
        <p:nvSpPr>
          <p:cNvPr id="3" name="2 - TextBox"/>
          <p:cNvSpPr txBox="1"/>
          <p:nvPr/>
        </p:nvSpPr>
        <p:spPr>
          <a:xfrm>
            <a:off x="1219994" y="2362200"/>
            <a:ext cx="9829800" cy="1287532"/>
          </a:xfrm>
          <a:prstGeom prst="rect">
            <a:avLst/>
          </a:prstGeom>
          <a:noFill/>
        </p:spPr>
        <p:txBody>
          <a:bodyPr wrap="square" rtlCol="0">
            <a:spAutoFit/>
          </a:bodyPr>
          <a:lstStyle/>
          <a:p>
            <a:pPr>
              <a:lnSpc>
                <a:spcPct val="150000"/>
              </a:lnSpc>
              <a:spcAft>
                <a:spcPts val="1200"/>
              </a:spcAft>
            </a:pPr>
            <a:r>
              <a:rPr lang="el-GR" dirty="0" smtClean="0"/>
              <a:t>Για να άρουμε το ιστορικά καταγεγραμμένο έλλειμμα μηχανισμών σχεδιασμού, εφαρμογής, παρακολούθησης και αξιολόγησης των δημοσίων πολιτικών της προχωρήσαμε στην υιοθέτηση νέας δομής σχεδιασμού και αξιολόγησης πολιτικής.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1143794" y="228600"/>
            <a:ext cx="9906000" cy="609600"/>
          </a:xfrm>
        </p:spPr>
        <p:txBody>
          <a:bodyPr/>
          <a:lstStyle/>
          <a:p>
            <a:r>
              <a:rPr lang="el-GR" dirty="0" smtClean="0"/>
              <a:t>Νέα Εργαλεία Στρατηγικού Σχεδιασμού</a:t>
            </a:r>
            <a:endParaRPr lang="el-GR" dirty="0"/>
          </a:p>
        </p:txBody>
      </p:sp>
      <p:sp>
        <p:nvSpPr>
          <p:cNvPr id="4" name="3 - TextBox"/>
          <p:cNvSpPr txBox="1"/>
          <p:nvPr/>
        </p:nvSpPr>
        <p:spPr>
          <a:xfrm>
            <a:off x="838994" y="990600"/>
            <a:ext cx="10820400" cy="4185761"/>
          </a:xfrm>
          <a:prstGeom prst="rect">
            <a:avLst/>
          </a:prstGeom>
          <a:noFill/>
        </p:spPr>
        <p:txBody>
          <a:bodyPr wrap="square" rtlCol="0">
            <a:spAutoFit/>
          </a:bodyPr>
          <a:lstStyle/>
          <a:p>
            <a:pPr marL="403225" indent="-403225">
              <a:spcAft>
                <a:spcPts val="1200"/>
              </a:spcAft>
              <a:buFont typeface="Arial" pitchFamily="34" charset="0"/>
              <a:buChar char="•"/>
            </a:pPr>
            <a:r>
              <a:rPr lang="el-GR" dirty="0" smtClean="0"/>
              <a:t>Υιοθετήσαμε την εκπόνηση στρατηγικών σχεδίων πολιτικής για κάθε υπουργείο, μέσα από τα οποία προκύπτει το </a:t>
            </a:r>
            <a:r>
              <a:rPr lang="el-GR" i="1" dirty="0" smtClean="0">
                <a:solidFill>
                  <a:srgbClr val="0070C0"/>
                </a:solidFill>
              </a:rPr>
              <a:t>ενοποιημένο κυβερνητικό σχέδιο</a:t>
            </a:r>
            <a:r>
              <a:rPr lang="el-GR" dirty="0" smtClean="0">
                <a:solidFill>
                  <a:srgbClr val="0070C0"/>
                </a:solidFill>
              </a:rPr>
              <a:t> </a:t>
            </a:r>
            <a:r>
              <a:rPr lang="el-GR" dirty="0" smtClean="0"/>
              <a:t>σε ετήσια βάση.</a:t>
            </a:r>
          </a:p>
          <a:p>
            <a:pPr marL="403225" indent="-403225">
              <a:spcAft>
                <a:spcPts val="1200"/>
              </a:spcAft>
              <a:buFont typeface="Arial" pitchFamily="34" charset="0"/>
              <a:buChar char="•"/>
            </a:pPr>
            <a:r>
              <a:rPr lang="el-GR" dirty="0" smtClean="0"/>
              <a:t>Προχωρήσαμε στην επεξεργασία μεθοδολογίας κατάρτισης των στρατηγικών σχεδίων των υπουργείων που έλειπε.</a:t>
            </a:r>
          </a:p>
          <a:p>
            <a:pPr marL="403225" indent="-403225">
              <a:spcAft>
                <a:spcPts val="1200"/>
              </a:spcAft>
              <a:buFont typeface="Arial" pitchFamily="34" charset="0"/>
              <a:buChar char="•"/>
            </a:pPr>
            <a:r>
              <a:rPr lang="el-GR" dirty="0" smtClean="0"/>
              <a:t>Με την ανάληψη καθηκόντων της κυβέρνησης υιοθετήσαμε </a:t>
            </a:r>
            <a:r>
              <a:rPr lang="el-GR" i="1" dirty="0" smtClean="0">
                <a:solidFill>
                  <a:srgbClr val="0070C0"/>
                </a:solidFill>
              </a:rPr>
              <a:t>11 στρατηγικές επιλογές</a:t>
            </a:r>
            <a:r>
              <a:rPr lang="el-GR" dirty="0" smtClean="0">
                <a:solidFill>
                  <a:srgbClr val="0070C0"/>
                </a:solidFill>
              </a:rPr>
              <a:t> </a:t>
            </a:r>
            <a:r>
              <a:rPr lang="el-GR" dirty="0" smtClean="0"/>
              <a:t>για το κυβερνητικό έργο.</a:t>
            </a:r>
          </a:p>
          <a:p>
            <a:pPr marL="403225" indent="-403225">
              <a:spcAft>
                <a:spcPts val="1200"/>
              </a:spcAft>
              <a:buFont typeface="Arial" pitchFamily="34" charset="0"/>
              <a:buChar char="•"/>
            </a:pPr>
            <a:r>
              <a:rPr lang="el-GR" dirty="0" smtClean="0"/>
              <a:t>Επεξεργαστήκαμε και προωθήσαμε με οδηγίες συμπλήρωσης στα υπουργεία υποδείγματα: </a:t>
            </a:r>
          </a:p>
          <a:p>
            <a:pPr marL="1201738" lvl="1" indent="-457200">
              <a:spcAft>
                <a:spcPts val="1200"/>
              </a:spcAft>
              <a:buFont typeface="Arial" pitchFamily="34" charset="0"/>
              <a:buChar char="•"/>
            </a:pPr>
            <a:r>
              <a:rPr lang="el-GR" i="1" dirty="0" smtClean="0">
                <a:solidFill>
                  <a:srgbClr val="0070C0"/>
                </a:solidFill>
              </a:rPr>
              <a:t>Ετήσιων Στρατηγικών Σχεδίων Δράσης </a:t>
            </a:r>
            <a:r>
              <a:rPr lang="el-GR" dirty="0" smtClean="0"/>
              <a:t>που συνδέουν τις στρατηγικές επιλογές της Κυβέρνησης με το έργο των Υπουργείων.</a:t>
            </a:r>
          </a:p>
          <a:p>
            <a:pPr marL="1201738" lvl="1" indent="-457200">
              <a:spcAft>
                <a:spcPts val="1200"/>
              </a:spcAft>
              <a:buFont typeface="Arial" pitchFamily="34" charset="0"/>
              <a:buChar char="•"/>
            </a:pPr>
            <a:r>
              <a:rPr lang="el-GR" i="1" dirty="0" smtClean="0">
                <a:solidFill>
                  <a:srgbClr val="0070C0"/>
                </a:solidFill>
              </a:rPr>
              <a:t>Κειμένων πολιτικής (</a:t>
            </a:r>
            <a:r>
              <a:rPr lang="en-US" i="1" dirty="0" smtClean="0">
                <a:solidFill>
                  <a:srgbClr val="0070C0"/>
                </a:solidFill>
              </a:rPr>
              <a:t>policy papers)</a:t>
            </a:r>
            <a:r>
              <a:rPr lang="el-GR" dirty="0" smtClean="0"/>
              <a:t> για μια τεκμηριωμένη εισήγηση των βασικών δράσεων πολιτικής που προτείνονται από τα υπουργεία, ύστερα από εκτίμηση της υπάρχουσας κατάστασης καθώς και συγκριτικής αξιολόγησης εναλλακτικών βελτίωσής της.</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t>Επίπεδα στρατηγικού σχεδιασμού</a:t>
            </a:r>
            <a:endParaRPr lang="el-GR" dirty="0"/>
          </a:p>
        </p:txBody>
      </p:sp>
      <p:sp>
        <p:nvSpPr>
          <p:cNvPr id="5" name="4 - Έλλειψη"/>
          <p:cNvSpPr/>
          <p:nvPr/>
        </p:nvSpPr>
        <p:spPr>
          <a:xfrm>
            <a:off x="1753394" y="1676400"/>
            <a:ext cx="2133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Στρατηγική Επιλογή</a:t>
            </a:r>
            <a:endParaRPr lang="el-GR" b="1" dirty="0"/>
          </a:p>
        </p:txBody>
      </p:sp>
      <p:sp>
        <p:nvSpPr>
          <p:cNvPr id="6" name="5 - Βέλος λυγισμένο προς τα επάνω"/>
          <p:cNvSpPr/>
          <p:nvPr/>
        </p:nvSpPr>
        <p:spPr>
          <a:xfrm rot="5400000">
            <a:off x="2782094" y="2324100"/>
            <a:ext cx="533400" cy="6096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b="1"/>
          </a:p>
        </p:txBody>
      </p:sp>
      <p:sp>
        <p:nvSpPr>
          <p:cNvPr id="7" name="6 - Έλλειψη"/>
          <p:cNvSpPr/>
          <p:nvPr/>
        </p:nvSpPr>
        <p:spPr>
          <a:xfrm>
            <a:off x="3505994" y="2438400"/>
            <a:ext cx="2133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Στόχοι</a:t>
            </a:r>
            <a:endParaRPr lang="el-GR" b="1" dirty="0"/>
          </a:p>
        </p:txBody>
      </p:sp>
      <p:sp>
        <p:nvSpPr>
          <p:cNvPr id="8" name="7 - Βέλος λυγισμένο προς τα επάνω"/>
          <p:cNvSpPr/>
          <p:nvPr/>
        </p:nvSpPr>
        <p:spPr>
          <a:xfrm rot="5400000">
            <a:off x="4534694" y="3086100"/>
            <a:ext cx="533400" cy="6096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b="1"/>
          </a:p>
        </p:txBody>
      </p:sp>
      <p:sp>
        <p:nvSpPr>
          <p:cNvPr id="9" name="8 - Έλλειψη"/>
          <p:cNvSpPr/>
          <p:nvPr/>
        </p:nvSpPr>
        <p:spPr>
          <a:xfrm>
            <a:off x="5258594" y="3200400"/>
            <a:ext cx="2133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Δράσεις</a:t>
            </a:r>
            <a:endParaRPr lang="el-GR" b="1" dirty="0"/>
          </a:p>
        </p:txBody>
      </p:sp>
      <p:sp>
        <p:nvSpPr>
          <p:cNvPr id="10" name="9 - Βέλος λυγισμένο προς τα επάνω"/>
          <p:cNvSpPr/>
          <p:nvPr/>
        </p:nvSpPr>
        <p:spPr>
          <a:xfrm rot="5400000">
            <a:off x="6287294" y="3848100"/>
            <a:ext cx="533400" cy="6096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b="1"/>
          </a:p>
        </p:txBody>
      </p:sp>
      <p:sp>
        <p:nvSpPr>
          <p:cNvPr id="11" name="10 - Έλλειψη"/>
          <p:cNvSpPr/>
          <p:nvPr/>
        </p:nvSpPr>
        <p:spPr>
          <a:xfrm>
            <a:off x="7011194" y="3962400"/>
            <a:ext cx="2133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Έργα</a:t>
            </a:r>
            <a:endParaRPr lang="el-GR" b="1" dirty="0"/>
          </a:p>
        </p:txBody>
      </p:sp>
      <p:sp>
        <p:nvSpPr>
          <p:cNvPr id="12" name="11 - Βέλος λυγισμένο προς τα επάνω"/>
          <p:cNvSpPr/>
          <p:nvPr/>
        </p:nvSpPr>
        <p:spPr>
          <a:xfrm rot="5400000">
            <a:off x="8039894" y="4610100"/>
            <a:ext cx="533400" cy="6096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b="1"/>
          </a:p>
        </p:txBody>
      </p:sp>
      <p:sp>
        <p:nvSpPr>
          <p:cNvPr id="13" name="12 - Έλλειψη"/>
          <p:cNvSpPr/>
          <p:nvPr/>
        </p:nvSpPr>
        <p:spPr>
          <a:xfrm>
            <a:off x="8839994" y="4724400"/>
            <a:ext cx="2133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Ενέργειες</a:t>
            </a:r>
            <a:endParaRPr lang="el-GR"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t>Ετήσια Σχέδια Δράσης Υπουργείων – Ορισμοί &amp; οδηγίες συμπλήρωσης</a:t>
            </a:r>
            <a:endParaRPr lang="el-GR" dirty="0"/>
          </a:p>
        </p:txBody>
      </p:sp>
      <p:sp>
        <p:nvSpPr>
          <p:cNvPr id="3" name="Rectangle 229">
            <a:extLst>
              <a:ext uri="{FF2B5EF4-FFF2-40B4-BE49-F238E27FC236}">
                <a16:creationId xmlns="" xmlns:a16="http://schemas.microsoft.com/office/drawing/2014/main" id="{07B8FB6E-C2FF-4D6E-8EB8-E1A00C40D509}"/>
              </a:ext>
            </a:extLst>
          </p:cNvPr>
          <p:cNvSpPr/>
          <p:nvPr/>
        </p:nvSpPr>
        <p:spPr>
          <a:xfrm>
            <a:off x="1448594" y="1219200"/>
            <a:ext cx="4953000" cy="878466"/>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200" i="1" dirty="0" smtClean="0">
                <a:solidFill>
                  <a:schemeClr val="tx1"/>
                </a:solidFill>
              </a:rPr>
              <a:t>Σημειώνονται </a:t>
            </a:r>
            <a:r>
              <a:rPr lang="el-GR" sz="1200" i="1" dirty="0">
                <a:solidFill>
                  <a:schemeClr val="tx1"/>
                </a:solidFill>
              </a:rPr>
              <a:t>οι </a:t>
            </a:r>
            <a:r>
              <a:rPr lang="el-GR" sz="1200" b="1" i="1" dirty="0" smtClean="0">
                <a:solidFill>
                  <a:schemeClr val="tx1"/>
                </a:solidFill>
              </a:rPr>
              <a:t>στρατηγικές επιλογές </a:t>
            </a:r>
            <a:r>
              <a:rPr lang="el-GR" sz="1200" i="1" dirty="0">
                <a:solidFill>
                  <a:schemeClr val="tx1"/>
                </a:solidFill>
              </a:rPr>
              <a:t>του Κυβερνητικού Προγράμματος κάτω από τις οποίες διαρθρώνεται το πρόγραμμα του Υπουργείου. Το Υπουργείο σημειώνει τις στρατηγικές επιλογές που το </a:t>
            </a:r>
            <a:r>
              <a:rPr lang="el-GR" sz="1200" i="1" dirty="0" smtClean="0">
                <a:solidFill>
                  <a:schemeClr val="tx1"/>
                </a:solidFill>
              </a:rPr>
              <a:t>αφορούν.</a:t>
            </a:r>
            <a:endParaRPr lang="en-US" sz="1200" i="1" dirty="0">
              <a:solidFill>
                <a:schemeClr val="tx1"/>
              </a:solidFill>
            </a:endParaRPr>
          </a:p>
        </p:txBody>
      </p:sp>
      <p:sp>
        <p:nvSpPr>
          <p:cNvPr id="5" name="Rectangle 229">
            <a:extLst>
              <a:ext uri="{FF2B5EF4-FFF2-40B4-BE49-F238E27FC236}">
                <a16:creationId xmlns="" xmlns:a16="http://schemas.microsoft.com/office/drawing/2014/main" id="{07B8FB6E-C2FF-4D6E-8EB8-E1A00C40D509}"/>
              </a:ext>
            </a:extLst>
          </p:cNvPr>
          <p:cNvSpPr/>
          <p:nvPr/>
        </p:nvSpPr>
        <p:spPr>
          <a:xfrm>
            <a:off x="2134394" y="2438400"/>
            <a:ext cx="8001000" cy="1066800"/>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l-GR" sz="1200" i="1" dirty="0">
                <a:solidFill>
                  <a:schemeClr val="tx1"/>
                </a:solidFill>
              </a:rPr>
              <a:t>Παρουσιάζονται οι </a:t>
            </a:r>
            <a:r>
              <a:rPr lang="el-GR" sz="1200" b="1" i="1" dirty="0" smtClean="0">
                <a:solidFill>
                  <a:schemeClr val="tx1"/>
                </a:solidFill>
              </a:rPr>
              <a:t>στόχοι</a:t>
            </a:r>
            <a:r>
              <a:rPr lang="el-GR" sz="1200" i="1" dirty="0" smtClean="0">
                <a:solidFill>
                  <a:schemeClr val="tx1"/>
                </a:solidFill>
              </a:rPr>
              <a:t> </a:t>
            </a:r>
            <a:r>
              <a:rPr lang="el-GR" sz="1200" i="1" dirty="0">
                <a:solidFill>
                  <a:schemeClr val="tx1"/>
                </a:solidFill>
              </a:rPr>
              <a:t>που έχει υποβάλλει το Υπουργείο στο Κυβερνητικό πρόγραμμα και η ένταξή τους σε </a:t>
            </a:r>
            <a:r>
              <a:rPr lang="el-GR" sz="1200" i="1" dirty="0" smtClean="0">
                <a:solidFill>
                  <a:schemeClr val="tx1"/>
                </a:solidFill>
              </a:rPr>
              <a:t>στρατηγικές επιλογές</a:t>
            </a:r>
          </a:p>
          <a:p>
            <a:pPr>
              <a:spcAft>
                <a:spcPts val="600"/>
              </a:spcAft>
            </a:pPr>
            <a:r>
              <a:rPr lang="el-GR" sz="1200" i="1" dirty="0" smtClean="0">
                <a:solidFill>
                  <a:schemeClr val="tx1"/>
                </a:solidFill>
              </a:rPr>
              <a:t>Κάθε στόχος πρέπει να έχει σαφή, μετρήσιμα </a:t>
            </a:r>
            <a:r>
              <a:rPr lang="el-GR" sz="1200" b="1" i="1" dirty="0" smtClean="0">
                <a:solidFill>
                  <a:schemeClr val="tx1"/>
                </a:solidFill>
              </a:rPr>
              <a:t>προσδοκώμενα αποτελέσματα </a:t>
            </a:r>
            <a:r>
              <a:rPr lang="el-GR" sz="1200" i="1" dirty="0" smtClean="0">
                <a:solidFill>
                  <a:schemeClr val="tx1"/>
                </a:solidFill>
              </a:rPr>
              <a:t>που σηματοδοτούν την επίτευξή του. </a:t>
            </a:r>
          </a:p>
          <a:p>
            <a:pPr>
              <a:spcAft>
                <a:spcPts val="600"/>
              </a:spcAft>
            </a:pPr>
            <a:r>
              <a:rPr lang="el-GR" sz="1200" i="1" dirty="0" smtClean="0">
                <a:solidFill>
                  <a:schemeClr val="tx1"/>
                </a:solidFill>
              </a:rPr>
              <a:t>Στο πλαίσιο αυτό είναι απαραίτητη η παρουσίαση της υφιστάμενης κατάστασης.</a:t>
            </a:r>
            <a:endParaRPr lang="en-US" sz="1200" i="1" dirty="0">
              <a:solidFill>
                <a:schemeClr val="tx1"/>
              </a:solidFill>
            </a:endParaRPr>
          </a:p>
        </p:txBody>
      </p:sp>
      <p:sp>
        <p:nvSpPr>
          <p:cNvPr id="7" name="Rectangle 36">
            <a:extLst>
              <a:ext uri="{FF2B5EF4-FFF2-40B4-BE49-F238E27FC236}">
                <a16:creationId xmlns:a16="http://schemas.microsoft.com/office/drawing/2014/main" xmlns="" id="{405AA834-1260-4500-98C8-36AE4B1ED759}"/>
              </a:ext>
            </a:extLst>
          </p:cNvPr>
          <p:cNvSpPr/>
          <p:nvPr/>
        </p:nvSpPr>
        <p:spPr>
          <a:xfrm>
            <a:off x="2972594" y="3810000"/>
            <a:ext cx="7848600" cy="1066800"/>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l-GR" sz="1200" i="1" dirty="0">
                <a:solidFill>
                  <a:schemeClr val="tx1"/>
                </a:solidFill>
              </a:rPr>
              <a:t>Οι </a:t>
            </a:r>
            <a:r>
              <a:rPr lang="el-GR" sz="1200" b="1" i="1" dirty="0">
                <a:solidFill>
                  <a:schemeClr val="tx1"/>
                </a:solidFill>
              </a:rPr>
              <a:t>δ</a:t>
            </a:r>
            <a:r>
              <a:rPr lang="el-GR" sz="1200" b="1" i="1" dirty="0" smtClean="0">
                <a:solidFill>
                  <a:schemeClr val="tx1"/>
                </a:solidFill>
              </a:rPr>
              <a:t>ράσεις</a:t>
            </a:r>
            <a:r>
              <a:rPr lang="el-GR" sz="1200" i="1" dirty="0" smtClean="0">
                <a:solidFill>
                  <a:schemeClr val="tx1"/>
                </a:solidFill>
              </a:rPr>
              <a:t> </a:t>
            </a:r>
            <a:r>
              <a:rPr lang="el-GR" sz="1200" i="1" dirty="0">
                <a:solidFill>
                  <a:schemeClr val="tx1"/>
                </a:solidFill>
              </a:rPr>
              <a:t>αποτελούν συνεκτικές δέσμες έργων προς επίτευξη των στόχων κάτω από τους οποίους </a:t>
            </a:r>
            <a:r>
              <a:rPr lang="el-GR" sz="1200" i="1" dirty="0" smtClean="0">
                <a:solidFill>
                  <a:schemeClr val="tx1"/>
                </a:solidFill>
              </a:rPr>
              <a:t>εντάσσονται.</a:t>
            </a:r>
            <a:endParaRPr lang="el-GR" sz="1200" i="1" dirty="0">
              <a:solidFill>
                <a:schemeClr val="tx1"/>
              </a:solidFill>
            </a:endParaRPr>
          </a:p>
          <a:p>
            <a:pPr>
              <a:spcAft>
                <a:spcPts val="600"/>
              </a:spcAft>
            </a:pPr>
            <a:r>
              <a:rPr lang="el-GR" sz="1200" i="1" dirty="0" smtClean="0">
                <a:solidFill>
                  <a:schemeClr val="tx1"/>
                </a:solidFill>
              </a:rPr>
              <a:t>Για </a:t>
            </a:r>
            <a:r>
              <a:rPr lang="el-GR" sz="1200" i="1" dirty="0">
                <a:solidFill>
                  <a:schemeClr val="tx1"/>
                </a:solidFill>
              </a:rPr>
              <a:t>κάθε δράση ορίζονται αρμόδια στελέχη της πολιτικής ηγεσίας </a:t>
            </a:r>
            <a:r>
              <a:rPr lang="el-GR" sz="1200" i="1" dirty="0" smtClean="0">
                <a:solidFill>
                  <a:schemeClr val="tx1"/>
                </a:solidFill>
              </a:rPr>
              <a:t>του </a:t>
            </a:r>
            <a:r>
              <a:rPr lang="el-GR" sz="1200" i="1" dirty="0">
                <a:solidFill>
                  <a:schemeClr val="tx1"/>
                </a:solidFill>
              </a:rPr>
              <a:t>κάθε Υπουργείου τα οποία είναι αρμόδια για την παρακολούθηση και τον υψηλού επιπέδου συντονισμό των έργων που εντάσσονται κάτω από κάθε δράση. Τα στελέχη αυτά αποτελούν το σημείο αναφοράς για τις ομάδες εκτέλεσης του κάθε </a:t>
            </a:r>
            <a:r>
              <a:rPr lang="el-GR" sz="1200" i="1" dirty="0" smtClean="0">
                <a:solidFill>
                  <a:schemeClr val="tx1"/>
                </a:solidFill>
              </a:rPr>
              <a:t>έργου.</a:t>
            </a:r>
            <a:endParaRPr lang="en-US" sz="1200" i="1" dirty="0">
              <a:solidFill>
                <a:schemeClr val="tx1"/>
              </a:solidFill>
            </a:endParaRPr>
          </a:p>
        </p:txBody>
      </p:sp>
      <p:sp>
        <p:nvSpPr>
          <p:cNvPr id="8" name="Rectangle 20">
            <a:extLst>
              <a:ext uri="{FF2B5EF4-FFF2-40B4-BE49-F238E27FC236}">
                <a16:creationId xmlns:a16="http://schemas.microsoft.com/office/drawing/2014/main" xmlns="" id="{44C59AED-FDE3-42BF-AE1F-7008B821E2DD}"/>
              </a:ext>
            </a:extLst>
          </p:cNvPr>
          <p:cNvSpPr/>
          <p:nvPr/>
        </p:nvSpPr>
        <p:spPr>
          <a:xfrm>
            <a:off x="3963194" y="5181600"/>
            <a:ext cx="7397750" cy="1066800"/>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l-GR" sz="1200" i="1" dirty="0">
                <a:solidFill>
                  <a:schemeClr val="tx1"/>
                </a:solidFill>
              </a:rPr>
              <a:t>Τα </a:t>
            </a:r>
            <a:r>
              <a:rPr lang="el-GR" sz="1200" b="1" i="1" dirty="0" smtClean="0">
                <a:solidFill>
                  <a:schemeClr val="tx1"/>
                </a:solidFill>
              </a:rPr>
              <a:t>έργα</a:t>
            </a:r>
            <a:r>
              <a:rPr lang="el-GR" sz="1200" i="1" dirty="0" smtClean="0">
                <a:solidFill>
                  <a:schemeClr val="tx1"/>
                </a:solidFill>
              </a:rPr>
              <a:t> </a:t>
            </a:r>
            <a:r>
              <a:rPr lang="el-GR" sz="1200" i="1" dirty="0">
                <a:solidFill>
                  <a:schemeClr val="tx1"/>
                </a:solidFill>
              </a:rPr>
              <a:t>αποτελούν τα βασικά δομικά στοιχεία του στρατηγικού πλάνου. Η επίτευξη των έργων είναι αυτή που θα επιφέρει τα προσδοκώμενα αποτελέσματα του στόχου κάτω από τον οποίο εντάσσεται</a:t>
            </a:r>
            <a:r>
              <a:rPr lang="el-GR" sz="1200" i="1" dirty="0" smtClean="0">
                <a:solidFill>
                  <a:schemeClr val="tx1"/>
                </a:solidFill>
              </a:rPr>
              <a:t>.</a:t>
            </a:r>
          </a:p>
          <a:p>
            <a:pPr>
              <a:spcAft>
                <a:spcPts val="600"/>
              </a:spcAft>
            </a:pPr>
            <a:r>
              <a:rPr lang="el-GR" sz="1200" i="1" dirty="0" smtClean="0">
                <a:solidFill>
                  <a:schemeClr val="tx1"/>
                </a:solidFill>
              </a:rPr>
              <a:t>Κάθε </a:t>
            </a:r>
            <a:r>
              <a:rPr lang="el-GR" sz="1200" i="1" dirty="0">
                <a:solidFill>
                  <a:schemeClr val="tx1"/>
                </a:solidFill>
              </a:rPr>
              <a:t>έργο έχει σαφές </a:t>
            </a:r>
            <a:r>
              <a:rPr lang="el-GR" sz="1200" b="1" i="1" dirty="0">
                <a:solidFill>
                  <a:schemeClr val="tx1"/>
                </a:solidFill>
              </a:rPr>
              <a:t>ορόσημο </a:t>
            </a:r>
            <a:r>
              <a:rPr lang="el-GR" sz="1200" b="1" i="1" dirty="0" smtClean="0">
                <a:solidFill>
                  <a:schemeClr val="tx1"/>
                </a:solidFill>
              </a:rPr>
              <a:t>ολοκλήρωσης</a:t>
            </a:r>
            <a:r>
              <a:rPr lang="el-GR" sz="1200" i="1" dirty="0" smtClean="0">
                <a:solidFill>
                  <a:schemeClr val="tx1"/>
                </a:solidFill>
              </a:rPr>
              <a:t>, αναφορά στα συναρμόδια Υπουργεία και ένδειξη κόστους. </a:t>
            </a:r>
            <a:endParaRPr lang="en-US" sz="1200" i="1" dirty="0">
              <a:solidFill>
                <a:schemeClr val="tx1"/>
              </a:solidFill>
            </a:endParaRPr>
          </a:p>
        </p:txBody>
      </p:sp>
      <p:sp>
        <p:nvSpPr>
          <p:cNvPr id="9" name="8 - TextBox"/>
          <p:cNvSpPr txBox="1"/>
          <p:nvPr/>
        </p:nvSpPr>
        <p:spPr>
          <a:xfrm>
            <a:off x="457994" y="990600"/>
            <a:ext cx="838200" cy="1323439"/>
          </a:xfrm>
          <a:prstGeom prst="rect">
            <a:avLst/>
          </a:prstGeom>
          <a:noFill/>
        </p:spPr>
        <p:txBody>
          <a:bodyPr wrap="square" rtlCol="0">
            <a:spAutoFit/>
          </a:bodyPr>
          <a:lstStyle/>
          <a:p>
            <a:pPr algn="ctr"/>
            <a:r>
              <a:rPr lang="el-GR" sz="8000" b="1" dirty="0" smtClean="0">
                <a:solidFill>
                  <a:schemeClr val="accent1">
                    <a:lumMod val="75000"/>
                  </a:schemeClr>
                </a:solidFill>
              </a:rPr>
              <a:t>1</a:t>
            </a:r>
            <a:endParaRPr lang="el-GR" sz="8000" b="1" dirty="0">
              <a:solidFill>
                <a:schemeClr val="accent1">
                  <a:lumMod val="75000"/>
                </a:schemeClr>
              </a:solidFill>
            </a:endParaRPr>
          </a:p>
        </p:txBody>
      </p:sp>
      <p:sp>
        <p:nvSpPr>
          <p:cNvPr id="10" name="9 - TextBox"/>
          <p:cNvSpPr txBox="1"/>
          <p:nvPr/>
        </p:nvSpPr>
        <p:spPr>
          <a:xfrm>
            <a:off x="1219994" y="2362200"/>
            <a:ext cx="838200" cy="1323439"/>
          </a:xfrm>
          <a:prstGeom prst="rect">
            <a:avLst/>
          </a:prstGeom>
          <a:noFill/>
        </p:spPr>
        <p:txBody>
          <a:bodyPr wrap="square" rtlCol="0">
            <a:spAutoFit/>
          </a:bodyPr>
          <a:lstStyle/>
          <a:p>
            <a:pPr algn="ctr"/>
            <a:r>
              <a:rPr lang="el-GR" sz="8000" b="1" dirty="0" smtClean="0">
                <a:solidFill>
                  <a:schemeClr val="accent1">
                    <a:lumMod val="75000"/>
                  </a:schemeClr>
                </a:solidFill>
              </a:rPr>
              <a:t>2</a:t>
            </a:r>
            <a:endParaRPr lang="el-GR" sz="8000" b="1" dirty="0">
              <a:solidFill>
                <a:schemeClr val="accent1">
                  <a:lumMod val="75000"/>
                </a:schemeClr>
              </a:solidFill>
            </a:endParaRPr>
          </a:p>
        </p:txBody>
      </p:sp>
      <p:sp>
        <p:nvSpPr>
          <p:cNvPr id="11" name="10 - TextBox"/>
          <p:cNvSpPr txBox="1"/>
          <p:nvPr/>
        </p:nvSpPr>
        <p:spPr>
          <a:xfrm>
            <a:off x="2058194" y="3733800"/>
            <a:ext cx="838200" cy="1323439"/>
          </a:xfrm>
          <a:prstGeom prst="rect">
            <a:avLst/>
          </a:prstGeom>
          <a:noFill/>
        </p:spPr>
        <p:txBody>
          <a:bodyPr wrap="square" rtlCol="0">
            <a:spAutoFit/>
          </a:bodyPr>
          <a:lstStyle/>
          <a:p>
            <a:pPr algn="ctr"/>
            <a:r>
              <a:rPr lang="el-GR" sz="8000" b="1" dirty="0" smtClean="0">
                <a:solidFill>
                  <a:schemeClr val="accent1">
                    <a:lumMod val="75000"/>
                  </a:schemeClr>
                </a:solidFill>
              </a:rPr>
              <a:t>3</a:t>
            </a:r>
            <a:endParaRPr lang="el-GR" sz="8000" b="1" dirty="0">
              <a:solidFill>
                <a:schemeClr val="accent1">
                  <a:lumMod val="75000"/>
                </a:schemeClr>
              </a:solidFill>
            </a:endParaRPr>
          </a:p>
        </p:txBody>
      </p:sp>
      <p:sp>
        <p:nvSpPr>
          <p:cNvPr id="12" name="11 - TextBox"/>
          <p:cNvSpPr txBox="1"/>
          <p:nvPr/>
        </p:nvSpPr>
        <p:spPr>
          <a:xfrm>
            <a:off x="2972594" y="5029200"/>
            <a:ext cx="838200" cy="1323439"/>
          </a:xfrm>
          <a:prstGeom prst="rect">
            <a:avLst/>
          </a:prstGeom>
          <a:noFill/>
        </p:spPr>
        <p:txBody>
          <a:bodyPr wrap="square" rtlCol="0">
            <a:spAutoFit/>
          </a:bodyPr>
          <a:lstStyle/>
          <a:p>
            <a:pPr algn="ctr"/>
            <a:r>
              <a:rPr lang="el-GR" sz="8000" b="1" dirty="0" smtClean="0">
                <a:solidFill>
                  <a:schemeClr val="accent1">
                    <a:lumMod val="75000"/>
                  </a:schemeClr>
                </a:solidFill>
              </a:rPr>
              <a:t>4</a:t>
            </a:r>
            <a:endParaRPr lang="el-GR" sz="8000"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 xmlns:p14="http://schemas.microsoft.com/office/powerpoint/2010/main" val="236560143"/>
              </p:ext>
            </p:extLst>
          </p:nvPr>
        </p:nvGraphicFramePr>
        <p:xfrm>
          <a:off x="1589" y="1589"/>
          <a:ext cx="1587" cy="1587"/>
        </p:xfrm>
        <a:graphic>
          <a:graphicData uri="http://schemas.openxmlformats.org/presentationml/2006/ole">
            <p:oleObj spid="_x0000_s187394" name="think-cell Slide" r:id="rId6" imgW="360" imgH="360" progId="">
              <p:embed/>
            </p:oleObj>
          </a:graphicData>
        </a:graphic>
      </p:graphicFrame>
      <p:sp>
        <p:nvSpPr>
          <p:cNvPr id="3" name="Rectangle 2" hidden="1">
            <a:extLst>
              <a:ext uri="{FF2B5EF4-FFF2-40B4-BE49-F238E27FC236}">
                <a16:creationId xmlns="" xmlns:a16="http://schemas.microsoft.com/office/drawing/2014/main" id="{861AF4BC-991A-497D-B5E4-3E19966064BB}"/>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kumimoji="0" lang="el-GR" sz="3200" u="none" strike="noStrike" kern="1200" cap="none" spc="0" normalizeH="0" noProof="0" dirty="0">
              <a:ln>
                <a:noFill/>
              </a:ln>
              <a:solidFill>
                <a:prstClr val="white"/>
              </a:solidFill>
              <a:effectLst/>
              <a:uLnTx/>
              <a:uFillTx/>
              <a:latin typeface="Arial" panose="020B0604020202020204" pitchFamily="34" charset="0"/>
              <a:ea typeface="+mj-ea"/>
              <a:cs typeface="Arial" panose="020B0604020202020204" pitchFamily="34" charset="0"/>
              <a:sym typeface="Arial" panose="020B0604020202020204" pitchFamily="34" charset="0"/>
            </a:endParaRPr>
          </a:p>
        </p:txBody>
      </p:sp>
      <p:sp>
        <p:nvSpPr>
          <p:cNvPr id="35" name="Right Triangle 34">
            <a:extLst>
              <a:ext uri="{FF2B5EF4-FFF2-40B4-BE49-F238E27FC236}">
                <a16:creationId xmlns="" xmlns:a16="http://schemas.microsoft.com/office/drawing/2014/main" id="{BAE435E0-2104-4FEB-8A7F-D988A7C066D4}"/>
              </a:ext>
            </a:extLst>
          </p:cNvPr>
          <p:cNvSpPr/>
          <p:nvPr/>
        </p:nvSpPr>
        <p:spPr>
          <a:xfrm>
            <a:off x="531343" y="272667"/>
            <a:ext cx="612453" cy="633684"/>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6" name="TextBox 35">
            <a:extLst>
              <a:ext uri="{FF2B5EF4-FFF2-40B4-BE49-F238E27FC236}">
                <a16:creationId xmlns="" xmlns:a16="http://schemas.microsoft.com/office/drawing/2014/main" id="{7194D714-76AB-4F29-B817-AA953BDE74EC}"/>
              </a:ext>
            </a:extLst>
          </p:cNvPr>
          <p:cNvSpPr txBox="1"/>
          <p:nvPr/>
        </p:nvSpPr>
        <p:spPr>
          <a:xfrm>
            <a:off x="1143794" y="381000"/>
            <a:ext cx="10426757" cy="417019"/>
          </a:xfrm>
          <a:prstGeom prst="rect">
            <a:avLst/>
          </a:prstGeom>
          <a:noFill/>
        </p:spPr>
        <p:txBody>
          <a:bodyPr wrap="square" rtlCol="0" anchor="ctr">
            <a:noAutofit/>
          </a:bodyPr>
          <a:lstStyle/>
          <a:p>
            <a:pPr lvl="0">
              <a:defRPr/>
            </a:pPr>
            <a:r>
              <a:rPr lang="el-GR" sz="2000" b="1" dirty="0">
                <a:solidFill>
                  <a:prstClr val="black"/>
                </a:solidFill>
                <a:cs typeface="Arial" panose="020B0604020202020204" pitchFamily="34" charset="0"/>
              </a:rPr>
              <a:t>Σύνδεση </a:t>
            </a:r>
            <a:r>
              <a:rPr lang="el-GR" sz="2000" b="1" dirty="0" smtClean="0">
                <a:solidFill>
                  <a:prstClr val="black"/>
                </a:solidFill>
                <a:cs typeface="Arial" panose="020B0604020202020204" pitchFamily="34" charset="0"/>
              </a:rPr>
              <a:t>Σχεδίων Δράσης Υπουργείων με </a:t>
            </a:r>
            <a:r>
              <a:rPr lang="el-GR" sz="2000" b="1" dirty="0">
                <a:solidFill>
                  <a:prstClr val="black"/>
                </a:solidFill>
                <a:cs typeface="Arial" panose="020B0604020202020204" pitchFamily="34" charset="0"/>
              </a:rPr>
              <a:t>τις Στρατηγικές Επιλογές του Κυβερνητικού Προγράμματος</a:t>
            </a:r>
            <a:endPar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0" name="Rectangle 229">
            <a:extLst>
              <a:ext uri="{FF2B5EF4-FFF2-40B4-BE49-F238E27FC236}">
                <a16:creationId xmlns="" xmlns:a16="http://schemas.microsoft.com/office/drawing/2014/main" id="{07B8FB6E-C2FF-4D6E-8EB8-E1A00C40D509}"/>
              </a:ext>
            </a:extLst>
          </p:cNvPr>
          <p:cNvSpPr/>
          <p:nvPr/>
        </p:nvSpPr>
        <p:spPr>
          <a:xfrm>
            <a:off x="6172994" y="762000"/>
            <a:ext cx="5804600" cy="878466"/>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i="1" dirty="0">
                <a:solidFill>
                  <a:schemeClr val="tx1"/>
                </a:solidFill>
              </a:rPr>
              <a:t>Σημειώνονται οι στρατηγικές επιλογές του Κυβερνητικού Προγράμματος κάτω από τις οποίες διαρθρώνεται το πρόγραμμα του Υπουργείου. Το Υπουργείο σημειώνει τις στρατηγικές επιλογές που το </a:t>
            </a:r>
            <a:r>
              <a:rPr lang="el-GR" sz="1200" i="1" dirty="0" smtClean="0">
                <a:solidFill>
                  <a:schemeClr val="tx1"/>
                </a:solidFill>
              </a:rPr>
              <a:t>αφορούν.</a:t>
            </a:r>
            <a:endParaRPr lang="en-US" sz="1200" i="1" dirty="0">
              <a:solidFill>
                <a:schemeClr val="tx1"/>
              </a:solidFill>
            </a:endParaRPr>
          </a:p>
        </p:txBody>
      </p:sp>
      <p:sp>
        <p:nvSpPr>
          <p:cNvPr id="102" name="Rectangle 101">
            <a:extLst>
              <a:ext uri="{FF2B5EF4-FFF2-40B4-BE49-F238E27FC236}">
                <a16:creationId xmlns="" xmlns:a16="http://schemas.microsoft.com/office/drawing/2014/main" id="{BE3F9FC4-A3F9-48F7-A546-58BF10517C17}"/>
              </a:ext>
            </a:extLst>
          </p:cNvPr>
          <p:cNvSpPr/>
          <p:nvPr/>
        </p:nvSpPr>
        <p:spPr>
          <a:xfrm>
            <a:off x="1988281" y="1827631"/>
            <a:ext cx="5400703" cy="396000"/>
          </a:xfrm>
          <a:prstGeom prst="rect">
            <a:avLst/>
          </a:prstGeom>
          <a:solidFill>
            <a:srgbClr val="3462AB"/>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b="1" dirty="0">
                <a:solidFill>
                  <a:schemeClr val="bg1"/>
                </a:solidFill>
                <a:latin typeface="Arial" panose="020B0604020202020204" pitchFamily="34" charset="0"/>
                <a:cs typeface="Arial" panose="020B0604020202020204" pitchFamily="34" charset="0"/>
              </a:rPr>
              <a:t>Στρατηγικές Επιλογές </a:t>
            </a:r>
            <a:endParaRPr lang="en-US" sz="1200" b="1" dirty="0">
              <a:solidFill>
                <a:schemeClr val="bg1"/>
              </a:solidFill>
              <a:latin typeface="Arial" panose="020B0604020202020204" pitchFamily="34" charset="0"/>
              <a:cs typeface="Arial" panose="020B0604020202020204" pitchFamily="34" charset="0"/>
            </a:endParaRPr>
          </a:p>
        </p:txBody>
      </p:sp>
      <p:pic>
        <p:nvPicPr>
          <p:cNvPr id="256" name="Graphic 255" descr="Target">
            <a:extLst>
              <a:ext uri="{FF2B5EF4-FFF2-40B4-BE49-F238E27FC236}">
                <a16:creationId xmlns="" xmlns:a16="http://schemas.microsoft.com/office/drawing/2014/main" id="{9E2FAC49-255F-498C-8BDD-62EEA84D3948}"/>
              </a:ext>
            </a:extLst>
          </p:cNvPr>
          <p:cNvPicPr>
            <a:picLocks noChangeAspect="1"/>
          </p:cNvPicPr>
          <p:nvPr/>
        </p:nvPicPr>
        <p:blipFill>
          <a:blip r:embed="rId7" cstate="print">
            <a:extLst>
              <a:ext uri="{96DAC541-7B7A-43D3-8B79-37D633B846F1}">
                <asvg:svgBlip xmlns="" xmlns:asvg="http://schemas.microsoft.com/office/drawing/2016/SVG/main" r:embed=""/>
              </a:ext>
            </a:extLst>
          </a:blip>
          <a:stretch>
            <a:fillRect/>
          </a:stretch>
        </p:blipFill>
        <p:spPr>
          <a:xfrm>
            <a:off x="6857355" y="1841570"/>
            <a:ext cx="494318" cy="379843"/>
          </a:xfrm>
          <a:prstGeom prst="rect">
            <a:avLst/>
          </a:prstGeom>
        </p:spPr>
      </p:pic>
      <p:sp>
        <p:nvSpPr>
          <p:cNvPr id="227" name="Rectangle 226">
            <a:extLst>
              <a:ext uri="{FF2B5EF4-FFF2-40B4-BE49-F238E27FC236}">
                <a16:creationId xmlns="" xmlns:a16="http://schemas.microsoft.com/office/drawing/2014/main" id="{7D4BC270-B1C3-4051-B46C-F4E5F7CB7DDF}"/>
              </a:ext>
            </a:extLst>
          </p:cNvPr>
          <p:cNvSpPr/>
          <p:nvPr/>
        </p:nvSpPr>
        <p:spPr>
          <a:xfrm>
            <a:off x="7501288" y="1829514"/>
            <a:ext cx="2520328" cy="396000"/>
          </a:xfrm>
          <a:prstGeom prst="rect">
            <a:avLst/>
          </a:prstGeom>
          <a:solidFill>
            <a:srgbClr val="566579"/>
          </a:solidFill>
          <a:ln>
            <a:noFill/>
          </a:ln>
        </p:spPr>
        <p:style>
          <a:lnRef idx="0">
            <a:schemeClr val="accent1"/>
          </a:lnRef>
          <a:fillRef idx="1">
            <a:schemeClr val="accent1"/>
          </a:fillRef>
          <a:effectRef idx="0">
            <a:schemeClr val="dk1"/>
          </a:effectRef>
          <a:fontRef idx="minor">
            <a:schemeClr val="lt1"/>
          </a:fontRef>
        </p:style>
        <p:txBody>
          <a:bodyPr lIns="0" tIns="0" rIns="0" bIns="0" rtlCol="0" anchor="ctr"/>
          <a:lstStyle/>
          <a:p>
            <a:pPr algn="ctr"/>
            <a:r>
              <a:rPr lang="el-GR" sz="1100" dirty="0">
                <a:solidFill>
                  <a:schemeClr val="bg1"/>
                </a:solidFill>
                <a:latin typeface="Arial" panose="020B0604020202020204" pitchFamily="34" charset="0"/>
                <a:cs typeface="Arabic Typesetting" panose="03020402040406030203" pitchFamily="66" charset="-78"/>
              </a:rPr>
              <a:t>Αντιστοίχιση πλάνου Υπουργείου με Στρατηγική Επιλογή</a:t>
            </a:r>
            <a:endParaRPr lang="en-US" sz="1100" dirty="0">
              <a:solidFill>
                <a:schemeClr val="bg1"/>
              </a:solidFill>
              <a:latin typeface="Arial" panose="020B0604020202020204" pitchFamily="34" charset="0"/>
              <a:cs typeface="Arabic Typesetting" panose="03020402040406030203" pitchFamily="66" charset="-78"/>
            </a:endParaRPr>
          </a:p>
        </p:txBody>
      </p:sp>
      <p:sp>
        <p:nvSpPr>
          <p:cNvPr id="100" name="Rectangle 99">
            <a:extLst>
              <a:ext uri="{FF2B5EF4-FFF2-40B4-BE49-F238E27FC236}">
                <a16:creationId xmlns="" xmlns:a16="http://schemas.microsoft.com/office/drawing/2014/main" id="{0A21935A-405C-478D-B71D-0FF2B4A7BF57}"/>
              </a:ext>
            </a:extLst>
          </p:cNvPr>
          <p:cNvSpPr/>
          <p:nvPr/>
        </p:nvSpPr>
        <p:spPr>
          <a:xfrm>
            <a:off x="1988289" y="2312829"/>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indent="-176213"/>
            <a:r>
              <a:rPr lang="el-GR" sz="1100" dirty="0">
                <a:solidFill>
                  <a:schemeClr val="bg1"/>
                </a:solidFill>
                <a:latin typeface="Arial" panose="020B0604020202020204" pitchFamily="34" charset="0"/>
                <a:cs typeface="Arial" panose="020B0604020202020204" pitchFamily="34" charset="0"/>
              </a:rPr>
              <a:t>1. Αξία στην ακίνητη περιουσία</a:t>
            </a:r>
          </a:p>
        </p:txBody>
      </p:sp>
      <p:sp>
        <p:nvSpPr>
          <p:cNvPr id="110" name="Rectangle 109">
            <a:extLst>
              <a:ext uri="{FF2B5EF4-FFF2-40B4-BE49-F238E27FC236}">
                <a16:creationId xmlns="" xmlns:a16="http://schemas.microsoft.com/office/drawing/2014/main" id="{38F97935-4AC2-4E4F-8BEB-A9466D2504B3}"/>
              </a:ext>
            </a:extLst>
          </p:cNvPr>
          <p:cNvSpPr/>
          <p:nvPr/>
        </p:nvSpPr>
        <p:spPr>
          <a:xfrm>
            <a:off x="1988289" y="2680211"/>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2. Ασφάλεια στο σπίτι, στην πόλη και στη χώρα</a:t>
            </a:r>
            <a:endParaRPr lang="en-US" sz="1100" dirty="0">
              <a:solidFill>
                <a:schemeClr val="bg1"/>
              </a:solidFill>
              <a:latin typeface="Arial" panose="020B0604020202020204" pitchFamily="34" charset="0"/>
              <a:cs typeface="Arial" panose="020B0604020202020204" pitchFamily="34" charset="0"/>
            </a:endParaRPr>
          </a:p>
        </p:txBody>
      </p:sp>
      <p:sp>
        <p:nvSpPr>
          <p:cNvPr id="111" name="Rectangle 110">
            <a:extLst>
              <a:ext uri="{FF2B5EF4-FFF2-40B4-BE49-F238E27FC236}">
                <a16:creationId xmlns="" xmlns:a16="http://schemas.microsoft.com/office/drawing/2014/main" id="{249249C4-C3FF-4345-B387-C06FA76A617A}"/>
              </a:ext>
            </a:extLst>
          </p:cNvPr>
          <p:cNvSpPr/>
          <p:nvPr/>
        </p:nvSpPr>
        <p:spPr>
          <a:xfrm>
            <a:off x="1988289" y="3047593"/>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3. Διασφάλιση κοινωνικής συνοχής και αλληλεγγύης</a:t>
            </a:r>
            <a:endParaRPr lang="en-US" sz="1100" dirty="0">
              <a:solidFill>
                <a:schemeClr val="bg1"/>
              </a:solidFill>
              <a:latin typeface="Arial" panose="020B0604020202020204" pitchFamily="34" charset="0"/>
              <a:cs typeface="Arial" panose="020B0604020202020204" pitchFamily="34" charset="0"/>
            </a:endParaRPr>
          </a:p>
        </p:txBody>
      </p:sp>
      <p:sp>
        <p:nvSpPr>
          <p:cNvPr id="112" name="Rectangle 111">
            <a:extLst>
              <a:ext uri="{FF2B5EF4-FFF2-40B4-BE49-F238E27FC236}">
                <a16:creationId xmlns="" xmlns:a16="http://schemas.microsoft.com/office/drawing/2014/main" id="{5E8A95EF-6D2D-4553-A013-6256DE6A088B}"/>
              </a:ext>
            </a:extLst>
          </p:cNvPr>
          <p:cNvSpPr/>
          <p:nvPr/>
        </p:nvSpPr>
        <p:spPr>
          <a:xfrm>
            <a:off x="1988289" y="3414975"/>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indent="-176213"/>
            <a:r>
              <a:rPr lang="el-GR" sz="1100" dirty="0">
                <a:solidFill>
                  <a:schemeClr val="bg1"/>
                </a:solidFill>
                <a:latin typeface="Arial" panose="020B0604020202020204" pitchFamily="34" charset="0"/>
                <a:cs typeface="Arial" panose="020B0604020202020204" pitchFamily="34" charset="0"/>
              </a:rPr>
              <a:t>4. Εκπαίδευση που απελευθερώνει το δυναμικό των Ελλήνων </a:t>
            </a:r>
            <a:endParaRPr lang="en-US" sz="1100" dirty="0">
              <a:solidFill>
                <a:schemeClr val="bg1"/>
              </a:solidFill>
              <a:latin typeface="Arial" panose="020B0604020202020204" pitchFamily="34" charset="0"/>
              <a:cs typeface="Arial" panose="020B0604020202020204" pitchFamily="34" charset="0"/>
            </a:endParaRPr>
          </a:p>
        </p:txBody>
      </p:sp>
      <p:sp>
        <p:nvSpPr>
          <p:cNvPr id="113" name="Rectangle 112">
            <a:extLst>
              <a:ext uri="{FF2B5EF4-FFF2-40B4-BE49-F238E27FC236}">
                <a16:creationId xmlns="" xmlns:a16="http://schemas.microsoft.com/office/drawing/2014/main" id="{3BAC5711-9293-48BA-9403-2CE32D050A43}"/>
              </a:ext>
            </a:extLst>
          </p:cNvPr>
          <p:cNvSpPr/>
          <p:nvPr/>
        </p:nvSpPr>
        <p:spPr>
          <a:xfrm>
            <a:off x="1988289" y="3782357"/>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5. Ενίσχυση της θέσης της Ελλάδας στον κόσμο</a:t>
            </a:r>
            <a:endParaRPr lang="en-US" sz="1100" dirty="0">
              <a:solidFill>
                <a:schemeClr val="bg1"/>
              </a:solidFill>
              <a:latin typeface="Arial" panose="020B0604020202020204" pitchFamily="34" charset="0"/>
              <a:cs typeface="Arial" panose="020B0604020202020204" pitchFamily="34" charset="0"/>
            </a:endParaRPr>
          </a:p>
        </p:txBody>
      </p:sp>
      <p:sp>
        <p:nvSpPr>
          <p:cNvPr id="114" name="Rectangle 113">
            <a:extLst>
              <a:ext uri="{FF2B5EF4-FFF2-40B4-BE49-F238E27FC236}">
                <a16:creationId xmlns="" xmlns:a16="http://schemas.microsoft.com/office/drawing/2014/main" id="{7C45C905-2573-402E-A6E3-1172CB22F21F}"/>
              </a:ext>
            </a:extLst>
          </p:cNvPr>
          <p:cNvSpPr/>
          <p:nvPr/>
        </p:nvSpPr>
        <p:spPr>
          <a:xfrm>
            <a:off x="1988289" y="4149739"/>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6. Ισχυρή ανάπτυξη με περισσότερες επενδύσεις και νέες  καλύτερες δουλειές</a:t>
            </a:r>
            <a:endParaRPr lang="en-US" sz="1100" dirty="0">
              <a:solidFill>
                <a:schemeClr val="bg1"/>
              </a:solidFill>
              <a:latin typeface="Arial" panose="020B0604020202020204" pitchFamily="34" charset="0"/>
              <a:cs typeface="Arial" panose="020B0604020202020204" pitchFamily="34" charset="0"/>
            </a:endParaRPr>
          </a:p>
        </p:txBody>
      </p:sp>
      <p:sp>
        <p:nvSpPr>
          <p:cNvPr id="204" name="Rectangle 203">
            <a:extLst>
              <a:ext uri="{FF2B5EF4-FFF2-40B4-BE49-F238E27FC236}">
                <a16:creationId xmlns="" xmlns:a16="http://schemas.microsoft.com/office/drawing/2014/main" id="{4D955E89-DF85-4106-8AC1-C29F2E131E32}"/>
              </a:ext>
            </a:extLst>
          </p:cNvPr>
          <p:cNvSpPr/>
          <p:nvPr/>
        </p:nvSpPr>
        <p:spPr>
          <a:xfrm>
            <a:off x="7501288" y="2312829"/>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07" name="Rectangle 206">
            <a:extLst>
              <a:ext uri="{FF2B5EF4-FFF2-40B4-BE49-F238E27FC236}">
                <a16:creationId xmlns="" xmlns:a16="http://schemas.microsoft.com/office/drawing/2014/main" id="{61C1CA55-E1A3-45E3-9135-6D58C5F88778}"/>
              </a:ext>
            </a:extLst>
          </p:cNvPr>
          <p:cNvSpPr/>
          <p:nvPr/>
        </p:nvSpPr>
        <p:spPr>
          <a:xfrm>
            <a:off x="7501288" y="2680211"/>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10" name="Rectangle 209">
            <a:extLst>
              <a:ext uri="{FF2B5EF4-FFF2-40B4-BE49-F238E27FC236}">
                <a16:creationId xmlns="" xmlns:a16="http://schemas.microsoft.com/office/drawing/2014/main" id="{0E18DF6D-EE1B-46AD-9FAC-E6685BC0824C}"/>
              </a:ext>
            </a:extLst>
          </p:cNvPr>
          <p:cNvSpPr/>
          <p:nvPr/>
        </p:nvSpPr>
        <p:spPr>
          <a:xfrm>
            <a:off x="7501288" y="3047593"/>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14" name="Rectangle 213">
            <a:extLst>
              <a:ext uri="{FF2B5EF4-FFF2-40B4-BE49-F238E27FC236}">
                <a16:creationId xmlns="" xmlns:a16="http://schemas.microsoft.com/office/drawing/2014/main" id="{ACBF1398-0D51-4887-84B8-D4DE0A737CF3}"/>
              </a:ext>
            </a:extLst>
          </p:cNvPr>
          <p:cNvSpPr/>
          <p:nvPr/>
        </p:nvSpPr>
        <p:spPr>
          <a:xfrm>
            <a:off x="7501288" y="3414975"/>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21" name="Rectangle 220">
            <a:extLst>
              <a:ext uri="{FF2B5EF4-FFF2-40B4-BE49-F238E27FC236}">
                <a16:creationId xmlns="" xmlns:a16="http://schemas.microsoft.com/office/drawing/2014/main" id="{04E50416-F013-4A34-871C-D99E11EFA174}"/>
              </a:ext>
            </a:extLst>
          </p:cNvPr>
          <p:cNvSpPr/>
          <p:nvPr/>
        </p:nvSpPr>
        <p:spPr>
          <a:xfrm>
            <a:off x="7501288" y="3782357"/>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24" name="Rectangle 223">
            <a:extLst>
              <a:ext uri="{FF2B5EF4-FFF2-40B4-BE49-F238E27FC236}">
                <a16:creationId xmlns="" xmlns:a16="http://schemas.microsoft.com/office/drawing/2014/main" id="{E6E39249-C7F1-4811-A583-50D48B7B7709}"/>
              </a:ext>
            </a:extLst>
          </p:cNvPr>
          <p:cNvSpPr/>
          <p:nvPr/>
        </p:nvSpPr>
        <p:spPr>
          <a:xfrm>
            <a:off x="7501288" y="4149739"/>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48" name="Rectangle 47">
            <a:extLst>
              <a:ext uri="{FF2B5EF4-FFF2-40B4-BE49-F238E27FC236}">
                <a16:creationId xmlns="" xmlns:a16="http://schemas.microsoft.com/office/drawing/2014/main" id="{7C45C905-2573-402E-A6E3-1172CB22F21F}"/>
              </a:ext>
            </a:extLst>
          </p:cNvPr>
          <p:cNvSpPr/>
          <p:nvPr/>
        </p:nvSpPr>
        <p:spPr>
          <a:xfrm>
            <a:off x="1988289" y="4517121"/>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7. Νέο κοινωνικό συμβόλαιο κράτους-εργαζομένων-επιχειρήσεων</a:t>
            </a:r>
          </a:p>
        </p:txBody>
      </p:sp>
      <p:sp>
        <p:nvSpPr>
          <p:cNvPr id="49" name="Rectangle 48">
            <a:extLst>
              <a:ext uri="{FF2B5EF4-FFF2-40B4-BE49-F238E27FC236}">
                <a16:creationId xmlns="" xmlns:a16="http://schemas.microsoft.com/office/drawing/2014/main" id="{E6E39249-C7F1-4811-A583-50D48B7B7709}"/>
              </a:ext>
            </a:extLst>
          </p:cNvPr>
          <p:cNvSpPr/>
          <p:nvPr/>
        </p:nvSpPr>
        <p:spPr>
          <a:xfrm>
            <a:off x="7501288" y="4517121"/>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54" name="Rectangle 53">
            <a:extLst>
              <a:ext uri="{FF2B5EF4-FFF2-40B4-BE49-F238E27FC236}">
                <a16:creationId xmlns="" xmlns:a16="http://schemas.microsoft.com/office/drawing/2014/main" id="{7C45C905-2573-402E-A6E3-1172CB22F21F}"/>
              </a:ext>
            </a:extLst>
          </p:cNvPr>
          <p:cNvSpPr/>
          <p:nvPr/>
        </p:nvSpPr>
        <p:spPr>
          <a:xfrm>
            <a:off x="1988289" y="4884503"/>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8. Ποιοτική Δημόσια Υγεία για όλους τους Έλληνες</a:t>
            </a:r>
          </a:p>
        </p:txBody>
      </p:sp>
      <p:sp>
        <p:nvSpPr>
          <p:cNvPr id="55" name="Rectangle 54">
            <a:extLst>
              <a:ext uri="{FF2B5EF4-FFF2-40B4-BE49-F238E27FC236}">
                <a16:creationId xmlns="" xmlns:a16="http://schemas.microsoft.com/office/drawing/2014/main" id="{E6E39249-C7F1-4811-A583-50D48B7B7709}"/>
              </a:ext>
            </a:extLst>
          </p:cNvPr>
          <p:cNvSpPr/>
          <p:nvPr/>
        </p:nvSpPr>
        <p:spPr>
          <a:xfrm>
            <a:off x="7501288" y="4884503"/>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59" name="Rectangle 58">
            <a:extLst>
              <a:ext uri="{FF2B5EF4-FFF2-40B4-BE49-F238E27FC236}">
                <a16:creationId xmlns="" xmlns:a16="http://schemas.microsoft.com/office/drawing/2014/main" id="{7C45C905-2573-402E-A6E3-1172CB22F21F}"/>
              </a:ext>
            </a:extLst>
          </p:cNvPr>
          <p:cNvSpPr/>
          <p:nvPr/>
        </p:nvSpPr>
        <p:spPr>
          <a:xfrm>
            <a:off x="1988289" y="5251885"/>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r>
              <a:rPr lang="el-GR" sz="1100" dirty="0">
                <a:solidFill>
                  <a:schemeClr val="bg1"/>
                </a:solidFill>
                <a:latin typeface="Arial" panose="020B0604020202020204" pitchFamily="34" charset="0"/>
                <a:cs typeface="Arial" panose="020B0604020202020204" pitchFamily="34" charset="0"/>
              </a:rPr>
              <a:t>9. Προστασία περιβάλλοντος, προσαρμογή στην κλιματική αλλαγή και βιώσιμη ανάπτυξη</a:t>
            </a:r>
          </a:p>
        </p:txBody>
      </p:sp>
      <p:sp>
        <p:nvSpPr>
          <p:cNvPr id="60" name="Rectangle 59">
            <a:extLst>
              <a:ext uri="{FF2B5EF4-FFF2-40B4-BE49-F238E27FC236}">
                <a16:creationId xmlns="" xmlns:a16="http://schemas.microsoft.com/office/drawing/2014/main" id="{E6E39249-C7F1-4811-A583-50D48B7B7709}"/>
              </a:ext>
            </a:extLst>
          </p:cNvPr>
          <p:cNvSpPr/>
          <p:nvPr/>
        </p:nvSpPr>
        <p:spPr>
          <a:xfrm>
            <a:off x="7501288" y="5251885"/>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64" name="Rectangle 63">
            <a:extLst>
              <a:ext uri="{FF2B5EF4-FFF2-40B4-BE49-F238E27FC236}">
                <a16:creationId xmlns="" xmlns:a16="http://schemas.microsoft.com/office/drawing/2014/main" id="{7C45C905-2573-402E-A6E3-1172CB22F21F}"/>
              </a:ext>
            </a:extLst>
          </p:cNvPr>
          <p:cNvSpPr/>
          <p:nvPr/>
        </p:nvSpPr>
        <p:spPr>
          <a:xfrm>
            <a:off x="1988289" y="5619267"/>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10. Σύγχρονο Κράτος λιτό και αποτελεσματικό στην υπηρεσία του πολίτη</a:t>
            </a:r>
          </a:p>
        </p:txBody>
      </p:sp>
      <p:sp>
        <p:nvSpPr>
          <p:cNvPr id="65" name="Rectangle 64">
            <a:extLst>
              <a:ext uri="{FF2B5EF4-FFF2-40B4-BE49-F238E27FC236}">
                <a16:creationId xmlns="" xmlns:a16="http://schemas.microsoft.com/office/drawing/2014/main" id="{E6E39249-C7F1-4811-A583-50D48B7B7709}"/>
              </a:ext>
            </a:extLst>
          </p:cNvPr>
          <p:cNvSpPr/>
          <p:nvPr/>
        </p:nvSpPr>
        <p:spPr>
          <a:xfrm>
            <a:off x="7501288" y="5619267"/>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sym typeface="Wingdings" panose="05000000000000000000" pitchFamily="2" charset="2"/>
            </a:endParaRPr>
          </a:p>
        </p:txBody>
      </p:sp>
      <p:sp>
        <p:nvSpPr>
          <p:cNvPr id="69" name="Rectangle 68">
            <a:extLst>
              <a:ext uri="{FF2B5EF4-FFF2-40B4-BE49-F238E27FC236}">
                <a16:creationId xmlns="" xmlns:a16="http://schemas.microsoft.com/office/drawing/2014/main" id="{7C45C905-2573-402E-A6E3-1172CB22F21F}"/>
              </a:ext>
            </a:extLst>
          </p:cNvPr>
          <p:cNvSpPr/>
          <p:nvPr/>
        </p:nvSpPr>
        <p:spPr>
          <a:xfrm>
            <a:off x="1988281" y="5986644"/>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11. Υψηλότερο διαθέσιμο εισόδημα για όλους</a:t>
            </a:r>
          </a:p>
        </p:txBody>
      </p:sp>
      <p:sp>
        <p:nvSpPr>
          <p:cNvPr id="70" name="Rectangle 69">
            <a:extLst>
              <a:ext uri="{FF2B5EF4-FFF2-40B4-BE49-F238E27FC236}">
                <a16:creationId xmlns="" xmlns:a16="http://schemas.microsoft.com/office/drawing/2014/main" id="{E6E39249-C7F1-4811-A583-50D48B7B7709}"/>
              </a:ext>
            </a:extLst>
          </p:cNvPr>
          <p:cNvSpPr/>
          <p:nvPr/>
        </p:nvSpPr>
        <p:spPr>
          <a:xfrm>
            <a:off x="7501288" y="5986644"/>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Tree>
    <p:extLst>
      <p:ext uri="{BB962C8B-B14F-4D97-AF65-F5344CB8AC3E}">
        <p14:creationId xmlns="" xmlns:p14="http://schemas.microsoft.com/office/powerpoint/2010/main" val="37964883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 xmlns:p14="http://schemas.microsoft.com/office/powerpoint/2010/main" val="1838410346"/>
              </p:ext>
            </p:extLst>
          </p:nvPr>
        </p:nvGraphicFramePr>
        <p:xfrm>
          <a:off x="1589" y="1589"/>
          <a:ext cx="1587" cy="1587"/>
        </p:xfrm>
        <a:graphic>
          <a:graphicData uri="http://schemas.openxmlformats.org/presentationml/2006/ole">
            <p:oleObj spid="_x0000_s188418" name="think-cell Slide" r:id="rId6" imgW="360" imgH="360" progId="">
              <p:embed/>
            </p:oleObj>
          </a:graphicData>
        </a:graphic>
      </p:graphicFrame>
      <p:sp>
        <p:nvSpPr>
          <p:cNvPr id="5" name="Rectangle 4" hidden="1">
            <a:extLst>
              <a:ext uri="{FF2B5EF4-FFF2-40B4-BE49-F238E27FC236}">
                <a16:creationId xmlns="" xmlns:a16="http://schemas.microsoft.com/office/drawing/2014/main" id="{9EFD4C57-0FB5-4AC6-A9AE-F38A86DE2332}"/>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dirty="0">
              <a:latin typeface="Arial" panose="020B0604020202020204" pitchFamily="34" charset="0"/>
              <a:ea typeface="+mj-ea"/>
              <a:cs typeface="Arial" panose="020B0604020202020204" pitchFamily="34" charset="0"/>
              <a:sym typeface="Arial" panose="020B0604020202020204" pitchFamily="34" charset="0"/>
            </a:endParaRPr>
          </a:p>
        </p:txBody>
      </p:sp>
      <p:grpSp>
        <p:nvGrpSpPr>
          <p:cNvPr id="2" name="Group 5"/>
          <p:cNvGrpSpPr/>
          <p:nvPr/>
        </p:nvGrpSpPr>
        <p:grpSpPr>
          <a:xfrm>
            <a:off x="305594" y="685801"/>
            <a:ext cx="9545853" cy="685800"/>
            <a:chOff x="1310311" y="1484692"/>
            <a:chExt cx="9389521" cy="1054092"/>
          </a:xfrm>
        </p:grpSpPr>
        <p:sp>
          <p:nvSpPr>
            <p:cNvPr id="30" name="Right Triangle 29"/>
            <p:cNvSpPr/>
            <p:nvPr/>
          </p:nvSpPr>
          <p:spPr>
            <a:xfrm>
              <a:off x="1310311" y="1601813"/>
              <a:ext cx="674628" cy="936971"/>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Arial" panose="020B0604020202020204" pitchFamily="34" charset="0"/>
                <a:cs typeface="Arial" panose="020B0604020202020204" pitchFamily="34" charset="0"/>
              </a:endParaRPr>
            </a:p>
          </p:txBody>
        </p:sp>
        <p:sp>
          <p:nvSpPr>
            <p:cNvPr id="31" name="TextBox 30"/>
            <p:cNvSpPr txBox="1"/>
            <p:nvPr/>
          </p:nvSpPr>
          <p:spPr>
            <a:xfrm>
              <a:off x="2059832" y="1484692"/>
              <a:ext cx="8640000" cy="720000"/>
            </a:xfrm>
            <a:prstGeom prst="rect">
              <a:avLst/>
            </a:prstGeom>
            <a:noFill/>
          </p:spPr>
          <p:txBody>
            <a:bodyPr wrap="square" rtlCol="0" anchor="t">
              <a:noAutofit/>
            </a:bodyPr>
            <a:lstStyle/>
            <a:p>
              <a:pPr fontAlgn="base">
                <a:spcAft>
                  <a:spcPts val="1200"/>
                </a:spcAft>
              </a:pPr>
              <a:r>
                <a:rPr lang="el-GR" b="1" dirty="0" smtClean="0"/>
                <a:t>Η Κυβέρνηση μετράει τις επιδόσεις της:</a:t>
              </a:r>
            </a:p>
            <a:p>
              <a:pPr fontAlgn="base"/>
              <a:r>
                <a:rPr lang="el-GR" b="1" dirty="0" smtClean="0"/>
                <a:t>Προσδοκώμενα αποτελέσματα</a:t>
              </a:r>
              <a:endParaRPr lang="en-US" b="1" dirty="0"/>
            </a:p>
          </p:txBody>
        </p:sp>
      </p:grpSp>
      <p:sp>
        <p:nvSpPr>
          <p:cNvPr id="3" name="TextBox 2">
            <a:extLst>
              <a:ext uri="{FF2B5EF4-FFF2-40B4-BE49-F238E27FC236}">
                <a16:creationId xmlns="" xmlns:a16="http://schemas.microsoft.com/office/drawing/2014/main" id="{0B4F5A39-612A-48CD-9AB9-AD5A3C60F85C}"/>
              </a:ext>
            </a:extLst>
          </p:cNvPr>
          <p:cNvSpPr txBox="1"/>
          <p:nvPr/>
        </p:nvSpPr>
        <p:spPr>
          <a:xfrm>
            <a:off x="839803" y="2804201"/>
            <a:ext cx="1549869" cy="646331"/>
          </a:xfrm>
          <a:prstGeom prst="rect">
            <a:avLst/>
          </a:prstGeom>
          <a:noFill/>
        </p:spPr>
        <p:txBody>
          <a:bodyPr wrap="square" rtlCol="0">
            <a:spAutoFit/>
          </a:bodyPr>
          <a:lstStyle/>
          <a:p>
            <a:pPr algn="r"/>
            <a:r>
              <a:rPr lang="el-GR" sz="1200" b="1" dirty="0"/>
              <a:t>[Διατύπωση αποτελέσματος #1#]</a:t>
            </a:r>
            <a:endParaRPr lang="en-US" sz="1200" b="1" dirty="0"/>
          </a:p>
        </p:txBody>
      </p:sp>
      <p:sp>
        <p:nvSpPr>
          <p:cNvPr id="4" name="Rectangle 3">
            <a:extLst>
              <a:ext uri="{FF2B5EF4-FFF2-40B4-BE49-F238E27FC236}">
                <a16:creationId xmlns="" xmlns:a16="http://schemas.microsoft.com/office/drawing/2014/main" id="{6F52D20E-DEA9-4708-9FFE-0DFB3D6B890E}"/>
              </a:ext>
            </a:extLst>
          </p:cNvPr>
          <p:cNvSpPr/>
          <p:nvPr/>
        </p:nvSpPr>
        <p:spPr>
          <a:xfrm>
            <a:off x="2522148" y="2619536"/>
            <a:ext cx="1553011" cy="830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X</a:t>
            </a:r>
            <a:r>
              <a:rPr lang="el-GR" sz="2800" b="1" dirty="0">
                <a:solidFill>
                  <a:schemeClr val="tx1"/>
                </a:solidFill>
              </a:rPr>
              <a:t>%</a:t>
            </a:r>
            <a:endParaRPr lang="en-US" sz="2800" b="1" dirty="0">
              <a:solidFill>
                <a:schemeClr val="tx1"/>
              </a:solidFill>
            </a:endParaRPr>
          </a:p>
        </p:txBody>
      </p:sp>
      <p:sp>
        <p:nvSpPr>
          <p:cNvPr id="17" name="TextBox 16">
            <a:extLst>
              <a:ext uri="{FF2B5EF4-FFF2-40B4-BE49-F238E27FC236}">
                <a16:creationId xmlns="" xmlns:a16="http://schemas.microsoft.com/office/drawing/2014/main" id="{E7C3CB2E-23DA-4493-A4AD-97623D3FD55B}"/>
              </a:ext>
            </a:extLst>
          </p:cNvPr>
          <p:cNvSpPr txBox="1"/>
          <p:nvPr/>
        </p:nvSpPr>
        <p:spPr>
          <a:xfrm>
            <a:off x="813776" y="3944496"/>
            <a:ext cx="1575896" cy="646331"/>
          </a:xfrm>
          <a:prstGeom prst="rect">
            <a:avLst/>
          </a:prstGeom>
          <a:noFill/>
        </p:spPr>
        <p:txBody>
          <a:bodyPr wrap="square" rtlCol="0">
            <a:spAutoFit/>
          </a:bodyPr>
          <a:lstStyle/>
          <a:p>
            <a:pPr algn="r"/>
            <a:r>
              <a:rPr lang="el-GR" sz="1200" b="1" dirty="0"/>
              <a:t>[Διατύπωση αποτελέσματος #2#]</a:t>
            </a:r>
            <a:endParaRPr lang="en-US" sz="1200" b="1" dirty="0"/>
          </a:p>
        </p:txBody>
      </p:sp>
      <p:sp>
        <p:nvSpPr>
          <p:cNvPr id="18" name="Rectangle 17">
            <a:extLst>
              <a:ext uri="{FF2B5EF4-FFF2-40B4-BE49-F238E27FC236}">
                <a16:creationId xmlns="" xmlns:a16="http://schemas.microsoft.com/office/drawing/2014/main" id="{E614F70A-15DC-4425-8598-A6D0E8A9D09F}"/>
              </a:ext>
            </a:extLst>
          </p:cNvPr>
          <p:cNvSpPr/>
          <p:nvPr/>
        </p:nvSpPr>
        <p:spPr>
          <a:xfrm>
            <a:off x="2522148" y="3759831"/>
            <a:ext cx="1553011" cy="830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Χ</a:t>
            </a:r>
            <a:r>
              <a:rPr lang="el-GR" b="1" baseline="30000" dirty="0">
                <a:solidFill>
                  <a:schemeClr val="tx1"/>
                </a:solidFill>
              </a:rPr>
              <a:t>ο</a:t>
            </a:r>
            <a:r>
              <a:rPr lang="el-GR" b="1" dirty="0">
                <a:solidFill>
                  <a:schemeClr val="tx1"/>
                </a:solidFill>
              </a:rPr>
              <a:t> εξάμηνο 2020</a:t>
            </a:r>
            <a:endParaRPr lang="en-US" b="1" dirty="0">
              <a:solidFill>
                <a:schemeClr val="tx1"/>
              </a:solidFill>
            </a:endParaRPr>
          </a:p>
        </p:txBody>
      </p:sp>
      <p:sp>
        <p:nvSpPr>
          <p:cNvPr id="19" name="TextBox 18">
            <a:extLst>
              <a:ext uri="{FF2B5EF4-FFF2-40B4-BE49-F238E27FC236}">
                <a16:creationId xmlns="" xmlns:a16="http://schemas.microsoft.com/office/drawing/2014/main" id="{B7219304-EFE0-4457-B155-87D416A56AA4}"/>
              </a:ext>
            </a:extLst>
          </p:cNvPr>
          <p:cNvSpPr txBox="1"/>
          <p:nvPr/>
        </p:nvSpPr>
        <p:spPr>
          <a:xfrm>
            <a:off x="863018" y="5026569"/>
            <a:ext cx="1526653" cy="634891"/>
          </a:xfrm>
          <a:prstGeom prst="rect">
            <a:avLst/>
          </a:prstGeom>
          <a:noFill/>
        </p:spPr>
        <p:txBody>
          <a:bodyPr wrap="square" rtlCol="0" anchor="ctr">
            <a:noAutofit/>
          </a:bodyPr>
          <a:lstStyle/>
          <a:p>
            <a:pPr algn="r"/>
            <a:r>
              <a:rPr lang="el-GR" sz="1200" b="1" dirty="0"/>
              <a:t>[Διατύπωση αποτελέσματος #3#]</a:t>
            </a:r>
            <a:endParaRPr lang="en-US" sz="1200" b="1" dirty="0"/>
          </a:p>
        </p:txBody>
      </p:sp>
      <p:sp>
        <p:nvSpPr>
          <p:cNvPr id="20" name="Rectangle 19">
            <a:extLst>
              <a:ext uri="{FF2B5EF4-FFF2-40B4-BE49-F238E27FC236}">
                <a16:creationId xmlns="" xmlns:a16="http://schemas.microsoft.com/office/drawing/2014/main" id="{C27ABB81-BAEE-4C2D-A080-74B9EAD55AED}"/>
              </a:ext>
            </a:extLst>
          </p:cNvPr>
          <p:cNvSpPr/>
          <p:nvPr/>
        </p:nvSpPr>
        <p:spPr>
          <a:xfrm>
            <a:off x="2522148" y="4928517"/>
            <a:ext cx="1553011" cy="830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Χ</a:t>
            </a:r>
            <a:r>
              <a:rPr lang="el-GR" b="1" baseline="30000" dirty="0">
                <a:solidFill>
                  <a:schemeClr val="tx1"/>
                </a:solidFill>
              </a:rPr>
              <a:t>ο</a:t>
            </a:r>
            <a:r>
              <a:rPr lang="el-GR" b="1" dirty="0">
                <a:solidFill>
                  <a:schemeClr val="tx1"/>
                </a:solidFill>
              </a:rPr>
              <a:t> εξάμηνο 2020</a:t>
            </a:r>
            <a:endParaRPr lang="en-US" b="1" dirty="0">
              <a:solidFill>
                <a:schemeClr val="tx1"/>
              </a:solidFill>
            </a:endParaRPr>
          </a:p>
        </p:txBody>
      </p:sp>
      <p:sp>
        <p:nvSpPr>
          <p:cNvPr id="36" name="Rectangle 35">
            <a:extLst>
              <a:ext uri="{FF2B5EF4-FFF2-40B4-BE49-F238E27FC236}">
                <a16:creationId xmlns="" xmlns:a16="http://schemas.microsoft.com/office/drawing/2014/main" id="{6BF0F8C5-076C-479F-93C9-7A3FA66AD589}"/>
              </a:ext>
            </a:extLst>
          </p:cNvPr>
          <p:cNvSpPr/>
          <p:nvPr/>
        </p:nvSpPr>
        <p:spPr>
          <a:xfrm>
            <a:off x="5791994" y="457200"/>
            <a:ext cx="5689226" cy="1852813"/>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l-GR" sz="1200" i="1" dirty="0">
                <a:solidFill>
                  <a:schemeClr val="tx1"/>
                </a:solidFill>
              </a:rPr>
              <a:t>Κάθε στόχος πρέπει να έχει σαφή, μετρήσιμα προσδοκώμενα αποτελέσματα που σηματοδοτούν την επίτευξή του. Αυτά μπορεί να είναι είτε ποσοτικά</a:t>
            </a:r>
            <a:r>
              <a:rPr lang="en-US" sz="1200" i="1" dirty="0">
                <a:solidFill>
                  <a:schemeClr val="tx1"/>
                </a:solidFill>
              </a:rPr>
              <a:t> (</a:t>
            </a:r>
            <a:r>
              <a:rPr lang="el-GR" sz="1200" i="1" dirty="0">
                <a:solidFill>
                  <a:schemeClr val="tx1"/>
                </a:solidFill>
              </a:rPr>
              <a:t>απόλυτα μεγέθη ή ποσοστά), είτε να ορίζονται ως ολοκλήρωση μίας ενέργειας (π.χ. θέσπιση νομοθεσίας, ίδρυση φορέα κλπ.).</a:t>
            </a:r>
          </a:p>
          <a:p>
            <a:pPr>
              <a:spcAft>
                <a:spcPts val="600"/>
              </a:spcAft>
            </a:pPr>
            <a:r>
              <a:rPr lang="el-GR" sz="1200" i="1" dirty="0">
                <a:solidFill>
                  <a:schemeClr val="tx1"/>
                </a:solidFill>
              </a:rPr>
              <a:t>Στο πλαίσιο αυτό είναι απαραίτητη η παρουσίαση της υφιστάμενης κατάστασης μέσω διεθνών αναγνωρισμένων δεικτών. Οι διεθνής δείκτες αυτοί θα αποτελέσουν και το μέτρο επιτυχίας των στόχων.</a:t>
            </a:r>
          </a:p>
        </p:txBody>
      </p:sp>
      <p:sp>
        <p:nvSpPr>
          <p:cNvPr id="26" name="Rectangle 25">
            <a:extLst>
              <a:ext uri="{FF2B5EF4-FFF2-40B4-BE49-F238E27FC236}">
                <a16:creationId xmlns="" xmlns:a16="http://schemas.microsoft.com/office/drawing/2014/main" id="{F6BA021F-5BA9-4FA0-8BD2-9F278E83B0E5}"/>
              </a:ext>
            </a:extLst>
          </p:cNvPr>
          <p:cNvSpPr/>
          <p:nvPr/>
        </p:nvSpPr>
        <p:spPr>
          <a:xfrm>
            <a:off x="4197431" y="2619536"/>
            <a:ext cx="7473753" cy="830996"/>
          </a:xfrm>
          <a:prstGeom prst="rect">
            <a:avLst/>
          </a:prstGeom>
          <a:solidFill>
            <a:schemeClr val="bg1">
              <a:lumMod val="85000"/>
            </a:schemeClr>
          </a:solidFill>
          <a:ln>
            <a:noFill/>
          </a:ln>
        </p:spPr>
        <p:txBody>
          <a:bodyPr wrap="square" anchor="t">
            <a:noAutofit/>
          </a:bodyPr>
          <a:lstStyle/>
          <a:p>
            <a:pPr fontAlgn="base">
              <a:spcAft>
                <a:spcPts val="600"/>
              </a:spcAft>
            </a:pPr>
            <a:r>
              <a:rPr lang="el-GR" sz="1100" dirty="0"/>
              <a:t>[Περιγραφή υφιστάμενης κατάστασης και ανάγκης βελτίωσης. Η χρήση διεθνών δεικτών (</a:t>
            </a:r>
            <a:r>
              <a:rPr lang="en-US" sz="1100" dirty="0"/>
              <a:t>benchmarking)</a:t>
            </a:r>
            <a:r>
              <a:rPr lang="el-GR" sz="1100" dirty="0"/>
              <a:t>, όπου είναι εφικτό, είναι επιθυμητή]</a:t>
            </a:r>
          </a:p>
        </p:txBody>
      </p:sp>
      <p:sp>
        <p:nvSpPr>
          <p:cNvPr id="28" name="Rectangle 27">
            <a:extLst>
              <a:ext uri="{FF2B5EF4-FFF2-40B4-BE49-F238E27FC236}">
                <a16:creationId xmlns="" xmlns:a16="http://schemas.microsoft.com/office/drawing/2014/main" id="{F6BA021F-5BA9-4FA0-8BD2-9F278E83B0E5}"/>
              </a:ext>
            </a:extLst>
          </p:cNvPr>
          <p:cNvSpPr/>
          <p:nvPr/>
        </p:nvSpPr>
        <p:spPr>
          <a:xfrm>
            <a:off x="4197431" y="3759830"/>
            <a:ext cx="7473753" cy="830996"/>
          </a:xfrm>
          <a:prstGeom prst="rect">
            <a:avLst/>
          </a:prstGeom>
          <a:solidFill>
            <a:schemeClr val="bg1">
              <a:lumMod val="85000"/>
            </a:schemeClr>
          </a:solidFill>
          <a:ln>
            <a:noFill/>
          </a:ln>
        </p:spPr>
        <p:txBody>
          <a:bodyPr wrap="square" anchor="t">
            <a:noAutofit/>
          </a:bodyPr>
          <a:lstStyle/>
          <a:p>
            <a:pPr fontAlgn="base">
              <a:spcAft>
                <a:spcPts val="600"/>
              </a:spcAft>
            </a:pPr>
            <a:r>
              <a:rPr lang="el-GR" sz="1100" dirty="0"/>
              <a:t>[Περιγραφή υφιστάμενης κατάστασης και ανάγκης βελτίωσης. Η χρήση διεθνών δεικτών (</a:t>
            </a:r>
            <a:r>
              <a:rPr lang="en-US" sz="1100" dirty="0"/>
              <a:t>benchmarking)</a:t>
            </a:r>
            <a:r>
              <a:rPr lang="el-GR" sz="1100" dirty="0"/>
              <a:t>, όπου είναι εφικτό, είναι επιθυμητή]</a:t>
            </a:r>
          </a:p>
        </p:txBody>
      </p:sp>
      <p:sp>
        <p:nvSpPr>
          <p:cNvPr id="29" name="Rectangle 28">
            <a:extLst>
              <a:ext uri="{FF2B5EF4-FFF2-40B4-BE49-F238E27FC236}">
                <a16:creationId xmlns="" xmlns:a16="http://schemas.microsoft.com/office/drawing/2014/main" id="{F6BA021F-5BA9-4FA0-8BD2-9F278E83B0E5}"/>
              </a:ext>
            </a:extLst>
          </p:cNvPr>
          <p:cNvSpPr/>
          <p:nvPr/>
        </p:nvSpPr>
        <p:spPr>
          <a:xfrm>
            <a:off x="4219893" y="4928517"/>
            <a:ext cx="7473753" cy="830996"/>
          </a:xfrm>
          <a:prstGeom prst="rect">
            <a:avLst/>
          </a:prstGeom>
          <a:solidFill>
            <a:schemeClr val="bg1">
              <a:lumMod val="85000"/>
            </a:schemeClr>
          </a:solidFill>
          <a:ln>
            <a:noFill/>
          </a:ln>
        </p:spPr>
        <p:txBody>
          <a:bodyPr wrap="square" anchor="t">
            <a:noAutofit/>
          </a:bodyPr>
          <a:lstStyle/>
          <a:p>
            <a:pPr fontAlgn="base">
              <a:spcAft>
                <a:spcPts val="600"/>
              </a:spcAft>
            </a:pPr>
            <a:r>
              <a:rPr lang="el-GR" sz="1100" dirty="0"/>
              <a:t>[Περιγραφή υφιστάμενης κατάστασης και ανάγκης βελτίωσης. Η χρήση διεθνών δεικτών (</a:t>
            </a:r>
            <a:r>
              <a:rPr lang="en-US" sz="1100" dirty="0"/>
              <a:t>benchmarking)</a:t>
            </a:r>
            <a:r>
              <a:rPr lang="el-GR" sz="1100" dirty="0"/>
              <a:t>, όπου είναι εφικτό, είναι επιθυμητή]</a:t>
            </a:r>
          </a:p>
        </p:txBody>
      </p:sp>
    </p:spTree>
    <p:extLst>
      <p:ext uri="{BB962C8B-B14F-4D97-AF65-F5344CB8AC3E}">
        <p14:creationId xmlns="" xmlns:p14="http://schemas.microsoft.com/office/powerpoint/2010/main" val="569379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sz="2400" dirty="0" smtClean="0"/>
              <a:t>Υλοποίηση στρατηγικού σχεδιασμού</a:t>
            </a:r>
            <a:endParaRPr lang="el-GR" sz="2400" dirty="0"/>
          </a:p>
        </p:txBody>
      </p:sp>
      <p:sp>
        <p:nvSpPr>
          <p:cNvPr id="5" name="4 - TextBox"/>
          <p:cNvSpPr txBox="1"/>
          <p:nvPr/>
        </p:nvSpPr>
        <p:spPr>
          <a:xfrm>
            <a:off x="1448594" y="1665856"/>
            <a:ext cx="9220200" cy="3526289"/>
          </a:xfrm>
          <a:prstGeom prst="rect">
            <a:avLst/>
          </a:prstGeom>
          <a:noFill/>
          <a:ln w="38100">
            <a:solidFill>
              <a:srgbClr val="002060"/>
            </a:solidFill>
          </a:ln>
        </p:spPr>
        <p:txBody>
          <a:bodyPr wrap="square" lIns="365760" tIns="365760" rIns="457200" bIns="365760" rtlCol="0">
            <a:noAutofit/>
          </a:bodyPr>
          <a:lstStyle/>
          <a:p>
            <a:pPr>
              <a:spcAft>
                <a:spcPts val="4200"/>
              </a:spcAft>
            </a:pPr>
            <a:r>
              <a:rPr lang="el-GR" sz="2800" b="1" dirty="0" smtClean="0">
                <a:solidFill>
                  <a:schemeClr val="accent1">
                    <a:lumMod val="50000"/>
                  </a:schemeClr>
                </a:solidFill>
              </a:rPr>
              <a:t>Δεν σχεδιάσαμε απλά ένα νέο τρόπο Στρατηγικού Σχεδιασμού, αλλά τον κάναμε πράξη για όλα τα υπουργεία.</a:t>
            </a:r>
          </a:p>
          <a:p>
            <a:pPr>
              <a:spcAft>
                <a:spcPts val="4200"/>
              </a:spcAft>
            </a:pPr>
            <a:r>
              <a:rPr lang="el-GR" sz="2800" b="1" dirty="0" smtClean="0">
                <a:solidFill>
                  <a:schemeClr val="accent1">
                    <a:lumMod val="50000"/>
                  </a:schemeClr>
                </a:solidFill>
              </a:rPr>
              <a:t>Και τα 18 υπουργεία έχουν πλέον Ετήσιο Σχέδιο Δράσης για το 2020. </a:t>
            </a:r>
            <a:endParaRPr lang="el-GR" sz="2800" b="1" dirty="0">
              <a:solidFill>
                <a:schemeClr val="accent1">
                  <a:lumMod val="50000"/>
                </a:schemeClr>
              </a:solidFill>
            </a:endParaRPr>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 xmlns:a16="http://schemas.microsoft.com/office/drawing/2014/main" id="{29762985-D1B4-4C79-9EC1-9887985F2B71}"/>
              </a:ext>
            </a:extLst>
          </p:cNvPr>
          <p:cNvGraphicFramePr>
            <a:graphicFrameLocks noChangeAspect="1"/>
          </p:cNvGraphicFramePr>
          <p:nvPr>
            <p:custDataLst>
              <p:tags r:id="rId2"/>
            </p:custDataLst>
            <p:extLst>
              <p:ext uri="{D42A27DB-BD31-4B8C-83A1-F6EECF244321}">
                <p14:modId xmlns="" xmlns:p14="http://schemas.microsoft.com/office/powerpoint/2010/main" val="2744945253"/>
              </p:ext>
            </p:extLst>
          </p:nvPr>
        </p:nvGraphicFramePr>
        <p:xfrm>
          <a:off x="1588" y="1588"/>
          <a:ext cx="1588" cy="1588"/>
        </p:xfrm>
        <a:graphic>
          <a:graphicData uri="http://schemas.openxmlformats.org/presentationml/2006/ole">
            <p:oleObj spid="_x0000_s189442" name="think-cell Slide" r:id="rId6" imgW="360" imgH="360" progId="">
              <p:embed/>
            </p:oleObj>
          </a:graphicData>
        </a:graphic>
      </p:graphicFrame>
      <p:sp>
        <p:nvSpPr>
          <p:cNvPr id="4" name="Rectangle 3" hidden="1">
            <a:extLst>
              <a:ext uri="{FF2B5EF4-FFF2-40B4-BE49-F238E27FC236}">
                <a16:creationId xmlns="" xmlns:a16="http://schemas.microsoft.com/office/drawing/2014/main" id="{62E0FA27-7B81-4A55-864F-C6D09564FD18}"/>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400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ctrTitle"/>
          </p:nvPr>
        </p:nvSpPr>
        <p:spPr>
          <a:xfrm>
            <a:off x="838994" y="2286000"/>
            <a:ext cx="10230905" cy="685800"/>
          </a:xfrm>
        </p:spPr>
        <p:txBody>
          <a:bodyPr anchor="t">
            <a:noAutofit/>
          </a:bodyPr>
          <a:lstStyle/>
          <a:p>
            <a:pPr marL="457200" indent="-457200" algn="l">
              <a:spcAft>
                <a:spcPts val="4200"/>
              </a:spcAft>
              <a:buFont typeface="Arial" pitchFamily="34" charset="0"/>
              <a:buChar char="•"/>
            </a:pPr>
            <a:r>
              <a:rPr lang="el-GR" sz="3600" b="1" dirty="0" smtClean="0">
                <a:solidFill>
                  <a:srgbClr val="0070C0"/>
                </a:solidFill>
                <a:latin typeface="+mn-lt"/>
              </a:rPr>
              <a:t>Υπουργείο</a:t>
            </a:r>
            <a:r>
              <a:rPr lang="en-US" sz="3600" b="1" dirty="0" smtClean="0">
                <a:solidFill>
                  <a:srgbClr val="0070C0"/>
                </a:solidFill>
                <a:latin typeface="+mn-lt"/>
              </a:rPr>
              <a:t> </a:t>
            </a:r>
            <a:r>
              <a:rPr lang="el-GR" sz="3600" b="1" dirty="0">
                <a:solidFill>
                  <a:srgbClr val="0070C0"/>
                </a:solidFill>
                <a:latin typeface="+mn-lt"/>
              </a:rPr>
              <a:t>Ψηφιακής </a:t>
            </a:r>
            <a:r>
              <a:rPr lang="el-GR" sz="3600" b="1" dirty="0" smtClean="0">
                <a:solidFill>
                  <a:srgbClr val="0070C0"/>
                </a:solidFill>
                <a:latin typeface="+mn-lt"/>
              </a:rPr>
              <a:t>Διακυβέρνησης</a:t>
            </a:r>
            <a:r>
              <a:rPr lang="el-GR" sz="3600" b="1" dirty="0">
                <a:solidFill>
                  <a:srgbClr val="0070C0"/>
                </a:solidFill>
                <a:latin typeface="+mn-lt"/>
              </a:rPr>
              <a:t/>
            </a:r>
            <a:br>
              <a:rPr lang="el-GR" sz="3600" b="1" dirty="0">
                <a:solidFill>
                  <a:srgbClr val="0070C0"/>
                </a:solidFill>
                <a:latin typeface="+mn-lt"/>
              </a:rPr>
            </a:br>
            <a:endParaRPr lang="en-US" sz="3600" b="1" dirty="0">
              <a:solidFill>
                <a:srgbClr val="0070C0"/>
              </a:solidFill>
              <a:latin typeface="+mn-lt"/>
            </a:endParaRPr>
          </a:p>
        </p:txBody>
      </p:sp>
      <p:sp>
        <p:nvSpPr>
          <p:cNvPr id="6" name="5 - TextBox"/>
          <p:cNvSpPr txBox="1"/>
          <p:nvPr/>
        </p:nvSpPr>
        <p:spPr>
          <a:xfrm>
            <a:off x="838994" y="914400"/>
            <a:ext cx="10514806" cy="400110"/>
          </a:xfrm>
          <a:prstGeom prst="rect">
            <a:avLst/>
          </a:prstGeom>
          <a:noFill/>
        </p:spPr>
        <p:txBody>
          <a:bodyPr wrap="square" rtlCol="0">
            <a:spAutoFit/>
          </a:bodyPr>
          <a:lstStyle/>
          <a:p>
            <a:pPr algn="ctr"/>
            <a:r>
              <a:rPr lang="el-GR" sz="2000" b="1" dirty="0" err="1" smtClean="0">
                <a:solidFill>
                  <a:srgbClr val="0070C0"/>
                </a:solidFill>
              </a:rPr>
              <a:t>Παράδειγματα</a:t>
            </a:r>
            <a:r>
              <a:rPr lang="el-GR" sz="2000" b="1" dirty="0" smtClean="0">
                <a:solidFill>
                  <a:srgbClr val="0070C0"/>
                </a:solidFill>
              </a:rPr>
              <a:t> Σχεδίου Δράσης Υπουργείων με τη νέα μεθοδολογία σχεδιασμού</a:t>
            </a:r>
            <a:endParaRPr lang="el-GR" sz="2000" b="1" dirty="0">
              <a:solidFill>
                <a:srgbClr val="0070C0"/>
              </a:solidFill>
            </a:endParaRPr>
          </a:p>
        </p:txBody>
      </p:sp>
      <p:sp>
        <p:nvSpPr>
          <p:cNvPr id="7" name="6 - TextBox"/>
          <p:cNvSpPr txBox="1"/>
          <p:nvPr/>
        </p:nvSpPr>
        <p:spPr>
          <a:xfrm>
            <a:off x="762794" y="3352800"/>
            <a:ext cx="10210800" cy="646331"/>
          </a:xfrm>
          <a:prstGeom prst="rect">
            <a:avLst/>
          </a:prstGeom>
          <a:noFill/>
        </p:spPr>
        <p:txBody>
          <a:bodyPr wrap="square" rtlCol="0">
            <a:spAutoFit/>
          </a:bodyPr>
          <a:lstStyle/>
          <a:p>
            <a:pPr marL="457200" indent="-457200">
              <a:buFont typeface="Arial" pitchFamily="34" charset="0"/>
              <a:buChar char="•"/>
            </a:pPr>
            <a:r>
              <a:rPr lang="el-GR" sz="3600" b="1" dirty="0" smtClean="0">
                <a:solidFill>
                  <a:srgbClr val="0070C0"/>
                </a:solidFill>
              </a:rPr>
              <a:t>Υπουργείο</a:t>
            </a:r>
            <a:r>
              <a:rPr lang="en-US" sz="3600" b="1" dirty="0" smtClean="0">
                <a:solidFill>
                  <a:srgbClr val="0070C0"/>
                </a:solidFill>
              </a:rPr>
              <a:t> </a:t>
            </a:r>
            <a:r>
              <a:rPr lang="el-GR" sz="3600" b="1" dirty="0" smtClean="0">
                <a:solidFill>
                  <a:srgbClr val="0070C0"/>
                </a:solidFill>
              </a:rPr>
              <a:t>Περιβάλλοντος και Ενέργειας</a:t>
            </a:r>
            <a:endParaRPr lang="el-GR" sz="3600" dirty="0"/>
          </a:p>
        </p:txBody>
      </p:sp>
    </p:spTree>
    <p:extLst>
      <p:ext uri="{BB962C8B-B14F-4D97-AF65-F5344CB8AC3E}">
        <p14:creationId xmlns="" xmlns:p14="http://schemas.microsoft.com/office/powerpoint/2010/main" val="1020775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 xmlns:a16="http://schemas.microsoft.com/office/drawing/2014/main" id="{29762985-D1B4-4C79-9EC1-9887985F2B71}"/>
              </a:ext>
            </a:extLst>
          </p:cNvPr>
          <p:cNvGraphicFramePr>
            <a:graphicFrameLocks noChangeAspect="1"/>
          </p:cNvGraphicFramePr>
          <p:nvPr>
            <p:custDataLst>
              <p:tags r:id="rId2"/>
            </p:custDataLst>
            <p:extLst>
              <p:ext uri="{D42A27DB-BD31-4B8C-83A1-F6EECF244321}">
                <p14:modId xmlns="" xmlns:p14="http://schemas.microsoft.com/office/powerpoint/2010/main" val="2744945253"/>
              </p:ext>
            </p:extLst>
          </p:nvPr>
        </p:nvGraphicFramePr>
        <p:xfrm>
          <a:off x="1588" y="1588"/>
          <a:ext cx="1588" cy="1588"/>
        </p:xfrm>
        <a:graphic>
          <a:graphicData uri="http://schemas.openxmlformats.org/presentationml/2006/ole">
            <p:oleObj spid="_x0000_s196610" name="think-cell Slide" r:id="rId5" imgW="360" imgH="360" progId="">
              <p:embed/>
            </p:oleObj>
          </a:graphicData>
        </a:graphic>
      </p:graphicFrame>
      <p:sp>
        <p:nvSpPr>
          <p:cNvPr id="4" name="Rectangle 3" hidden="1">
            <a:extLst>
              <a:ext uri="{FF2B5EF4-FFF2-40B4-BE49-F238E27FC236}">
                <a16:creationId xmlns="" xmlns:a16="http://schemas.microsoft.com/office/drawing/2014/main" id="{62E0FA27-7B81-4A55-864F-C6D09564FD18}"/>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400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3" name="Subtitle 2"/>
          <p:cNvSpPr>
            <a:spLocks noGrp="1"/>
          </p:cNvSpPr>
          <p:nvPr>
            <p:ph type="subTitle" idx="4294967295"/>
          </p:nvPr>
        </p:nvSpPr>
        <p:spPr>
          <a:xfrm>
            <a:off x="5106194" y="1752600"/>
            <a:ext cx="6930090" cy="2288515"/>
          </a:xfrm>
          <a:prstGeom prst="rect">
            <a:avLst/>
          </a:prstGeom>
        </p:spPr>
        <p:txBody>
          <a:bodyPr>
            <a:noAutofit/>
          </a:bodyPr>
          <a:lstStyle/>
          <a:p>
            <a:pPr>
              <a:lnSpc>
                <a:spcPct val="130000"/>
              </a:lnSpc>
            </a:pPr>
            <a:r>
              <a:rPr lang="el-GR" sz="4800" i="1" dirty="0">
                <a:solidFill>
                  <a:schemeClr val="accent1">
                    <a:lumMod val="50000"/>
                  </a:schemeClr>
                </a:solidFill>
                <a:ea typeface="+mj-ea"/>
              </a:rPr>
              <a:t>Στρατηγικό Πλάνο 2020</a:t>
            </a:r>
          </a:p>
          <a:p>
            <a:pPr>
              <a:lnSpc>
                <a:spcPct val="130000"/>
              </a:lnSpc>
              <a:spcBef>
                <a:spcPts val="0"/>
              </a:spcBef>
            </a:pPr>
            <a:r>
              <a:rPr lang="el-GR" sz="3600" i="1" dirty="0">
                <a:solidFill>
                  <a:schemeClr val="accent1">
                    <a:lumMod val="50000"/>
                  </a:schemeClr>
                </a:solidFill>
                <a:ea typeface="+mj-ea"/>
              </a:rPr>
              <a:t>(επιτελική σύνοψη)</a:t>
            </a:r>
            <a:endParaRPr lang="en-US" sz="3600" i="1" dirty="0">
              <a:solidFill>
                <a:schemeClr val="accent1">
                  <a:lumMod val="50000"/>
                </a:schemeClr>
              </a:solidFill>
              <a:ea typeface="+mj-ea"/>
            </a:endParaRPr>
          </a:p>
          <a:p>
            <a:pPr>
              <a:lnSpc>
                <a:spcPct val="130000"/>
              </a:lnSpc>
            </a:pPr>
            <a:endParaRPr lang="el-GR" dirty="0"/>
          </a:p>
          <a:p>
            <a:pPr>
              <a:lnSpc>
                <a:spcPct val="130000"/>
              </a:lnSpc>
            </a:pPr>
            <a:endParaRPr lang="en-US" dirty="0"/>
          </a:p>
          <a:p>
            <a:pPr>
              <a:lnSpc>
                <a:spcPct val="130000"/>
              </a:lnSpc>
              <a:spcBef>
                <a:spcPts val="500"/>
              </a:spcBef>
            </a:pPr>
            <a:endParaRPr lang="el-GR" sz="1600" dirty="0"/>
          </a:p>
          <a:p>
            <a:pPr>
              <a:lnSpc>
                <a:spcPct val="130000"/>
              </a:lnSpc>
              <a:spcBef>
                <a:spcPts val="500"/>
              </a:spcBef>
            </a:pPr>
            <a:r>
              <a:rPr lang="el-GR" sz="1600" dirty="0">
                <a:highlight>
                  <a:srgbClr val="FFFFFF"/>
                </a:highlight>
              </a:rPr>
              <a:t>Έκδοση </a:t>
            </a:r>
            <a:r>
              <a:rPr lang="en-US" sz="1600" dirty="0">
                <a:highlight>
                  <a:srgbClr val="FFFFFF"/>
                </a:highlight>
              </a:rPr>
              <a:t>1</a:t>
            </a:r>
            <a:r>
              <a:rPr lang="el-GR" sz="1600" dirty="0" smtClean="0">
                <a:highlight>
                  <a:srgbClr val="FFFFFF"/>
                </a:highlight>
              </a:rPr>
              <a:t>.</a:t>
            </a:r>
            <a:r>
              <a:rPr lang="en-US" sz="1600" dirty="0" smtClean="0">
                <a:highlight>
                  <a:srgbClr val="FFFFFF"/>
                </a:highlight>
              </a:rPr>
              <a:t>0</a:t>
            </a:r>
            <a:endParaRPr lang="el-GR" sz="1600" dirty="0">
              <a:highlight>
                <a:srgbClr val="FFFFFF"/>
              </a:highlight>
            </a:endParaRPr>
          </a:p>
          <a:p>
            <a:pPr>
              <a:lnSpc>
                <a:spcPct val="100000"/>
              </a:lnSpc>
              <a:spcBef>
                <a:spcPts val="0"/>
              </a:spcBef>
            </a:pPr>
            <a:r>
              <a:rPr lang="en-US" sz="1600" dirty="0">
                <a:highlight>
                  <a:srgbClr val="FFFFFF"/>
                </a:highlight>
              </a:rPr>
              <a:t>22</a:t>
            </a:r>
            <a:r>
              <a:rPr lang="el-GR" sz="1600" dirty="0">
                <a:highlight>
                  <a:srgbClr val="FFFFFF"/>
                </a:highlight>
              </a:rPr>
              <a:t>/</a:t>
            </a:r>
            <a:r>
              <a:rPr lang="en-US" sz="1600" dirty="0">
                <a:highlight>
                  <a:srgbClr val="FFFFFF"/>
                </a:highlight>
              </a:rPr>
              <a:t>01</a:t>
            </a:r>
            <a:r>
              <a:rPr lang="el-GR" sz="1600" dirty="0">
                <a:highlight>
                  <a:srgbClr val="FFFFFF"/>
                </a:highlight>
              </a:rPr>
              <a:t>/</a:t>
            </a:r>
            <a:r>
              <a:rPr lang="en-US" sz="1600" dirty="0">
                <a:highlight>
                  <a:srgbClr val="FFFFFF"/>
                </a:highlight>
              </a:rPr>
              <a:t>2020</a:t>
            </a:r>
            <a:endParaRPr lang="el-GR" sz="1600" dirty="0">
              <a:highlight>
                <a:srgbClr val="FFFFFF"/>
              </a:highlight>
            </a:endParaRPr>
          </a:p>
        </p:txBody>
      </p:sp>
    </p:spTree>
    <p:extLst>
      <p:ext uri="{BB962C8B-B14F-4D97-AF65-F5344CB8AC3E}">
        <p14:creationId xmlns="" xmlns:p14="http://schemas.microsoft.com/office/powerpoint/2010/main" val="1020775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dirty="0" smtClean="0"/>
              <a:t>Οι έξι πρώτοι </a:t>
            </a:r>
            <a:r>
              <a:rPr lang="el-GR" sz="2400" dirty="0" smtClean="0"/>
              <a:t>μήνες</a:t>
            </a:r>
            <a:r>
              <a:rPr lang="en-US" sz="2400" dirty="0" smtClean="0"/>
              <a:t> - </a:t>
            </a:r>
            <a:r>
              <a:rPr lang="el-GR" sz="2400" dirty="0" smtClean="0"/>
              <a:t>Μπλε φάκελοι: Το είπαμε, το κάναμε</a:t>
            </a:r>
            <a:endParaRPr lang="el-GR" sz="2400" dirty="0"/>
          </a:p>
        </p:txBody>
      </p:sp>
      <p:sp>
        <p:nvSpPr>
          <p:cNvPr id="3" name="2 - TextBox"/>
          <p:cNvSpPr txBox="1"/>
          <p:nvPr/>
        </p:nvSpPr>
        <p:spPr>
          <a:xfrm>
            <a:off x="1372394" y="1295400"/>
            <a:ext cx="8839200" cy="2215991"/>
          </a:xfrm>
          <a:prstGeom prst="rect">
            <a:avLst/>
          </a:prstGeom>
          <a:noFill/>
        </p:spPr>
        <p:txBody>
          <a:bodyPr wrap="square" rtlCol="0">
            <a:spAutoFit/>
          </a:bodyPr>
          <a:lstStyle/>
          <a:p>
            <a:pPr marL="914400" indent="-914400">
              <a:spcAft>
                <a:spcPts val="3600"/>
              </a:spcAft>
              <a:buFont typeface="Wingdings" pitchFamily="2" charset="2"/>
              <a:buChar char="q"/>
              <a:tabLst>
                <a:tab pos="968375" algn="l"/>
              </a:tabLst>
            </a:pPr>
            <a:r>
              <a:rPr lang="el-GR" sz="3600" dirty="0" smtClean="0">
                <a:solidFill>
                  <a:schemeClr val="accent1">
                    <a:lumMod val="50000"/>
                  </a:schemeClr>
                </a:solidFill>
              </a:rPr>
              <a:t>Η κυβέρνηση ήταν ήδη έτοιμη</a:t>
            </a:r>
          </a:p>
          <a:p>
            <a:pPr marL="914400" indent="-914400">
              <a:spcAft>
                <a:spcPts val="3600"/>
              </a:spcAft>
              <a:buFont typeface="Wingdings" pitchFamily="2" charset="2"/>
              <a:buChar char="q"/>
              <a:tabLst>
                <a:tab pos="968375" algn="l"/>
              </a:tabLst>
            </a:pPr>
            <a:r>
              <a:rPr lang="el-GR" sz="3600" dirty="0" smtClean="0">
                <a:solidFill>
                  <a:schemeClr val="accent1">
                    <a:lumMod val="50000"/>
                  </a:schemeClr>
                </a:solidFill>
              </a:rPr>
              <a:t>Προγραμματισμός έργου 6 πρώτων μηνών μέσω των μπλε φακέλων</a:t>
            </a:r>
            <a:endParaRPr lang="el-GR" sz="3600" dirty="0">
              <a:solidFill>
                <a:schemeClr val="accent1">
                  <a:lumMod val="50000"/>
                </a:schemeClr>
              </a:solidFill>
            </a:endParaRPr>
          </a:p>
        </p:txBody>
      </p:sp>
      <p:pic>
        <p:nvPicPr>
          <p:cNvPr id="4" name="3 - Εικόνα" descr="Μπλε φάκελοι.png">
            <a:hlinkClick r:id="rId2"/>
          </p:cNvPr>
          <p:cNvPicPr>
            <a:picLocks noChangeAspect="1"/>
          </p:cNvPicPr>
          <p:nvPr/>
        </p:nvPicPr>
        <p:blipFill>
          <a:blip r:embed="rId3"/>
          <a:stretch>
            <a:fillRect/>
          </a:stretch>
        </p:blipFill>
        <p:spPr>
          <a:xfrm>
            <a:off x="6249193" y="3657600"/>
            <a:ext cx="4914899" cy="2743200"/>
          </a:xfrm>
          <a:prstGeom prst="rect">
            <a:avLst/>
          </a:prstGeom>
        </p:spPr>
      </p:pic>
      <p:sp>
        <p:nvSpPr>
          <p:cNvPr id="5" name="4 - TextBox">
            <a:hlinkClick r:id="rId2"/>
          </p:cNvPr>
          <p:cNvSpPr txBox="1"/>
          <p:nvPr/>
        </p:nvSpPr>
        <p:spPr>
          <a:xfrm>
            <a:off x="915194" y="4114800"/>
            <a:ext cx="5791200" cy="1200329"/>
          </a:xfrm>
          <a:prstGeom prst="rect">
            <a:avLst/>
          </a:prstGeom>
          <a:noFill/>
        </p:spPr>
        <p:txBody>
          <a:bodyPr wrap="square" rtlCol="0">
            <a:spAutoFit/>
          </a:bodyPr>
          <a:lstStyle/>
          <a:p>
            <a:pPr algn="ctr"/>
            <a:r>
              <a:rPr lang="el-GR" sz="3600" b="1" dirty="0" smtClean="0">
                <a:solidFill>
                  <a:schemeClr val="accent1">
                    <a:lumMod val="50000"/>
                  </a:schemeClr>
                </a:solidFill>
              </a:rPr>
              <a:t>Μπλε φάκελοι:</a:t>
            </a:r>
          </a:p>
          <a:p>
            <a:pPr algn="ctr"/>
            <a:r>
              <a:rPr lang="el-GR" sz="3600" b="1" dirty="0" smtClean="0">
                <a:solidFill>
                  <a:schemeClr val="accent1">
                    <a:lumMod val="50000"/>
                  </a:schemeClr>
                </a:solidFill>
              </a:rPr>
              <a:t>Το είπαμε, το κάναμε</a:t>
            </a:r>
            <a:endParaRPr lang="el-GR" sz="36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 xmlns:p14="http://schemas.microsoft.com/office/powerpoint/2010/main" val="236560143"/>
              </p:ext>
            </p:extLst>
          </p:nvPr>
        </p:nvGraphicFramePr>
        <p:xfrm>
          <a:off x="1589" y="1589"/>
          <a:ext cx="1587" cy="1587"/>
        </p:xfrm>
        <a:graphic>
          <a:graphicData uri="http://schemas.openxmlformats.org/presentationml/2006/ole">
            <p:oleObj spid="_x0000_s190466" name="think-cell Slide" r:id="rId6" imgW="360" imgH="360" progId="">
              <p:embed/>
            </p:oleObj>
          </a:graphicData>
        </a:graphic>
      </p:graphicFrame>
      <p:sp>
        <p:nvSpPr>
          <p:cNvPr id="3" name="Rectangle 2" hidden="1">
            <a:extLst>
              <a:ext uri="{FF2B5EF4-FFF2-40B4-BE49-F238E27FC236}">
                <a16:creationId xmlns="" xmlns:a16="http://schemas.microsoft.com/office/drawing/2014/main" id="{861AF4BC-991A-497D-B5E4-3E19966064BB}"/>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kumimoji="0" lang="el-GR" sz="3200" u="none" strike="noStrike" kern="1200" cap="none" spc="0" normalizeH="0" noProof="0" dirty="0">
              <a:ln>
                <a:noFill/>
              </a:ln>
              <a:solidFill>
                <a:prstClr val="white"/>
              </a:solidFill>
              <a:effectLst/>
              <a:uLnTx/>
              <a:uFillTx/>
              <a:latin typeface="Arial" panose="020B0604020202020204" pitchFamily="34" charset="0"/>
              <a:ea typeface="+mj-ea"/>
              <a:cs typeface="Arial" panose="020B0604020202020204" pitchFamily="34" charset="0"/>
              <a:sym typeface="Arial" panose="020B0604020202020204" pitchFamily="34" charset="0"/>
            </a:endParaRPr>
          </a:p>
        </p:txBody>
      </p:sp>
      <p:sp>
        <p:nvSpPr>
          <p:cNvPr id="35" name="Right Triangle 34">
            <a:extLst>
              <a:ext uri="{FF2B5EF4-FFF2-40B4-BE49-F238E27FC236}">
                <a16:creationId xmlns="" xmlns:a16="http://schemas.microsoft.com/office/drawing/2014/main" id="{BAE435E0-2104-4FEB-8A7F-D988A7C066D4}"/>
              </a:ext>
            </a:extLst>
          </p:cNvPr>
          <p:cNvSpPr/>
          <p:nvPr/>
        </p:nvSpPr>
        <p:spPr>
          <a:xfrm>
            <a:off x="686594" y="457200"/>
            <a:ext cx="612453" cy="633684"/>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6" name="TextBox 35">
            <a:extLst>
              <a:ext uri="{FF2B5EF4-FFF2-40B4-BE49-F238E27FC236}">
                <a16:creationId xmlns="" xmlns:a16="http://schemas.microsoft.com/office/drawing/2014/main" id="{7194D714-76AB-4F29-B817-AA953BDE74EC}"/>
              </a:ext>
            </a:extLst>
          </p:cNvPr>
          <p:cNvSpPr txBox="1"/>
          <p:nvPr/>
        </p:nvSpPr>
        <p:spPr>
          <a:xfrm>
            <a:off x="1143794" y="304800"/>
            <a:ext cx="10734408" cy="806067"/>
          </a:xfrm>
          <a:prstGeom prst="rect">
            <a:avLst/>
          </a:prstGeom>
          <a:noFill/>
        </p:spPr>
        <p:txBody>
          <a:bodyPr wrap="square" rtlCol="0" anchor="ctr">
            <a:noAutofit/>
          </a:bodyPr>
          <a:lstStyle/>
          <a:p>
            <a:pPr lvl="0">
              <a:defRPr/>
            </a:pPr>
            <a:r>
              <a:rPr lang="el-GR" sz="2400" b="1" dirty="0" smtClean="0">
                <a:solidFill>
                  <a:prstClr val="black"/>
                </a:solidFill>
                <a:cs typeface="Arial" panose="020B0604020202020204" pitchFamily="34" charset="0"/>
              </a:rPr>
              <a:t>Υπουργείο Ψηφιακής Διακυβέρνησης: Σύνδεση </a:t>
            </a:r>
            <a:r>
              <a:rPr lang="el-GR" sz="2400" b="1" dirty="0">
                <a:solidFill>
                  <a:prstClr val="black"/>
                </a:solidFill>
                <a:cs typeface="Arial" panose="020B0604020202020204" pitchFamily="34" charset="0"/>
              </a:rPr>
              <a:t>με τις Στρατηγικές Επιλογές του Κυβερνητικού Προγράμματος</a:t>
            </a: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2" name="Rectangle 101">
            <a:extLst>
              <a:ext uri="{FF2B5EF4-FFF2-40B4-BE49-F238E27FC236}">
                <a16:creationId xmlns="" xmlns:a16="http://schemas.microsoft.com/office/drawing/2014/main" id="{BE3F9FC4-A3F9-48F7-A546-58BF10517C17}"/>
              </a:ext>
            </a:extLst>
          </p:cNvPr>
          <p:cNvSpPr/>
          <p:nvPr/>
        </p:nvSpPr>
        <p:spPr>
          <a:xfrm>
            <a:off x="1829594" y="1600200"/>
            <a:ext cx="5400703" cy="396000"/>
          </a:xfrm>
          <a:prstGeom prst="rect">
            <a:avLst/>
          </a:prstGeom>
          <a:solidFill>
            <a:srgbClr val="3462AB"/>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b="1" dirty="0">
                <a:solidFill>
                  <a:schemeClr val="bg1"/>
                </a:solidFill>
                <a:latin typeface="Arial" panose="020B0604020202020204" pitchFamily="34" charset="0"/>
                <a:cs typeface="Arial" panose="020B0604020202020204" pitchFamily="34" charset="0"/>
              </a:rPr>
              <a:t>Στρατηγικές Επιλογές </a:t>
            </a:r>
            <a:endParaRPr lang="en-US" sz="1200" b="1" dirty="0">
              <a:solidFill>
                <a:schemeClr val="bg1"/>
              </a:solidFill>
              <a:latin typeface="Arial" panose="020B0604020202020204" pitchFamily="34" charset="0"/>
              <a:cs typeface="Arial" panose="020B0604020202020204" pitchFamily="34" charset="0"/>
            </a:endParaRPr>
          </a:p>
        </p:txBody>
      </p:sp>
      <p:pic>
        <p:nvPicPr>
          <p:cNvPr id="256" name="Graphic 255" descr="Target">
            <a:extLst>
              <a:ext uri="{FF2B5EF4-FFF2-40B4-BE49-F238E27FC236}">
                <a16:creationId xmlns="" xmlns:a16="http://schemas.microsoft.com/office/drawing/2014/main" id="{9E2FAC49-255F-498C-8BDD-62EEA84D3948}"/>
              </a:ext>
            </a:extLst>
          </p:cNvPr>
          <p:cNvPicPr>
            <a:picLocks noChangeAspect="1"/>
          </p:cNvPicPr>
          <p:nvPr/>
        </p:nvPicPr>
        <p:blipFill>
          <a:blip r:embed="rId7" cstate="print">
            <a:extLst>
              <a:ext uri="{96DAC541-7B7A-43D3-8B79-37D633B846F1}">
                <asvg:svgBlip xmlns="" xmlns:asvg="http://schemas.microsoft.com/office/drawing/2016/SVG/main" r:embed=""/>
              </a:ext>
            </a:extLst>
          </a:blip>
          <a:stretch>
            <a:fillRect/>
          </a:stretch>
        </p:blipFill>
        <p:spPr>
          <a:xfrm>
            <a:off x="6698668" y="1614139"/>
            <a:ext cx="494318" cy="379843"/>
          </a:xfrm>
          <a:prstGeom prst="rect">
            <a:avLst/>
          </a:prstGeom>
        </p:spPr>
      </p:pic>
      <p:sp>
        <p:nvSpPr>
          <p:cNvPr id="227" name="Rectangle 226">
            <a:extLst>
              <a:ext uri="{FF2B5EF4-FFF2-40B4-BE49-F238E27FC236}">
                <a16:creationId xmlns="" xmlns:a16="http://schemas.microsoft.com/office/drawing/2014/main" id="{7D4BC270-B1C3-4051-B46C-F4E5F7CB7DDF}"/>
              </a:ext>
            </a:extLst>
          </p:cNvPr>
          <p:cNvSpPr/>
          <p:nvPr/>
        </p:nvSpPr>
        <p:spPr>
          <a:xfrm>
            <a:off x="7342601" y="1602083"/>
            <a:ext cx="2520328" cy="396000"/>
          </a:xfrm>
          <a:prstGeom prst="rect">
            <a:avLst/>
          </a:prstGeom>
          <a:solidFill>
            <a:srgbClr val="566579"/>
          </a:solidFill>
          <a:ln>
            <a:noFill/>
          </a:ln>
        </p:spPr>
        <p:style>
          <a:lnRef idx="0">
            <a:schemeClr val="accent1"/>
          </a:lnRef>
          <a:fillRef idx="1">
            <a:schemeClr val="accent1"/>
          </a:fillRef>
          <a:effectRef idx="0">
            <a:schemeClr val="dk1"/>
          </a:effectRef>
          <a:fontRef idx="minor">
            <a:schemeClr val="lt1"/>
          </a:fontRef>
        </p:style>
        <p:txBody>
          <a:bodyPr lIns="0" tIns="0" rIns="0" bIns="0" rtlCol="0" anchor="ctr"/>
          <a:lstStyle/>
          <a:p>
            <a:pPr algn="ctr"/>
            <a:r>
              <a:rPr lang="el-GR" sz="1100" dirty="0">
                <a:solidFill>
                  <a:schemeClr val="bg1"/>
                </a:solidFill>
                <a:latin typeface="Arial" panose="020B0604020202020204" pitchFamily="34" charset="0"/>
                <a:cs typeface="Arabic Typesetting" panose="03020402040406030203" pitchFamily="66" charset="-78"/>
              </a:rPr>
              <a:t>Αντιστοίχιση πλάνου Υπουργείου με Στρατηγική Επιλογή</a:t>
            </a:r>
            <a:endParaRPr lang="en-US" sz="1100" dirty="0">
              <a:solidFill>
                <a:schemeClr val="bg1"/>
              </a:solidFill>
              <a:latin typeface="Arial" panose="020B0604020202020204" pitchFamily="34" charset="0"/>
              <a:cs typeface="Arabic Typesetting" panose="03020402040406030203" pitchFamily="66" charset="-78"/>
            </a:endParaRPr>
          </a:p>
        </p:txBody>
      </p:sp>
      <p:sp>
        <p:nvSpPr>
          <p:cNvPr id="100" name="Rectangle 99">
            <a:extLst>
              <a:ext uri="{FF2B5EF4-FFF2-40B4-BE49-F238E27FC236}">
                <a16:creationId xmlns="" xmlns:a16="http://schemas.microsoft.com/office/drawing/2014/main" id="{0A21935A-405C-478D-B71D-0FF2B4A7BF57}"/>
              </a:ext>
            </a:extLst>
          </p:cNvPr>
          <p:cNvSpPr/>
          <p:nvPr/>
        </p:nvSpPr>
        <p:spPr>
          <a:xfrm>
            <a:off x="1829602" y="2085398"/>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indent="-176213"/>
            <a:r>
              <a:rPr lang="el-GR" sz="1100" dirty="0">
                <a:solidFill>
                  <a:schemeClr val="bg1"/>
                </a:solidFill>
                <a:latin typeface="Arial" panose="020B0604020202020204" pitchFamily="34" charset="0"/>
                <a:cs typeface="Arial" panose="020B0604020202020204" pitchFamily="34" charset="0"/>
              </a:rPr>
              <a:t>1. Αξία στην ακίνητη περιουσία</a:t>
            </a:r>
          </a:p>
        </p:txBody>
      </p:sp>
      <p:sp>
        <p:nvSpPr>
          <p:cNvPr id="110" name="Rectangle 109">
            <a:extLst>
              <a:ext uri="{FF2B5EF4-FFF2-40B4-BE49-F238E27FC236}">
                <a16:creationId xmlns="" xmlns:a16="http://schemas.microsoft.com/office/drawing/2014/main" id="{38F97935-4AC2-4E4F-8BEB-A9466D2504B3}"/>
              </a:ext>
            </a:extLst>
          </p:cNvPr>
          <p:cNvSpPr/>
          <p:nvPr/>
        </p:nvSpPr>
        <p:spPr>
          <a:xfrm>
            <a:off x="1829602" y="2452780"/>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2. Ασφάλεια στο σπίτι, στην πόλη και στη χώρα</a:t>
            </a:r>
            <a:endParaRPr lang="en-US" sz="1100" dirty="0">
              <a:solidFill>
                <a:schemeClr val="bg1"/>
              </a:solidFill>
              <a:latin typeface="Arial" panose="020B0604020202020204" pitchFamily="34" charset="0"/>
              <a:cs typeface="Arial" panose="020B0604020202020204" pitchFamily="34" charset="0"/>
            </a:endParaRPr>
          </a:p>
        </p:txBody>
      </p:sp>
      <p:sp>
        <p:nvSpPr>
          <p:cNvPr id="111" name="Rectangle 110">
            <a:extLst>
              <a:ext uri="{FF2B5EF4-FFF2-40B4-BE49-F238E27FC236}">
                <a16:creationId xmlns="" xmlns:a16="http://schemas.microsoft.com/office/drawing/2014/main" id="{249249C4-C3FF-4345-B387-C06FA76A617A}"/>
              </a:ext>
            </a:extLst>
          </p:cNvPr>
          <p:cNvSpPr/>
          <p:nvPr/>
        </p:nvSpPr>
        <p:spPr>
          <a:xfrm>
            <a:off x="1829602" y="2820162"/>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3. Διασφάλιση κοινωνικής συνοχής και αλληλεγγύης</a:t>
            </a:r>
            <a:endParaRPr lang="en-US" sz="1100" dirty="0">
              <a:solidFill>
                <a:schemeClr val="bg1"/>
              </a:solidFill>
              <a:latin typeface="Arial" panose="020B0604020202020204" pitchFamily="34" charset="0"/>
              <a:cs typeface="Arial" panose="020B0604020202020204" pitchFamily="34" charset="0"/>
            </a:endParaRPr>
          </a:p>
        </p:txBody>
      </p:sp>
      <p:sp>
        <p:nvSpPr>
          <p:cNvPr id="112" name="Rectangle 111">
            <a:extLst>
              <a:ext uri="{FF2B5EF4-FFF2-40B4-BE49-F238E27FC236}">
                <a16:creationId xmlns="" xmlns:a16="http://schemas.microsoft.com/office/drawing/2014/main" id="{5E8A95EF-6D2D-4553-A013-6256DE6A088B}"/>
              </a:ext>
            </a:extLst>
          </p:cNvPr>
          <p:cNvSpPr/>
          <p:nvPr/>
        </p:nvSpPr>
        <p:spPr>
          <a:xfrm>
            <a:off x="1829602" y="3187544"/>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indent="-176213"/>
            <a:r>
              <a:rPr lang="el-GR" sz="1100" dirty="0">
                <a:solidFill>
                  <a:schemeClr val="bg1"/>
                </a:solidFill>
                <a:latin typeface="Arial" panose="020B0604020202020204" pitchFamily="34" charset="0"/>
                <a:cs typeface="Arial" panose="020B0604020202020204" pitchFamily="34" charset="0"/>
              </a:rPr>
              <a:t>4. Εκπαίδευση που απελευθερώνει το δυναμικό των Ελλήνων </a:t>
            </a:r>
            <a:endParaRPr lang="en-US" sz="1100" dirty="0">
              <a:solidFill>
                <a:schemeClr val="bg1"/>
              </a:solidFill>
              <a:latin typeface="Arial" panose="020B0604020202020204" pitchFamily="34" charset="0"/>
              <a:cs typeface="Arial" panose="020B0604020202020204" pitchFamily="34" charset="0"/>
            </a:endParaRPr>
          </a:p>
        </p:txBody>
      </p:sp>
      <p:sp>
        <p:nvSpPr>
          <p:cNvPr id="113" name="Rectangle 112">
            <a:extLst>
              <a:ext uri="{FF2B5EF4-FFF2-40B4-BE49-F238E27FC236}">
                <a16:creationId xmlns="" xmlns:a16="http://schemas.microsoft.com/office/drawing/2014/main" id="{3BAC5711-9293-48BA-9403-2CE32D050A43}"/>
              </a:ext>
            </a:extLst>
          </p:cNvPr>
          <p:cNvSpPr/>
          <p:nvPr/>
        </p:nvSpPr>
        <p:spPr>
          <a:xfrm>
            <a:off x="1829602" y="3554926"/>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5. Ενίσχυση της θέσης της Ελλάδας στον κόσμο</a:t>
            </a:r>
            <a:endParaRPr lang="en-US" sz="1100" dirty="0">
              <a:solidFill>
                <a:schemeClr val="bg1"/>
              </a:solidFill>
              <a:latin typeface="Arial" panose="020B0604020202020204" pitchFamily="34" charset="0"/>
              <a:cs typeface="Arial" panose="020B0604020202020204" pitchFamily="34" charset="0"/>
            </a:endParaRPr>
          </a:p>
        </p:txBody>
      </p:sp>
      <p:sp>
        <p:nvSpPr>
          <p:cNvPr id="114" name="Rectangle 113">
            <a:extLst>
              <a:ext uri="{FF2B5EF4-FFF2-40B4-BE49-F238E27FC236}">
                <a16:creationId xmlns="" xmlns:a16="http://schemas.microsoft.com/office/drawing/2014/main" id="{7C45C905-2573-402E-A6E3-1172CB22F21F}"/>
              </a:ext>
            </a:extLst>
          </p:cNvPr>
          <p:cNvSpPr/>
          <p:nvPr/>
        </p:nvSpPr>
        <p:spPr>
          <a:xfrm>
            <a:off x="1829602" y="3922308"/>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6. Ισχυρή ανάπτυξη με περισσότερες επενδύσεις και νέες καλύτερες δουλειές</a:t>
            </a:r>
            <a:endParaRPr lang="en-US" sz="1100" dirty="0">
              <a:solidFill>
                <a:schemeClr val="bg1"/>
              </a:solidFill>
              <a:latin typeface="Arial" panose="020B0604020202020204" pitchFamily="34" charset="0"/>
              <a:cs typeface="Arial" panose="020B0604020202020204" pitchFamily="34" charset="0"/>
            </a:endParaRPr>
          </a:p>
        </p:txBody>
      </p:sp>
      <p:sp>
        <p:nvSpPr>
          <p:cNvPr id="204" name="Rectangle 203">
            <a:extLst>
              <a:ext uri="{FF2B5EF4-FFF2-40B4-BE49-F238E27FC236}">
                <a16:creationId xmlns="" xmlns:a16="http://schemas.microsoft.com/office/drawing/2014/main" id="{4D955E89-DF85-4106-8AC1-C29F2E131E32}"/>
              </a:ext>
            </a:extLst>
          </p:cNvPr>
          <p:cNvSpPr/>
          <p:nvPr/>
        </p:nvSpPr>
        <p:spPr>
          <a:xfrm>
            <a:off x="7342601" y="2085398"/>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07" name="Rectangle 206">
            <a:extLst>
              <a:ext uri="{FF2B5EF4-FFF2-40B4-BE49-F238E27FC236}">
                <a16:creationId xmlns="" xmlns:a16="http://schemas.microsoft.com/office/drawing/2014/main" id="{61C1CA55-E1A3-45E3-9135-6D58C5F88778}"/>
              </a:ext>
            </a:extLst>
          </p:cNvPr>
          <p:cNvSpPr/>
          <p:nvPr/>
        </p:nvSpPr>
        <p:spPr>
          <a:xfrm>
            <a:off x="7342601" y="2452780"/>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en-US" sz="1600" dirty="0">
                <a:solidFill>
                  <a:srgbClr val="41719C"/>
                </a:solidFill>
                <a:latin typeface="Arial" panose="020B0604020202020204" pitchFamily="34" charset="0"/>
                <a:cs typeface="Arabic Typesetting" panose="03020402040406030203" pitchFamily="66" charset="-78"/>
                <a:sym typeface="Wingdings" panose="05000000000000000000" pitchFamily="2" charset="2"/>
              </a:rPr>
              <a:t></a:t>
            </a: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10" name="Rectangle 209">
            <a:extLst>
              <a:ext uri="{FF2B5EF4-FFF2-40B4-BE49-F238E27FC236}">
                <a16:creationId xmlns="" xmlns:a16="http://schemas.microsoft.com/office/drawing/2014/main" id="{0E18DF6D-EE1B-46AD-9FAC-E6685BC0824C}"/>
              </a:ext>
            </a:extLst>
          </p:cNvPr>
          <p:cNvSpPr/>
          <p:nvPr/>
        </p:nvSpPr>
        <p:spPr>
          <a:xfrm>
            <a:off x="7342601" y="2820162"/>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14" name="Rectangle 213">
            <a:extLst>
              <a:ext uri="{FF2B5EF4-FFF2-40B4-BE49-F238E27FC236}">
                <a16:creationId xmlns="" xmlns:a16="http://schemas.microsoft.com/office/drawing/2014/main" id="{ACBF1398-0D51-4887-84B8-D4DE0A737CF3}"/>
              </a:ext>
            </a:extLst>
          </p:cNvPr>
          <p:cNvSpPr/>
          <p:nvPr/>
        </p:nvSpPr>
        <p:spPr>
          <a:xfrm>
            <a:off x="7342601" y="3187544"/>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21" name="Rectangle 220">
            <a:extLst>
              <a:ext uri="{FF2B5EF4-FFF2-40B4-BE49-F238E27FC236}">
                <a16:creationId xmlns="" xmlns:a16="http://schemas.microsoft.com/office/drawing/2014/main" id="{04E50416-F013-4A34-871C-D99E11EFA174}"/>
              </a:ext>
            </a:extLst>
          </p:cNvPr>
          <p:cNvSpPr/>
          <p:nvPr/>
        </p:nvSpPr>
        <p:spPr>
          <a:xfrm>
            <a:off x="7342601" y="3554926"/>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24" name="Rectangle 223">
            <a:extLst>
              <a:ext uri="{FF2B5EF4-FFF2-40B4-BE49-F238E27FC236}">
                <a16:creationId xmlns="" xmlns:a16="http://schemas.microsoft.com/office/drawing/2014/main" id="{E6E39249-C7F1-4811-A583-50D48B7B7709}"/>
              </a:ext>
            </a:extLst>
          </p:cNvPr>
          <p:cNvSpPr/>
          <p:nvPr/>
        </p:nvSpPr>
        <p:spPr>
          <a:xfrm>
            <a:off x="7342601" y="3922308"/>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en-US" sz="1600">
                <a:solidFill>
                  <a:srgbClr val="41719C"/>
                </a:solidFill>
                <a:latin typeface="Arial" panose="020B0604020202020204" pitchFamily="34" charset="0"/>
                <a:cs typeface="Arabic Typesetting" panose="03020402040406030203" pitchFamily="66" charset="-78"/>
                <a:sym typeface="Wingdings" panose="05000000000000000000" pitchFamily="2" charset="2"/>
              </a:rPr>
              <a:t></a:t>
            </a:r>
            <a:endParaRPr lang="en-US" sz="1600" dirty="0">
              <a:solidFill>
                <a:srgbClr val="41719C"/>
              </a:solidFill>
              <a:latin typeface="Arial" panose="020B0604020202020204" pitchFamily="34" charset="0"/>
              <a:cs typeface="Arabic Typesetting" panose="03020402040406030203" pitchFamily="66" charset="-78"/>
            </a:endParaRPr>
          </a:p>
        </p:txBody>
      </p:sp>
      <p:sp>
        <p:nvSpPr>
          <p:cNvPr id="48" name="Rectangle 47">
            <a:extLst>
              <a:ext uri="{FF2B5EF4-FFF2-40B4-BE49-F238E27FC236}">
                <a16:creationId xmlns="" xmlns:a16="http://schemas.microsoft.com/office/drawing/2014/main" id="{7C45C905-2573-402E-A6E3-1172CB22F21F}"/>
              </a:ext>
            </a:extLst>
          </p:cNvPr>
          <p:cNvSpPr/>
          <p:nvPr/>
        </p:nvSpPr>
        <p:spPr>
          <a:xfrm>
            <a:off x="1829602" y="4289690"/>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7. Νέο κοινωνικό συμβόλαιο κράτους-εργαζομένων-επιχειρήσεων</a:t>
            </a:r>
          </a:p>
        </p:txBody>
      </p:sp>
      <p:sp>
        <p:nvSpPr>
          <p:cNvPr id="49" name="Rectangle 48">
            <a:extLst>
              <a:ext uri="{FF2B5EF4-FFF2-40B4-BE49-F238E27FC236}">
                <a16:creationId xmlns="" xmlns:a16="http://schemas.microsoft.com/office/drawing/2014/main" id="{E6E39249-C7F1-4811-A583-50D48B7B7709}"/>
              </a:ext>
            </a:extLst>
          </p:cNvPr>
          <p:cNvSpPr/>
          <p:nvPr/>
        </p:nvSpPr>
        <p:spPr>
          <a:xfrm>
            <a:off x="7342601" y="4289690"/>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54" name="Rectangle 53">
            <a:extLst>
              <a:ext uri="{FF2B5EF4-FFF2-40B4-BE49-F238E27FC236}">
                <a16:creationId xmlns="" xmlns:a16="http://schemas.microsoft.com/office/drawing/2014/main" id="{7C45C905-2573-402E-A6E3-1172CB22F21F}"/>
              </a:ext>
            </a:extLst>
          </p:cNvPr>
          <p:cNvSpPr/>
          <p:nvPr/>
        </p:nvSpPr>
        <p:spPr>
          <a:xfrm>
            <a:off x="1829602" y="4657072"/>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8. Ποιοτική Δημόσια Υγεία για όλους τους Έλληνες</a:t>
            </a:r>
          </a:p>
        </p:txBody>
      </p:sp>
      <p:sp>
        <p:nvSpPr>
          <p:cNvPr id="55" name="Rectangle 54">
            <a:extLst>
              <a:ext uri="{FF2B5EF4-FFF2-40B4-BE49-F238E27FC236}">
                <a16:creationId xmlns="" xmlns:a16="http://schemas.microsoft.com/office/drawing/2014/main" id="{E6E39249-C7F1-4811-A583-50D48B7B7709}"/>
              </a:ext>
            </a:extLst>
          </p:cNvPr>
          <p:cNvSpPr/>
          <p:nvPr/>
        </p:nvSpPr>
        <p:spPr>
          <a:xfrm>
            <a:off x="7342601" y="4657072"/>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59" name="Rectangle 58">
            <a:extLst>
              <a:ext uri="{FF2B5EF4-FFF2-40B4-BE49-F238E27FC236}">
                <a16:creationId xmlns="" xmlns:a16="http://schemas.microsoft.com/office/drawing/2014/main" id="{7C45C905-2573-402E-A6E3-1172CB22F21F}"/>
              </a:ext>
            </a:extLst>
          </p:cNvPr>
          <p:cNvSpPr/>
          <p:nvPr/>
        </p:nvSpPr>
        <p:spPr>
          <a:xfrm>
            <a:off x="1829602" y="5024454"/>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r>
              <a:rPr lang="el-GR" sz="1100" dirty="0">
                <a:solidFill>
                  <a:schemeClr val="bg1"/>
                </a:solidFill>
                <a:latin typeface="Arial" panose="020B0604020202020204" pitchFamily="34" charset="0"/>
                <a:cs typeface="Arial" panose="020B0604020202020204" pitchFamily="34" charset="0"/>
              </a:rPr>
              <a:t>9. Προστασία περιβάλλοντος, προσαρμογή στην κλιματική αλλαγή και βιώσιμη ανάπτυξη</a:t>
            </a:r>
          </a:p>
        </p:txBody>
      </p:sp>
      <p:sp>
        <p:nvSpPr>
          <p:cNvPr id="60" name="Rectangle 59">
            <a:extLst>
              <a:ext uri="{FF2B5EF4-FFF2-40B4-BE49-F238E27FC236}">
                <a16:creationId xmlns="" xmlns:a16="http://schemas.microsoft.com/office/drawing/2014/main" id="{E6E39249-C7F1-4811-A583-50D48B7B7709}"/>
              </a:ext>
            </a:extLst>
          </p:cNvPr>
          <p:cNvSpPr/>
          <p:nvPr/>
        </p:nvSpPr>
        <p:spPr>
          <a:xfrm>
            <a:off x="7342601" y="5024454"/>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64" name="Rectangle 63">
            <a:extLst>
              <a:ext uri="{FF2B5EF4-FFF2-40B4-BE49-F238E27FC236}">
                <a16:creationId xmlns="" xmlns:a16="http://schemas.microsoft.com/office/drawing/2014/main" id="{7C45C905-2573-402E-A6E3-1172CB22F21F}"/>
              </a:ext>
            </a:extLst>
          </p:cNvPr>
          <p:cNvSpPr/>
          <p:nvPr/>
        </p:nvSpPr>
        <p:spPr>
          <a:xfrm>
            <a:off x="1829602" y="5391836"/>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10. Σύγχρονο Κράτος λιτό και αποτελεσματικό στην υπηρεσία του πολίτη</a:t>
            </a:r>
          </a:p>
        </p:txBody>
      </p:sp>
      <p:sp>
        <p:nvSpPr>
          <p:cNvPr id="65" name="Rectangle 64">
            <a:extLst>
              <a:ext uri="{FF2B5EF4-FFF2-40B4-BE49-F238E27FC236}">
                <a16:creationId xmlns="" xmlns:a16="http://schemas.microsoft.com/office/drawing/2014/main" id="{E6E39249-C7F1-4811-A583-50D48B7B7709}"/>
              </a:ext>
            </a:extLst>
          </p:cNvPr>
          <p:cNvSpPr/>
          <p:nvPr/>
        </p:nvSpPr>
        <p:spPr>
          <a:xfrm>
            <a:off x="7342601" y="5391836"/>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en-US" sz="1600" dirty="0">
                <a:solidFill>
                  <a:srgbClr val="41719C"/>
                </a:solidFill>
                <a:latin typeface="Arial" panose="020B0604020202020204" pitchFamily="34" charset="0"/>
                <a:cs typeface="Arabic Typesetting" panose="03020402040406030203" pitchFamily="66" charset="-78"/>
                <a:sym typeface="Wingdings" panose="05000000000000000000" pitchFamily="2" charset="2"/>
              </a:rPr>
              <a:t></a:t>
            </a:r>
          </a:p>
        </p:txBody>
      </p:sp>
      <p:sp>
        <p:nvSpPr>
          <p:cNvPr id="69" name="Rectangle 68">
            <a:extLst>
              <a:ext uri="{FF2B5EF4-FFF2-40B4-BE49-F238E27FC236}">
                <a16:creationId xmlns="" xmlns:a16="http://schemas.microsoft.com/office/drawing/2014/main" id="{7C45C905-2573-402E-A6E3-1172CB22F21F}"/>
              </a:ext>
            </a:extLst>
          </p:cNvPr>
          <p:cNvSpPr/>
          <p:nvPr/>
        </p:nvSpPr>
        <p:spPr>
          <a:xfrm>
            <a:off x="1829594" y="5759213"/>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11. Υψηλότερο διαθέσιμο εισόδημα για όλους</a:t>
            </a:r>
          </a:p>
        </p:txBody>
      </p:sp>
      <p:sp>
        <p:nvSpPr>
          <p:cNvPr id="70" name="Rectangle 69">
            <a:extLst>
              <a:ext uri="{FF2B5EF4-FFF2-40B4-BE49-F238E27FC236}">
                <a16:creationId xmlns="" xmlns:a16="http://schemas.microsoft.com/office/drawing/2014/main" id="{E6E39249-C7F1-4811-A583-50D48B7B7709}"/>
              </a:ext>
            </a:extLst>
          </p:cNvPr>
          <p:cNvSpPr/>
          <p:nvPr/>
        </p:nvSpPr>
        <p:spPr>
          <a:xfrm>
            <a:off x="7342601" y="5759213"/>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Tree>
    <p:extLst>
      <p:ext uri="{BB962C8B-B14F-4D97-AF65-F5344CB8AC3E}">
        <p14:creationId xmlns="" xmlns:p14="http://schemas.microsoft.com/office/powerpoint/2010/main" val="3796488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nvPr>
        </p:nvGraphicFramePr>
        <p:xfrm>
          <a:off x="1589" y="1589"/>
          <a:ext cx="1587" cy="1587"/>
        </p:xfrm>
        <a:graphic>
          <a:graphicData uri="http://schemas.openxmlformats.org/presentationml/2006/ole">
            <p:oleObj spid="_x0000_s193538" name="think-cell Slide" r:id="rId6" imgW="360" imgH="360" progId="">
              <p:embed/>
            </p:oleObj>
          </a:graphicData>
        </a:graphic>
      </p:graphicFrame>
      <p:sp>
        <p:nvSpPr>
          <p:cNvPr id="5" name="Rectangle 4" hidden="1">
            <a:extLst>
              <a:ext uri="{FF2B5EF4-FFF2-40B4-BE49-F238E27FC236}">
                <a16:creationId xmlns="" xmlns:a16="http://schemas.microsoft.com/office/drawing/2014/main" id="{9EFD4C57-0FB5-4AC6-A9AE-F38A86DE2332}"/>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838994" y="304800"/>
            <a:ext cx="10516970" cy="739775"/>
          </a:xfrm>
        </p:spPr>
        <p:txBody>
          <a:bodyPr>
            <a:noAutofit/>
          </a:bodyPr>
          <a:lstStyle/>
          <a:p>
            <a:pPr>
              <a:spcBef>
                <a:spcPts val="600"/>
              </a:spcBef>
              <a:spcAft>
                <a:spcPts val="600"/>
              </a:spcAft>
            </a:pPr>
            <a:r>
              <a:rPr lang="el-GR" sz="1800" b="1" dirty="0" smtClean="0"/>
              <a:t>Υπουργείο Ψηφιακής Διακυβέρνησης</a:t>
            </a:r>
            <a:br>
              <a:rPr lang="el-GR" sz="1800" b="1" dirty="0" smtClean="0"/>
            </a:br>
            <a:r>
              <a:rPr lang="el-GR" sz="1800" b="1" dirty="0" smtClean="0"/>
              <a:t>Στόχος </a:t>
            </a:r>
            <a:r>
              <a:rPr lang="en-US" sz="1800" b="1" dirty="0"/>
              <a:t>4</a:t>
            </a:r>
            <a:r>
              <a:rPr lang="el-GR" sz="1800" b="1" dirty="0"/>
              <a:t>: Στήριξη έργων υποδομών εθνικής προτεραιότητας </a:t>
            </a:r>
            <a:endParaRPr lang="en-US" sz="2400" b="1" dirty="0"/>
          </a:p>
        </p:txBody>
      </p:sp>
      <p:grpSp>
        <p:nvGrpSpPr>
          <p:cNvPr id="3" name="Group 5"/>
          <p:cNvGrpSpPr/>
          <p:nvPr/>
        </p:nvGrpSpPr>
        <p:grpSpPr>
          <a:xfrm>
            <a:off x="953828" y="1186934"/>
            <a:ext cx="9310864" cy="468437"/>
            <a:chOff x="1535167" y="1546305"/>
            <a:chExt cx="9158380" cy="720000"/>
          </a:xfrm>
        </p:grpSpPr>
        <p:sp>
          <p:nvSpPr>
            <p:cNvPr id="30" name="Right Triangle 29"/>
            <p:cNvSpPr/>
            <p:nvPr/>
          </p:nvSpPr>
          <p:spPr>
            <a:xfrm>
              <a:off x="1535167" y="1601813"/>
              <a:ext cx="449771" cy="633684"/>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Arial" panose="020B0604020202020204" pitchFamily="34" charset="0"/>
                <a:cs typeface="Arial" panose="020B0604020202020204" pitchFamily="34" charset="0"/>
              </a:endParaRPr>
            </a:p>
          </p:txBody>
        </p:sp>
        <p:sp>
          <p:nvSpPr>
            <p:cNvPr id="31" name="TextBox 30"/>
            <p:cNvSpPr txBox="1"/>
            <p:nvPr/>
          </p:nvSpPr>
          <p:spPr>
            <a:xfrm>
              <a:off x="2053547" y="1546305"/>
              <a:ext cx="8640000" cy="720000"/>
            </a:xfrm>
            <a:prstGeom prst="rect">
              <a:avLst/>
            </a:prstGeom>
            <a:noFill/>
          </p:spPr>
          <p:txBody>
            <a:bodyPr wrap="square" rtlCol="0" anchor="ctr">
              <a:noAutofit/>
            </a:bodyPr>
            <a:lstStyle/>
            <a:p>
              <a:pPr fontAlgn="base"/>
              <a:r>
                <a:rPr lang="el-GR" b="1" dirty="0"/>
                <a:t>Προσδοκώμενα αποτελέσματα</a:t>
              </a:r>
              <a:endParaRPr lang="en-US" b="1" dirty="0">
                <a:solidFill>
                  <a:srgbClr val="FF0000"/>
                </a:solidFill>
              </a:endParaRPr>
            </a:p>
          </p:txBody>
        </p:sp>
      </p:grpSp>
      <p:sp>
        <p:nvSpPr>
          <p:cNvPr id="13" name="TextBox 20">
            <a:extLst>
              <a:ext uri="{FF2B5EF4-FFF2-40B4-BE49-F238E27FC236}">
                <a16:creationId xmlns="" xmlns:a16="http://schemas.microsoft.com/office/drawing/2014/main" id="{E822C7C6-C750-4BC1-947D-6EA840BC0C68}"/>
              </a:ext>
            </a:extLst>
          </p:cNvPr>
          <p:cNvSpPr txBox="1"/>
          <p:nvPr/>
        </p:nvSpPr>
        <p:spPr>
          <a:xfrm>
            <a:off x="681103" y="1782561"/>
            <a:ext cx="1549869" cy="276999"/>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l-GR" sz="1200" b="1" dirty="0"/>
              <a:t>[1]</a:t>
            </a:r>
            <a:endParaRPr lang="en-US" sz="1200" b="1" dirty="0"/>
          </a:p>
        </p:txBody>
      </p:sp>
      <p:sp>
        <p:nvSpPr>
          <p:cNvPr id="14" name="Rectangle 13">
            <a:extLst>
              <a:ext uri="{FF2B5EF4-FFF2-40B4-BE49-F238E27FC236}">
                <a16:creationId xmlns="" xmlns:a16="http://schemas.microsoft.com/office/drawing/2014/main" id="{96D51D70-93DF-4C6E-98C2-2086ADE46AF6}"/>
              </a:ext>
            </a:extLst>
          </p:cNvPr>
          <p:cNvSpPr/>
          <p:nvPr/>
        </p:nvSpPr>
        <p:spPr>
          <a:xfrm>
            <a:off x="2363448" y="1688885"/>
            <a:ext cx="1553011" cy="5655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l-G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2800" b="1" dirty="0">
                <a:solidFill>
                  <a:schemeClr val="tx1"/>
                </a:solidFill>
              </a:rPr>
              <a:t>100%</a:t>
            </a:r>
            <a:endParaRPr lang="en-US" sz="2800" b="1" dirty="0">
              <a:solidFill>
                <a:schemeClr val="tx1"/>
              </a:solidFill>
            </a:endParaRPr>
          </a:p>
        </p:txBody>
      </p:sp>
      <p:sp>
        <p:nvSpPr>
          <p:cNvPr id="16" name="Rectangle 15">
            <a:extLst>
              <a:ext uri="{FF2B5EF4-FFF2-40B4-BE49-F238E27FC236}">
                <a16:creationId xmlns="" xmlns:a16="http://schemas.microsoft.com/office/drawing/2014/main" id="{0EB0FD38-E941-4750-B55F-ED429AF42399}"/>
              </a:ext>
            </a:extLst>
          </p:cNvPr>
          <p:cNvSpPr/>
          <p:nvPr/>
        </p:nvSpPr>
        <p:spPr>
          <a:xfrm>
            <a:off x="4038731" y="1688887"/>
            <a:ext cx="7473753" cy="573397"/>
          </a:xfrm>
          <a:prstGeom prst="rect">
            <a:avLst/>
          </a:prstGeom>
          <a:solidFill>
            <a:schemeClr val="bg1">
              <a:lumMod val="85000"/>
            </a:schemeClr>
          </a:solidFill>
          <a:ln>
            <a:noFill/>
          </a:ln>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ts val="600"/>
              </a:spcAft>
            </a:pPr>
            <a:r>
              <a:rPr lang="el-GR" sz="1100" dirty="0"/>
              <a:t>Προκήρυξη και </a:t>
            </a:r>
            <a:r>
              <a:rPr lang="el-GR" sz="1100" dirty="0" err="1"/>
              <a:t>συμβασιοποίηση</a:t>
            </a:r>
            <a:r>
              <a:rPr lang="el-GR" sz="1100" dirty="0"/>
              <a:t> όλων των εκτελεστικών συμβάσεων για τα </a:t>
            </a:r>
            <a:r>
              <a:rPr lang="el-GR" sz="1100" dirty="0" err="1"/>
              <a:t>υποέργα</a:t>
            </a:r>
            <a:r>
              <a:rPr lang="el-GR" sz="1100" dirty="0"/>
              <a:t> «Τηλεπικοινωνιακές υπηρεσίες νησίδων 1-8», «Υπηρεσίες ασύρματης νησίδας» και «Υποδομές ασφάλειας / τηλεφωνίας / τηλεδιάσκεψης / δομημένης καλωδίωσης» του ΣΥΖΕΥΞΙΣ ΙΙ, έως το τέλος του 2020. </a:t>
            </a:r>
          </a:p>
        </p:txBody>
      </p:sp>
      <p:sp>
        <p:nvSpPr>
          <p:cNvPr id="17" name="TextBox 23">
            <a:extLst>
              <a:ext uri="{FF2B5EF4-FFF2-40B4-BE49-F238E27FC236}">
                <a16:creationId xmlns="" xmlns:a16="http://schemas.microsoft.com/office/drawing/2014/main" id="{FAF02FDC-831A-46AA-B438-3D28EF47F9EB}"/>
              </a:ext>
            </a:extLst>
          </p:cNvPr>
          <p:cNvSpPr txBox="1"/>
          <p:nvPr/>
        </p:nvSpPr>
        <p:spPr>
          <a:xfrm>
            <a:off x="686594" y="2362200"/>
            <a:ext cx="1549869" cy="276999"/>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l-GR" sz="1200" b="1" dirty="0"/>
              <a:t>[2]</a:t>
            </a:r>
            <a:endParaRPr lang="en-US" sz="1200" b="1" dirty="0"/>
          </a:p>
        </p:txBody>
      </p:sp>
      <p:sp>
        <p:nvSpPr>
          <p:cNvPr id="18" name="Rectangle 17">
            <a:extLst>
              <a:ext uri="{FF2B5EF4-FFF2-40B4-BE49-F238E27FC236}">
                <a16:creationId xmlns="" xmlns:a16="http://schemas.microsoft.com/office/drawing/2014/main" id="{3337C5F1-3CD8-4A7D-9612-0053AD7798CF}"/>
              </a:ext>
            </a:extLst>
          </p:cNvPr>
          <p:cNvSpPr/>
          <p:nvPr/>
        </p:nvSpPr>
        <p:spPr>
          <a:xfrm>
            <a:off x="2363448" y="2337946"/>
            <a:ext cx="1553011" cy="4591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l-G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2800" b="1" dirty="0">
                <a:solidFill>
                  <a:schemeClr val="tx1"/>
                </a:solidFill>
              </a:rPr>
              <a:t>100%</a:t>
            </a:r>
            <a:endParaRPr lang="en-US" sz="2800" b="1" dirty="0">
              <a:solidFill>
                <a:schemeClr val="tx1"/>
              </a:solidFill>
            </a:endParaRPr>
          </a:p>
        </p:txBody>
      </p:sp>
      <p:sp>
        <p:nvSpPr>
          <p:cNvPr id="19" name="Rectangle 18">
            <a:extLst>
              <a:ext uri="{FF2B5EF4-FFF2-40B4-BE49-F238E27FC236}">
                <a16:creationId xmlns="" xmlns:a16="http://schemas.microsoft.com/office/drawing/2014/main" id="{BDA65662-7D94-4C78-A317-43C965574BE3}"/>
              </a:ext>
            </a:extLst>
          </p:cNvPr>
          <p:cNvSpPr/>
          <p:nvPr/>
        </p:nvSpPr>
        <p:spPr>
          <a:xfrm>
            <a:off x="4038731" y="2337947"/>
            <a:ext cx="7473753" cy="459181"/>
          </a:xfrm>
          <a:prstGeom prst="rect">
            <a:avLst/>
          </a:prstGeom>
          <a:solidFill>
            <a:schemeClr val="bg1">
              <a:lumMod val="85000"/>
            </a:schemeClr>
          </a:solidFill>
          <a:ln>
            <a:noFill/>
          </a:ln>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ts val="600"/>
              </a:spcAft>
            </a:pPr>
            <a:r>
              <a:rPr lang="el-GR" sz="1100" dirty="0"/>
              <a:t>Προκήρυξη και </a:t>
            </a:r>
            <a:r>
              <a:rPr lang="el-GR" sz="1100" dirty="0" err="1"/>
              <a:t>συμβασιοποίηση</a:t>
            </a:r>
            <a:r>
              <a:rPr lang="el-GR" sz="1100" dirty="0"/>
              <a:t> της εκτελεστικής σύμβασης για «Παροχή δυνατότητας μαζικής αποστολής SMS μηνυμάτων από τους Φορείς της Δημόσιας Διοίκησης», έως το τέλος του 2020. </a:t>
            </a:r>
          </a:p>
        </p:txBody>
      </p:sp>
      <p:sp>
        <p:nvSpPr>
          <p:cNvPr id="20" name="TextBox 34">
            <a:extLst>
              <a:ext uri="{FF2B5EF4-FFF2-40B4-BE49-F238E27FC236}">
                <a16:creationId xmlns="" xmlns:a16="http://schemas.microsoft.com/office/drawing/2014/main" id="{8AAFCFE8-E8BE-4234-AC0A-E12346530EED}"/>
              </a:ext>
            </a:extLst>
          </p:cNvPr>
          <p:cNvSpPr txBox="1"/>
          <p:nvPr/>
        </p:nvSpPr>
        <p:spPr>
          <a:xfrm>
            <a:off x="681103" y="2974273"/>
            <a:ext cx="1549869" cy="276999"/>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l-GR" sz="1200" b="1" dirty="0"/>
              <a:t>[3]</a:t>
            </a:r>
            <a:endParaRPr lang="en-US" sz="1200" b="1" dirty="0"/>
          </a:p>
        </p:txBody>
      </p:sp>
      <p:sp>
        <p:nvSpPr>
          <p:cNvPr id="21" name="Rectangle 20">
            <a:extLst>
              <a:ext uri="{FF2B5EF4-FFF2-40B4-BE49-F238E27FC236}">
                <a16:creationId xmlns="" xmlns:a16="http://schemas.microsoft.com/office/drawing/2014/main" id="{4DF14D50-96D2-49F5-AAD0-123C15A284FD}"/>
              </a:ext>
            </a:extLst>
          </p:cNvPr>
          <p:cNvSpPr/>
          <p:nvPr/>
        </p:nvSpPr>
        <p:spPr>
          <a:xfrm>
            <a:off x="2363448" y="2880599"/>
            <a:ext cx="1553011" cy="6559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l-G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2800" b="1" dirty="0">
                <a:solidFill>
                  <a:schemeClr val="tx1"/>
                </a:solidFill>
              </a:rPr>
              <a:t>100%</a:t>
            </a:r>
            <a:endParaRPr lang="en-US" sz="2800" b="1" dirty="0">
              <a:solidFill>
                <a:schemeClr val="tx1"/>
              </a:solidFill>
            </a:endParaRPr>
          </a:p>
        </p:txBody>
      </p:sp>
      <p:sp>
        <p:nvSpPr>
          <p:cNvPr id="22" name="Rectangle 21">
            <a:extLst>
              <a:ext uri="{FF2B5EF4-FFF2-40B4-BE49-F238E27FC236}">
                <a16:creationId xmlns="" xmlns:a16="http://schemas.microsoft.com/office/drawing/2014/main" id="{A6BBFC30-521E-48E9-861F-288219746C1F}"/>
              </a:ext>
            </a:extLst>
          </p:cNvPr>
          <p:cNvSpPr/>
          <p:nvPr/>
        </p:nvSpPr>
        <p:spPr>
          <a:xfrm>
            <a:off x="4038731" y="2880600"/>
            <a:ext cx="7473753" cy="655927"/>
          </a:xfrm>
          <a:prstGeom prst="rect">
            <a:avLst/>
          </a:prstGeom>
          <a:solidFill>
            <a:schemeClr val="bg1">
              <a:lumMod val="85000"/>
            </a:schemeClr>
          </a:solidFill>
          <a:ln>
            <a:noFill/>
          </a:ln>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ts val="600"/>
              </a:spcAft>
            </a:pPr>
            <a:r>
              <a:rPr lang="el-GR" sz="1100" dirty="0"/>
              <a:t>Υλοποίηση κι εγκατάσταση Κέντρων Δεδομένων και κεντρικά παρεχόμενων υπηρεσιών του δικτύου ΣΥΖΕΥΞΙΣ ΙΙ, έως το τέλος του 2020. </a:t>
            </a:r>
          </a:p>
        </p:txBody>
      </p:sp>
      <p:sp>
        <p:nvSpPr>
          <p:cNvPr id="23" name="TextBox 37">
            <a:extLst>
              <a:ext uri="{FF2B5EF4-FFF2-40B4-BE49-F238E27FC236}">
                <a16:creationId xmlns="" xmlns:a16="http://schemas.microsoft.com/office/drawing/2014/main" id="{211FDF5B-5856-46E1-96D0-DBC116CDC56A}"/>
              </a:ext>
            </a:extLst>
          </p:cNvPr>
          <p:cNvSpPr txBox="1"/>
          <p:nvPr/>
        </p:nvSpPr>
        <p:spPr>
          <a:xfrm>
            <a:off x="681103" y="3659695"/>
            <a:ext cx="1549869" cy="276999"/>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l-GR" sz="1200" b="1" dirty="0"/>
              <a:t>[4]</a:t>
            </a:r>
            <a:endParaRPr lang="en-US" sz="1200" b="1" dirty="0"/>
          </a:p>
        </p:txBody>
      </p:sp>
      <p:sp>
        <p:nvSpPr>
          <p:cNvPr id="24" name="Rectangle 23">
            <a:extLst>
              <a:ext uri="{FF2B5EF4-FFF2-40B4-BE49-F238E27FC236}">
                <a16:creationId xmlns="" xmlns:a16="http://schemas.microsoft.com/office/drawing/2014/main" id="{28EC759B-7DBD-4932-8090-6C93AA40BF84}"/>
              </a:ext>
            </a:extLst>
          </p:cNvPr>
          <p:cNvSpPr/>
          <p:nvPr/>
        </p:nvSpPr>
        <p:spPr>
          <a:xfrm>
            <a:off x="2363448" y="3612189"/>
            <a:ext cx="1553011" cy="4616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l-G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2800" b="1" dirty="0">
                <a:solidFill>
                  <a:schemeClr val="tx1"/>
                </a:solidFill>
              </a:rPr>
              <a:t>100%</a:t>
            </a:r>
            <a:endParaRPr lang="en-US" sz="2800" b="1" dirty="0">
              <a:solidFill>
                <a:schemeClr val="tx1"/>
              </a:solidFill>
            </a:endParaRPr>
          </a:p>
        </p:txBody>
      </p:sp>
      <p:sp>
        <p:nvSpPr>
          <p:cNvPr id="25" name="Rectangle 24">
            <a:extLst>
              <a:ext uri="{FF2B5EF4-FFF2-40B4-BE49-F238E27FC236}">
                <a16:creationId xmlns="" xmlns:a16="http://schemas.microsoft.com/office/drawing/2014/main" id="{6F4DA6FB-7D6E-4655-AF40-434791E299B7}"/>
              </a:ext>
            </a:extLst>
          </p:cNvPr>
          <p:cNvSpPr/>
          <p:nvPr/>
        </p:nvSpPr>
        <p:spPr>
          <a:xfrm>
            <a:off x="4038731" y="3612190"/>
            <a:ext cx="7473753" cy="461665"/>
          </a:xfrm>
          <a:prstGeom prst="rect">
            <a:avLst/>
          </a:prstGeom>
          <a:solidFill>
            <a:schemeClr val="bg1">
              <a:lumMod val="85000"/>
            </a:schemeClr>
          </a:solidFill>
          <a:ln>
            <a:noFill/>
          </a:ln>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ts val="600"/>
              </a:spcAft>
            </a:pPr>
            <a:r>
              <a:rPr lang="el-GR" sz="1100" dirty="0"/>
              <a:t>Ένταξη 2.000 σημείων Φορέων Δημόσιας Διοίκησης στο δίκτυο </a:t>
            </a:r>
            <a:r>
              <a:rPr lang="el-GR" sz="1100" dirty="0" err="1"/>
              <a:t>ΣΥΖΕΥΞΙΣ</a:t>
            </a:r>
            <a:r>
              <a:rPr lang="el-GR" sz="1100" dirty="0"/>
              <a:t> </a:t>
            </a:r>
            <a:r>
              <a:rPr lang="el-GR" sz="1100" dirty="0" err="1"/>
              <a:t>ΙΙ</a:t>
            </a:r>
            <a:r>
              <a:rPr lang="el-GR" sz="1100" dirty="0"/>
              <a:t> και παροχή υπηρεσιών σε αυτά (τηλεφωνία, </a:t>
            </a:r>
            <a:r>
              <a:rPr lang="en-US" sz="1100" dirty="0"/>
              <a:t>e-mail</a:t>
            </a:r>
            <a:r>
              <a:rPr lang="el-GR" sz="1100" dirty="0"/>
              <a:t>, διαδίκτυο), έως το τέλος του 2020. </a:t>
            </a:r>
          </a:p>
        </p:txBody>
      </p:sp>
      <p:sp>
        <p:nvSpPr>
          <p:cNvPr id="27" name="TextBox 40">
            <a:extLst>
              <a:ext uri="{FF2B5EF4-FFF2-40B4-BE49-F238E27FC236}">
                <a16:creationId xmlns="" xmlns:a16="http://schemas.microsoft.com/office/drawing/2014/main" id="{43BCC6BC-636B-4EF5-BD13-D35570C02F82}"/>
              </a:ext>
            </a:extLst>
          </p:cNvPr>
          <p:cNvSpPr txBox="1"/>
          <p:nvPr/>
        </p:nvSpPr>
        <p:spPr>
          <a:xfrm>
            <a:off x="681103" y="4204832"/>
            <a:ext cx="1549869" cy="276999"/>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l-GR" sz="1200" b="1" dirty="0"/>
              <a:t>[5]</a:t>
            </a:r>
            <a:endParaRPr lang="en-US" sz="1200" b="1" dirty="0"/>
          </a:p>
        </p:txBody>
      </p:sp>
      <p:sp>
        <p:nvSpPr>
          <p:cNvPr id="28" name="Rectangle 27">
            <a:extLst>
              <a:ext uri="{FF2B5EF4-FFF2-40B4-BE49-F238E27FC236}">
                <a16:creationId xmlns="" xmlns:a16="http://schemas.microsoft.com/office/drawing/2014/main" id="{1125C52D-56CD-4AFF-A3B2-793D24300C44}"/>
              </a:ext>
            </a:extLst>
          </p:cNvPr>
          <p:cNvSpPr/>
          <p:nvPr/>
        </p:nvSpPr>
        <p:spPr>
          <a:xfrm>
            <a:off x="2363448" y="4157326"/>
            <a:ext cx="1553011" cy="5403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l-G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2800" b="1" dirty="0">
                <a:solidFill>
                  <a:schemeClr val="tx1"/>
                </a:solidFill>
              </a:rPr>
              <a:t>100%</a:t>
            </a:r>
            <a:endParaRPr lang="en-US" sz="2800" b="1" dirty="0">
              <a:solidFill>
                <a:schemeClr val="tx1"/>
              </a:solidFill>
            </a:endParaRPr>
          </a:p>
        </p:txBody>
      </p:sp>
      <p:sp>
        <p:nvSpPr>
          <p:cNvPr id="29" name="Rectangle 28">
            <a:extLst>
              <a:ext uri="{FF2B5EF4-FFF2-40B4-BE49-F238E27FC236}">
                <a16:creationId xmlns="" xmlns:a16="http://schemas.microsoft.com/office/drawing/2014/main" id="{59EEE4AE-3D1B-4A0C-8153-9C7D3E83843F}"/>
              </a:ext>
            </a:extLst>
          </p:cNvPr>
          <p:cNvSpPr/>
          <p:nvPr/>
        </p:nvSpPr>
        <p:spPr>
          <a:xfrm>
            <a:off x="4038731" y="4157326"/>
            <a:ext cx="7473753" cy="540354"/>
          </a:xfrm>
          <a:prstGeom prst="rect">
            <a:avLst/>
          </a:prstGeom>
          <a:solidFill>
            <a:schemeClr val="bg1">
              <a:lumMod val="85000"/>
            </a:schemeClr>
          </a:solidFill>
          <a:ln>
            <a:noFill/>
          </a:ln>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ts val="600"/>
              </a:spcAft>
            </a:pPr>
            <a:r>
              <a:rPr lang="el-GR" sz="1100" dirty="0"/>
              <a:t>Διάθεση 5.000 πακέτων κινητής τηλεφωνίας σε στελεχιακό και πολιτικό προσωπικό των φορέων Δημόσιας Διοίκησης, έως το τέλος του 2020. </a:t>
            </a:r>
          </a:p>
          <a:p>
            <a:pPr fontAlgn="base">
              <a:spcAft>
                <a:spcPts val="600"/>
              </a:spcAft>
            </a:pPr>
            <a:endParaRPr lang="el-GR" sz="1100" dirty="0"/>
          </a:p>
        </p:txBody>
      </p:sp>
      <p:sp>
        <p:nvSpPr>
          <p:cNvPr id="32" name="TextBox 43">
            <a:extLst>
              <a:ext uri="{FF2B5EF4-FFF2-40B4-BE49-F238E27FC236}">
                <a16:creationId xmlns="" xmlns:a16="http://schemas.microsoft.com/office/drawing/2014/main" id="{F1B28B62-6541-4DEA-850E-781EF68CA9C7}"/>
              </a:ext>
            </a:extLst>
          </p:cNvPr>
          <p:cNvSpPr txBox="1"/>
          <p:nvPr/>
        </p:nvSpPr>
        <p:spPr>
          <a:xfrm>
            <a:off x="681103" y="4862933"/>
            <a:ext cx="1549869" cy="276999"/>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l-GR" sz="1200" b="1" dirty="0"/>
              <a:t>[6]</a:t>
            </a:r>
            <a:endParaRPr lang="en-US" sz="1200" b="1" dirty="0"/>
          </a:p>
        </p:txBody>
      </p:sp>
      <p:sp>
        <p:nvSpPr>
          <p:cNvPr id="33" name="Rectangle 32">
            <a:extLst>
              <a:ext uri="{FF2B5EF4-FFF2-40B4-BE49-F238E27FC236}">
                <a16:creationId xmlns="" xmlns:a16="http://schemas.microsoft.com/office/drawing/2014/main" id="{45586DB5-32AC-4109-8762-C297B481BED6}"/>
              </a:ext>
            </a:extLst>
          </p:cNvPr>
          <p:cNvSpPr/>
          <p:nvPr/>
        </p:nvSpPr>
        <p:spPr>
          <a:xfrm>
            <a:off x="2363448" y="4815427"/>
            <a:ext cx="1553011" cy="4616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l-G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2800" b="1" dirty="0">
                <a:solidFill>
                  <a:schemeClr val="tx1"/>
                </a:solidFill>
              </a:rPr>
              <a:t>100%</a:t>
            </a:r>
            <a:endParaRPr lang="en-US" sz="2800" b="1" dirty="0">
              <a:solidFill>
                <a:schemeClr val="tx1"/>
              </a:solidFill>
            </a:endParaRPr>
          </a:p>
        </p:txBody>
      </p:sp>
      <p:sp>
        <p:nvSpPr>
          <p:cNvPr id="34" name="Rectangle 33">
            <a:extLst>
              <a:ext uri="{FF2B5EF4-FFF2-40B4-BE49-F238E27FC236}">
                <a16:creationId xmlns="" xmlns:a16="http://schemas.microsoft.com/office/drawing/2014/main" id="{3D1F54FC-BB1A-4412-B2EC-FEB2183E3AB3}"/>
              </a:ext>
            </a:extLst>
          </p:cNvPr>
          <p:cNvSpPr/>
          <p:nvPr/>
        </p:nvSpPr>
        <p:spPr>
          <a:xfrm>
            <a:off x="4038731" y="4815428"/>
            <a:ext cx="7473753" cy="461665"/>
          </a:xfrm>
          <a:prstGeom prst="rect">
            <a:avLst/>
          </a:prstGeom>
          <a:solidFill>
            <a:schemeClr val="bg1">
              <a:lumMod val="85000"/>
            </a:schemeClr>
          </a:solidFill>
          <a:ln>
            <a:noFill/>
          </a:ln>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ts val="600"/>
              </a:spcAft>
            </a:pPr>
            <a:r>
              <a:rPr lang="el-GR" sz="1100" dirty="0"/>
              <a:t>Αποστολή 5.000.000 SMS μηνυμάτων προς πολίτες κι επιχειρήσεις μέσω του δικτύου ΣΥΖΕΥΞΙΣ, έως το τέλος του 2020. </a:t>
            </a:r>
          </a:p>
        </p:txBody>
      </p:sp>
      <p:sp>
        <p:nvSpPr>
          <p:cNvPr id="35" name="TextBox 46">
            <a:extLst>
              <a:ext uri="{FF2B5EF4-FFF2-40B4-BE49-F238E27FC236}">
                <a16:creationId xmlns="" xmlns:a16="http://schemas.microsoft.com/office/drawing/2014/main" id="{25482E1E-61EF-40A9-A9A5-3762D2BF91D8}"/>
              </a:ext>
            </a:extLst>
          </p:cNvPr>
          <p:cNvSpPr txBox="1"/>
          <p:nvPr/>
        </p:nvSpPr>
        <p:spPr>
          <a:xfrm>
            <a:off x="681103" y="5460466"/>
            <a:ext cx="1549869" cy="276999"/>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l-GR" sz="1200" b="1" dirty="0"/>
              <a:t>[7]</a:t>
            </a:r>
            <a:endParaRPr lang="en-US" sz="1200" b="1" dirty="0"/>
          </a:p>
        </p:txBody>
      </p:sp>
      <p:sp>
        <p:nvSpPr>
          <p:cNvPr id="36" name="Rectangle 35">
            <a:extLst>
              <a:ext uri="{FF2B5EF4-FFF2-40B4-BE49-F238E27FC236}">
                <a16:creationId xmlns="" xmlns:a16="http://schemas.microsoft.com/office/drawing/2014/main" id="{62544119-FC44-4F7D-9006-E45B38AC2BF3}"/>
              </a:ext>
            </a:extLst>
          </p:cNvPr>
          <p:cNvSpPr/>
          <p:nvPr/>
        </p:nvSpPr>
        <p:spPr>
          <a:xfrm>
            <a:off x="2363448" y="5412960"/>
            <a:ext cx="1553011" cy="4616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l-G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2800" b="1" dirty="0">
                <a:solidFill>
                  <a:schemeClr val="tx1"/>
                </a:solidFill>
              </a:rPr>
              <a:t>100%</a:t>
            </a:r>
            <a:endParaRPr lang="en-US" sz="2800" b="1" dirty="0">
              <a:solidFill>
                <a:schemeClr val="tx1"/>
              </a:solidFill>
            </a:endParaRPr>
          </a:p>
        </p:txBody>
      </p:sp>
      <p:sp>
        <p:nvSpPr>
          <p:cNvPr id="37" name="Rectangle 36">
            <a:extLst>
              <a:ext uri="{FF2B5EF4-FFF2-40B4-BE49-F238E27FC236}">
                <a16:creationId xmlns="" xmlns:a16="http://schemas.microsoft.com/office/drawing/2014/main" id="{47AC1202-4E84-41E5-AAC4-2D59359B8F61}"/>
              </a:ext>
            </a:extLst>
          </p:cNvPr>
          <p:cNvSpPr/>
          <p:nvPr/>
        </p:nvSpPr>
        <p:spPr>
          <a:xfrm>
            <a:off x="4038731" y="5412961"/>
            <a:ext cx="7473753" cy="461665"/>
          </a:xfrm>
          <a:prstGeom prst="rect">
            <a:avLst/>
          </a:prstGeom>
          <a:solidFill>
            <a:schemeClr val="bg1">
              <a:lumMod val="85000"/>
            </a:schemeClr>
          </a:solidFill>
          <a:ln>
            <a:noFill/>
          </a:ln>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ts val="600"/>
              </a:spcAft>
            </a:pPr>
            <a:r>
              <a:rPr lang="el-GR" sz="1100" dirty="0"/>
              <a:t>Σχεδιασμός των απαιτούμενων συμπληρωματικών υποστηρικτικών δράσεων για το ΣΥΖΕΥΞΙΣ ΙΙ, έως το τέλος του 2020. </a:t>
            </a:r>
          </a:p>
        </p:txBody>
      </p:sp>
      <p:sp>
        <p:nvSpPr>
          <p:cNvPr id="38" name="Ορθογώνιο 2">
            <a:extLst>
              <a:ext uri="{FF2B5EF4-FFF2-40B4-BE49-F238E27FC236}">
                <a16:creationId xmlns="" xmlns:a16="http://schemas.microsoft.com/office/drawing/2014/main" id="{EFD9CF20-CE9C-495D-85C9-13E02C5BB7A4}"/>
              </a:ext>
            </a:extLst>
          </p:cNvPr>
          <p:cNvSpPr/>
          <p:nvPr/>
        </p:nvSpPr>
        <p:spPr>
          <a:xfrm>
            <a:off x="4062379" y="5992278"/>
            <a:ext cx="7342998" cy="430887"/>
          </a:xfrm>
          <a:prstGeom prst="rect">
            <a:avLst/>
          </a:prstGeom>
        </p:spPr>
        <p:txBody>
          <a:bodyPr wrap="square">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ts val="600"/>
              </a:spcAft>
            </a:pPr>
            <a:r>
              <a:rPr lang="el-GR" sz="1100" i="1" dirty="0"/>
              <a:t>Η επίτευξη των αριθμητικών στόχων στα αποτελέσματα [4] – [6] εξαρτάται και από εξωγενείς παράγοντες (π.χ. συνεργασία φορέων, ετοιμότητα εφαρμογών </a:t>
            </a:r>
            <a:r>
              <a:rPr lang="el-GR" sz="1100" i="1" dirty="0" err="1"/>
              <a:t>Δ.Δ</a:t>
            </a:r>
            <a:r>
              <a:rPr lang="el-GR" sz="1100" i="1" dirty="0"/>
              <a:t>. για αποστολή </a:t>
            </a:r>
            <a:r>
              <a:rPr lang="el-GR" sz="1100" i="1" dirty="0" err="1"/>
              <a:t>SMS</a:t>
            </a:r>
            <a:r>
              <a:rPr lang="el-GR" sz="1100" i="1" dirty="0"/>
              <a:t>).</a:t>
            </a:r>
          </a:p>
        </p:txBody>
      </p:sp>
    </p:spTree>
    <p:extLst>
      <p:ext uri="{BB962C8B-B14F-4D97-AF65-F5344CB8AC3E}">
        <p14:creationId xmlns="" xmlns:p14="http://schemas.microsoft.com/office/powerpoint/2010/main" val="818997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p14="http://schemas.microsoft.com/office/powerpoint/2010/main" xmlns="" val="236560143"/>
              </p:ext>
            </p:extLst>
          </p:nvPr>
        </p:nvGraphicFramePr>
        <p:xfrm>
          <a:off x="1589" y="1589"/>
          <a:ext cx="1587" cy="1587"/>
        </p:xfrm>
        <a:graphic>
          <a:graphicData uri="http://schemas.openxmlformats.org/presentationml/2006/ole">
            <p:oleObj spid="_x0000_s194562" name="think-cell Slide" r:id="rId6" imgW="360" imgH="360" progId="">
              <p:embed/>
            </p:oleObj>
          </a:graphicData>
        </a:graphic>
      </p:graphicFrame>
      <p:sp>
        <p:nvSpPr>
          <p:cNvPr id="3" name="Rectangle 2" hidden="1">
            <a:extLst>
              <a:ext uri="{FF2B5EF4-FFF2-40B4-BE49-F238E27FC236}">
                <a16:creationId xmlns="" xmlns:a16="http://schemas.microsoft.com/office/drawing/2014/main" id="{861AF4BC-991A-497D-B5E4-3E19966064BB}"/>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kumimoji="0" lang="el-GR" sz="3200" u="none" strike="noStrike" kern="1200" cap="none" spc="0" normalizeH="0" noProof="0" dirty="0">
              <a:ln>
                <a:noFill/>
              </a:ln>
              <a:solidFill>
                <a:prstClr val="white"/>
              </a:solidFill>
              <a:effectLst/>
              <a:uLnTx/>
              <a:uFillTx/>
              <a:latin typeface="Arial" panose="020B0604020202020204" pitchFamily="34" charset="0"/>
              <a:ea typeface="+mj-ea"/>
              <a:cs typeface="Arial" panose="020B0604020202020204" pitchFamily="34" charset="0"/>
              <a:sym typeface="Arial" panose="020B0604020202020204" pitchFamily="34" charset="0"/>
            </a:endParaRPr>
          </a:p>
        </p:txBody>
      </p:sp>
      <p:sp>
        <p:nvSpPr>
          <p:cNvPr id="35" name="Right Triangle 34">
            <a:extLst>
              <a:ext uri="{FF2B5EF4-FFF2-40B4-BE49-F238E27FC236}">
                <a16:creationId xmlns="" xmlns:a16="http://schemas.microsoft.com/office/drawing/2014/main" id="{BAE435E0-2104-4FEB-8A7F-D988A7C066D4}"/>
              </a:ext>
            </a:extLst>
          </p:cNvPr>
          <p:cNvSpPr/>
          <p:nvPr/>
        </p:nvSpPr>
        <p:spPr>
          <a:xfrm>
            <a:off x="683743" y="501267"/>
            <a:ext cx="612453" cy="633684"/>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6" name="TextBox 35">
            <a:extLst>
              <a:ext uri="{FF2B5EF4-FFF2-40B4-BE49-F238E27FC236}">
                <a16:creationId xmlns="" xmlns:a16="http://schemas.microsoft.com/office/drawing/2014/main" id="{7194D714-76AB-4F29-B817-AA953BDE74EC}"/>
              </a:ext>
            </a:extLst>
          </p:cNvPr>
          <p:cNvSpPr txBox="1"/>
          <p:nvPr/>
        </p:nvSpPr>
        <p:spPr>
          <a:xfrm>
            <a:off x="1296194" y="609600"/>
            <a:ext cx="10426757" cy="417019"/>
          </a:xfrm>
          <a:prstGeom prst="rect">
            <a:avLst/>
          </a:prstGeom>
          <a:noFill/>
        </p:spPr>
        <p:txBody>
          <a:bodyPr wrap="square" rtlCol="0" anchor="ctr">
            <a:noAutofit/>
          </a:bodyPr>
          <a:lstStyle/>
          <a:p>
            <a:pPr lvl="0">
              <a:defRPr/>
            </a:pPr>
            <a:r>
              <a:rPr lang="el-GR" sz="2400" b="1" dirty="0" smtClean="0">
                <a:solidFill>
                  <a:prstClr val="black"/>
                </a:solidFill>
                <a:cs typeface="Arial" panose="020B0604020202020204" pitchFamily="34" charset="0"/>
              </a:rPr>
              <a:t>Υπουργείο Περιβάλλοντος και Ενέργειας: Σύνδεση </a:t>
            </a:r>
            <a:r>
              <a:rPr lang="el-GR" sz="2400" b="1" dirty="0">
                <a:solidFill>
                  <a:prstClr val="black"/>
                </a:solidFill>
                <a:cs typeface="Arial" panose="020B0604020202020204" pitchFamily="34" charset="0"/>
              </a:rPr>
              <a:t>με τις Στρατηγικές Επιλογές του Κυβερνητικού Προγράμματος</a:t>
            </a: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2" name="Rectangle 101">
            <a:extLst>
              <a:ext uri="{FF2B5EF4-FFF2-40B4-BE49-F238E27FC236}">
                <a16:creationId xmlns="" xmlns:a16="http://schemas.microsoft.com/office/drawing/2014/main" id="{BE3F9FC4-A3F9-48F7-A546-58BF10517C17}"/>
              </a:ext>
            </a:extLst>
          </p:cNvPr>
          <p:cNvSpPr/>
          <p:nvPr/>
        </p:nvSpPr>
        <p:spPr>
          <a:xfrm>
            <a:off x="2362994" y="1600200"/>
            <a:ext cx="5400703" cy="396000"/>
          </a:xfrm>
          <a:prstGeom prst="rect">
            <a:avLst/>
          </a:prstGeom>
          <a:solidFill>
            <a:srgbClr val="3462AB"/>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b="1" dirty="0">
                <a:solidFill>
                  <a:schemeClr val="bg1"/>
                </a:solidFill>
                <a:latin typeface="Arial" panose="020B0604020202020204" pitchFamily="34" charset="0"/>
                <a:cs typeface="Arial" panose="020B0604020202020204" pitchFamily="34" charset="0"/>
              </a:rPr>
              <a:t>Στρατηγικές Επιλογές </a:t>
            </a:r>
            <a:endParaRPr lang="en-US" sz="1200" b="1" dirty="0">
              <a:solidFill>
                <a:schemeClr val="bg1"/>
              </a:solidFill>
              <a:latin typeface="Arial" panose="020B0604020202020204" pitchFamily="34" charset="0"/>
              <a:cs typeface="Arial" panose="020B0604020202020204" pitchFamily="34" charset="0"/>
            </a:endParaRPr>
          </a:p>
        </p:txBody>
      </p:sp>
      <p:pic>
        <p:nvPicPr>
          <p:cNvPr id="256" name="Graphic 255" descr="Target">
            <a:extLst>
              <a:ext uri="{FF2B5EF4-FFF2-40B4-BE49-F238E27FC236}">
                <a16:creationId xmlns="" xmlns:a16="http://schemas.microsoft.com/office/drawing/2014/main" id="{9E2FAC49-255F-498C-8BDD-62EEA84D3948}"/>
              </a:ext>
            </a:extLst>
          </p:cNvPr>
          <p:cNvPicPr>
            <a:picLocks noChangeAspect="1"/>
          </p:cNvPicPr>
          <p:nvPr/>
        </p:nvPicPr>
        <p:blipFill>
          <a:blip r:embed="rId7" cstate="print">
            <a:extLst>
              <a:ext uri="{96DAC541-7B7A-43D3-8B79-37D633B846F1}">
                <asvg:svgBlip xmlns="" xmlns:asvg="http://schemas.microsoft.com/office/drawing/2016/SVG/main" r:embed=""/>
              </a:ext>
            </a:extLst>
          </a:blip>
          <a:stretch>
            <a:fillRect/>
          </a:stretch>
        </p:blipFill>
        <p:spPr>
          <a:xfrm>
            <a:off x="7232068" y="1614139"/>
            <a:ext cx="494318" cy="379843"/>
          </a:xfrm>
          <a:prstGeom prst="rect">
            <a:avLst/>
          </a:prstGeom>
        </p:spPr>
      </p:pic>
      <p:sp>
        <p:nvSpPr>
          <p:cNvPr id="227" name="Rectangle 226">
            <a:extLst>
              <a:ext uri="{FF2B5EF4-FFF2-40B4-BE49-F238E27FC236}">
                <a16:creationId xmlns="" xmlns:a16="http://schemas.microsoft.com/office/drawing/2014/main" id="{7D4BC270-B1C3-4051-B46C-F4E5F7CB7DDF}"/>
              </a:ext>
            </a:extLst>
          </p:cNvPr>
          <p:cNvSpPr/>
          <p:nvPr/>
        </p:nvSpPr>
        <p:spPr>
          <a:xfrm>
            <a:off x="7876001" y="1602083"/>
            <a:ext cx="2520328" cy="396000"/>
          </a:xfrm>
          <a:prstGeom prst="rect">
            <a:avLst/>
          </a:prstGeom>
          <a:solidFill>
            <a:srgbClr val="566579"/>
          </a:solidFill>
          <a:ln>
            <a:noFill/>
          </a:ln>
        </p:spPr>
        <p:style>
          <a:lnRef idx="0">
            <a:schemeClr val="accent1"/>
          </a:lnRef>
          <a:fillRef idx="1">
            <a:schemeClr val="accent1"/>
          </a:fillRef>
          <a:effectRef idx="0">
            <a:schemeClr val="dk1"/>
          </a:effectRef>
          <a:fontRef idx="minor">
            <a:schemeClr val="lt1"/>
          </a:fontRef>
        </p:style>
        <p:txBody>
          <a:bodyPr lIns="0" tIns="0" rIns="0" bIns="0" rtlCol="0" anchor="ctr"/>
          <a:lstStyle/>
          <a:p>
            <a:pPr algn="ctr"/>
            <a:r>
              <a:rPr lang="el-GR" sz="1100" dirty="0">
                <a:solidFill>
                  <a:schemeClr val="bg1"/>
                </a:solidFill>
                <a:latin typeface="Arial" panose="020B0604020202020204" pitchFamily="34" charset="0"/>
                <a:cs typeface="Arabic Typesetting" panose="03020402040406030203" pitchFamily="66" charset="-78"/>
              </a:rPr>
              <a:t>Αντιστοίχιση πλάνου Υπουργείου με Στρατηγική Επιλογή</a:t>
            </a:r>
            <a:endParaRPr lang="en-US" sz="1100" dirty="0">
              <a:solidFill>
                <a:schemeClr val="bg1"/>
              </a:solidFill>
              <a:latin typeface="Arial" panose="020B0604020202020204" pitchFamily="34" charset="0"/>
              <a:cs typeface="Arabic Typesetting" panose="03020402040406030203" pitchFamily="66" charset="-78"/>
            </a:endParaRPr>
          </a:p>
        </p:txBody>
      </p:sp>
      <p:sp>
        <p:nvSpPr>
          <p:cNvPr id="100" name="Rectangle 99">
            <a:extLst>
              <a:ext uri="{FF2B5EF4-FFF2-40B4-BE49-F238E27FC236}">
                <a16:creationId xmlns="" xmlns:a16="http://schemas.microsoft.com/office/drawing/2014/main" id="{0A21935A-405C-478D-B71D-0FF2B4A7BF57}"/>
              </a:ext>
            </a:extLst>
          </p:cNvPr>
          <p:cNvSpPr/>
          <p:nvPr/>
        </p:nvSpPr>
        <p:spPr>
          <a:xfrm>
            <a:off x="2363002" y="2085398"/>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indent="-176213"/>
            <a:r>
              <a:rPr lang="el-GR" sz="1100" dirty="0">
                <a:solidFill>
                  <a:schemeClr val="bg1"/>
                </a:solidFill>
                <a:latin typeface="Arial" panose="020B0604020202020204" pitchFamily="34" charset="0"/>
                <a:cs typeface="Arial" panose="020B0604020202020204" pitchFamily="34" charset="0"/>
              </a:rPr>
              <a:t>1. Αξία στην ακίνητη περιουσία</a:t>
            </a:r>
          </a:p>
        </p:txBody>
      </p:sp>
      <p:sp>
        <p:nvSpPr>
          <p:cNvPr id="110" name="Rectangle 109">
            <a:extLst>
              <a:ext uri="{FF2B5EF4-FFF2-40B4-BE49-F238E27FC236}">
                <a16:creationId xmlns="" xmlns:a16="http://schemas.microsoft.com/office/drawing/2014/main" id="{38F97935-4AC2-4E4F-8BEB-A9466D2504B3}"/>
              </a:ext>
            </a:extLst>
          </p:cNvPr>
          <p:cNvSpPr/>
          <p:nvPr/>
        </p:nvSpPr>
        <p:spPr>
          <a:xfrm>
            <a:off x="2363002" y="2452780"/>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2. Ασφάλεια στο σπίτι, στην πόλη και στη χώρα</a:t>
            </a:r>
            <a:endParaRPr lang="en-US" sz="1100" dirty="0">
              <a:solidFill>
                <a:schemeClr val="bg1"/>
              </a:solidFill>
              <a:latin typeface="Arial" panose="020B0604020202020204" pitchFamily="34" charset="0"/>
              <a:cs typeface="Arial" panose="020B0604020202020204" pitchFamily="34" charset="0"/>
            </a:endParaRPr>
          </a:p>
        </p:txBody>
      </p:sp>
      <p:sp>
        <p:nvSpPr>
          <p:cNvPr id="111" name="Rectangle 110">
            <a:extLst>
              <a:ext uri="{FF2B5EF4-FFF2-40B4-BE49-F238E27FC236}">
                <a16:creationId xmlns="" xmlns:a16="http://schemas.microsoft.com/office/drawing/2014/main" id="{249249C4-C3FF-4345-B387-C06FA76A617A}"/>
              </a:ext>
            </a:extLst>
          </p:cNvPr>
          <p:cNvSpPr/>
          <p:nvPr/>
        </p:nvSpPr>
        <p:spPr>
          <a:xfrm>
            <a:off x="2363002" y="2820162"/>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3. Διασφάλιση κοινωνικής συνοχής και αλληλεγγύης</a:t>
            </a:r>
            <a:endParaRPr lang="en-US" sz="1100" dirty="0">
              <a:solidFill>
                <a:schemeClr val="bg1"/>
              </a:solidFill>
              <a:latin typeface="Arial" panose="020B0604020202020204" pitchFamily="34" charset="0"/>
              <a:cs typeface="Arial" panose="020B0604020202020204" pitchFamily="34" charset="0"/>
            </a:endParaRPr>
          </a:p>
        </p:txBody>
      </p:sp>
      <p:sp>
        <p:nvSpPr>
          <p:cNvPr id="112" name="Rectangle 111">
            <a:extLst>
              <a:ext uri="{FF2B5EF4-FFF2-40B4-BE49-F238E27FC236}">
                <a16:creationId xmlns="" xmlns:a16="http://schemas.microsoft.com/office/drawing/2014/main" id="{5E8A95EF-6D2D-4553-A013-6256DE6A088B}"/>
              </a:ext>
            </a:extLst>
          </p:cNvPr>
          <p:cNvSpPr/>
          <p:nvPr/>
        </p:nvSpPr>
        <p:spPr>
          <a:xfrm>
            <a:off x="2363002" y="3187544"/>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indent="-176213"/>
            <a:r>
              <a:rPr lang="el-GR" sz="1100" dirty="0">
                <a:solidFill>
                  <a:schemeClr val="bg1"/>
                </a:solidFill>
                <a:latin typeface="Arial" panose="020B0604020202020204" pitchFamily="34" charset="0"/>
                <a:cs typeface="Arial" panose="020B0604020202020204" pitchFamily="34" charset="0"/>
              </a:rPr>
              <a:t>4. Εκπαίδευση που απελευθερώνει το δυναμικό των Ελλήνων </a:t>
            </a:r>
            <a:endParaRPr lang="en-US" sz="1100" dirty="0">
              <a:solidFill>
                <a:schemeClr val="bg1"/>
              </a:solidFill>
              <a:latin typeface="Arial" panose="020B0604020202020204" pitchFamily="34" charset="0"/>
              <a:cs typeface="Arial" panose="020B0604020202020204" pitchFamily="34" charset="0"/>
            </a:endParaRPr>
          </a:p>
        </p:txBody>
      </p:sp>
      <p:sp>
        <p:nvSpPr>
          <p:cNvPr id="113" name="Rectangle 112">
            <a:extLst>
              <a:ext uri="{FF2B5EF4-FFF2-40B4-BE49-F238E27FC236}">
                <a16:creationId xmlns="" xmlns:a16="http://schemas.microsoft.com/office/drawing/2014/main" id="{3BAC5711-9293-48BA-9403-2CE32D050A43}"/>
              </a:ext>
            </a:extLst>
          </p:cNvPr>
          <p:cNvSpPr/>
          <p:nvPr/>
        </p:nvSpPr>
        <p:spPr>
          <a:xfrm>
            <a:off x="2363002" y="3554926"/>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5. Ενίσχυση της θέσης της Ελλάδας στον κόσμο</a:t>
            </a:r>
            <a:endParaRPr lang="en-US" sz="1100" dirty="0">
              <a:solidFill>
                <a:schemeClr val="bg1"/>
              </a:solidFill>
              <a:latin typeface="Arial" panose="020B0604020202020204" pitchFamily="34" charset="0"/>
              <a:cs typeface="Arial" panose="020B0604020202020204" pitchFamily="34" charset="0"/>
            </a:endParaRPr>
          </a:p>
        </p:txBody>
      </p:sp>
      <p:sp>
        <p:nvSpPr>
          <p:cNvPr id="114" name="Rectangle 113">
            <a:extLst>
              <a:ext uri="{FF2B5EF4-FFF2-40B4-BE49-F238E27FC236}">
                <a16:creationId xmlns="" xmlns:a16="http://schemas.microsoft.com/office/drawing/2014/main" id="{7C45C905-2573-402E-A6E3-1172CB22F21F}"/>
              </a:ext>
            </a:extLst>
          </p:cNvPr>
          <p:cNvSpPr/>
          <p:nvPr/>
        </p:nvSpPr>
        <p:spPr>
          <a:xfrm>
            <a:off x="2363002" y="3922308"/>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6. Ισχυρή ανάπτυξη με περισσότερες επενδύσεις και νέες  καλύτερες δουλειές</a:t>
            </a:r>
            <a:endParaRPr lang="en-US" sz="1100" dirty="0">
              <a:solidFill>
                <a:schemeClr val="bg1"/>
              </a:solidFill>
              <a:latin typeface="Arial" panose="020B0604020202020204" pitchFamily="34" charset="0"/>
              <a:cs typeface="Arial" panose="020B0604020202020204" pitchFamily="34" charset="0"/>
            </a:endParaRPr>
          </a:p>
        </p:txBody>
      </p:sp>
      <p:sp>
        <p:nvSpPr>
          <p:cNvPr id="204" name="Rectangle 203">
            <a:extLst>
              <a:ext uri="{FF2B5EF4-FFF2-40B4-BE49-F238E27FC236}">
                <a16:creationId xmlns="" xmlns:a16="http://schemas.microsoft.com/office/drawing/2014/main" id="{4D955E89-DF85-4106-8AC1-C29F2E131E32}"/>
              </a:ext>
            </a:extLst>
          </p:cNvPr>
          <p:cNvSpPr/>
          <p:nvPr/>
        </p:nvSpPr>
        <p:spPr>
          <a:xfrm>
            <a:off x="7876001" y="2085398"/>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07" name="Rectangle 206">
            <a:extLst>
              <a:ext uri="{FF2B5EF4-FFF2-40B4-BE49-F238E27FC236}">
                <a16:creationId xmlns="" xmlns:a16="http://schemas.microsoft.com/office/drawing/2014/main" id="{61C1CA55-E1A3-45E3-9135-6D58C5F88778}"/>
              </a:ext>
            </a:extLst>
          </p:cNvPr>
          <p:cNvSpPr/>
          <p:nvPr/>
        </p:nvSpPr>
        <p:spPr>
          <a:xfrm>
            <a:off x="7876001" y="2452780"/>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10" name="Rectangle 209">
            <a:extLst>
              <a:ext uri="{FF2B5EF4-FFF2-40B4-BE49-F238E27FC236}">
                <a16:creationId xmlns="" xmlns:a16="http://schemas.microsoft.com/office/drawing/2014/main" id="{0E18DF6D-EE1B-46AD-9FAC-E6685BC0824C}"/>
              </a:ext>
            </a:extLst>
          </p:cNvPr>
          <p:cNvSpPr/>
          <p:nvPr/>
        </p:nvSpPr>
        <p:spPr>
          <a:xfrm>
            <a:off x="7876001" y="2820162"/>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14" name="Rectangle 213">
            <a:extLst>
              <a:ext uri="{FF2B5EF4-FFF2-40B4-BE49-F238E27FC236}">
                <a16:creationId xmlns="" xmlns:a16="http://schemas.microsoft.com/office/drawing/2014/main" id="{ACBF1398-0D51-4887-84B8-D4DE0A737CF3}"/>
              </a:ext>
            </a:extLst>
          </p:cNvPr>
          <p:cNvSpPr/>
          <p:nvPr/>
        </p:nvSpPr>
        <p:spPr>
          <a:xfrm>
            <a:off x="7876001" y="3187544"/>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21" name="Rectangle 220">
            <a:extLst>
              <a:ext uri="{FF2B5EF4-FFF2-40B4-BE49-F238E27FC236}">
                <a16:creationId xmlns="" xmlns:a16="http://schemas.microsoft.com/office/drawing/2014/main" id="{04E50416-F013-4A34-871C-D99E11EFA174}"/>
              </a:ext>
            </a:extLst>
          </p:cNvPr>
          <p:cNvSpPr/>
          <p:nvPr/>
        </p:nvSpPr>
        <p:spPr>
          <a:xfrm>
            <a:off x="7876001" y="3554926"/>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en-US" sz="1600">
                <a:solidFill>
                  <a:srgbClr val="41719C"/>
                </a:solidFill>
                <a:latin typeface="Arial" panose="020B0604020202020204" pitchFamily="34" charset="0"/>
                <a:cs typeface="Arabic Typesetting" panose="03020402040406030203" pitchFamily="66" charset="-78"/>
                <a:sym typeface="Wingdings" panose="05000000000000000000" pitchFamily="2" charset="2"/>
              </a:rPr>
              <a:t></a:t>
            </a:r>
            <a:endParaRPr lang="en-US" sz="1600" dirty="0">
              <a:solidFill>
                <a:srgbClr val="41719C"/>
              </a:solidFill>
              <a:latin typeface="Arial" panose="020B0604020202020204" pitchFamily="34" charset="0"/>
              <a:cs typeface="Arabic Typesetting" panose="03020402040406030203" pitchFamily="66" charset="-78"/>
            </a:endParaRPr>
          </a:p>
        </p:txBody>
      </p:sp>
      <p:sp>
        <p:nvSpPr>
          <p:cNvPr id="224" name="Rectangle 223">
            <a:extLst>
              <a:ext uri="{FF2B5EF4-FFF2-40B4-BE49-F238E27FC236}">
                <a16:creationId xmlns="" xmlns:a16="http://schemas.microsoft.com/office/drawing/2014/main" id="{E6E39249-C7F1-4811-A583-50D48B7B7709}"/>
              </a:ext>
            </a:extLst>
          </p:cNvPr>
          <p:cNvSpPr/>
          <p:nvPr/>
        </p:nvSpPr>
        <p:spPr>
          <a:xfrm>
            <a:off x="7876001" y="3922308"/>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en-US" sz="1600" dirty="0">
                <a:solidFill>
                  <a:srgbClr val="41719C"/>
                </a:solidFill>
                <a:latin typeface="Arial" panose="020B0604020202020204" pitchFamily="34" charset="0"/>
                <a:cs typeface="Arabic Typesetting" panose="03020402040406030203" pitchFamily="66" charset="-78"/>
                <a:sym typeface="Wingdings" panose="05000000000000000000" pitchFamily="2" charset="2"/>
              </a:rPr>
              <a:t></a:t>
            </a:r>
            <a:endParaRPr lang="en-US" sz="1600" dirty="0">
              <a:solidFill>
                <a:srgbClr val="41719C"/>
              </a:solidFill>
              <a:latin typeface="Arial" panose="020B0604020202020204" pitchFamily="34" charset="0"/>
              <a:cs typeface="Arabic Typesetting" panose="03020402040406030203" pitchFamily="66" charset="-78"/>
            </a:endParaRPr>
          </a:p>
        </p:txBody>
      </p:sp>
      <p:sp>
        <p:nvSpPr>
          <p:cNvPr id="48" name="Rectangle 47">
            <a:extLst>
              <a:ext uri="{FF2B5EF4-FFF2-40B4-BE49-F238E27FC236}">
                <a16:creationId xmlns="" xmlns:a16="http://schemas.microsoft.com/office/drawing/2014/main" id="{7C45C905-2573-402E-A6E3-1172CB22F21F}"/>
              </a:ext>
            </a:extLst>
          </p:cNvPr>
          <p:cNvSpPr/>
          <p:nvPr/>
        </p:nvSpPr>
        <p:spPr>
          <a:xfrm>
            <a:off x="2363002" y="4289690"/>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7. Νέο κοινωνικό συμβόλαιο κράτους-εργαζομένων-επιχειρήσεων</a:t>
            </a:r>
          </a:p>
        </p:txBody>
      </p:sp>
      <p:sp>
        <p:nvSpPr>
          <p:cNvPr id="49" name="Rectangle 48">
            <a:extLst>
              <a:ext uri="{FF2B5EF4-FFF2-40B4-BE49-F238E27FC236}">
                <a16:creationId xmlns="" xmlns:a16="http://schemas.microsoft.com/office/drawing/2014/main" id="{E6E39249-C7F1-4811-A583-50D48B7B7709}"/>
              </a:ext>
            </a:extLst>
          </p:cNvPr>
          <p:cNvSpPr/>
          <p:nvPr/>
        </p:nvSpPr>
        <p:spPr>
          <a:xfrm>
            <a:off x="7876001" y="4289690"/>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54" name="Rectangle 53">
            <a:extLst>
              <a:ext uri="{FF2B5EF4-FFF2-40B4-BE49-F238E27FC236}">
                <a16:creationId xmlns="" xmlns:a16="http://schemas.microsoft.com/office/drawing/2014/main" id="{7C45C905-2573-402E-A6E3-1172CB22F21F}"/>
              </a:ext>
            </a:extLst>
          </p:cNvPr>
          <p:cNvSpPr/>
          <p:nvPr/>
        </p:nvSpPr>
        <p:spPr>
          <a:xfrm>
            <a:off x="2363002" y="4657072"/>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8. Ποιοτική Δημόσια Υγεία για όλους τους Έλληνες</a:t>
            </a:r>
          </a:p>
        </p:txBody>
      </p:sp>
      <p:sp>
        <p:nvSpPr>
          <p:cNvPr id="55" name="Rectangle 54">
            <a:extLst>
              <a:ext uri="{FF2B5EF4-FFF2-40B4-BE49-F238E27FC236}">
                <a16:creationId xmlns="" xmlns:a16="http://schemas.microsoft.com/office/drawing/2014/main" id="{E6E39249-C7F1-4811-A583-50D48B7B7709}"/>
              </a:ext>
            </a:extLst>
          </p:cNvPr>
          <p:cNvSpPr/>
          <p:nvPr/>
        </p:nvSpPr>
        <p:spPr>
          <a:xfrm>
            <a:off x="7876001" y="4657072"/>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59" name="Rectangle 58">
            <a:extLst>
              <a:ext uri="{FF2B5EF4-FFF2-40B4-BE49-F238E27FC236}">
                <a16:creationId xmlns="" xmlns:a16="http://schemas.microsoft.com/office/drawing/2014/main" id="{7C45C905-2573-402E-A6E3-1172CB22F21F}"/>
              </a:ext>
            </a:extLst>
          </p:cNvPr>
          <p:cNvSpPr/>
          <p:nvPr/>
        </p:nvSpPr>
        <p:spPr>
          <a:xfrm>
            <a:off x="2363002" y="5024454"/>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r>
              <a:rPr lang="el-GR" sz="1100" dirty="0">
                <a:solidFill>
                  <a:schemeClr val="bg1"/>
                </a:solidFill>
                <a:latin typeface="Arial" panose="020B0604020202020204" pitchFamily="34" charset="0"/>
                <a:cs typeface="Arial" panose="020B0604020202020204" pitchFamily="34" charset="0"/>
              </a:rPr>
              <a:t>9. Προστασία περιβάλλοντος, προσαρμογή στην κλιματική αλλαγή και βιώσιμη ανάπτυξη</a:t>
            </a:r>
          </a:p>
        </p:txBody>
      </p:sp>
      <p:sp>
        <p:nvSpPr>
          <p:cNvPr id="60" name="Rectangle 59">
            <a:extLst>
              <a:ext uri="{FF2B5EF4-FFF2-40B4-BE49-F238E27FC236}">
                <a16:creationId xmlns="" xmlns:a16="http://schemas.microsoft.com/office/drawing/2014/main" id="{E6E39249-C7F1-4811-A583-50D48B7B7709}"/>
              </a:ext>
            </a:extLst>
          </p:cNvPr>
          <p:cNvSpPr/>
          <p:nvPr/>
        </p:nvSpPr>
        <p:spPr>
          <a:xfrm>
            <a:off x="7876001" y="5024454"/>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en-US" sz="1600">
                <a:solidFill>
                  <a:srgbClr val="41719C"/>
                </a:solidFill>
                <a:latin typeface="Arial" panose="020B0604020202020204" pitchFamily="34" charset="0"/>
                <a:cs typeface="Arabic Typesetting" panose="03020402040406030203" pitchFamily="66" charset="-78"/>
                <a:sym typeface="Wingdings" panose="05000000000000000000" pitchFamily="2" charset="2"/>
              </a:rPr>
              <a:t></a:t>
            </a:r>
            <a:endParaRPr lang="en-US" sz="1600" dirty="0">
              <a:solidFill>
                <a:srgbClr val="41719C"/>
              </a:solidFill>
              <a:latin typeface="Arial" panose="020B0604020202020204" pitchFamily="34" charset="0"/>
              <a:cs typeface="Arabic Typesetting" panose="03020402040406030203" pitchFamily="66" charset="-78"/>
            </a:endParaRPr>
          </a:p>
        </p:txBody>
      </p:sp>
      <p:sp>
        <p:nvSpPr>
          <p:cNvPr id="64" name="Rectangle 63">
            <a:extLst>
              <a:ext uri="{FF2B5EF4-FFF2-40B4-BE49-F238E27FC236}">
                <a16:creationId xmlns="" xmlns:a16="http://schemas.microsoft.com/office/drawing/2014/main" id="{7C45C905-2573-402E-A6E3-1172CB22F21F}"/>
              </a:ext>
            </a:extLst>
          </p:cNvPr>
          <p:cNvSpPr/>
          <p:nvPr/>
        </p:nvSpPr>
        <p:spPr>
          <a:xfrm>
            <a:off x="2363002" y="5391836"/>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10. Σύγχρονο Κράτος λιτό και αποτελεσματικό στην υπηρεσία του πολίτη</a:t>
            </a:r>
          </a:p>
        </p:txBody>
      </p:sp>
      <p:sp>
        <p:nvSpPr>
          <p:cNvPr id="65" name="Rectangle 64">
            <a:extLst>
              <a:ext uri="{FF2B5EF4-FFF2-40B4-BE49-F238E27FC236}">
                <a16:creationId xmlns="" xmlns:a16="http://schemas.microsoft.com/office/drawing/2014/main" id="{E6E39249-C7F1-4811-A583-50D48B7B7709}"/>
              </a:ext>
            </a:extLst>
          </p:cNvPr>
          <p:cNvSpPr/>
          <p:nvPr/>
        </p:nvSpPr>
        <p:spPr>
          <a:xfrm>
            <a:off x="7876001" y="5391836"/>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
        <p:nvSpPr>
          <p:cNvPr id="69" name="Rectangle 68">
            <a:extLst>
              <a:ext uri="{FF2B5EF4-FFF2-40B4-BE49-F238E27FC236}">
                <a16:creationId xmlns="" xmlns:a16="http://schemas.microsoft.com/office/drawing/2014/main" id="{7C45C905-2573-402E-A6E3-1172CB22F21F}"/>
              </a:ext>
            </a:extLst>
          </p:cNvPr>
          <p:cNvSpPr/>
          <p:nvPr/>
        </p:nvSpPr>
        <p:spPr>
          <a:xfrm>
            <a:off x="2362994" y="5759213"/>
            <a:ext cx="5400703" cy="324000"/>
          </a:xfrm>
          <a:prstGeom prst="rect">
            <a:avLst/>
          </a:prstGeom>
          <a:solidFill>
            <a:schemeClr val="tx2">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100" dirty="0">
                <a:solidFill>
                  <a:schemeClr val="bg1"/>
                </a:solidFill>
                <a:latin typeface="Arial" panose="020B0604020202020204" pitchFamily="34" charset="0"/>
                <a:cs typeface="Arial" panose="020B0604020202020204" pitchFamily="34" charset="0"/>
              </a:rPr>
              <a:t>11. Υψηλότερο διαθέσιμο εισόδημα για όλους</a:t>
            </a:r>
          </a:p>
        </p:txBody>
      </p:sp>
      <p:sp>
        <p:nvSpPr>
          <p:cNvPr id="70" name="Rectangle 69">
            <a:extLst>
              <a:ext uri="{FF2B5EF4-FFF2-40B4-BE49-F238E27FC236}">
                <a16:creationId xmlns="" xmlns:a16="http://schemas.microsoft.com/office/drawing/2014/main" id="{E6E39249-C7F1-4811-A583-50D48B7B7709}"/>
              </a:ext>
            </a:extLst>
          </p:cNvPr>
          <p:cNvSpPr/>
          <p:nvPr/>
        </p:nvSpPr>
        <p:spPr>
          <a:xfrm>
            <a:off x="7876001" y="5759213"/>
            <a:ext cx="2520328" cy="324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1600" dirty="0">
              <a:solidFill>
                <a:srgbClr val="41719C"/>
              </a:solidFill>
              <a:latin typeface="Arial" panose="020B0604020202020204" pitchFamily="34" charset="0"/>
              <a:cs typeface="Arabic Typesetting" panose="03020402040406030203" pitchFamily="66" charset="-78"/>
            </a:endParaRPr>
          </a:p>
        </p:txBody>
      </p:sp>
    </p:spTree>
    <p:extLst>
      <p:ext uri="{BB962C8B-B14F-4D97-AF65-F5344CB8AC3E}">
        <p14:creationId xmlns:p14="http://schemas.microsoft.com/office/powerpoint/2010/main" xmlns="" val="3796488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nvPr>
        </p:nvGraphicFramePr>
        <p:xfrm>
          <a:off x="1589" y="1589"/>
          <a:ext cx="1587" cy="1587"/>
        </p:xfrm>
        <a:graphic>
          <a:graphicData uri="http://schemas.openxmlformats.org/presentationml/2006/ole">
            <p:oleObj spid="_x0000_s195586" name="think-cell Slide" r:id="rId6" imgW="360" imgH="360" progId="">
              <p:embed/>
            </p:oleObj>
          </a:graphicData>
        </a:graphic>
      </p:graphicFrame>
      <p:sp>
        <p:nvSpPr>
          <p:cNvPr id="5" name="Rectangle 4" hidden="1">
            <a:extLst>
              <a:ext uri="{FF2B5EF4-FFF2-40B4-BE49-F238E27FC236}">
                <a16:creationId xmlns="" xmlns:a16="http://schemas.microsoft.com/office/drawing/2014/main" id="{9EFD4C57-0FB5-4AC6-A9AE-F38A86DE2332}"/>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534194" y="381000"/>
            <a:ext cx="10516970" cy="830995"/>
          </a:xfrm>
        </p:spPr>
        <p:txBody>
          <a:bodyPr>
            <a:noAutofit/>
          </a:bodyPr>
          <a:lstStyle/>
          <a:p>
            <a:pPr>
              <a:spcBef>
                <a:spcPts val="600"/>
              </a:spcBef>
              <a:spcAft>
                <a:spcPts val="600"/>
              </a:spcAft>
            </a:pPr>
            <a:r>
              <a:rPr lang="el-GR" sz="2000" b="1" dirty="0" smtClean="0"/>
              <a:t>Υπουργείο Περιβάλλοντος και Ενέργειας</a:t>
            </a:r>
            <a:br>
              <a:rPr lang="el-GR" sz="2000" b="1" dirty="0" smtClean="0"/>
            </a:br>
            <a:r>
              <a:rPr lang="el-GR" sz="2000" b="1" dirty="0" smtClean="0"/>
              <a:t>Στόχος </a:t>
            </a:r>
            <a:r>
              <a:rPr lang="el-GR" sz="2000" b="1" dirty="0"/>
              <a:t>4: Εκσυγχρονισμός και απλοποίηση του πλαισίου για τον χωροταξικό και πολεοδομικό </a:t>
            </a:r>
            <a:r>
              <a:rPr lang="el-GR" sz="2000" b="1" dirty="0" smtClean="0"/>
              <a:t>σχεδιασμό</a:t>
            </a:r>
            <a:endParaRPr lang="en-US" sz="2800" b="1" dirty="0"/>
          </a:p>
        </p:txBody>
      </p:sp>
      <p:grpSp>
        <p:nvGrpSpPr>
          <p:cNvPr id="3" name="Group 5"/>
          <p:cNvGrpSpPr/>
          <p:nvPr/>
        </p:nvGrpSpPr>
        <p:grpSpPr>
          <a:xfrm>
            <a:off x="762794" y="1371600"/>
            <a:ext cx="9241112" cy="468437"/>
            <a:chOff x="1535167" y="1601813"/>
            <a:chExt cx="9089771" cy="720000"/>
          </a:xfrm>
        </p:grpSpPr>
        <p:sp>
          <p:nvSpPr>
            <p:cNvPr id="30" name="Right Triangle 29"/>
            <p:cNvSpPr/>
            <p:nvPr/>
          </p:nvSpPr>
          <p:spPr>
            <a:xfrm>
              <a:off x="1535167" y="1601813"/>
              <a:ext cx="449771" cy="633684"/>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Arial" panose="020B0604020202020204" pitchFamily="34" charset="0"/>
                <a:cs typeface="Arial" panose="020B0604020202020204" pitchFamily="34" charset="0"/>
              </a:endParaRPr>
            </a:p>
          </p:txBody>
        </p:sp>
        <p:sp>
          <p:nvSpPr>
            <p:cNvPr id="31" name="TextBox 30"/>
            <p:cNvSpPr txBox="1"/>
            <p:nvPr/>
          </p:nvSpPr>
          <p:spPr>
            <a:xfrm>
              <a:off x="1984938" y="1601813"/>
              <a:ext cx="8640000" cy="720000"/>
            </a:xfrm>
            <a:prstGeom prst="rect">
              <a:avLst/>
            </a:prstGeom>
            <a:noFill/>
          </p:spPr>
          <p:txBody>
            <a:bodyPr wrap="square" rtlCol="0" anchor="ctr">
              <a:noAutofit/>
            </a:bodyPr>
            <a:lstStyle/>
            <a:p>
              <a:pPr fontAlgn="base"/>
              <a:r>
                <a:rPr lang="el-GR" b="1" dirty="0"/>
                <a:t>Προσδοκώμενα αποτελέσματα</a:t>
              </a:r>
              <a:endParaRPr lang="en-US" b="1" dirty="0"/>
            </a:p>
          </p:txBody>
        </p:sp>
      </p:grpSp>
      <p:sp>
        <p:nvSpPr>
          <p:cNvPr id="4" name="Rectangle 3">
            <a:extLst>
              <a:ext uri="{FF2B5EF4-FFF2-40B4-BE49-F238E27FC236}">
                <a16:creationId xmlns="" xmlns:a16="http://schemas.microsoft.com/office/drawing/2014/main" id="{6F52D20E-DEA9-4708-9FFE-0DFB3D6B890E}"/>
              </a:ext>
            </a:extLst>
          </p:cNvPr>
          <p:cNvSpPr/>
          <p:nvPr/>
        </p:nvSpPr>
        <p:spPr>
          <a:xfrm>
            <a:off x="2555756" y="2070463"/>
            <a:ext cx="1553011" cy="830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b="1" dirty="0">
                <a:solidFill>
                  <a:schemeClr val="tx1"/>
                </a:solidFill>
              </a:rPr>
              <a:t>55%</a:t>
            </a:r>
            <a:endParaRPr lang="en-US" sz="2800" b="1" dirty="0">
              <a:solidFill>
                <a:schemeClr val="tx1"/>
              </a:solidFill>
            </a:endParaRPr>
          </a:p>
        </p:txBody>
      </p:sp>
      <p:sp>
        <p:nvSpPr>
          <p:cNvPr id="18" name="Rectangle 17">
            <a:extLst>
              <a:ext uri="{FF2B5EF4-FFF2-40B4-BE49-F238E27FC236}">
                <a16:creationId xmlns="" xmlns:a16="http://schemas.microsoft.com/office/drawing/2014/main" id="{E614F70A-15DC-4425-8598-A6D0E8A9D09F}"/>
              </a:ext>
            </a:extLst>
          </p:cNvPr>
          <p:cNvSpPr/>
          <p:nvPr/>
        </p:nvSpPr>
        <p:spPr>
          <a:xfrm>
            <a:off x="2555755" y="3988809"/>
            <a:ext cx="1553011" cy="830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b="1" dirty="0">
                <a:solidFill>
                  <a:schemeClr val="tx1"/>
                </a:solidFill>
              </a:rPr>
              <a:t>94%</a:t>
            </a:r>
            <a:endParaRPr lang="en-US" sz="2800" b="1" dirty="0">
              <a:solidFill>
                <a:schemeClr val="tx1"/>
              </a:solidFill>
            </a:endParaRPr>
          </a:p>
        </p:txBody>
      </p:sp>
      <p:sp>
        <p:nvSpPr>
          <p:cNvPr id="26" name="Rectangle 25">
            <a:extLst>
              <a:ext uri="{FF2B5EF4-FFF2-40B4-BE49-F238E27FC236}">
                <a16:creationId xmlns="" xmlns:a16="http://schemas.microsoft.com/office/drawing/2014/main" id="{F6BA021F-5BA9-4FA0-8BD2-9F278E83B0E5}"/>
              </a:ext>
            </a:extLst>
          </p:cNvPr>
          <p:cNvSpPr/>
          <p:nvPr/>
        </p:nvSpPr>
        <p:spPr>
          <a:xfrm>
            <a:off x="4231039" y="2070463"/>
            <a:ext cx="7473753" cy="1640908"/>
          </a:xfrm>
          <a:prstGeom prst="rect">
            <a:avLst/>
          </a:prstGeom>
          <a:solidFill>
            <a:schemeClr val="bg1">
              <a:lumMod val="85000"/>
            </a:schemeClr>
          </a:solidFill>
          <a:ln>
            <a:noFill/>
          </a:ln>
        </p:spPr>
        <p:txBody>
          <a:bodyPr wrap="square" anchor="t">
            <a:noAutofit/>
          </a:bodyPr>
          <a:lstStyle/>
          <a:p>
            <a:pPr fontAlgn="base">
              <a:spcAft>
                <a:spcPts val="600"/>
              </a:spcAft>
            </a:pPr>
            <a:r>
              <a:rPr lang="el-GR" sz="1400" dirty="0"/>
              <a:t>Μέσα από τις παρεμβάσεις για την επιτάχυνση των διαδικασιών εκπόνησης και έγκρισης Τοπικών Χωρικών Σχεδίων και την υλοποίηση του σχετικού προγράμματος, εκτιμάται πως το 55% της επικράτειας θα καλυφθεί με χρήσεις γης εντός μιας τετραετίας. Εντός του 2020 θα ανατεθούν οι μελέτες για εκπόνηση Τοπικών Χωρικών Σχεδίων για </a:t>
            </a:r>
            <a:r>
              <a:rPr lang="el-GR" sz="1400" b="1" dirty="0"/>
              <a:t>250 από τις 1.035 Δημοτικές Ενότητες της χώρας.</a:t>
            </a:r>
          </a:p>
          <a:p>
            <a:pPr fontAlgn="base">
              <a:spcAft>
                <a:spcPts val="600"/>
              </a:spcAft>
            </a:pPr>
            <a:r>
              <a:rPr lang="el-GR" sz="1400" dirty="0"/>
              <a:t>Σήμερα, μόλις το 20% των Δημοτικών Ενοτήτων καλύπτονται με θεσμοθετημένες χρήσεις γης, και αυτό το ποσοστό επιτεύχθηκε σε διάστημα 35 ετών. </a:t>
            </a:r>
          </a:p>
        </p:txBody>
      </p:sp>
      <p:sp>
        <p:nvSpPr>
          <p:cNvPr id="28" name="Rectangle 27">
            <a:extLst>
              <a:ext uri="{FF2B5EF4-FFF2-40B4-BE49-F238E27FC236}">
                <a16:creationId xmlns="" xmlns:a16="http://schemas.microsoft.com/office/drawing/2014/main" id="{F6BA021F-5BA9-4FA0-8BD2-9F278E83B0E5}"/>
              </a:ext>
            </a:extLst>
          </p:cNvPr>
          <p:cNvSpPr/>
          <p:nvPr/>
        </p:nvSpPr>
        <p:spPr>
          <a:xfrm>
            <a:off x="4231037" y="3988808"/>
            <a:ext cx="7473753" cy="980846"/>
          </a:xfrm>
          <a:prstGeom prst="rect">
            <a:avLst/>
          </a:prstGeom>
          <a:solidFill>
            <a:schemeClr val="bg1">
              <a:lumMod val="85000"/>
            </a:schemeClr>
          </a:solidFill>
          <a:ln>
            <a:noFill/>
          </a:ln>
        </p:spPr>
        <p:txBody>
          <a:bodyPr wrap="square" anchor="t">
            <a:noAutofit/>
          </a:bodyPr>
          <a:lstStyle/>
          <a:p>
            <a:pPr fontAlgn="base">
              <a:spcAft>
                <a:spcPts val="600"/>
              </a:spcAft>
            </a:pPr>
            <a:r>
              <a:rPr lang="el-GR" sz="1400" dirty="0"/>
              <a:t>Έως το τέλος του 2020 θα έχει ολοκληρωθεί η διαδικασία συλλογής ιδιοκτησιακών δικαιωμάτων για το </a:t>
            </a:r>
            <a:r>
              <a:rPr lang="el-GR" sz="1400" b="1" dirty="0"/>
              <a:t>94% της επικράτειας </a:t>
            </a:r>
            <a:r>
              <a:rPr lang="el-GR" sz="1400" dirty="0"/>
              <a:t>(στο οποίο έχουν ανατεθεί μελέτες). </a:t>
            </a:r>
          </a:p>
          <a:p>
            <a:pPr fontAlgn="base">
              <a:spcAft>
                <a:spcPts val="600"/>
              </a:spcAft>
            </a:pPr>
            <a:r>
              <a:rPr lang="el-GR" sz="1400" dirty="0"/>
              <a:t>Μέσα από τις θεσμικές παρεμβάσεις που προγραμματίζονται για το πρώτο εξάμηνο του 2020, θα επιταχυνθούν περαιτέρω οι διαδικασίες για την ολοκλήρωση του Κτηματολογίου. </a:t>
            </a:r>
          </a:p>
        </p:txBody>
      </p:sp>
      <p:sp>
        <p:nvSpPr>
          <p:cNvPr id="13" name="TextBox 12">
            <a:extLst>
              <a:ext uri="{FF2B5EF4-FFF2-40B4-BE49-F238E27FC236}">
                <a16:creationId xmlns="" xmlns:a16="http://schemas.microsoft.com/office/drawing/2014/main" id="{1D301096-06B6-4BA2-93DD-94E1B03A543A}"/>
              </a:ext>
            </a:extLst>
          </p:cNvPr>
          <p:cNvSpPr txBox="1"/>
          <p:nvPr/>
        </p:nvSpPr>
        <p:spPr>
          <a:xfrm>
            <a:off x="610394" y="2133600"/>
            <a:ext cx="2006497" cy="892552"/>
          </a:xfrm>
          <a:prstGeom prst="rect">
            <a:avLst/>
          </a:prstGeom>
          <a:noFill/>
        </p:spPr>
        <p:txBody>
          <a:bodyPr wrap="square" rtlCol="0">
            <a:spAutoFit/>
          </a:bodyPr>
          <a:lstStyle/>
          <a:p>
            <a:pPr fontAlgn="base"/>
            <a:r>
              <a:rPr lang="el-GR" sz="1300" b="1" dirty="0"/>
              <a:t>Αύξηση του ποσοστού κάλυψης της επικράτειας με χρήσεις γης</a:t>
            </a:r>
          </a:p>
        </p:txBody>
      </p:sp>
      <p:sp>
        <p:nvSpPr>
          <p:cNvPr id="14" name="TextBox 13">
            <a:extLst>
              <a:ext uri="{FF2B5EF4-FFF2-40B4-BE49-F238E27FC236}">
                <a16:creationId xmlns="" xmlns:a16="http://schemas.microsoft.com/office/drawing/2014/main" id="{6101D210-3F1B-42B4-B1E8-51DA9A9AB85B}"/>
              </a:ext>
            </a:extLst>
          </p:cNvPr>
          <p:cNvSpPr txBox="1"/>
          <p:nvPr/>
        </p:nvSpPr>
        <p:spPr>
          <a:xfrm>
            <a:off x="556014" y="4039733"/>
            <a:ext cx="1884225" cy="692497"/>
          </a:xfrm>
          <a:prstGeom prst="rect">
            <a:avLst/>
          </a:prstGeom>
          <a:noFill/>
        </p:spPr>
        <p:txBody>
          <a:bodyPr wrap="square" rtlCol="0">
            <a:spAutoFit/>
          </a:bodyPr>
          <a:lstStyle/>
          <a:p>
            <a:pPr fontAlgn="base"/>
            <a:r>
              <a:rPr lang="el-GR" sz="1300" b="1" dirty="0"/>
              <a:t>Επιτάχυνση της διαδικασίας κτηματογράφησης </a:t>
            </a:r>
            <a:endParaRPr lang="en-US" sz="1300" b="1" dirty="0"/>
          </a:p>
        </p:txBody>
      </p:sp>
    </p:spTree>
    <p:extLst>
      <p:ext uri="{BB962C8B-B14F-4D97-AF65-F5344CB8AC3E}">
        <p14:creationId xmlns:p14="http://schemas.microsoft.com/office/powerpoint/2010/main" xmlns="" val="3079359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sz="2400" dirty="0" smtClean="0"/>
              <a:t>Εθνικό Σχέδιο Μεταρρυθμίσεων: «Ελλάδα Μπροστά»</a:t>
            </a:r>
            <a:endParaRPr lang="el-GR" sz="2400" dirty="0"/>
          </a:p>
        </p:txBody>
      </p:sp>
      <p:sp>
        <p:nvSpPr>
          <p:cNvPr id="7" name="6 - TextBox"/>
          <p:cNvSpPr txBox="1"/>
          <p:nvPr/>
        </p:nvSpPr>
        <p:spPr>
          <a:xfrm>
            <a:off x="1219994" y="1828800"/>
            <a:ext cx="9906000" cy="2169825"/>
          </a:xfrm>
          <a:prstGeom prst="rect">
            <a:avLst/>
          </a:prstGeom>
          <a:noFill/>
        </p:spPr>
        <p:txBody>
          <a:bodyPr wrap="square" rtlCol="0">
            <a:spAutoFit/>
          </a:bodyPr>
          <a:lstStyle/>
          <a:p>
            <a:pPr>
              <a:lnSpc>
                <a:spcPct val="150000"/>
              </a:lnSpc>
              <a:spcAft>
                <a:spcPts val="1200"/>
              </a:spcAft>
            </a:pPr>
            <a:r>
              <a:rPr lang="el-GR" dirty="0" smtClean="0"/>
              <a:t>Το πρόταγμα της κυβέρνησής μας είναι το μεταρρυθμιστικό εγχείρημα και με αυτό γίνεται η αναμέτρηση. Γι’ αυτό προχωρήσαμε άμεσα με τη χρήση των νέων εργαλείων του στρατηγικού σχεδιασμού από τα Ετήσια Σχέδια Δράσης στον προσδιορισμό της μεταρρυθμιστικής ατζέντας κάθε υπουργείου. Κάθε υπουργείο έχει για το 2020 τη λίστα των μεταρρυθμίσεων που έχει αναλάβει και δεσμευθεί να υλοποιήσει. Τώρα έχουμε 134 μεταρρυθμίσεις σε εξέλιξη.</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Πώς </a:t>
            </a:r>
            <a:r>
              <a:rPr lang="el-GR" dirty="0"/>
              <a:t>ορίζονται οι </a:t>
            </a:r>
            <a:r>
              <a:rPr lang="el-GR" dirty="0" smtClean="0"/>
              <a:t>μεταρρυθμίσεις;</a:t>
            </a:r>
            <a:endParaRPr lang="el-GR" dirty="0"/>
          </a:p>
        </p:txBody>
      </p:sp>
      <p:sp>
        <p:nvSpPr>
          <p:cNvPr id="7" name="Θέση περιεχομένου 6"/>
          <p:cNvSpPr>
            <a:spLocks noGrp="1"/>
          </p:cNvSpPr>
          <p:nvPr>
            <p:ph idx="4294967295"/>
          </p:nvPr>
        </p:nvSpPr>
        <p:spPr>
          <a:xfrm>
            <a:off x="1296194" y="1828800"/>
            <a:ext cx="9829800" cy="3208338"/>
          </a:xfrm>
          <a:prstGeom prst="rect">
            <a:avLst/>
          </a:prstGeom>
        </p:spPr>
        <p:style>
          <a:lnRef idx="2">
            <a:schemeClr val="accent5"/>
          </a:lnRef>
          <a:fillRef idx="1">
            <a:schemeClr val="lt1"/>
          </a:fillRef>
          <a:effectRef idx="0">
            <a:schemeClr val="accent5"/>
          </a:effectRef>
          <a:fontRef idx="minor">
            <a:schemeClr val="dk1"/>
          </a:fontRef>
        </p:style>
        <p:txBody>
          <a:bodyPr>
            <a:noAutofit/>
          </a:bodyPr>
          <a:lstStyle/>
          <a:p>
            <a:pPr marL="0" indent="0" algn="ctr">
              <a:lnSpc>
                <a:spcPct val="200000"/>
              </a:lnSpc>
              <a:buNone/>
            </a:pPr>
            <a:r>
              <a:rPr lang="el-GR" sz="2000" dirty="0"/>
              <a:t>Μεταρρύθμιση </a:t>
            </a:r>
            <a:r>
              <a:rPr lang="el-GR" sz="2000" b="1" dirty="0">
                <a:solidFill>
                  <a:srgbClr val="3462AB"/>
                </a:solidFill>
              </a:rPr>
              <a:t>ΔΕΝ</a:t>
            </a:r>
            <a:r>
              <a:rPr lang="el-GR" sz="2000" dirty="0"/>
              <a:t> είναι απλά </a:t>
            </a:r>
            <a:r>
              <a:rPr lang="el-GR" sz="2000" b="1" dirty="0">
                <a:solidFill>
                  <a:srgbClr val="3462AB"/>
                </a:solidFill>
              </a:rPr>
              <a:t>μία νέα ή διαφορετική πολιτική </a:t>
            </a:r>
          </a:p>
          <a:p>
            <a:pPr marL="0" indent="0" algn="ctr">
              <a:lnSpc>
                <a:spcPct val="200000"/>
              </a:lnSpc>
              <a:buNone/>
            </a:pPr>
            <a:r>
              <a:rPr lang="el-GR" sz="2000" dirty="0"/>
              <a:t>από αυτή που εφαρμόζεται έως σήμερα, </a:t>
            </a:r>
          </a:p>
          <a:p>
            <a:pPr marL="0" indent="0" algn="ctr">
              <a:lnSpc>
                <a:spcPct val="200000"/>
              </a:lnSpc>
              <a:buNone/>
            </a:pPr>
            <a:r>
              <a:rPr lang="el-GR" sz="2000" b="1" dirty="0">
                <a:solidFill>
                  <a:srgbClr val="3462AB"/>
                </a:solidFill>
              </a:rPr>
              <a:t>αλλά μία πολιτική</a:t>
            </a:r>
            <a:r>
              <a:rPr lang="el-GR" sz="2000" dirty="0"/>
              <a:t> που έρχεται σε ρήξη </a:t>
            </a:r>
            <a:r>
              <a:rPr lang="el-GR" sz="2000" b="1" dirty="0">
                <a:solidFill>
                  <a:srgbClr val="3462AB"/>
                </a:solidFill>
              </a:rPr>
              <a:t>(</a:t>
            </a:r>
            <a:r>
              <a:rPr lang="en-US" sz="2000" b="1" dirty="0">
                <a:solidFill>
                  <a:srgbClr val="3462AB"/>
                </a:solidFill>
              </a:rPr>
              <a:t>disruption</a:t>
            </a:r>
            <a:r>
              <a:rPr lang="el-GR" sz="2000" b="1" dirty="0">
                <a:solidFill>
                  <a:srgbClr val="3462AB"/>
                </a:solidFill>
              </a:rPr>
              <a:t>)</a:t>
            </a:r>
            <a:r>
              <a:rPr lang="el-GR" sz="2000" dirty="0"/>
              <a:t> με το παρελθόν </a:t>
            </a:r>
          </a:p>
          <a:p>
            <a:pPr marL="0" indent="0" algn="ctr">
              <a:lnSpc>
                <a:spcPct val="200000"/>
              </a:lnSpc>
              <a:buNone/>
            </a:pPr>
            <a:r>
              <a:rPr lang="el-GR" sz="2000" b="1" dirty="0">
                <a:solidFill>
                  <a:srgbClr val="3462AB"/>
                </a:solidFill>
              </a:rPr>
              <a:t>εισάγοντας</a:t>
            </a:r>
            <a:r>
              <a:rPr lang="el-GR" sz="2000" dirty="0"/>
              <a:t> </a:t>
            </a:r>
            <a:r>
              <a:rPr lang="el-GR" sz="2000" b="1" dirty="0">
                <a:solidFill>
                  <a:srgbClr val="3462AB"/>
                </a:solidFill>
              </a:rPr>
              <a:t>σημαντικές</a:t>
            </a:r>
            <a:r>
              <a:rPr lang="el-GR" sz="2000" dirty="0"/>
              <a:t> </a:t>
            </a:r>
            <a:r>
              <a:rPr lang="el-GR" sz="2000" b="1" dirty="0">
                <a:solidFill>
                  <a:srgbClr val="3462AB"/>
                </a:solidFill>
              </a:rPr>
              <a:t>καινοτομίες</a:t>
            </a:r>
            <a:r>
              <a:rPr lang="en-US" sz="2000" b="1" dirty="0">
                <a:solidFill>
                  <a:srgbClr val="3462AB"/>
                </a:solidFill>
              </a:rPr>
              <a:t> </a:t>
            </a:r>
            <a:r>
              <a:rPr lang="el-GR" sz="2000" dirty="0"/>
              <a:t>που αίρουν χρονίζοντα εμπόδια και στρεβλώσεις</a:t>
            </a:r>
            <a:r>
              <a:rPr lang="el-GR" sz="2000" dirty="0" smtClean="0"/>
              <a:t>.</a:t>
            </a:r>
            <a:endParaRPr lang="en-US" sz="2000" dirty="0" smtClean="0"/>
          </a:p>
          <a:p>
            <a:pPr marL="0" indent="0" algn="r">
              <a:lnSpc>
                <a:spcPct val="200000"/>
              </a:lnSpc>
              <a:buNone/>
            </a:pPr>
            <a:r>
              <a:rPr lang="el-GR" sz="1800" i="1" dirty="0" smtClean="0">
                <a:solidFill>
                  <a:srgbClr val="FF0000"/>
                </a:solidFill>
              </a:rPr>
              <a:t>Συνεδρίαση Υπουργικού Συμβουλίου 23/12/2019</a:t>
            </a:r>
            <a:r>
              <a:rPr lang="el-GR" sz="1800" dirty="0" smtClean="0">
                <a:solidFill>
                  <a:srgbClr val="FF0000"/>
                </a:solidFill>
              </a:rPr>
              <a:t> </a:t>
            </a:r>
            <a:endParaRPr lang="el-GR" sz="1800" dirty="0">
              <a:solidFill>
                <a:srgbClr val="FF0000"/>
              </a:solidFill>
            </a:endParaRPr>
          </a:p>
        </p:txBody>
      </p:sp>
    </p:spTree>
    <p:extLst>
      <p:ext uri="{BB962C8B-B14F-4D97-AF65-F5344CB8AC3E}">
        <p14:creationId xmlns="" xmlns:p14="http://schemas.microsoft.com/office/powerpoint/2010/main" val="23606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0" name="Table 1"/>
          <p:cNvGraphicFramePr/>
          <p:nvPr>
            <p:extLst>
              <p:ext uri="{D42A27DB-BD31-4B8C-83A1-F6EECF244321}">
                <p14:modId xmlns="" xmlns:p14="http://schemas.microsoft.com/office/powerpoint/2010/main" val="3718011388"/>
              </p:ext>
            </p:extLst>
          </p:nvPr>
        </p:nvGraphicFramePr>
        <p:xfrm>
          <a:off x="192138" y="255318"/>
          <a:ext cx="11809312" cy="6347364"/>
        </p:xfrm>
        <a:graphic>
          <a:graphicData uri="http://schemas.openxmlformats.org/drawingml/2006/table">
            <a:tbl>
              <a:tblPr/>
              <a:tblGrid>
                <a:gridCol w="8605235">
                  <a:extLst>
                    <a:ext uri="{9D8B030D-6E8A-4147-A177-3AD203B41FA5}">
                      <a16:colId xmlns:a16="http://schemas.microsoft.com/office/drawing/2014/main" xmlns="" val="20000"/>
                    </a:ext>
                  </a:extLst>
                </a:gridCol>
                <a:gridCol w="3204077">
                  <a:extLst>
                    <a:ext uri="{9D8B030D-6E8A-4147-A177-3AD203B41FA5}">
                      <a16:colId xmlns:a16="http://schemas.microsoft.com/office/drawing/2014/main" xmlns="" val="20001"/>
                    </a:ext>
                  </a:extLst>
                </a:gridCol>
              </a:tblGrid>
              <a:tr h="435913">
                <a:tc gridSpan="2">
                  <a:txBody>
                    <a:bodyPr/>
                    <a:lstStyle/>
                    <a:p>
                      <a:pPr algn="ctr">
                        <a:lnSpc>
                          <a:spcPct val="100000"/>
                        </a:lnSpc>
                      </a:pPr>
                      <a:r>
                        <a:rPr lang="el-GR" sz="2000" b="1" strike="noStrike" spc="-1" baseline="0" dirty="0">
                          <a:solidFill>
                            <a:srgbClr val="FFC000"/>
                          </a:solidFill>
                          <a:latin typeface="+mj-lt"/>
                        </a:rPr>
                        <a:t>134 μ</a:t>
                      </a:r>
                      <a:r>
                        <a:rPr lang="el-GR" sz="2000" b="1" strike="noStrike" spc="-1" dirty="0">
                          <a:solidFill>
                            <a:srgbClr val="FFC000"/>
                          </a:solidFill>
                          <a:latin typeface="+mj-lt"/>
                        </a:rPr>
                        <a:t>εταρρυθμίσεις</a:t>
                      </a:r>
                      <a:r>
                        <a:rPr lang="el-GR" sz="2000" b="1" strike="noStrike" spc="-1" baseline="0" dirty="0">
                          <a:solidFill>
                            <a:srgbClr val="FFC000"/>
                          </a:solidFill>
                          <a:latin typeface="+mj-lt"/>
                        </a:rPr>
                        <a:t> σε εξέλιξη: κατανομή ανά υπουργείο</a:t>
                      </a:r>
                      <a:endParaRPr lang="el-GR" sz="2000" b="0" strike="noStrike" spc="-1" dirty="0">
                        <a:solidFill>
                          <a:srgbClr val="FFC000"/>
                        </a:solidFill>
                        <a:latin typeface="+mj-lt"/>
                      </a:endParaRPr>
                    </a:p>
                  </a:txBody>
                  <a:tcPr marL="90000" marR="90000" anchor="ctr">
                    <a:lnL w="720">
                      <a:solidFill>
                        <a:srgbClr val="FFFFFF"/>
                      </a:solidFill>
                    </a:lnL>
                    <a:lnR w="720">
                      <a:solidFill>
                        <a:srgbClr val="FFFFFF"/>
                      </a:solidFill>
                    </a:lnR>
                    <a:lnT w="720">
                      <a:solidFill>
                        <a:srgbClr val="FFFFFF"/>
                      </a:solidFill>
                    </a:lnT>
                    <a:lnB w="720" cap="flat" cmpd="sng" algn="ctr">
                      <a:solidFill>
                        <a:srgbClr val="FFFFFF"/>
                      </a:solidFill>
                      <a:prstDash val="solid"/>
                      <a:round/>
                      <a:headEnd type="none" w="med" len="med"/>
                      <a:tailEnd type="none" w="med" len="med"/>
                    </a:lnB>
                    <a:solidFill>
                      <a:schemeClr val="accent1">
                        <a:lumMod val="50000"/>
                      </a:schemeClr>
                    </a:solidFill>
                  </a:tcPr>
                </a:tc>
                <a:tc hMerge="1">
                  <a:txBody>
                    <a:bodyPr/>
                    <a:lstStyle/>
                    <a:p>
                      <a:endParaRPr lang="el-GR"/>
                    </a:p>
                  </a:txBody>
                  <a:tcPr marL="90000" marR="90000">
                    <a:solidFill>
                      <a:srgbClr val="729FCF"/>
                    </a:solidFill>
                  </a:tcPr>
                </a:tc>
                <a:extLst>
                  <a:ext uri="{0D108BD9-81ED-4DB2-BD59-A6C34878D82A}">
                    <a16:rowId xmlns:a16="http://schemas.microsoft.com/office/drawing/2014/main" xmlns="" val="10000"/>
                  </a:ext>
                </a:extLst>
              </a:tr>
              <a:tr h="311129">
                <a:tc>
                  <a:txBody>
                    <a:bodyPr/>
                    <a:lstStyle/>
                    <a:p>
                      <a:pPr marL="540000" algn="l" fontAlgn="b"/>
                      <a:r>
                        <a:rPr lang="el-GR" sz="1800" b="0" i="0" u="none" strike="noStrike" dirty="0">
                          <a:solidFill>
                            <a:srgbClr val="000000"/>
                          </a:solidFill>
                          <a:effectLst/>
                          <a:latin typeface="+mj-lt"/>
                        </a:rPr>
                        <a:t>Οικονομικών </a:t>
                      </a:r>
                    </a:p>
                  </a:txBody>
                  <a:tcPr marL="9525" marR="9525" marT="9525" marB="0" anchor="b">
                    <a:lnL w="720">
                      <a:solidFill>
                        <a:srgbClr val="FFFFFF"/>
                      </a:solidFill>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15</a:t>
                      </a:r>
                    </a:p>
                  </a:txBody>
                  <a:tcPr marL="9525" marR="9525" marT="9525" marB="0" anchor="b">
                    <a:lnL w="720" cap="flat" cmpd="sng" algn="ctr">
                      <a:solidFill>
                        <a:srgbClr val="FFFFFF"/>
                      </a:solidFill>
                      <a:prstDash val="solid"/>
                      <a:round/>
                      <a:headEnd type="none" w="med" len="med"/>
                      <a:tailEnd type="none" w="med" len="med"/>
                    </a:lnL>
                    <a:lnR w="720">
                      <a:solidFill>
                        <a:srgbClr val="FFFFFF"/>
                      </a:solidFill>
                    </a:lnR>
                    <a:lnT w="720">
                      <a:solidFill>
                        <a:srgbClr val="FFFFFF"/>
                      </a:solidFill>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02"/>
                  </a:ext>
                </a:extLst>
              </a:tr>
              <a:tr h="311129">
                <a:tc>
                  <a:txBody>
                    <a:bodyPr/>
                    <a:lstStyle/>
                    <a:p>
                      <a:pPr marL="540000" algn="l" fontAlgn="b"/>
                      <a:r>
                        <a:rPr lang="el-GR" sz="1800" b="0" i="0" u="none" strike="noStrike" dirty="0">
                          <a:solidFill>
                            <a:srgbClr val="000000"/>
                          </a:solidFill>
                          <a:effectLst/>
                          <a:latin typeface="+mj-lt"/>
                        </a:rPr>
                        <a:t>Ανάπτυξης και Επενδύσεων </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8</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03"/>
                  </a:ext>
                </a:extLst>
              </a:tr>
              <a:tr h="311129">
                <a:tc>
                  <a:txBody>
                    <a:bodyPr/>
                    <a:lstStyle/>
                    <a:p>
                      <a:pPr marL="540000" algn="l" fontAlgn="b"/>
                      <a:r>
                        <a:rPr lang="el-GR" sz="1800" b="0" i="0" u="none" strike="noStrike" dirty="0">
                          <a:solidFill>
                            <a:srgbClr val="000000"/>
                          </a:solidFill>
                          <a:effectLst/>
                          <a:latin typeface="+mj-lt"/>
                        </a:rPr>
                        <a:t>Εξωτερικών </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4</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04"/>
                  </a:ext>
                </a:extLst>
              </a:tr>
              <a:tr h="311129">
                <a:tc>
                  <a:txBody>
                    <a:bodyPr/>
                    <a:lstStyle/>
                    <a:p>
                      <a:pPr marL="540000" algn="l" fontAlgn="b"/>
                      <a:r>
                        <a:rPr lang="el-GR" sz="1800" b="0" i="0" u="none" strike="noStrike" dirty="0">
                          <a:solidFill>
                            <a:srgbClr val="000000"/>
                          </a:solidFill>
                          <a:effectLst/>
                          <a:latin typeface="+mj-lt"/>
                        </a:rPr>
                        <a:t>Προστασίας του Πολίτη</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5</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05"/>
                  </a:ext>
                </a:extLst>
              </a:tr>
              <a:tr h="311129">
                <a:tc>
                  <a:txBody>
                    <a:bodyPr/>
                    <a:lstStyle/>
                    <a:p>
                      <a:pPr marL="540000" algn="l" fontAlgn="b"/>
                      <a:r>
                        <a:rPr lang="el-GR" sz="1800" b="0" i="0" u="none" strike="noStrike" dirty="0">
                          <a:solidFill>
                            <a:srgbClr val="000000"/>
                          </a:solidFill>
                          <a:effectLst/>
                          <a:latin typeface="+mj-lt"/>
                        </a:rPr>
                        <a:t>Εθνικής Άμυνας</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3</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06"/>
                  </a:ext>
                </a:extLst>
              </a:tr>
              <a:tr h="311129">
                <a:tc>
                  <a:txBody>
                    <a:bodyPr/>
                    <a:lstStyle/>
                    <a:p>
                      <a:pPr marL="540000" algn="l" fontAlgn="b"/>
                      <a:r>
                        <a:rPr lang="el-GR" sz="1800" b="0" i="0" u="none" strike="noStrike" dirty="0">
                          <a:solidFill>
                            <a:srgbClr val="000000"/>
                          </a:solidFill>
                          <a:effectLst/>
                          <a:latin typeface="+mj-lt"/>
                        </a:rPr>
                        <a:t>Παιδείας και Θρησκευμάτων</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7</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07"/>
                  </a:ext>
                </a:extLst>
              </a:tr>
              <a:tr h="311129">
                <a:tc>
                  <a:txBody>
                    <a:bodyPr/>
                    <a:lstStyle/>
                    <a:p>
                      <a:pPr marL="540000" algn="l" fontAlgn="b"/>
                      <a:r>
                        <a:rPr lang="el-GR" sz="1800" b="0" i="0" u="none" strike="noStrike" dirty="0">
                          <a:solidFill>
                            <a:srgbClr val="000000"/>
                          </a:solidFill>
                          <a:effectLst/>
                          <a:latin typeface="+mj-lt"/>
                        </a:rPr>
                        <a:t>Εργασίας και Κοινωνικών Υποθέσεων</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8</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08"/>
                  </a:ext>
                </a:extLst>
              </a:tr>
              <a:tr h="311129">
                <a:tc>
                  <a:txBody>
                    <a:bodyPr/>
                    <a:lstStyle/>
                    <a:p>
                      <a:pPr marL="540000" algn="l" fontAlgn="b"/>
                      <a:r>
                        <a:rPr lang="el-GR" sz="1800" b="0" i="0" u="none" strike="noStrike" dirty="0">
                          <a:solidFill>
                            <a:srgbClr val="000000"/>
                          </a:solidFill>
                          <a:effectLst/>
                          <a:latin typeface="+mj-lt"/>
                        </a:rPr>
                        <a:t>Υγείας</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9</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09"/>
                  </a:ext>
                </a:extLst>
              </a:tr>
              <a:tr h="311129">
                <a:tc>
                  <a:txBody>
                    <a:bodyPr/>
                    <a:lstStyle/>
                    <a:p>
                      <a:pPr marL="540000" algn="l" fontAlgn="b"/>
                      <a:r>
                        <a:rPr lang="el-GR" sz="1800" b="0" i="0" u="none" strike="noStrike" dirty="0">
                          <a:solidFill>
                            <a:srgbClr val="000000"/>
                          </a:solidFill>
                          <a:effectLst/>
                          <a:latin typeface="+mj-lt"/>
                        </a:rPr>
                        <a:t>Περιβάλλοντος και Ενέργειας </a:t>
                      </a:r>
                    </a:p>
                  </a:txBody>
                  <a:tcPr marL="9525" marR="9525" marT="9525" marB="0" anchor="b">
                    <a:lnL w="720">
                      <a:solidFill>
                        <a:srgbClr val="FFFFFF"/>
                      </a:solidFill>
                    </a:lnL>
                    <a:lnR w="720">
                      <a:solidFill>
                        <a:srgbClr val="FFFFFF"/>
                      </a:solidFill>
                    </a:lnR>
                    <a:lnT w="720">
                      <a:solidFill>
                        <a:srgbClr val="FFFFFF"/>
                      </a:solidFill>
                    </a:lnT>
                    <a:lnB w="72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8</a:t>
                      </a:r>
                    </a:p>
                  </a:txBody>
                  <a:tcPr marL="9525" marR="9525" marT="9525" marB="0" anchor="b">
                    <a:lnL w="720">
                      <a:solidFill>
                        <a:srgbClr val="FFFFFF"/>
                      </a:solidFill>
                    </a:lnL>
                    <a:lnR w="720">
                      <a:solidFill>
                        <a:srgbClr val="FFFFFF"/>
                      </a:solidFill>
                    </a:lnR>
                    <a:lnT w="720">
                      <a:solidFill>
                        <a:srgbClr val="FFFFFF"/>
                      </a:solidFill>
                    </a:lnT>
                    <a:lnB w="72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10"/>
                  </a:ext>
                </a:extLst>
              </a:tr>
              <a:tr h="311129">
                <a:tc>
                  <a:txBody>
                    <a:bodyPr/>
                    <a:lstStyle/>
                    <a:p>
                      <a:pPr marL="540000" algn="l" fontAlgn="b"/>
                      <a:r>
                        <a:rPr lang="el-GR" sz="1800" b="0" i="0" u="none" strike="noStrike" dirty="0">
                          <a:solidFill>
                            <a:srgbClr val="000000"/>
                          </a:solidFill>
                          <a:effectLst/>
                          <a:latin typeface="+mj-lt"/>
                        </a:rPr>
                        <a:t>Πολιτισμού </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tc>
                  <a:txBody>
                    <a:bodyPr/>
                    <a:lstStyle/>
                    <a:p>
                      <a:pPr algn="ctr" fontAlgn="b"/>
                      <a:r>
                        <a:rPr lang="el-GR" sz="1800" b="0" i="0" u="none" strike="noStrike">
                          <a:solidFill>
                            <a:srgbClr val="000000"/>
                          </a:solidFill>
                          <a:effectLst/>
                          <a:latin typeface="+mj-lt"/>
                        </a:rPr>
                        <a:t>8</a:t>
                      </a:r>
                    </a:p>
                  </a:txBody>
                  <a:tcPr marL="9525" marR="9525" marT="9525" marB="0" anchor="b">
                    <a:lnL w="720">
                      <a:solidFill>
                        <a:srgbClr val="FFFFFF"/>
                      </a:solidFill>
                    </a:lnL>
                    <a:lnR w="720">
                      <a:solidFill>
                        <a:srgbClr val="FFFFFF"/>
                      </a:solidFill>
                    </a:lnR>
                    <a:lnT w="720">
                      <a:solidFill>
                        <a:srgbClr val="FFFFFF"/>
                      </a:solidFill>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11"/>
                  </a:ext>
                </a:extLst>
              </a:tr>
              <a:tr h="311129">
                <a:tc>
                  <a:txBody>
                    <a:bodyPr/>
                    <a:lstStyle/>
                    <a:p>
                      <a:pPr marL="540000" algn="l" fontAlgn="b"/>
                      <a:r>
                        <a:rPr lang="el-GR" sz="1800" b="0" i="0" u="none" strike="noStrike" dirty="0">
                          <a:solidFill>
                            <a:srgbClr val="000000"/>
                          </a:solidFill>
                          <a:effectLst/>
                          <a:latin typeface="+mj-lt"/>
                        </a:rPr>
                        <a:t>Αθλητισμού </a:t>
                      </a:r>
                    </a:p>
                  </a:txBody>
                  <a:tcPr marL="9525" marR="9525" marT="9525" marB="0" anchor="b">
                    <a:lnL w="720">
                      <a:solidFill>
                        <a:srgbClr val="FFFFFF"/>
                      </a:solidFill>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4</a:t>
                      </a:r>
                    </a:p>
                  </a:txBody>
                  <a:tcPr marL="9525" marR="9525" marT="9525" marB="0" anchor="b">
                    <a:lnL w="720" cap="flat" cmpd="sng" algn="ctr">
                      <a:solidFill>
                        <a:srgbClr val="FFFFFF"/>
                      </a:solidFill>
                      <a:prstDash val="solid"/>
                      <a:round/>
                      <a:headEnd type="none" w="med" len="med"/>
                      <a:tailEnd type="none" w="med" len="med"/>
                    </a:lnL>
                    <a:lnR w="720">
                      <a:solidFill>
                        <a:srgbClr val="FFFFFF"/>
                      </a:solidFill>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12"/>
                  </a:ext>
                </a:extLst>
              </a:tr>
              <a:tr h="311129">
                <a:tc>
                  <a:txBody>
                    <a:bodyPr/>
                    <a:lstStyle/>
                    <a:p>
                      <a:pPr marL="540000" algn="l" fontAlgn="b"/>
                      <a:r>
                        <a:rPr lang="el-GR" sz="1800" b="0" i="0" u="none" strike="noStrike" dirty="0">
                          <a:solidFill>
                            <a:srgbClr val="000000"/>
                          </a:solidFill>
                          <a:effectLst/>
                          <a:latin typeface="+mj-lt"/>
                        </a:rPr>
                        <a:t>Δικαιοσύνης</a:t>
                      </a:r>
                    </a:p>
                  </a:txBody>
                  <a:tcPr marL="9525" marR="9525" marT="9525" marB="0" anchor="b">
                    <a:lnL w="720">
                      <a:solidFill>
                        <a:srgbClr val="FFFFFF"/>
                      </a:solidFill>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6</a:t>
                      </a:r>
                    </a:p>
                  </a:txBody>
                  <a:tcPr marL="9525" marR="9525" marT="9525" marB="0" anchor="b">
                    <a:lnL w="720" cap="flat" cmpd="sng" algn="ctr">
                      <a:solidFill>
                        <a:srgbClr val="FFFFFF"/>
                      </a:solidFill>
                      <a:prstDash val="solid"/>
                      <a:round/>
                      <a:headEnd type="none" w="med" len="med"/>
                      <a:tailEnd type="none" w="med" len="med"/>
                    </a:lnL>
                    <a:lnR w="720">
                      <a:solidFill>
                        <a:srgbClr val="FFFFFF"/>
                      </a:solidFill>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13"/>
                  </a:ext>
                </a:extLst>
              </a:tr>
              <a:tr h="311129">
                <a:tc>
                  <a:txBody>
                    <a:bodyPr/>
                    <a:lstStyle/>
                    <a:p>
                      <a:pPr marL="540000" algn="l" fontAlgn="b"/>
                      <a:r>
                        <a:rPr lang="el-GR" sz="1800" b="0" i="0" u="none" strike="noStrike" dirty="0">
                          <a:solidFill>
                            <a:srgbClr val="000000"/>
                          </a:solidFill>
                          <a:effectLst/>
                          <a:latin typeface="+mj-lt"/>
                        </a:rPr>
                        <a:t>Εσωτερικών</a:t>
                      </a:r>
                    </a:p>
                  </a:txBody>
                  <a:tcPr marL="9525" marR="9525" marT="9525" marB="0" anchor="b">
                    <a:lnL w="720">
                      <a:solidFill>
                        <a:srgbClr val="FFFFFF"/>
                      </a:solidFill>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8</a:t>
                      </a:r>
                    </a:p>
                  </a:txBody>
                  <a:tcPr marL="9525" marR="9525" marT="9525" marB="0" anchor="b">
                    <a:lnL w="720" cap="flat" cmpd="sng" algn="ctr">
                      <a:solidFill>
                        <a:srgbClr val="FFFFFF"/>
                      </a:solidFill>
                      <a:prstDash val="solid"/>
                      <a:round/>
                      <a:headEnd type="none" w="med" len="med"/>
                      <a:tailEnd type="none" w="med" len="med"/>
                    </a:lnL>
                    <a:lnR w="720">
                      <a:solidFill>
                        <a:srgbClr val="FFFFFF"/>
                      </a:solidFill>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14"/>
                  </a:ext>
                </a:extLst>
              </a:tr>
              <a:tr h="311129">
                <a:tc>
                  <a:txBody>
                    <a:bodyPr/>
                    <a:lstStyle/>
                    <a:p>
                      <a:pPr marL="540000" algn="l" fontAlgn="b"/>
                      <a:r>
                        <a:rPr lang="el-GR" sz="1800" b="0" i="0" u="none" strike="noStrike" dirty="0">
                          <a:solidFill>
                            <a:srgbClr val="000000"/>
                          </a:solidFill>
                          <a:effectLst/>
                          <a:latin typeface="+mj-lt"/>
                        </a:rPr>
                        <a:t>Μετανάστευσης και Ασύλου</a:t>
                      </a:r>
                    </a:p>
                  </a:txBody>
                  <a:tcPr marL="9525" marR="9525" marT="9525" marB="0" anchor="b">
                    <a:lnL w="720">
                      <a:solidFill>
                        <a:srgbClr val="FFFFFF"/>
                      </a:solidFill>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6</a:t>
                      </a:r>
                    </a:p>
                  </a:txBody>
                  <a:tcPr marL="9525" marR="9525" marT="9525" marB="0" anchor="b">
                    <a:lnL w="720" cap="flat" cmpd="sng" algn="ctr">
                      <a:solidFill>
                        <a:srgbClr val="FFFFFF"/>
                      </a:solidFill>
                      <a:prstDash val="solid"/>
                      <a:round/>
                      <a:headEnd type="none" w="med" len="med"/>
                      <a:tailEnd type="none" w="med" len="med"/>
                    </a:lnL>
                    <a:lnR w="720">
                      <a:solidFill>
                        <a:srgbClr val="FFFFFF"/>
                      </a:solidFill>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15"/>
                  </a:ext>
                </a:extLst>
              </a:tr>
              <a:tr h="311129">
                <a:tc>
                  <a:txBody>
                    <a:bodyPr/>
                    <a:lstStyle/>
                    <a:p>
                      <a:pPr marL="540000" algn="l" fontAlgn="b"/>
                      <a:r>
                        <a:rPr lang="el-GR" sz="1800" b="0" i="0" u="none" strike="noStrike" dirty="0">
                          <a:solidFill>
                            <a:srgbClr val="000000"/>
                          </a:solidFill>
                          <a:effectLst/>
                          <a:latin typeface="+mj-lt"/>
                        </a:rPr>
                        <a:t>Ψηφιακής Διακυβέρνησης</a:t>
                      </a:r>
                    </a:p>
                  </a:txBody>
                  <a:tcPr marL="9525" marR="9525" marT="9525" marB="0" anchor="b">
                    <a:lnL w="720">
                      <a:solidFill>
                        <a:srgbClr val="FFFFFF"/>
                      </a:solidFill>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6</a:t>
                      </a:r>
                    </a:p>
                  </a:txBody>
                  <a:tcPr marL="9525" marR="9525" marT="9525" marB="0" anchor="b">
                    <a:lnL w="720" cap="flat" cmpd="sng" algn="ctr">
                      <a:solidFill>
                        <a:srgbClr val="FFFFFF"/>
                      </a:solidFill>
                      <a:prstDash val="solid"/>
                      <a:round/>
                      <a:headEnd type="none" w="med" len="med"/>
                      <a:tailEnd type="none" w="med" len="med"/>
                    </a:lnL>
                    <a:lnR w="720">
                      <a:solidFill>
                        <a:srgbClr val="FFFFFF"/>
                      </a:solidFill>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16"/>
                  </a:ext>
                </a:extLst>
              </a:tr>
              <a:tr h="311129">
                <a:tc>
                  <a:txBody>
                    <a:bodyPr/>
                    <a:lstStyle/>
                    <a:p>
                      <a:pPr marL="540000" algn="l" fontAlgn="b"/>
                      <a:r>
                        <a:rPr lang="el-GR" sz="1800" b="0" i="0" u="none" strike="noStrike" dirty="0">
                          <a:solidFill>
                            <a:srgbClr val="000000"/>
                          </a:solidFill>
                          <a:effectLst/>
                          <a:latin typeface="+mj-lt"/>
                        </a:rPr>
                        <a:t>Υποδομών και Μεταφορών </a:t>
                      </a:r>
                    </a:p>
                  </a:txBody>
                  <a:tcPr marL="9525" marR="9525" marT="9525" marB="0" anchor="b">
                    <a:lnL w="720">
                      <a:solidFill>
                        <a:srgbClr val="FFFFFF"/>
                      </a:solidFill>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7</a:t>
                      </a:r>
                    </a:p>
                  </a:txBody>
                  <a:tcPr marL="9525" marR="9525" marT="9525" marB="0" anchor="b">
                    <a:lnL w="720" cap="flat" cmpd="sng" algn="ctr">
                      <a:solidFill>
                        <a:srgbClr val="FFFFFF"/>
                      </a:solidFill>
                      <a:prstDash val="solid"/>
                      <a:round/>
                      <a:headEnd type="none" w="med" len="med"/>
                      <a:tailEnd type="none" w="med" len="med"/>
                    </a:lnL>
                    <a:lnR w="720">
                      <a:solidFill>
                        <a:srgbClr val="FFFFFF"/>
                      </a:solidFill>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17"/>
                  </a:ext>
                </a:extLst>
              </a:tr>
              <a:tr h="311129">
                <a:tc>
                  <a:txBody>
                    <a:bodyPr/>
                    <a:lstStyle/>
                    <a:p>
                      <a:pPr marL="540000" algn="l" fontAlgn="b"/>
                      <a:r>
                        <a:rPr lang="el-GR" sz="1800" b="0" i="0" u="none" strike="noStrike" dirty="0">
                          <a:solidFill>
                            <a:srgbClr val="000000"/>
                          </a:solidFill>
                          <a:effectLst/>
                          <a:latin typeface="+mj-lt"/>
                        </a:rPr>
                        <a:t>Ναυτιλίας και νησιωτικής πολιτικής </a:t>
                      </a:r>
                    </a:p>
                  </a:txBody>
                  <a:tcPr marL="9525" marR="9525" marT="9525" marB="0" anchor="b">
                    <a:lnL w="720">
                      <a:solidFill>
                        <a:srgbClr val="FFFFFF"/>
                      </a:solidFill>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5</a:t>
                      </a:r>
                    </a:p>
                  </a:txBody>
                  <a:tcPr marL="9525" marR="9525" marT="9525" marB="0" anchor="b">
                    <a:lnL w="720" cap="flat" cmpd="sng" algn="ctr">
                      <a:solidFill>
                        <a:srgbClr val="FFFFFF"/>
                      </a:solidFill>
                      <a:prstDash val="solid"/>
                      <a:round/>
                      <a:headEnd type="none" w="med" len="med"/>
                      <a:tailEnd type="none" w="med" len="med"/>
                    </a:lnL>
                    <a:lnR w="720">
                      <a:solidFill>
                        <a:srgbClr val="FFFFFF"/>
                      </a:solidFill>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18"/>
                  </a:ext>
                </a:extLst>
              </a:tr>
              <a:tr h="311129">
                <a:tc>
                  <a:txBody>
                    <a:bodyPr/>
                    <a:lstStyle/>
                    <a:p>
                      <a:pPr marL="540000" algn="l" fontAlgn="b"/>
                      <a:r>
                        <a:rPr lang="el-GR" sz="1800" b="0" i="0" u="none" strike="noStrike" dirty="0">
                          <a:solidFill>
                            <a:srgbClr val="000000"/>
                          </a:solidFill>
                          <a:effectLst/>
                          <a:latin typeface="+mj-lt"/>
                        </a:rPr>
                        <a:t>Αγροτικής Ανάπτυξης και Τροφίμων </a:t>
                      </a:r>
                    </a:p>
                  </a:txBody>
                  <a:tcPr marL="9525" marR="9525" marT="9525" marB="0" anchor="b">
                    <a:lnL w="720">
                      <a:solidFill>
                        <a:srgbClr val="FFFFFF"/>
                      </a:solidFill>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12</a:t>
                      </a:r>
                    </a:p>
                  </a:txBody>
                  <a:tcPr marL="9525" marR="9525" marT="9525" marB="0" anchor="b">
                    <a:lnL w="720" cap="flat" cmpd="sng" algn="ctr">
                      <a:solidFill>
                        <a:srgbClr val="FFFFFF"/>
                      </a:solidFill>
                      <a:prstDash val="solid"/>
                      <a:round/>
                      <a:headEnd type="none" w="med" len="med"/>
                      <a:tailEnd type="none" w="med" len="med"/>
                    </a:lnL>
                    <a:lnR w="720">
                      <a:solidFill>
                        <a:srgbClr val="FFFFFF"/>
                      </a:solidFill>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19"/>
                  </a:ext>
                </a:extLst>
              </a:tr>
              <a:tr h="311129">
                <a:tc>
                  <a:txBody>
                    <a:bodyPr/>
                    <a:lstStyle/>
                    <a:p>
                      <a:pPr marL="540000" algn="l" fontAlgn="b"/>
                      <a:r>
                        <a:rPr lang="el-GR" sz="1800" b="0" i="0" u="none" strike="noStrike" dirty="0">
                          <a:solidFill>
                            <a:srgbClr val="000000"/>
                          </a:solidFill>
                          <a:effectLst/>
                          <a:latin typeface="+mj-lt"/>
                        </a:rPr>
                        <a:t>Τουρισμού </a:t>
                      </a:r>
                    </a:p>
                  </a:txBody>
                  <a:tcPr marL="9525" marR="9525" marT="9525" marB="0" anchor="b">
                    <a:lnL w="720">
                      <a:solidFill>
                        <a:srgbClr val="FFFFFF"/>
                      </a:solidFill>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tc>
                  <a:txBody>
                    <a:bodyPr/>
                    <a:lstStyle/>
                    <a:p>
                      <a:pPr algn="ctr" fontAlgn="b"/>
                      <a:r>
                        <a:rPr lang="el-GR" sz="1800" b="0" i="0" u="none" strike="noStrike" dirty="0">
                          <a:solidFill>
                            <a:srgbClr val="000000"/>
                          </a:solidFill>
                          <a:effectLst/>
                          <a:latin typeface="+mj-lt"/>
                        </a:rPr>
                        <a:t>5</a:t>
                      </a:r>
                    </a:p>
                  </a:txBody>
                  <a:tcPr marL="9525" marR="9525" marT="9525" marB="0" anchor="b">
                    <a:lnL w="720" cap="flat" cmpd="sng" algn="ctr">
                      <a:solidFill>
                        <a:srgbClr val="FFFFFF"/>
                      </a:solidFill>
                      <a:prstDash val="solid"/>
                      <a:round/>
                      <a:headEnd type="none" w="med" len="med"/>
                      <a:tailEnd type="none" w="med" len="med"/>
                    </a:lnL>
                    <a:lnR w="720">
                      <a:solidFill>
                        <a:srgbClr val="FFFFFF"/>
                      </a:solidFill>
                    </a:lnR>
                    <a:lnT w="720" cap="flat" cmpd="sng" algn="ctr">
                      <a:solidFill>
                        <a:srgbClr val="FFFFFF"/>
                      </a:solidFill>
                      <a:prstDash val="solid"/>
                      <a:round/>
                      <a:headEnd type="none" w="med" len="med"/>
                      <a:tailEnd type="none" w="med" len="med"/>
                    </a:lnT>
                    <a:lnB w="720">
                      <a:solidFill>
                        <a:srgbClr val="FFFFFF"/>
                      </a:solidFill>
                    </a:lnB>
                    <a:solidFill>
                      <a:schemeClr val="accent1">
                        <a:lumMod val="20000"/>
                        <a:lumOff val="80000"/>
                      </a:schemeClr>
                    </a:solidFill>
                  </a:tcPr>
                </a:tc>
                <a:extLst>
                  <a:ext uri="{0D108BD9-81ED-4DB2-BD59-A6C34878D82A}">
                    <a16:rowId xmlns:a16="http://schemas.microsoft.com/office/drawing/2014/main" xmlns="" val="1002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0"/>
                                        </p:tgtEl>
                                        <p:attrNameLst>
                                          <p:attrName>style.visibility</p:attrName>
                                        </p:attrNameLst>
                                      </p:cBhvr>
                                      <p:to>
                                        <p:strVal val="visible"/>
                                      </p:to>
                                    </p:set>
                                    <p:animEffect transition="in" filter="fade">
                                      <p:cBhvr>
                                        <p:cTn id="7" dur="500"/>
                                        <p:tgtEl>
                                          <p:spTgt spid="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2667794" y="6248400"/>
            <a:ext cx="9332180" cy="307777"/>
          </a:xfrm>
          <a:prstGeom prst="rect">
            <a:avLst/>
          </a:prstGeom>
          <a:noFill/>
        </p:spPr>
        <p:txBody>
          <a:bodyPr wrap="square" rtlCol="0">
            <a:spAutoFit/>
          </a:bodyPr>
          <a:lstStyle/>
          <a:p>
            <a:pPr algn="ctr"/>
            <a:r>
              <a:rPr lang="el-GR" sz="1400" b="1" dirty="0">
                <a:solidFill>
                  <a:schemeClr val="accent1">
                    <a:lumMod val="50000"/>
                  </a:schemeClr>
                </a:solidFill>
              </a:rPr>
              <a:t>Έχουν προγραμματιστεί μεταρρυθμίσεις σε τομείς που καλύπτουν </a:t>
            </a:r>
            <a:r>
              <a:rPr lang="el-GR" sz="1400" b="1" dirty="0" smtClean="0">
                <a:solidFill>
                  <a:schemeClr val="accent1">
                    <a:lumMod val="50000"/>
                  </a:schemeClr>
                </a:solidFill>
              </a:rPr>
              <a:t>όλο το φάσμα των δημόσιων πολιτικών</a:t>
            </a:r>
            <a:endParaRPr lang="el-GR" sz="1400" b="1" dirty="0">
              <a:solidFill>
                <a:schemeClr val="accent1">
                  <a:lumMod val="50000"/>
                </a:schemeClr>
              </a:solidFill>
            </a:endParaRPr>
          </a:p>
        </p:txBody>
      </p:sp>
      <p:graphicFrame>
        <p:nvGraphicFramePr>
          <p:cNvPr id="8" name="1 - Γράφημα">
            <a:extLst>
              <a:ext uri="{FF2B5EF4-FFF2-40B4-BE49-F238E27FC236}">
                <a16:creationId xmlns:a16="http://schemas.microsoft.com/office/drawing/2014/main" xmlns="" id="{00000000-0008-0000-0000-000002000000}"/>
              </a:ext>
            </a:extLst>
          </p:cNvPr>
          <p:cNvGraphicFramePr>
            <a:graphicFrameLocks/>
          </p:cNvGraphicFramePr>
          <p:nvPr>
            <p:extLst>
              <p:ext uri="{D42A27DB-BD31-4B8C-83A1-F6EECF244321}">
                <p14:modId xmlns="" xmlns:p14="http://schemas.microsoft.com/office/powerpoint/2010/main" val="726935404"/>
              </p:ext>
            </p:extLst>
          </p:nvPr>
        </p:nvGraphicFramePr>
        <p:xfrm>
          <a:off x="850106" y="666749"/>
          <a:ext cx="10493376" cy="5524501"/>
        </p:xfrm>
        <a:graphic>
          <a:graphicData uri="http://schemas.openxmlformats.org/drawingml/2006/chart">
            <c:chart xmlns:c="http://schemas.openxmlformats.org/drawingml/2006/chart" xmlns:r="http://schemas.openxmlformats.org/officeDocument/2006/relationships" r:id="rId2"/>
          </a:graphicData>
        </a:graphic>
      </p:graphicFrame>
      <p:sp>
        <p:nvSpPr>
          <p:cNvPr id="5" name="4 - Τίτλος"/>
          <p:cNvSpPr>
            <a:spLocks noGrp="1"/>
          </p:cNvSpPr>
          <p:nvPr>
            <p:ph type="title"/>
          </p:nvPr>
        </p:nvSpPr>
        <p:spPr/>
        <p:txBody>
          <a:bodyPr/>
          <a:lstStyle/>
          <a:p>
            <a:r>
              <a:rPr lang="el-GR" sz="2000" strike="noStrike" spc="-1" dirty="0" smtClean="0">
                <a:solidFill>
                  <a:srgbClr val="1F4E79"/>
                </a:solidFill>
                <a:latin typeface="Arial"/>
                <a:ea typeface="DejaVu Sans"/>
              </a:rPr>
              <a:t>Το φάσμα των Μεταρρυθμίσεων - Μεταρρυθμίσεις</a:t>
            </a:r>
            <a:r>
              <a:rPr lang="en-US" sz="2000" strike="noStrike" spc="-1" dirty="0" smtClean="0">
                <a:solidFill>
                  <a:srgbClr val="1F4E79"/>
                </a:solidFill>
                <a:latin typeface="Arial"/>
                <a:ea typeface="DejaVu Sans"/>
              </a:rPr>
              <a:t> </a:t>
            </a:r>
            <a:r>
              <a:rPr lang="el-GR" sz="2000" strike="noStrike" spc="-1" dirty="0" smtClean="0">
                <a:solidFill>
                  <a:srgbClr val="1F4E79"/>
                </a:solidFill>
                <a:latin typeface="Arial"/>
                <a:ea typeface="DejaVu Sans"/>
              </a:rPr>
              <a:t>ανά Υπουργείο</a:t>
            </a:r>
            <a:r>
              <a:rPr lang="el-GR" sz="2000" strike="noStrike" spc="-1" dirty="0" smtClean="0">
                <a:latin typeface="Arial"/>
              </a:rPr>
              <a:t/>
            </a:r>
            <a:br>
              <a:rPr lang="el-GR" sz="2000" strike="noStrike" spc="-1" dirty="0" smtClean="0">
                <a:latin typeface="Arial"/>
              </a:rPr>
            </a:br>
            <a:endParaRPr lang="el-GR" sz="2000" dirty="0"/>
          </a:p>
        </p:txBody>
      </p:sp>
      <p:cxnSp>
        <p:nvCxnSpPr>
          <p:cNvPr id="7" name="6 - Ευθύγραμμο βέλος σύνδεσης"/>
          <p:cNvCxnSpPr/>
          <p:nvPr/>
        </p:nvCxnSpPr>
        <p:spPr>
          <a:xfrm>
            <a:off x="1143794" y="685800"/>
            <a:ext cx="9900000" cy="0"/>
          </a:xfrm>
          <a:prstGeom prst="straightConnector1">
            <a:avLst/>
          </a:prstGeom>
          <a:ln w="38100">
            <a:solidFill>
              <a:schemeClr val="accent1">
                <a:lumMod val="50000"/>
              </a:schemeClr>
            </a:solidFill>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a:xfrm>
            <a:off x="1143794" y="457200"/>
            <a:ext cx="9906000" cy="609600"/>
          </a:xfrm>
        </p:spPr>
        <p:txBody>
          <a:bodyPr/>
          <a:lstStyle/>
          <a:p>
            <a:r>
              <a:rPr lang="el-GR" sz="2400" spc="-1" dirty="0" smtClean="0">
                <a:solidFill>
                  <a:srgbClr val="1F4E79"/>
                </a:solidFill>
                <a:latin typeface="Arial"/>
                <a:ea typeface="DejaVu Sans"/>
              </a:rPr>
              <a:t>Ελλάδα Μπροστά: Μεταρρυθμίσεις</a:t>
            </a:r>
            <a:r>
              <a:rPr lang="en-US" sz="2400" spc="-1" dirty="0" smtClean="0">
                <a:solidFill>
                  <a:srgbClr val="1F4E79"/>
                </a:solidFill>
                <a:latin typeface="Arial"/>
                <a:ea typeface="DejaVu Sans"/>
              </a:rPr>
              <a:t> </a:t>
            </a:r>
            <a:r>
              <a:rPr lang="el-GR" sz="2400" spc="-1" dirty="0" smtClean="0">
                <a:solidFill>
                  <a:srgbClr val="1F4E79"/>
                </a:solidFill>
                <a:latin typeface="Arial"/>
                <a:ea typeface="DejaVu Sans"/>
              </a:rPr>
              <a:t>ανά κύκλο πολιτικής</a:t>
            </a:r>
            <a:r>
              <a:rPr lang="el-GR" sz="2400" spc="-1" dirty="0" smtClean="0">
                <a:latin typeface="Arial"/>
              </a:rPr>
              <a:t/>
            </a:r>
            <a:br>
              <a:rPr lang="el-GR" sz="2400" spc="-1" dirty="0" smtClean="0">
                <a:latin typeface="Arial"/>
              </a:rPr>
            </a:br>
            <a:endParaRPr lang="el-GR" sz="2400" dirty="0"/>
          </a:p>
        </p:txBody>
      </p:sp>
      <p:graphicFrame>
        <p:nvGraphicFramePr>
          <p:cNvPr id="9" name="2 - Γράφημα"/>
          <p:cNvGraphicFramePr/>
          <p:nvPr/>
        </p:nvGraphicFramePr>
        <p:xfrm>
          <a:off x="2515394" y="1219200"/>
          <a:ext cx="8610600" cy="484810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FC6E12C-FF5C-2B4D-95FA-0F8EA2BF3DE3}"/>
              </a:ext>
            </a:extLst>
          </p:cNvPr>
          <p:cNvSpPr>
            <a:spLocks noGrp="1"/>
          </p:cNvSpPr>
          <p:nvPr>
            <p:ph type="title"/>
          </p:nvPr>
        </p:nvSpPr>
        <p:spPr/>
        <p:txBody>
          <a:bodyPr/>
          <a:lstStyle/>
          <a:p>
            <a:pPr algn="ctr"/>
            <a:r>
              <a:rPr lang="el-GR" sz="2400" dirty="0"/>
              <a:t>Εθνικό Σχέδιο Μεταρρυθμίσεων: Ορόσημα στην Εφαρμογή</a:t>
            </a:r>
          </a:p>
        </p:txBody>
      </p:sp>
      <p:sp>
        <p:nvSpPr>
          <p:cNvPr id="3" name="Υπότιτλος 2">
            <a:extLst>
              <a:ext uri="{FF2B5EF4-FFF2-40B4-BE49-F238E27FC236}">
                <a16:creationId xmlns:a16="http://schemas.microsoft.com/office/drawing/2014/main" xmlns="" id="{7A189E40-43D8-1944-A33F-72233431BC38}"/>
              </a:ext>
            </a:extLst>
          </p:cNvPr>
          <p:cNvSpPr>
            <a:spLocks noGrp="1"/>
          </p:cNvSpPr>
          <p:nvPr>
            <p:ph type="subTitle" idx="4294967295"/>
          </p:nvPr>
        </p:nvSpPr>
        <p:spPr>
          <a:xfrm>
            <a:off x="960438" y="1038225"/>
            <a:ext cx="11233150" cy="5819775"/>
          </a:xfrm>
        </p:spPr>
        <p:txBody>
          <a:bodyPr anchor="t"/>
          <a:lstStyle/>
          <a:p>
            <a:pPr marL="366713" indent="-354013">
              <a:spcAft>
                <a:spcPts val="1200"/>
              </a:spcAft>
              <a:buFont typeface="Wingdings" panose="05000000000000000000" pitchFamily="2" charset="2"/>
              <a:buChar char="q"/>
            </a:pPr>
            <a:r>
              <a:rPr lang="el-GR" sz="2000" dirty="0"/>
              <a:t>Υιοθέτηση σχεδίου (ΕΣΜ) για το 2020					</a:t>
            </a:r>
            <a:r>
              <a:rPr lang="el-GR" sz="2000" b="1" i="1" dirty="0">
                <a:solidFill>
                  <a:srgbClr val="FF0000"/>
                </a:solidFill>
              </a:rPr>
              <a:t>01 / 2020</a:t>
            </a:r>
          </a:p>
          <a:p>
            <a:pPr marL="366713" indent="-354013">
              <a:spcAft>
                <a:spcPts val="1200"/>
              </a:spcAft>
              <a:buFont typeface="Wingdings" panose="05000000000000000000" pitchFamily="2" charset="2"/>
              <a:buChar char="q"/>
            </a:pPr>
            <a:r>
              <a:rPr lang="el-GR" sz="2000" dirty="0"/>
              <a:t>5</a:t>
            </a:r>
            <a:r>
              <a:rPr lang="el-GR" sz="2000" baseline="30000" dirty="0"/>
              <a:t>η</a:t>
            </a:r>
            <a:r>
              <a:rPr lang="el-GR" sz="2000" dirty="0"/>
              <a:t> αξιολόγηση των Θεσμών στο πλαίσιο της ενισχυμένης εποπτείας		</a:t>
            </a:r>
            <a:r>
              <a:rPr lang="el-GR" sz="2000" b="1" i="1" dirty="0">
                <a:solidFill>
                  <a:srgbClr val="FF0000"/>
                </a:solidFill>
              </a:rPr>
              <a:t>02 / 2020</a:t>
            </a:r>
          </a:p>
          <a:p>
            <a:pPr marL="366713" indent="-354013">
              <a:spcAft>
                <a:spcPts val="1200"/>
              </a:spcAft>
              <a:buFont typeface="Wingdings" panose="05000000000000000000" pitchFamily="2" charset="2"/>
              <a:buChar char="q"/>
            </a:pPr>
            <a:r>
              <a:rPr lang="el-GR" sz="2000" dirty="0"/>
              <a:t>Μηνιαία συνεδρίαση Πολιτικής Επιτροπής Παρακολούθησης ΕΣΜ		</a:t>
            </a:r>
            <a:r>
              <a:rPr lang="el-GR" sz="2000" b="1" i="1" dirty="0">
                <a:solidFill>
                  <a:srgbClr val="FF0000"/>
                </a:solidFill>
              </a:rPr>
              <a:t>02 / 2020 </a:t>
            </a:r>
            <a:endParaRPr lang="el-GR" sz="2000" i="1" dirty="0"/>
          </a:p>
          <a:p>
            <a:pPr marL="366713" indent="-354013">
              <a:spcAft>
                <a:spcPts val="1200"/>
              </a:spcAft>
              <a:buFont typeface="Wingdings" panose="05000000000000000000" pitchFamily="2" charset="2"/>
              <a:buChar char="q"/>
            </a:pPr>
            <a:r>
              <a:rPr lang="el-GR" sz="2000" dirty="0"/>
              <a:t>Ενδιάμεση έκθεση της Επιτροπής </a:t>
            </a:r>
            <a:r>
              <a:rPr lang="el-GR" sz="2000" dirty="0" err="1" smtClean="0"/>
              <a:t>Πισσαρίδη</a:t>
            </a:r>
            <a:r>
              <a:rPr lang="el-GR" sz="2000" dirty="0" smtClean="0"/>
              <a:t> 				</a:t>
            </a:r>
            <a:r>
              <a:rPr lang="el-GR" sz="2000" dirty="0"/>
              <a:t>	</a:t>
            </a:r>
            <a:r>
              <a:rPr lang="el-GR" sz="2000" b="1" i="1" dirty="0">
                <a:solidFill>
                  <a:srgbClr val="FF0000"/>
                </a:solidFill>
                <a:effectLst/>
              </a:rPr>
              <a:t>04 / 2020</a:t>
            </a:r>
            <a:endParaRPr lang="el-GR" sz="2000" b="1" dirty="0">
              <a:solidFill>
                <a:srgbClr val="FF0000"/>
              </a:solidFill>
            </a:endParaRPr>
          </a:p>
          <a:p>
            <a:pPr marL="366713" indent="-354013">
              <a:spcAft>
                <a:spcPts val="1200"/>
              </a:spcAft>
              <a:buFont typeface="Wingdings" panose="05000000000000000000" pitchFamily="2" charset="2"/>
              <a:buChar char="q"/>
            </a:pPr>
            <a:r>
              <a:rPr lang="el-GR" sz="2000" dirty="0"/>
              <a:t>Τριμηνιαία έκθεση προόδου προς το Υπουργικό Συμβούλιο			</a:t>
            </a:r>
            <a:r>
              <a:rPr lang="el-GR" sz="2000" b="1" i="1" dirty="0">
                <a:solidFill>
                  <a:srgbClr val="FF0000"/>
                </a:solidFill>
              </a:rPr>
              <a:t>04 / 2020 </a:t>
            </a:r>
            <a:endParaRPr lang="el-GR" sz="2000" i="1" dirty="0"/>
          </a:p>
          <a:p>
            <a:pPr marL="366713" indent="-354013">
              <a:spcAft>
                <a:spcPts val="1200"/>
              </a:spcAft>
              <a:buFont typeface="Wingdings" panose="05000000000000000000" pitchFamily="2" charset="2"/>
              <a:buChar char="q"/>
            </a:pPr>
            <a:r>
              <a:rPr lang="el-GR" sz="2000" i="1" dirty="0"/>
              <a:t>6</a:t>
            </a:r>
            <a:r>
              <a:rPr lang="el-GR" sz="2000" i="1" baseline="30000" dirty="0"/>
              <a:t>η</a:t>
            </a:r>
            <a:r>
              <a:rPr lang="el-GR" sz="2000" i="1" dirty="0"/>
              <a:t> </a:t>
            </a:r>
            <a:r>
              <a:rPr lang="el-GR" sz="2000" dirty="0"/>
              <a:t>αξιολόγηση των Θεσμών στο πλαίσιο της ενισχυμένης εποπτείας		</a:t>
            </a:r>
            <a:r>
              <a:rPr lang="el-GR" sz="2000" b="1" i="1" dirty="0">
                <a:solidFill>
                  <a:srgbClr val="FF0000"/>
                </a:solidFill>
              </a:rPr>
              <a:t>05 / 2020</a:t>
            </a:r>
            <a:endParaRPr lang="el-GR" sz="2000" b="1" dirty="0">
              <a:solidFill>
                <a:srgbClr val="FF0000"/>
              </a:solidFill>
            </a:endParaRPr>
          </a:p>
          <a:p>
            <a:pPr marL="366713" indent="-354013">
              <a:spcAft>
                <a:spcPts val="1200"/>
              </a:spcAft>
              <a:buFont typeface="Wingdings" panose="05000000000000000000" pitchFamily="2" charset="2"/>
              <a:buChar char="q"/>
            </a:pPr>
            <a:r>
              <a:rPr lang="el-GR" sz="2000" dirty="0"/>
              <a:t>Ευρωπαϊκή Επιτροπή: Ειδικές ανά Κράτος Συστάσεις (</a:t>
            </a:r>
            <a:r>
              <a:rPr lang="el-GR" sz="2000" dirty="0" err="1"/>
              <a:t>CSRs</a:t>
            </a:r>
            <a:r>
              <a:rPr lang="el-GR" sz="2000" dirty="0"/>
              <a:t>)			</a:t>
            </a:r>
            <a:r>
              <a:rPr lang="el-GR" sz="2000" b="1" i="1" dirty="0">
                <a:solidFill>
                  <a:srgbClr val="FF0000"/>
                </a:solidFill>
              </a:rPr>
              <a:t>06 / 2020 </a:t>
            </a:r>
            <a:r>
              <a:rPr lang="el-GR" sz="2000" i="1" dirty="0" smtClean="0"/>
              <a:t> </a:t>
            </a:r>
            <a:endParaRPr lang="el-GR" sz="2000" i="1" dirty="0"/>
          </a:p>
          <a:p>
            <a:pPr marL="366713" indent="-354013">
              <a:spcAft>
                <a:spcPts val="1200"/>
              </a:spcAft>
              <a:buFont typeface="Wingdings" panose="05000000000000000000" pitchFamily="2" charset="2"/>
              <a:buChar char="q"/>
            </a:pPr>
            <a:r>
              <a:rPr lang="el-GR" sz="2000" dirty="0"/>
              <a:t>Πρόταση για την προγραμματική περίοδο ΕΣΠΑ 2021 – 2028			</a:t>
            </a:r>
            <a:r>
              <a:rPr lang="el-GR" sz="2000" b="1" i="1" dirty="0">
                <a:solidFill>
                  <a:srgbClr val="FF0000"/>
                </a:solidFill>
              </a:rPr>
              <a:t>06 / 2020</a:t>
            </a:r>
          </a:p>
          <a:p>
            <a:pPr marL="366713" indent="-354013">
              <a:spcAft>
                <a:spcPts val="1200"/>
              </a:spcAft>
              <a:buFont typeface="Wingdings" panose="05000000000000000000" pitchFamily="2" charset="2"/>
              <a:buChar char="q"/>
            </a:pPr>
            <a:r>
              <a:rPr lang="el-GR" sz="2000" dirty="0"/>
              <a:t>Τελική έκθεση της Επιτροπής </a:t>
            </a:r>
            <a:r>
              <a:rPr lang="el-GR" sz="2000" dirty="0" err="1" smtClean="0"/>
              <a:t>Πισσαρίδη</a:t>
            </a:r>
            <a:r>
              <a:rPr lang="el-GR" sz="2000" dirty="0" smtClean="0"/>
              <a:t>				</a:t>
            </a:r>
            <a:r>
              <a:rPr lang="el-GR" sz="2000" dirty="0"/>
              <a:t>	</a:t>
            </a:r>
            <a:r>
              <a:rPr lang="el-GR" sz="2000" b="1" i="1" dirty="0">
                <a:solidFill>
                  <a:srgbClr val="FF0000"/>
                </a:solidFill>
              </a:rPr>
              <a:t>09 / 2020</a:t>
            </a:r>
          </a:p>
          <a:p>
            <a:pPr marL="366713" indent="-354013">
              <a:spcAft>
                <a:spcPts val="1200"/>
              </a:spcAft>
              <a:buFont typeface="Wingdings" panose="05000000000000000000" pitchFamily="2" charset="2"/>
              <a:buChar char="q"/>
            </a:pPr>
            <a:r>
              <a:rPr lang="el-GR" sz="2000" dirty="0"/>
              <a:t>Κατάθεση Ενοποιημένου Σχεδίου Κυβερνητικής Πολιτικής (ΣΚΥΠ) 2021	</a:t>
            </a:r>
            <a:r>
              <a:rPr lang="el-GR" sz="2000" b="1" i="1" dirty="0" smtClean="0">
                <a:solidFill>
                  <a:srgbClr val="FF0000"/>
                </a:solidFill>
              </a:rPr>
              <a:t>09</a:t>
            </a:r>
            <a:r>
              <a:rPr lang="el-GR" sz="2000" b="1" i="1" dirty="0" smtClean="0">
                <a:solidFill>
                  <a:srgbClr val="FF0000"/>
                </a:solidFill>
                <a:effectLst/>
              </a:rPr>
              <a:t> </a:t>
            </a:r>
            <a:r>
              <a:rPr lang="el-GR" sz="2000" b="1" i="1" dirty="0">
                <a:solidFill>
                  <a:srgbClr val="FF0000"/>
                </a:solidFill>
                <a:effectLst/>
              </a:rPr>
              <a:t>/ 2020</a:t>
            </a:r>
            <a:endParaRPr lang="el-GR" sz="2000" b="1" dirty="0">
              <a:solidFill>
                <a:srgbClr val="FF0000"/>
              </a:solidFill>
            </a:endParaRPr>
          </a:p>
          <a:p>
            <a:pPr marL="366713" indent="-354013">
              <a:spcAft>
                <a:spcPts val="1200"/>
              </a:spcAft>
              <a:buFont typeface="Wingdings" panose="05000000000000000000" pitchFamily="2" charset="2"/>
              <a:buChar char="q"/>
            </a:pPr>
            <a:r>
              <a:rPr lang="el-GR" sz="2000" dirty="0"/>
              <a:t>7</a:t>
            </a:r>
            <a:r>
              <a:rPr lang="el-GR" sz="2000" baseline="30000" dirty="0"/>
              <a:t>η</a:t>
            </a:r>
            <a:r>
              <a:rPr lang="el-GR" sz="2000" dirty="0"/>
              <a:t> αξιολόγηση των Θεσμών στο πλαίσιο της ενισχυμένης εποπτείας		</a:t>
            </a:r>
            <a:r>
              <a:rPr lang="el-GR" sz="2000" b="1" i="1" dirty="0" smtClean="0">
                <a:solidFill>
                  <a:srgbClr val="FF0000"/>
                </a:solidFill>
              </a:rPr>
              <a:t>11 </a:t>
            </a:r>
            <a:r>
              <a:rPr lang="el-GR" sz="2000" b="1" i="1" dirty="0">
                <a:solidFill>
                  <a:srgbClr val="FF0000"/>
                </a:solidFill>
              </a:rPr>
              <a:t>/ 2020</a:t>
            </a:r>
            <a:endParaRPr lang="el-GR" sz="2000" b="1" dirty="0">
              <a:solidFill>
                <a:srgbClr val="FF0000"/>
              </a:solidFill>
            </a:endParaRPr>
          </a:p>
          <a:p>
            <a:pPr marL="366713" indent="-354013">
              <a:spcAft>
                <a:spcPts val="1200"/>
              </a:spcAft>
              <a:buFont typeface="Wingdings" panose="05000000000000000000" pitchFamily="2" charset="2"/>
              <a:buChar char="q"/>
            </a:pPr>
            <a:r>
              <a:rPr lang="el-GR" sz="2000" dirty="0"/>
              <a:t>Υιοθέτηση </a:t>
            </a:r>
            <a:r>
              <a:rPr lang="el-GR" sz="2000" dirty="0" smtClean="0"/>
              <a:t>ΕΣΚΥΠ</a:t>
            </a:r>
            <a:r>
              <a:rPr lang="el-GR" sz="2000" dirty="0"/>
              <a:t>	</a:t>
            </a:r>
            <a:r>
              <a:rPr lang="el-GR" sz="2000" i="1" dirty="0"/>
              <a:t>							</a:t>
            </a:r>
            <a:r>
              <a:rPr lang="el-GR" sz="2000" b="1" i="1" dirty="0">
                <a:solidFill>
                  <a:srgbClr val="FF0000"/>
                </a:solidFill>
              </a:rPr>
              <a:t>12 / 2020</a:t>
            </a:r>
          </a:p>
        </p:txBody>
      </p:sp>
      <p:cxnSp>
        <p:nvCxnSpPr>
          <p:cNvPr id="4" name="3 - Ευθύγραμμο βέλος σύνδεσης"/>
          <p:cNvCxnSpPr/>
          <p:nvPr/>
        </p:nvCxnSpPr>
        <p:spPr>
          <a:xfrm>
            <a:off x="1143794" y="762000"/>
            <a:ext cx="9900000" cy="0"/>
          </a:xfrm>
          <a:prstGeom prst="straightConnector1">
            <a:avLst/>
          </a:prstGeom>
          <a:ln w="38100">
            <a:solidFill>
              <a:schemeClr val="accent1">
                <a:lumMod val="50000"/>
              </a:schemeClr>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507611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μεταρρυθμιστικό εγχείρημα</a:t>
            </a:r>
            <a:endParaRPr lang="el-GR" dirty="0"/>
          </a:p>
        </p:txBody>
      </p:sp>
      <p:sp>
        <p:nvSpPr>
          <p:cNvPr id="3" name="2 - TextBox"/>
          <p:cNvSpPr txBox="1"/>
          <p:nvPr/>
        </p:nvSpPr>
        <p:spPr>
          <a:xfrm>
            <a:off x="1143794" y="1295400"/>
            <a:ext cx="9906000" cy="3954929"/>
          </a:xfrm>
          <a:prstGeom prst="rect">
            <a:avLst/>
          </a:prstGeom>
          <a:noFill/>
        </p:spPr>
        <p:txBody>
          <a:bodyPr wrap="square" rtlCol="0">
            <a:spAutoFit/>
          </a:bodyPr>
          <a:lstStyle/>
          <a:p>
            <a:pPr>
              <a:lnSpc>
                <a:spcPct val="120000"/>
              </a:lnSpc>
              <a:spcAft>
                <a:spcPts val="1200"/>
              </a:spcAft>
            </a:pPr>
            <a:r>
              <a:rPr lang="el-GR" dirty="0" smtClean="0"/>
              <a:t>Το πρόταγμα της κυβέρνησής μας είναι το μεταρρυθμιστικό εγχείρημα και όχι η διαχείριση της υπάρχουσας κατάστασης, και μάλιστα σε μια χώρα με ιστορικά καταγεγραμμένο έλλειμμα μηχανισμών σχεδιασμού, εφαρμογής, παρακολούθησης και αξιολόγησης των δημοσίων πολιτικών της.</a:t>
            </a:r>
          </a:p>
          <a:p>
            <a:pPr>
              <a:lnSpc>
                <a:spcPct val="120000"/>
              </a:lnSpc>
              <a:spcAft>
                <a:spcPts val="1200"/>
              </a:spcAft>
            </a:pPr>
            <a:r>
              <a:rPr lang="el-GR" dirty="0" smtClean="0"/>
              <a:t>Δεν μπορείς να σχεδιάσεις το μέλλον χωρίς να καταγράψεις και να μετρήσεις το παρόν. Δεν μπορείς να αλλάξεις τα πράγματα, αν δεν μετράς τις επιδόσεις σου.</a:t>
            </a:r>
          </a:p>
          <a:p>
            <a:pPr>
              <a:lnSpc>
                <a:spcPct val="120000"/>
              </a:lnSpc>
              <a:spcAft>
                <a:spcPts val="1200"/>
              </a:spcAft>
            </a:pPr>
            <a:r>
              <a:rPr lang="el-GR" dirty="0" smtClean="0"/>
              <a:t>Έπρεπε να ξεκινήσουμε από πολύ χαμηλά. Προχωρήσαμε στην υιοθέτηση σύγχρονων εργαλείων παραγωγής δημόσιας πολιτικής:</a:t>
            </a:r>
          </a:p>
          <a:p>
            <a:pPr marL="1311275" indent="-452438">
              <a:lnSpc>
                <a:spcPct val="120000"/>
              </a:lnSpc>
              <a:spcAft>
                <a:spcPts val="600"/>
              </a:spcAft>
              <a:buFont typeface="Arial" pitchFamily="34" charset="0"/>
              <a:buChar char="•"/>
            </a:pPr>
            <a:r>
              <a:rPr lang="el-GR" dirty="0" smtClean="0"/>
              <a:t>Το </a:t>
            </a:r>
            <a:r>
              <a:rPr lang="el-GR" b="1" i="1" dirty="0" smtClean="0">
                <a:solidFill>
                  <a:schemeClr val="accent1">
                    <a:lumMod val="50000"/>
                  </a:schemeClr>
                </a:solidFill>
              </a:rPr>
              <a:t>ΜΑΖΙ</a:t>
            </a:r>
            <a:r>
              <a:rPr lang="el-GR" dirty="0" smtClean="0"/>
              <a:t> για να καταγράφουμε και να παρακολουθούμε</a:t>
            </a:r>
          </a:p>
          <a:p>
            <a:pPr marL="1311275" indent="-452438">
              <a:lnSpc>
                <a:spcPct val="120000"/>
              </a:lnSpc>
              <a:spcAft>
                <a:spcPts val="600"/>
              </a:spcAft>
              <a:buFont typeface="Arial" pitchFamily="34" charset="0"/>
              <a:buChar char="•"/>
            </a:pPr>
            <a:r>
              <a:rPr lang="el-GR" dirty="0" smtClean="0"/>
              <a:t>Νέα δομή σχεδιασμού και αξιολόγησης πολιτικής</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9644" y="404664"/>
            <a:ext cx="8280920" cy="115212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xmlns="" id="{89B87EA7-755B-4B25-9417-F1D115ADA43D}"/>
              </a:ext>
            </a:extLst>
          </p:cNvPr>
          <p:cNvSpPr/>
          <p:nvPr/>
        </p:nvSpPr>
        <p:spPr>
          <a:xfrm>
            <a:off x="552178" y="476672"/>
            <a:ext cx="2781649" cy="550898"/>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600" b="1" dirty="0">
                <a:solidFill>
                  <a:schemeClr val="bg1"/>
                </a:solidFill>
              </a:rPr>
              <a:t>Υπουργείο Οικονομικών</a:t>
            </a:r>
          </a:p>
        </p:txBody>
      </p:sp>
      <p:sp>
        <p:nvSpPr>
          <p:cNvPr id="9" name="TextBox 8">
            <a:extLst>
              <a:ext uri="{FF2B5EF4-FFF2-40B4-BE49-F238E27FC236}">
                <a16:creationId xmlns:a16="http://schemas.microsoft.com/office/drawing/2014/main" xmlns="" id="{7DCFDC7C-952F-4CED-80AE-51D0B9F6AC6E}"/>
              </a:ext>
            </a:extLst>
          </p:cNvPr>
          <p:cNvSpPr txBox="1"/>
          <p:nvPr/>
        </p:nvSpPr>
        <p:spPr>
          <a:xfrm>
            <a:off x="3689644" y="476672"/>
            <a:ext cx="7917536" cy="5206552"/>
          </a:xfrm>
          <a:prstGeom prst="rect">
            <a:avLst/>
          </a:prstGeom>
          <a:noFill/>
        </p:spPr>
        <p:txBody>
          <a:bodyPr wrap="square" rtlCol="0" anchor="t">
            <a:noAutofit/>
          </a:bodyPr>
          <a:lstStyle/>
          <a:p>
            <a:pPr marL="342900" lvl="0" indent="-342900" algn="just">
              <a:lnSpc>
                <a:spcPct val="107000"/>
              </a:lnSpc>
              <a:spcAft>
                <a:spcPts val="0"/>
              </a:spcAft>
              <a:buFont typeface="+mj-lt"/>
              <a:buAutoNum type="arabicPeriod"/>
            </a:pPr>
            <a:r>
              <a:rPr lang="el-GR" sz="1600" dirty="0">
                <a:cs typeface="Arial" panose="020B0604020202020204" pitchFamily="34" charset="0"/>
              </a:rPr>
              <a:t>Αναθεώρηση και βελτίωση νομοθετικού πλαισίου για την αντιμετώπιση του ιδιωτικού χρέους </a:t>
            </a:r>
          </a:p>
          <a:p>
            <a:pPr marL="342900" lvl="0" indent="-342900" algn="just">
              <a:lnSpc>
                <a:spcPct val="107000"/>
              </a:lnSpc>
              <a:spcAft>
                <a:spcPts val="0"/>
              </a:spcAft>
              <a:buFont typeface="+mj-lt"/>
              <a:buAutoNum type="arabicPeriod"/>
            </a:pPr>
            <a:r>
              <a:rPr lang="el-GR" sz="1600" dirty="0">
                <a:cs typeface="Arial" panose="020B0604020202020204" pitchFamily="34" charset="0"/>
              </a:rPr>
              <a:t>Αξιολόγηση φορέων ακίνητης περιουσίας και αναδιάρθρωση υπηρεσιών </a:t>
            </a:r>
            <a:r>
              <a:rPr lang="el-GR" sz="1600" dirty="0" err="1">
                <a:cs typeface="Arial" panose="020B0604020202020204" pitchFamily="34" charset="0"/>
              </a:rPr>
              <a:t>Υπ.Οικ</a:t>
            </a:r>
            <a:r>
              <a:rPr lang="el-GR" sz="1600" dirty="0">
                <a:cs typeface="Arial" panose="020B0604020202020204" pitchFamily="34" charset="0"/>
              </a:rPr>
              <a:t>. Δημοσίων ακινήτων  -  Μητρώο δημόσιας ακίνητης περιουσίας</a:t>
            </a:r>
          </a:p>
          <a:p>
            <a:pPr marL="342900" lvl="0" indent="-342900" algn="just">
              <a:lnSpc>
                <a:spcPct val="107000"/>
              </a:lnSpc>
              <a:spcAft>
                <a:spcPts val="0"/>
              </a:spcAft>
              <a:buFont typeface="+mj-lt"/>
              <a:buAutoNum type="arabicPeriod"/>
            </a:pPr>
            <a:r>
              <a:rPr lang="el-GR" sz="1600" dirty="0" smtClean="0">
                <a:cs typeface="Arial" panose="020B0604020202020204" pitchFamily="34" charset="0"/>
              </a:rPr>
              <a:t>Επισκόπηση Δαπανών στους φορείς γενικής κυβέρνησης (SRSS).</a:t>
            </a:r>
          </a:p>
          <a:p>
            <a:pPr marL="342900" indent="-342900" algn="just">
              <a:lnSpc>
                <a:spcPct val="107000"/>
              </a:lnSpc>
              <a:buFont typeface="+mj-lt"/>
              <a:buAutoNum type="arabicPeriod"/>
            </a:pPr>
            <a:r>
              <a:rPr lang="el-GR" sz="1600" dirty="0" smtClean="0">
                <a:cs typeface="Arial" panose="020B0604020202020204" pitchFamily="34" charset="0"/>
              </a:rPr>
              <a:t>Κατάρτιση </a:t>
            </a:r>
            <a:r>
              <a:rPr lang="el-GR" sz="1600" dirty="0">
                <a:cs typeface="Arial" panose="020B0604020202020204" pitchFamily="34" charset="0"/>
              </a:rPr>
              <a:t>Προϋπολογισμού Επιδόσεων των Υπουργείων (SRSS).</a:t>
            </a:r>
            <a:r>
              <a:rPr lang="en-US" sz="1600" dirty="0">
                <a:cs typeface="Arial" panose="020B0604020202020204" pitchFamily="34" charset="0"/>
              </a:rPr>
              <a:t> </a:t>
            </a:r>
            <a:r>
              <a:rPr lang="el-GR" sz="1600" spc="-1" dirty="0">
                <a:solidFill>
                  <a:srgbClr val="000000"/>
                </a:solidFill>
                <a:latin typeface="Calibri"/>
                <a:ea typeface="Calibri"/>
              </a:rPr>
              <a:t>– 31/12/2020</a:t>
            </a:r>
            <a:endParaRPr lang="el-GR" sz="1600" dirty="0">
              <a:cs typeface="Arial" panose="020B0604020202020204" pitchFamily="34" charset="0"/>
            </a:endParaRPr>
          </a:p>
          <a:p>
            <a:pPr marL="342900" indent="-342900" algn="just">
              <a:lnSpc>
                <a:spcPct val="107000"/>
              </a:lnSpc>
              <a:buFont typeface="+mj-lt"/>
              <a:buAutoNum type="arabicPeriod"/>
            </a:pPr>
            <a:r>
              <a:rPr lang="el-GR" sz="1600" dirty="0">
                <a:cs typeface="Arial" panose="020B0604020202020204" pitchFamily="34" charset="0"/>
              </a:rPr>
              <a:t>Λογιστική Μεταρρύθμιση: Εφαρμογή του ενιαίου Λογιστικού Πλαισίου σε όλους τους φορείς της Γενικής Κυβέρνησης (SRSS).</a:t>
            </a:r>
            <a:r>
              <a:rPr lang="en-US" sz="1600" dirty="0">
                <a:cs typeface="Arial" panose="020B0604020202020204" pitchFamily="34" charset="0"/>
              </a:rPr>
              <a:t> </a:t>
            </a:r>
            <a:r>
              <a:rPr lang="el-GR" sz="1600" spc="-1" dirty="0">
                <a:solidFill>
                  <a:srgbClr val="000000"/>
                </a:solidFill>
                <a:latin typeface="Calibri"/>
                <a:ea typeface="Calibri"/>
              </a:rPr>
              <a:t>– 1/1/2023</a:t>
            </a:r>
            <a:endParaRPr lang="el-GR" sz="1600" dirty="0">
              <a:cs typeface="Arial" panose="020B0604020202020204" pitchFamily="34" charset="0"/>
            </a:endParaRPr>
          </a:p>
          <a:p>
            <a:pPr marL="342900" lvl="0" indent="-342900" algn="just">
              <a:lnSpc>
                <a:spcPct val="107000"/>
              </a:lnSpc>
              <a:spcAft>
                <a:spcPts val="0"/>
              </a:spcAft>
              <a:buFont typeface="+mj-lt"/>
              <a:buAutoNum type="arabicPeriod"/>
            </a:pPr>
            <a:r>
              <a:rPr lang="el-GR" sz="1600" dirty="0">
                <a:cs typeface="Arial" panose="020B0604020202020204" pitchFamily="34" charset="0"/>
              </a:rPr>
              <a:t>Υλοποίηση του νέου πλάνου αποπληρωμής των ληξιπρόθεσμων οφειλών του Δημοσίου</a:t>
            </a:r>
          </a:p>
          <a:p>
            <a:pPr marL="342900" lvl="0" indent="-342900" algn="just">
              <a:lnSpc>
                <a:spcPct val="107000"/>
              </a:lnSpc>
              <a:spcAft>
                <a:spcPts val="0"/>
              </a:spcAft>
              <a:buFont typeface="+mj-lt"/>
              <a:buAutoNum type="arabicPeriod"/>
            </a:pPr>
            <a:r>
              <a:rPr lang="el-GR" sz="1600" dirty="0">
                <a:cs typeface="Arial" panose="020B0604020202020204" pitchFamily="34" charset="0"/>
              </a:rPr>
              <a:t>Σύσταση Ενιαίου Λογαριασμού Θησαυροφυλακίου</a:t>
            </a:r>
            <a:r>
              <a:rPr lang="en-US" sz="1600" dirty="0">
                <a:cs typeface="Arial" panose="020B0604020202020204" pitchFamily="34" charset="0"/>
              </a:rPr>
              <a:t> </a:t>
            </a:r>
            <a:r>
              <a:rPr lang="el-GR" sz="1600" spc="-1" dirty="0">
                <a:solidFill>
                  <a:srgbClr val="000000"/>
                </a:solidFill>
                <a:latin typeface="Calibri"/>
                <a:ea typeface="Calibri"/>
              </a:rPr>
              <a:t>– 30/6/2020</a:t>
            </a:r>
            <a:endParaRPr lang="el-GR" sz="1600" dirty="0">
              <a:cs typeface="Arial" panose="020B0604020202020204" pitchFamily="34" charset="0"/>
            </a:endParaRPr>
          </a:p>
          <a:p>
            <a:pPr marL="342900" lvl="0" indent="-342900" algn="just">
              <a:lnSpc>
                <a:spcPct val="107000"/>
              </a:lnSpc>
              <a:spcAft>
                <a:spcPts val="0"/>
              </a:spcAft>
              <a:buFont typeface="+mj-lt"/>
              <a:buAutoNum type="arabicPeriod"/>
            </a:pPr>
            <a:r>
              <a:rPr lang="el-GR" sz="1600" dirty="0">
                <a:cs typeface="Arial" panose="020B0604020202020204" pitchFamily="34" charset="0"/>
              </a:rPr>
              <a:t>Αναμόρφωση και απλοποίηση φορολογικού πλαισίου</a:t>
            </a:r>
          </a:p>
          <a:p>
            <a:pPr marL="342900" lvl="0" indent="-342900" algn="just">
              <a:lnSpc>
                <a:spcPct val="107000"/>
              </a:lnSpc>
              <a:spcAft>
                <a:spcPts val="0"/>
              </a:spcAft>
              <a:buFont typeface="+mj-lt"/>
              <a:buAutoNum type="arabicPeriod"/>
            </a:pPr>
            <a:r>
              <a:rPr lang="el-GR" sz="1600" dirty="0">
                <a:cs typeface="Arial" panose="020B0604020202020204" pitchFamily="34" charset="0"/>
              </a:rPr>
              <a:t>Αναμόρφωση θεσμικού πλαισίου για τη δημόσια περιουσία</a:t>
            </a:r>
            <a:r>
              <a:rPr lang="en-US" sz="1600" dirty="0">
                <a:cs typeface="Arial" panose="020B0604020202020204" pitchFamily="34" charset="0"/>
              </a:rPr>
              <a:t> </a:t>
            </a:r>
            <a:r>
              <a:rPr lang="el-GR" sz="1600" spc="-1" dirty="0">
                <a:solidFill>
                  <a:srgbClr val="000000"/>
                </a:solidFill>
                <a:latin typeface="Calibri"/>
                <a:ea typeface="Calibri"/>
              </a:rPr>
              <a:t>– 31/12/2020</a:t>
            </a:r>
            <a:endParaRPr lang="el-GR" sz="1600" dirty="0">
              <a:cs typeface="Arial" panose="020B0604020202020204" pitchFamily="34" charset="0"/>
            </a:endParaRPr>
          </a:p>
          <a:p>
            <a:pPr marL="342900" indent="-342900" algn="just">
              <a:lnSpc>
                <a:spcPct val="107000"/>
              </a:lnSpc>
              <a:buFont typeface="+mj-lt"/>
              <a:buAutoNum type="arabicPeriod"/>
            </a:pPr>
            <a:r>
              <a:rPr lang="el-GR" sz="1600" dirty="0" smtClean="0">
                <a:cs typeface="Arial" panose="020B0604020202020204" pitchFamily="34" charset="0"/>
              </a:rPr>
              <a:t>Αναμόρφωση φορολογικού πλαισίου για την επέκταση των ηλεκτρονικών συναλλαγών και διαδικασιών </a:t>
            </a:r>
            <a:r>
              <a:rPr lang="el-GR" sz="1600" spc="-1" dirty="0" smtClean="0">
                <a:solidFill>
                  <a:srgbClr val="000000"/>
                </a:solidFill>
                <a:latin typeface="Calibri"/>
                <a:ea typeface="Calibri"/>
              </a:rPr>
              <a:t>–  31/12/2020</a:t>
            </a:r>
            <a:endParaRPr lang="el-GR" sz="1600" dirty="0" smtClean="0">
              <a:cs typeface="Arial" panose="020B0604020202020204" pitchFamily="34" charset="0"/>
            </a:endParaRPr>
          </a:p>
          <a:p>
            <a:pPr marL="342900" lvl="0" indent="-342900" algn="just">
              <a:lnSpc>
                <a:spcPct val="107000"/>
              </a:lnSpc>
              <a:spcAft>
                <a:spcPts val="0"/>
              </a:spcAft>
              <a:buFont typeface="+mj-lt"/>
              <a:buAutoNum type="arabicPeriod"/>
            </a:pPr>
            <a:r>
              <a:rPr lang="el-GR" sz="1600" dirty="0" smtClean="0">
                <a:cs typeface="Arial" panose="020B0604020202020204" pitchFamily="34" charset="0"/>
              </a:rPr>
              <a:t>Αναμόρφωση </a:t>
            </a:r>
            <a:r>
              <a:rPr lang="el-GR" sz="1600" dirty="0">
                <a:cs typeface="Arial" panose="020B0604020202020204" pitchFamily="34" charset="0"/>
              </a:rPr>
              <a:t>του νομοθετικού πλαισίου για σύγχρονη αγορά κεφαλαίου και επενδύσεων και την εταιρική διακυβέρνηση</a:t>
            </a:r>
          </a:p>
          <a:p>
            <a:pPr marL="342900" indent="-342900" algn="just">
              <a:lnSpc>
                <a:spcPct val="107000"/>
              </a:lnSpc>
              <a:buFont typeface="+mj-lt"/>
              <a:buAutoNum type="arabicPeriod"/>
            </a:pPr>
            <a:r>
              <a:rPr lang="el-GR" sz="1600" dirty="0">
                <a:cs typeface="Arial" panose="020B0604020202020204" pitchFamily="34" charset="0"/>
              </a:rPr>
              <a:t>Σχέδιο Ηρακλής για </a:t>
            </a:r>
            <a:r>
              <a:rPr lang="el-GR" sz="1600" dirty="0" err="1">
                <a:cs typeface="Arial" panose="020B0604020202020204" pitchFamily="34" charset="0"/>
              </a:rPr>
              <a:t>τιτλοποιήσεις</a:t>
            </a:r>
            <a:r>
              <a:rPr lang="el-GR" sz="1600" dirty="0">
                <a:cs typeface="Arial" panose="020B0604020202020204" pitchFamily="34" charset="0"/>
              </a:rPr>
              <a:t> </a:t>
            </a:r>
            <a:r>
              <a:rPr lang="en-US" sz="1600" dirty="0">
                <a:cs typeface="Arial" panose="020B0604020202020204" pitchFamily="34" charset="0"/>
              </a:rPr>
              <a:t> </a:t>
            </a:r>
            <a:r>
              <a:rPr lang="el-GR" sz="1600" dirty="0" err="1">
                <a:cs typeface="Arial" panose="020B0604020202020204" pitchFamily="34" charset="0"/>
              </a:rPr>
              <a:t>NPEs</a:t>
            </a:r>
            <a:r>
              <a:rPr lang="el-GR" sz="1600" dirty="0">
                <a:cs typeface="Arial" panose="020B0604020202020204" pitchFamily="34" charset="0"/>
              </a:rPr>
              <a:t> </a:t>
            </a:r>
            <a:r>
              <a:rPr lang="en-US" sz="1600" dirty="0">
                <a:cs typeface="Arial" panose="020B0604020202020204" pitchFamily="34" charset="0"/>
              </a:rPr>
              <a:t> </a:t>
            </a:r>
            <a:r>
              <a:rPr lang="el-GR" sz="1600" spc="-1" dirty="0">
                <a:solidFill>
                  <a:srgbClr val="000000"/>
                </a:solidFill>
                <a:latin typeface="Calibri"/>
                <a:ea typeface="Calibri"/>
              </a:rPr>
              <a:t>–  31/12/2020</a:t>
            </a:r>
            <a:endParaRPr lang="el-GR" sz="1600" dirty="0">
              <a:cs typeface="Arial" panose="020B0604020202020204" pitchFamily="34" charset="0"/>
            </a:endParaRPr>
          </a:p>
          <a:p>
            <a:pPr marL="342900" lvl="0" indent="-342900" algn="just">
              <a:lnSpc>
                <a:spcPct val="107000"/>
              </a:lnSpc>
              <a:spcAft>
                <a:spcPts val="0"/>
              </a:spcAft>
              <a:buFont typeface="+mj-lt"/>
              <a:buAutoNum type="arabicPeriod"/>
            </a:pPr>
            <a:r>
              <a:rPr lang="el-GR" sz="1600" dirty="0" smtClean="0">
                <a:cs typeface="Arial" panose="020B0604020202020204" pitchFamily="34" charset="0"/>
              </a:rPr>
              <a:t>Μεταρρύθμιση του θεσμικού πλαισίου για την αντιμετώπιση του μαύρου χρήματος - Αναμόρφωση του ρυθμιστικού πλαισίου  Κεντρικού Μητρώου Πραγματικών Δικαιούχων</a:t>
            </a:r>
          </a:p>
          <a:p>
            <a:pPr marL="342900" lvl="0" indent="-342900" algn="just">
              <a:lnSpc>
                <a:spcPct val="107000"/>
              </a:lnSpc>
              <a:spcAft>
                <a:spcPts val="0"/>
              </a:spcAft>
              <a:buFont typeface="+mj-lt"/>
              <a:buAutoNum type="arabicPeriod"/>
            </a:pPr>
            <a:r>
              <a:rPr lang="el-GR" sz="1600" dirty="0" smtClean="0">
                <a:cs typeface="Arial" panose="020B0604020202020204" pitchFamily="34" charset="0"/>
              </a:rPr>
              <a:t>Διαμόρφωση </a:t>
            </a:r>
            <a:r>
              <a:rPr lang="el-GR" sz="1600" dirty="0">
                <a:cs typeface="Arial" panose="020B0604020202020204" pitchFamily="34" charset="0"/>
              </a:rPr>
              <a:t>θεσμικού πλαισίου για την προώθηση της </a:t>
            </a:r>
            <a:r>
              <a:rPr lang="el-GR" sz="1600" dirty="0" err="1">
                <a:cs typeface="Arial" panose="020B0604020202020204" pitchFamily="34" charset="0"/>
              </a:rPr>
              <a:t>μικροχρηματοδότησης</a:t>
            </a:r>
            <a:endParaRPr lang="el-GR" sz="1600" dirty="0">
              <a:cs typeface="Arial" panose="020B0604020202020204" pitchFamily="34" charset="0"/>
            </a:endParaRPr>
          </a:p>
          <a:p>
            <a:pPr marL="342900" lvl="0" indent="-342900" algn="just">
              <a:lnSpc>
                <a:spcPct val="107000"/>
              </a:lnSpc>
              <a:spcAft>
                <a:spcPts val="0"/>
              </a:spcAft>
              <a:buFont typeface="+mj-lt"/>
              <a:buAutoNum type="arabicPeriod"/>
            </a:pPr>
            <a:r>
              <a:rPr lang="el-GR" sz="1600" dirty="0">
                <a:cs typeface="Arial" panose="020B0604020202020204" pitchFamily="34" charset="0"/>
              </a:rPr>
              <a:t>Επέκταση ζωνών, επανεκτίμηση αντικειμενικών αξιών και μείωση ΕΝΦΙΑ</a:t>
            </a:r>
          </a:p>
          <a:p>
            <a:pPr lvl="0" algn="just">
              <a:lnSpc>
                <a:spcPct val="107000"/>
              </a:lnSpc>
              <a:spcAft>
                <a:spcPts val="0"/>
              </a:spcAft>
            </a:pPr>
            <a:endParaRPr lang="el-GR" sz="1400" dirty="0">
              <a:cs typeface="Arial" panose="020B0604020202020204" pitchFamily="34" charset="0"/>
            </a:endParaRPr>
          </a:p>
        </p:txBody>
      </p:sp>
    </p:spTree>
    <p:extLst>
      <p:ext uri="{BB962C8B-B14F-4D97-AF65-F5344CB8AC3E}">
        <p14:creationId xmlns="" xmlns:p14="http://schemas.microsoft.com/office/powerpoint/2010/main" val="24821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8">
            <a:extLst>
              <a:ext uri="{FF2B5EF4-FFF2-40B4-BE49-F238E27FC236}">
                <a16:creationId xmlns:a16="http://schemas.microsoft.com/office/drawing/2014/main" xmlns="" id="{40A9D33A-693E-46D7-95E2-C1A6AD103010}"/>
              </a:ext>
            </a:extLst>
          </p:cNvPr>
          <p:cNvSpPr/>
          <p:nvPr/>
        </p:nvSpPr>
        <p:spPr>
          <a:xfrm>
            <a:off x="721574" y="486295"/>
            <a:ext cx="2781649" cy="550898"/>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600" b="1" dirty="0">
                <a:solidFill>
                  <a:schemeClr val="bg1"/>
                </a:solidFill>
              </a:rPr>
              <a:t>Υπουργείο Ανάπτυξης &amp; Επενδύσεων</a:t>
            </a:r>
          </a:p>
        </p:txBody>
      </p:sp>
      <p:sp>
        <p:nvSpPr>
          <p:cNvPr id="6" name="TextBox 5">
            <a:extLst>
              <a:ext uri="{FF2B5EF4-FFF2-40B4-BE49-F238E27FC236}">
                <a16:creationId xmlns:a16="http://schemas.microsoft.com/office/drawing/2014/main" xmlns="" id="{03B07886-F201-4C1D-912C-F70DDA7877E3}"/>
              </a:ext>
            </a:extLst>
          </p:cNvPr>
          <p:cNvSpPr txBox="1"/>
          <p:nvPr/>
        </p:nvSpPr>
        <p:spPr>
          <a:xfrm>
            <a:off x="3731069" y="548680"/>
            <a:ext cx="8092721" cy="5570602"/>
          </a:xfrm>
          <a:prstGeom prst="rect">
            <a:avLst/>
          </a:prstGeom>
          <a:noFill/>
        </p:spPr>
        <p:txBody>
          <a:bodyPr wrap="square" rtlCol="0" anchor="t">
            <a:noAutofit/>
          </a:bodyPr>
          <a:lstStyle/>
          <a:p>
            <a:pPr marL="342900" indent="-342900">
              <a:lnSpc>
                <a:spcPct val="150000"/>
              </a:lnSpc>
              <a:spcBef>
                <a:spcPts val="300"/>
              </a:spcBef>
              <a:buFont typeface="+mj-lt"/>
              <a:buAutoNum type="arabicPeriod"/>
            </a:pPr>
            <a:r>
              <a:rPr lang="el-GR" sz="1600" dirty="0">
                <a:latin typeface="Arial" panose="020B0604020202020204" pitchFamily="34" charset="0"/>
                <a:cs typeface="Arial" panose="020B0604020202020204" pitchFamily="34" charset="0"/>
              </a:rPr>
              <a:t>Απλούστευση των διαδικασιών </a:t>
            </a:r>
            <a:r>
              <a:rPr lang="el-GR" sz="1600" dirty="0" err="1">
                <a:latin typeface="Arial" panose="020B0604020202020204" pitchFamily="34" charset="0"/>
                <a:cs typeface="Arial" panose="020B0604020202020204" pitchFamily="34" charset="0"/>
              </a:rPr>
              <a:t>αδειοδότησης</a:t>
            </a:r>
            <a:r>
              <a:rPr lang="el-GR" sz="1600" dirty="0">
                <a:latin typeface="Arial" panose="020B0604020202020204" pitchFamily="34" charset="0"/>
                <a:cs typeface="Arial" panose="020B0604020202020204" pitchFamily="34" charset="0"/>
              </a:rPr>
              <a:t> και εποπτείας για την οικονομική δραστηριότητα:</a:t>
            </a:r>
            <a:r>
              <a:rPr lang="en-US" sz="1600" dirty="0">
                <a:latin typeface="Arial" panose="020B0604020202020204" pitchFamily="34" charset="0"/>
                <a:cs typeface="Arial" panose="020B0604020202020204" pitchFamily="34" charset="0"/>
              </a:rPr>
              <a:t> </a:t>
            </a:r>
            <a:r>
              <a:rPr lang="el-GR" sz="1600" spc="-1" dirty="0">
                <a:solidFill>
                  <a:srgbClr val="000000"/>
                </a:solidFill>
              </a:rPr>
              <a:t>-</a:t>
            </a:r>
            <a:r>
              <a:rPr lang="en-US" sz="1600" spc="-1" dirty="0">
                <a:solidFill>
                  <a:srgbClr val="000000"/>
                </a:solidFill>
              </a:rPr>
              <a:t> </a:t>
            </a:r>
            <a:r>
              <a:rPr lang="el-GR" sz="1600" spc="-1" dirty="0">
                <a:solidFill>
                  <a:srgbClr val="000000"/>
                </a:solidFill>
              </a:rPr>
              <a:t>30/6/2020</a:t>
            </a:r>
            <a:r>
              <a:rPr lang="el-GR" sz="1400" dirty="0">
                <a:latin typeface="Arial" panose="020B0604020202020204" pitchFamily="34" charset="0"/>
                <a:cs typeface="Arial" panose="020B0604020202020204" pitchFamily="34" charset="0"/>
              </a:rPr>
              <a:t/>
            </a:r>
            <a:br>
              <a:rPr lang="el-GR" sz="1400" dirty="0">
                <a:latin typeface="Arial" panose="020B0604020202020204" pitchFamily="34" charset="0"/>
                <a:cs typeface="Arial" panose="020B0604020202020204" pitchFamily="34" charset="0"/>
              </a:rPr>
            </a:br>
            <a:r>
              <a:rPr lang="el-GR" sz="1400" dirty="0">
                <a:latin typeface="Arial" panose="020B0604020202020204" pitchFamily="34" charset="0"/>
                <a:cs typeface="Arial" panose="020B0604020202020204" pitchFamily="34" charset="0"/>
              </a:rPr>
              <a:t>o   ανάπτυξη ενιαίου ΟΠΣ άσκησης δραστηριοτήτων και ελέγχων </a:t>
            </a:r>
            <a:br>
              <a:rPr lang="el-GR" sz="1400" dirty="0">
                <a:latin typeface="Arial" panose="020B0604020202020204" pitchFamily="34" charset="0"/>
                <a:cs typeface="Arial" panose="020B0604020202020204" pitchFamily="34" charset="0"/>
              </a:rPr>
            </a:br>
            <a:r>
              <a:rPr lang="el-GR" sz="1400" dirty="0">
                <a:latin typeface="Arial" panose="020B0604020202020204" pitchFamily="34" charset="0"/>
                <a:cs typeface="Arial" panose="020B0604020202020204" pitchFamily="34" charset="0"/>
              </a:rPr>
              <a:t>o   </a:t>
            </a:r>
            <a:r>
              <a:rPr lang="el-GR" sz="1400" dirty="0" err="1">
                <a:latin typeface="Arial" panose="020B0604020202020204" pitchFamily="34" charset="0"/>
                <a:cs typeface="Arial" panose="020B0604020202020204" pitchFamily="34" charset="0"/>
              </a:rPr>
              <a:t>επανακατάταξη</a:t>
            </a:r>
            <a:r>
              <a:rPr lang="el-GR" sz="1400" dirty="0">
                <a:latin typeface="Arial" panose="020B0604020202020204" pitchFamily="34" charset="0"/>
                <a:cs typeface="Arial" panose="020B0604020202020204" pitchFamily="34" charset="0"/>
              </a:rPr>
              <a:t> των μεταποιητικών δραστηριοτήτων στις κατηγορίες της περιβαλλοντικής αδειοδότησης, </a:t>
            </a:r>
            <a:br>
              <a:rPr lang="el-GR" sz="1400" dirty="0">
                <a:latin typeface="Arial" panose="020B0604020202020204" pitchFamily="34" charset="0"/>
                <a:cs typeface="Arial" panose="020B0604020202020204" pitchFamily="34" charset="0"/>
              </a:rPr>
            </a:br>
            <a:r>
              <a:rPr lang="el-GR" sz="1400" dirty="0">
                <a:latin typeface="Arial" panose="020B0604020202020204" pitchFamily="34" charset="0"/>
                <a:cs typeface="Arial" panose="020B0604020202020204" pitchFamily="34" charset="0"/>
              </a:rPr>
              <a:t>o    Βελτίωση θεσμικού πλαισίου ανάπτυξης και λειτουργίας Επιχειρηματικών Πάρκων.</a:t>
            </a:r>
            <a:endParaRPr lang="el-GR" sz="1600" dirty="0">
              <a:latin typeface="Arial" panose="020B0604020202020204" pitchFamily="34" charset="0"/>
              <a:cs typeface="Arial" panose="020B0604020202020204" pitchFamily="34" charset="0"/>
            </a:endParaRPr>
          </a:p>
          <a:p>
            <a:pPr marL="342900" indent="-342900">
              <a:lnSpc>
                <a:spcPct val="150000"/>
              </a:lnSpc>
              <a:spcBef>
                <a:spcPts val="300"/>
              </a:spcBef>
              <a:buFont typeface="+mj-lt"/>
              <a:buAutoNum type="arabicPeriod"/>
            </a:pPr>
            <a:r>
              <a:rPr lang="el-GR" sz="1600" dirty="0">
                <a:latin typeface="Arial" panose="020B0604020202020204" pitchFamily="34" charset="0"/>
                <a:cs typeface="Arial" panose="020B0604020202020204" pitchFamily="34" charset="0"/>
              </a:rPr>
              <a:t> Απλούστευση των διαδικασιών για την υποχρέωση δημοσιότητας των επιχειρήσεων μέσω της εφαρμογής του νέου θεσμικού πλαισίου για το ΓΕΜΗ. </a:t>
            </a:r>
            <a:r>
              <a:rPr lang="el-GR" sz="1600" spc="-1" dirty="0">
                <a:solidFill>
                  <a:srgbClr val="000000"/>
                </a:solidFill>
              </a:rPr>
              <a:t>– 31/12/2021</a:t>
            </a:r>
            <a:endParaRPr lang="el-GR" sz="1600" dirty="0">
              <a:latin typeface="Arial" panose="020B0604020202020204" pitchFamily="34" charset="0"/>
              <a:cs typeface="Arial" panose="020B0604020202020204" pitchFamily="34" charset="0"/>
            </a:endParaRPr>
          </a:p>
          <a:p>
            <a:pPr marL="342900" indent="-342900">
              <a:lnSpc>
                <a:spcPct val="150000"/>
              </a:lnSpc>
              <a:spcBef>
                <a:spcPts val="300"/>
              </a:spcBef>
              <a:buFont typeface="+mj-lt"/>
              <a:buAutoNum type="arabicPeriod"/>
            </a:pPr>
            <a:r>
              <a:rPr lang="el-GR" sz="1600" dirty="0">
                <a:latin typeface="Arial" panose="020B0604020202020204" pitchFamily="34" charset="0"/>
                <a:cs typeface="Arial" panose="020B0604020202020204" pitchFamily="34" charset="0"/>
              </a:rPr>
              <a:t> Διεύρυνση πεδίου εφαρμογής ΥΜΣ (Υπηρεσίες Μίας Στάσης) </a:t>
            </a:r>
          </a:p>
          <a:p>
            <a:pPr marL="342900" indent="-342900">
              <a:lnSpc>
                <a:spcPct val="150000"/>
              </a:lnSpc>
              <a:spcBef>
                <a:spcPts val="300"/>
              </a:spcBef>
              <a:buFont typeface="+mj-lt"/>
              <a:buAutoNum type="arabicPeriod"/>
            </a:pPr>
            <a:r>
              <a:rPr lang="el-GR" sz="1600" dirty="0">
                <a:latin typeface="Arial" panose="020B0604020202020204" pitchFamily="34" charset="0"/>
                <a:cs typeface="Arial" panose="020B0604020202020204" pitchFamily="34" charset="0"/>
              </a:rPr>
              <a:t>Αναμόρφωση θεσμικού πλαισίου λειτουργίας επιχειρήσεων </a:t>
            </a:r>
          </a:p>
          <a:p>
            <a:pPr marL="342900" indent="-342900">
              <a:lnSpc>
                <a:spcPct val="150000"/>
              </a:lnSpc>
              <a:spcBef>
                <a:spcPts val="300"/>
              </a:spcBef>
              <a:buFont typeface="+mj-lt"/>
              <a:buAutoNum type="arabicPeriod"/>
            </a:pPr>
            <a:r>
              <a:rPr lang="el-GR" sz="1600" dirty="0">
                <a:latin typeface="Arial" panose="020B0604020202020204" pitchFamily="34" charset="0"/>
                <a:cs typeface="Arial" panose="020B0604020202020204" pitchFamily="34" charset="0"/>
              </a:rPr>
              <a:t>Διαμόρφωση πλαισίου για τις δημόσιες συμβάσεις</a:t>
            </a:r>
            <a:r>
              <a:rPr lang="en-US" sz="1600" dirty="0">
                <a:latin typeface="Arial" panose="020B0604020202020204" pitchFamily="34" charset="0"/>
                <a:cs typeface="Arial" panose="020B0604020202020204" pitchFamily="34" charset="0"/>
              </a:rPr>
              <a:t>  </a:t>
            </a:r>
            <a:r>
              <a:rPr lang="el-GR" sz="1600" spc="-1" dirty="0">
                <a:solidFill>
                  <a:srgbClr val="000000"/>
                </a:solidFill>
              </a:rPr>
              <a:t>– 31/12/2021</a:t>
            </a:r>
            <a:endParaRPr lang="el-GR" sz="1600" dirty="0">
              <a:latin typeface="Arial" panose="020B0604020202020204" pitchFamily="34" charset="0"/>
              <a:cs typeface="Arial" panose="020B0604020202020204" pitchFamily="34" charset="0"/>
            </a:endParaRPr>
          </a:p>
          <a:p>
            <a:pPr marL="342900" indent="-342900">
              <a:lnSpc>
                <a:spcPct val="150000"/>
              </a:lnSpc>
              <a:spcBef>
                <a:spcPts val="300"/>
              </a:spcBef>
              <a:buFont typeface="+mj-lt"/>
              <a:buAutoNum type="arabicPeriod"/>
            </a:pPr>
            <a:r>
              <a:rPr lang="el-GR" sz="1600" dirty="0">
                <a:latin typeface="Arial" panose="020B0604020202020204" pitchFamily="34" charset="0"/>
                <a:cs typeface="Arial" panose="020B0604020202020204" pitchFamily="34" charset="0"/>
              </a:rPr>
              <a:t>Υλοποίηση του Εθνικού Προγράμματος Ανάπτυξης (ΕΠΑ)</a:t>
            </a:r>
            <a:r>
              <a:rPr lang="en-US" sz="1600" dirty="0">
                <a:latin typeface="Arial" panose="020B0604020202020204" pitchFamily="34" charset="0"/>
                <a:cs typeface="Arial" panose="020B0604020202020204" pitchFamily="34" charset="0"/>
              </a:rPr>
              <a:t> </a:t>
            </a:r>
            <a:r>
              <a:rPr lang="el-GR" sz="1600" spc="-1" dirty="0">
                <a:solidFill>
                  <a:srgbClr val="000000"/>
                </a:solidFill>
              </a:rPr>
              <a:t>-30/11/2020</a:t>
            </a:r>
            <a:endParaRPr lang="el-GR" sz="1600" dirty="0">
              <a:latin typeface="Arial" panose="020B0604020202020204" pitchFamily="34" charset="0"/>
              <a:cs typeface="Arial" panose="020B0604020202020204" pitchFamily="34" charset="0"/>
            </a:endParaRPr>
          </a:p>
          <a:p>
            <a:pPr marL="342900" indent="-342900">
              <a:lnSpc>
                <a:spcPct val="150000"/>
              </a:lnSpc>
              <a:spcBef>
                <a:spcPts val="300"/>
              </a:spcBef>
              <a:buFont typeface="+mj-lt"/>
              <a:buAutoNum type="arabicPeriod"/>
            </a:pPr>
            <a:r>
              <a:rPr lang="el-GR" sz="1600" dirty="0">
                <a:latin typeface="Arial" panose="020B0604020202020204" pitchFamily="34" charset="0"/>
                <a:cs typeface="Arial" panose="020B0604020202020204" pitchFamily="34" charset="0"/>
              </a:rPr>
              <a:t>Δημιουργία </a:t>
            </a:r>
            <a:r>
              <a:rPr lang="el-GR" sz="1600" dirty="0" err="1">
                <a:latin typeface="Arial" panose="020B0604020202020204" pitchFamily="34" charset="0"/>
                <a:cs typeface="Arial" panose="020B0604020202020204" pitchFamily="34" charset="0"/>
              </a:rPr>
              <a:t>Innovation</a:t>
            </a:r>
            <a:r>
              <a:rPr lang="el-GR" sz="1600" dirty="0">
                <a:latin typeface="Arial" panose="020B0604020202020204" pitchFamily="34" charset="0"/>
                <a:cs typeface="Arial" panose="020B0604020202020204" pitchFamily="34" charset="0"/>
              </a:rPr>
              <a:t> </a:t>
            </a:r>
            <a:r>
              <a:rPr lang="el-GR" sz="1600" dirty="0" err="1">
                <a:latin typeface="Arial" panose="020B0604020202020204" pitchFamily="34" charset="0"/>
                <a:cs typeface="Arial" panose="020B0604020202020204" pitchFamily="34" charset="0"/>
              </a:rPr>
              <a:t>District</a:t>
            </a:r>
            <a:r>
              <a:rPr lang="el-GR" sz="1600" dirty="0">
                <a:latin typeface="Arial" panose="020B0604020202020204" pitchFamily="34" charset="0"/>
                <a:cs typeface="Arial" panose="020B0604020202020204" pitchFamily="34" charset="0"/>
              </a:rPr>
              <a:t> στην Αθήνα</a:t>
            </a:r>
            <a:r>
              <a:rPr lang="en-US" sz="1600" dirty="0">
                <a:latin typeface="Arial" panose="020B0604020202020204" pitchFamily="34" charset="0"/>
                <a:cs typeface="Arial" panose="020B0604020202020204" pitchFamily="34" charset="0"/>
              </a:rPr>
              <a:t>  </a:t>
            </a:r>
            <a:r>
              <a:rPr lang="el-GR" sz="1600" spc="-1" dirty="0">
                <a:solidFill>
                  <a:srgbClr val="000000"/>
                </a:solidFill>
              </a:rPr>
              <a:t>- 31/12/2020</a:t>
            </a:r>
            <a:endParaRPr lang="el-GR" sz="1600" dirty="0">
              <a:latin typeface="Arial" panose="020B0604020202020204" pitchFamily="34" charset="0"/>
              <a:cs typeface="Arial" panose="020B0604020202020204" pitchFamily="34" charset="0"/>
            </a:endParaRPr>
          </a:p>
          <a:p>
            <a:pPr marL="342900" indent="-342900">
              <a:lnSpc>
                <a:spcPct val="150000"/>
              </a:lnSpc>
              <a:spcBef>
                <a:spcPts val="300"/>
              </a:spcBef>
              <a:buFont typeface="+mj-lt"/>
              <a:buAutoNum type="arabicPeriod"/>
            </a:pPr>
            <a:r>
              <a:rPr lang="el-GR" sz="1600" dirty="0">
                <a:latin typeface="Arial" panose="020B0604020202020204" pitchFamily="34" charset="0"/>
                <a:cs typeface="Arial" panose="020B0604020202020204" pitchFamily="34" charset="0"/>
              </a:rPr>
              <a:t>Ενεργοποίηση της Αναπτυξιακής Τράπεζας</a:t>
            </a:r>
            <a:r>
              <a:rPr lang="en-US" sz="1600" dirty="0">
                <a:latin typeface="Arial" panose="020B0604020202020204" pitchFamily="34" charset="0"/>
                <a:cs typeface="Arial" panose="020B0604020202020204" pitchFamily="34" charset="0"/>
              </a:rPr>
              <a:t> </a:t>
            </a:r>
            <a:r>
              <a:rPr lang="el-GR" sz="1600" spc="-1" dirty="0">
                <a:solidFill>
                  <a:srgbClr val="000000"/>
                </a:solidFill>
                <a:latin typeface="Calibri"/>
              </a:rPr>
              <a:t>-31/12/2023</a:t>
            </a:r>
            <a:endParaRPr lang="el-GR" sz="1600" dirty="0">
              <a:latin typeface="Arial" panose="020B0604020202020204" pitchFamily="34" charset="0"/>
              <a:cs typeface="Arial" panose="020B0604020202020204" pitchFamily="34" charset="0"/>
            </a:endParaRPr>
          </a:p>
        </p:txBody>
      </p:sp>
      <p:sp>
        <p:nvSpPr>
          <p:cNvPr id="7" name="Rectangle 6"/>
          <p:cNvSpPr/>
          <p:nvPr/>
        </p:nvSpPr>
        <p:spPr>
          <a:xfrm>
            <a:off x="3689644" y="404664"/>
            <a:ext cx="8280920" cy="331236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88532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nvPr>
        </p:nvGraphicFramePr>
        <p:xfrm>
          <a:off x="1589" y="1589"/>
          <a:ext cx="1587" cy="1587"/>
        </p:xfrm>
        <a:graphic>
          <a:graphicData uri="http://schemas.openxmlformats.org/presentationml/2006/ole">
            <p:oleObj spid="_x0000_s116738" name="think-cell Slide" r:id="rId4" imgW="360" imgH="360" progId="">
              <p:embed/>
            </p:oleObj>
          </a:graphicData>
        </a:graphic>
      </p:graphicFrame>
      <p:sp>
        <p:nvSpPr>
          <p:cNvPr id="13" name="Rectangle 12">
            <a:extLst>
              <a:ext uri="{FF2B5EF4-FFF2-40B4-BE49-F238E27FC236}">
                <a16:creationId xmlns:a16="http://schemas.microsoft.com/office/drawing/2014/main" xmlns="" id="{6344F55C-6049-4D90-9BC4-B858EDCEB5DC}"/>
              </a:ext>
            </a:extLst>
          </p:cNvPr>
          <p:cNvSpPr/>
          <p:nvPr/>
        </p:nvSpPr>
        <p:spPr>
          <a:xfrm>
            <a:off x="624186" y="763092"/>
            <a:ext cx="2830981" cy="550898"/>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400" b="1" dirty="0">
                <a:solidFill>
                  <a:schemeClr val="bg1"/>
                </a:solidFill>
              </a:rPr>
              <a:t>Υπουργείο  Εξωτερικών</a:t>
            </a:r>
          </a:p>
        </p:txBody>
      </p:sp>
      <p:sp>
        <p:nvSpPr>
          <p:cNvPr id="14" name="TextBox 13">
            <a:extLst>
              <a:ext uri="{FF2B5EF4-FFF2-40B4-BE49-F238E27FC236}">
                <a16:creationId xmlns:a16="http://schemas.microsoft.com/office/drawing/2014/main" xmlns="" id="{03B07886-F201-4C1D-912C-F70DDA7877E3}"/>
              </a:ext>
            </a:extLst>
          </p:cNvPr>
          <p:cNvSpPr txBox="1"/>
          <p:nvPr/>
        </p:nvSpPr>
        <p:spPr>
          <a:xfrm>
            <a:off x="3857732" y="763092"/>
            <a:ext cx="7917536" cy="2442297"/>
          </a:xfrm>
          <a:prstGeom prst="rect">
            <a:avLst/>
          </a:prstGeom>
          <a:noFill/>
        </p:spPr>
        <p:txBody>
          <a:bodyPr wrap="square" rtlCol="0" anchor="t">
            <a:noAutofit/>
          </a:bodyPr>
          <a:lstStyle/>
          <a:p>
            <a:pPr marL="342900" indent="-342900">
              <a:spcBef>
                <a:spcPts val="300"/>
              </a:spcBef>
              <a:spcAft>
                <a:spcPts val="600"/>
              </a:spcAft>
              <a:buFont typeface="+mj-lt"/>
              <a:buAutoNum type="arabicPeriod"/>
            </a:pPr>
            <a:r>
              <a:rPr lang="el-GR" sz="1600" dirty="0">
                <a:latin typeface="Arial" panose="020B0604020202020204" pitchFamily="34" charset="0"/>
                <a:cs typeface="Arial" panose="020B0604020202020204" pitchFamily="34" charset="0"/>
              </a:rPr>
              <a:t>Ενιαία ηλεκτρονική πύλη </a:t>
            </a:r>
            <a:r>
              <a:rPr lang="el-GR" sz="1600" dirty="0" err="1">
                <a:latin typeface="Arial" panose="020B0604020202020204" pitchFamily="34" charset="0"/>
                <a:cs typeface="Arial" panose="020B0604020202020204" pitchFamily="34" charset="0"/>
              </a:rPr>
              <a:t>Greece.gr</a:t>
            </a:r>
            <a:r>
              <a:rPr lang="el-GR" sz="1600" dirty="0">
                <a:latin typeface="Arial" panose="020B0604020202020204" pitchFamily="34" charset="0"/>
                <a:cs typeface="Arial" panose="020B0604020202020204" pitchFamily="34" charset="0"/>
              </a:rPr>
              <a:t> για την προβολή της εικόνας και των θέσεων της Ελλάδας στο εξωτερικό.</a:t>
            </a:r>
            <a:r>
              <a:rPr lang="en-US" sz="1600" dirty="0">
                <a:latin typeface="Arial" panose="020B0604020202020204" pitchFamily="34" charset="0"/>
                <a:cs typeface="Arial" panose="020B0604020202020204" pitchFamily="34" charset="0"/>
              </a:rPr>
              <a:t> </a:t>
            </a:r>
            <a:r>
              <a:rPr lang="el-GR" sz="1600" spc="-1" dirty="0">
                <a:solidFill>
                  <a:srgbClr val="000000"/>
                </a:solidFill>
              </a:rPr>
              <a:t>-31/12/2020</a:t>
            </a:r>
            <a:endParaRPr lang="el-GR" sz="1600"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sz="1600" dirty="0">
                <a:latin typeface="Arial" panose="020B0604020202020204" pitchFamily="34" charset="0"/>
                <a:cs typeface="Arial" panose="020B0604020202020204" pitchFamily="34" charset="0"/>
              </a:rPr>
              <a:t>Μεταρρύθμιση Φορέων Εξωστρέφειας, </a:t>
            </a:r>
            <a:r>
              <a:rPr lang="el-GR" sz="1600" dirty="0" err="1">
                <a:latin typeface="Arial" panose="020B0604020202020204" pitchFamily="34" charset="0"/>
                <a:cs typeface="Arial" panose="020B0604020202020204" pitchFamily="34" charset="0"/>
              </a:rPr>
              <a:t>Enterprise</a:t>
            </a:r>
            <a:r>
              <a:rPr lang="el-GR" sz="1600" dirty="0">
                <a:latin typeface="Arial" panose="020B0604020202020204" pitchFamily="34" charset="0"/>
                <a:cs typeface="Arial" panose="020B0604020202020204" pitchFamily="34" charset="0"/>
              </a:rPr>
              <a:t> </a:t>
            </a:r>
            <a:r>
              <a:rPr lang="el-GR" sz="1600" dirty="0" err="1">
                <a:latin typeface="Arial" panose="020B0604020202020204" pitchFamily="34" charset="0"/>
                <a:cs typeface="Arial" panose="020B0604020202020204" pitchFamily="34" charset="0"/>
              </a:rPr>
              <a:t>Greece</a:t>
            </a:r>
            <a:r>
              <a:rPr lang="el-GR" sz="1600" dirty="0">
                <a:latin typeface="Arial" panose="020B0604020202020204" pitchFamily="34" charset="0"/>
                <a:cs typeface="Arial" panose="020B0604020202020204" pitchFamily="34" charset="0"/>
              </a:rPr>
              <a:t> και ΟΑΕΠ, με σκοπό την ενίσχυση εξαγωγών και προσέλκυση επενδύσεων</a:t>
            </a:r>
            <a:r>
              <a:rPr lang="en-US" sz="1600" dirty="0">
                <a:latin typeface="Arial" panose="020B0604020202020204" pitchFamily="34" charset="0"/>
                <a:cs typeface="Arial" panose="020B0604020202020204" pitchFamily="34" charset="0"/>
              </a:rPr>
              <a:t> </a:t>
            </a:r>
            <a:r>
              <a:rPr lang="el-GR" sz="1600" spc="-1" dirty="0">
                <a:solidFill>
                  <a:srgbClr val="000000"/>
                </a:solidFill>
              </a:rPr>
              <a:t>- 31/12/2020</a:t>
            </a:r>
            <a:endParaRPr lang="el-GR" sz="1600"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sz="1600" dirty="0">
                <a:latin typeface="Arial" panose="020B0604020202020204" pitchFamily="34" charset="0"/>
                <a:cs typeface="Arial" panose="020B0604020202020204" pitchFamily="34" charset="0"/>
              </a:rPr>
              <a:t>Μεταρρύθμιση Δομών και Φορέων, με αναβάθμιση της λειτουργίας των αρχών εξωτερικού, καθώς και εκσυγχρονισμό δομής, λειτουργιών και προσωπικού ΥΠΕΞ, συμπεριλαμβανομένης της αναδιάρθρωσης της διπλωματικής ακαδημίας.</a:t>
            </a:r>
            <a:r>
              <a:rPr lang="en-US" sz="1600" dirty="0">
                <a:latin typeface="Arial" panose="020B0604020202020204" pitchFamily="34" charset="0"/>
                <a:cs typeface="Arial" panose="020B0604020202020204" pitchFamily="34" charset="0"/>
              </a:rPr>
              <a:t> </a:t>
            </a:r>
            <a:r>
              <a:rPr lang="el-GR" sz="1600" spc="-1" dirty="0">
                <a:solidFill>
                  <a:srgbClr val="000000"/>
                </a:solidFill>
              </a:rPr>
              <a:t>- 31/12/2020</a:t>
            </a:r>
            <a:endParaRPr lang="el-GR" sz="1600"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sz="1600" dirty="0">
                <a:latin typeface="Arial" panose="020B0604020202020204" pitchFamily="34" charset="0"/>
                <a:cs typeface="Arial" panose="020B0604020202020204" pitchFamily="34" charset="0"/>
              </a:rPr>
              <a:t>Ηλεκτρονικοποίηση της διαδικασίας έκδοσης θεωρήσεων (</a:t>
            </a:r>
            <a:r>
              <a:rPr lang="en-US" sz="1600" dirty="0">
                <a:latin typeface="Arial" panose="020B0604020202020204" pitchFamily="34" charset="0"/>
                <a:cs typeface="Arial" panose="020B0604020202020204" pitchFamily="34" charset="0"/>
              </a:rPr>
              <a:t>online visa) </a:t>
            </a:r>
            <a:endParaRPr lang="el-GR" sz="1600" dirty="0">
              <a:latin typeface="Arial" panose="020B0604020202020204" pitchFamily="34" charset="0"/>
              <a:cs typeface="Arial" panose="020B0604020202020204" pitchFamily="34" charset="0"/>
            </a:endParaRPr>
          </a:p>
        </p:txBody>
      </p:sp>
      <p:sp>
        <p:nvSpPr>
          <p:cNvPr id="6" name="Rectangle 5"/>
          <p:cNvSpPr/>
          <p:nvPr/>
        </p:nvSpPr>
        <p:spPr>
          <a:xfrm>
            <a:off x="3892403" y="763092"/>
            <a:ext cx="7965031" cy="115212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42960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CustomShape 2"/>
          <p:cNvSpPr/>
          <p:nvPr/>
        </p:nvSpPr>
        <p:spPr>
          <a:xfrm>
            <a:off x="8461800" y="6048360"/>
            <a:ext cx="2580480" cy="32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8D2CA164-F72E-4F8B-A83D-17EEDC0665D5}" type="slidenum">
              <a:rPr lang="el-GR" sz="1200" b="0" strike="noStrike" spc="-1">
                <a:solidFill>
                  <a:srgbClr val="1F4E79"/>
                </a:solidFill>
                <a:latin typeface="Calibri"/>
                <a:ea typeface="DejaVu Sans"/>
              </a:rPr>
              <a:pPr algn="r">
                <a:lnSpc>
                  <a:spcPct val="100000"/>
                </a:lnSpc>
              </a:pPr>
              <a:t>33</a:t>
            </a:fld>
            <a:endParaRPr lang="el-GR" sz="1200" b="0" strike="noStrike" spc="-1">
              <a:latin typeface="Arial"/>
            </a:endParaRPr>
          </a:p>
        </p:txBody>
      </p:sp>
      <p:sp>
        <p:nvSpPr>
          <p:cNvPr id="234" name="CustomShape 3"/>
          <p:cNvSpPr/>
          <p:nvPr/>
        </p:nvSpPr>
        <p:spPr>
          <a:xfrm>
            <a:off x="768202" y="718916"/>
            <a:ext cx="2943842" cy="991012"/>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l-GR" b="1" strike="noStrike" spc="-1" dirty="0">
                <a:solidFill>
                  <a:srgbClr val="FFFFFF"/>
                </a:solidFill>
                <a:latin typeface="Calibri"/>
                <a:ea typeface="DejaVu Sans"/>
              </a:rPr>
              <a:t>Υπουργείο Προστασίας του Πολίτη</a:t>
            </a:r>
            <a:endParaRPr lang="el-GR" b="0" strike="noStrike" spc="-1" dirty="0">
              <a:latin typeface="Arial"/>
            </a:endParaRPr>
          </a:p>
        </p:txBody>
      </p:sp>
      <p:sp>
        <p:nvSpPr>
          <p:cNvPr id="235" name="CustomShape 4"/>
          <p:cNvSpPr/>
          <p:nvPr/>
        </p:nvSpPr>
        <p:spPr>
          <a:xfrm>
            <a:off x="4402080" y="764704"/>
            <a:ext cx="6640200" cy="4363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Arial"/>
                <a:ea typeface="Times New Roman"/>
              </a:rPr>
              <a:t>Εκσυγχρονισμός του σωφρονιστικού συστήματος/ Σύγχρονη </a:t>
            </a:r>
            <a:r>
              <a:rPr lang="el-GR" b="0" strike="noStrike" spc="-1" dirty="0" err="1">
                <a:solidFill>
                  <a:srgbClr val="000000"/>
                </a:solidFill>
                <a:latin typeface="Arial"/>
                <a:ea typeface="Times New Roman"/>
              </a:rPr>
              <a:t>αντεγκληματική</a:t>
            </a:r>
            <a:r>
              <a:rPr lang="el-GR" b="0" strike="noStrike" spc="-1" dirty="0">
                <a:solidFill>
                  <a:srgbClr val="000000"/>
                </a:solidFill>
                <a:latin typeface="Arial"/>
                <a:ea typeface="Times New Roman"/>
              </a:rPr>
              <a:t> πολιτική </a:t>
            </a:r>
            <a:r>
              <a:rPr lang="en-US" b="0" strike="noStrike" spc="-1" dirty="0">
                <a:solidFill>
                  <a:srgbClr val="000000"/>
                </a:solidFill>
                <a:latin typeface="Arial"/>
                <a:ea typeface="Times New Roman"/>
              </a:rPr>
              <a:t>- </a:t>
            </a:r>
            <a:r>
              <a:rPr lang="el-GR" b="0" strike="noStrike" spc="-1" dirty="0">
                <a:solidFill>
                  <a:srgbClr val="000000"/>
                </a:solidFill>
                <a:latin typeface="Arial"/>
                <a:ea typeface="Times New Roman"/>
              </a:rPr>
              <a:t>31/12/2022</a:t>
            </a:r>
            <a:endParaRPr lang="el-GR" b="0" strike="noStrike" spc="-1" dirty="0">
              <a:latin typeface="Arial"/>
            </a:endParaRPr>
          </a:p>
          <a:p>
            <a:pPr marL="447675" indent="-446088" algn="just">
              <a:spcAft>
                <a:spcPts val="600"/>
              </a:spcAft>
              <a:buClr>
                <a:srgbClr val="000000"/>
              </a:buClr>
              <a:buFont typeface="+mj-lt"/>
              <a:buAutoNum type="arabicPeriod"/>
            </a:pPr>
            <a:r>
              <a:rPr lang="el-GR" spc="-1" dirty="0">
                <a:solidFill>
                  <a:srgbClr val="000000"/>
                </a:solidFill>
                <a:ea typeface="Times New Roman"/>
              </a:rPr>
              <a:t>Δημιουργία νέου μοντέλου εθνικού συστήματος πολιτικής προστασίας </a:t>
            </a:r>
            <a:r>
              <a:rPr lang="en-US" spc="-1" dirty="0">
                <a:solidFill>
                  <a:srgbClr val="000000"/>
                </a:solidFill>
                <a:ea typeface="Times New Roman"/>
              </a:rPr>
              <a:t>-</a:t>
            </a:r>
            <a:r>
              <a:rPr lang="el-GR" spc="-1" dirty="0">
                <a:solidFill>
                  <a:srgbClr val="000000"/>
                </a:solidFill>
                <a:ea typeface="Times New Roman"/>
              </a:rPr>
              <a:t>31/12/2021</a:t>
            </a:r>
            <a:endParaRPr lang="el-GR" spc="-1" dirty="0"/>
          </a:p>
          <a:p>
            <a:pPr marL="447675" indent="-446088" algn="just">
              <a:lnSpc>
                <a:spcPct val="100000"/>
              </a:lnSpc>
              <a:spcAft>
                <a:spcPts val="600"/>
              </a:spcAft>
              <a:buClr>
                <a:srgbClr val="000000"/>
              </a:buClr>
              <a:buFont typeface="+mj-lt"/>
              <a:buAutoNum type="arabicPeriod"/>
            </a:pPr>
            <a:r>
              <a:rPr lang="el-GR" b="0" strike="noStrike" spc="-1" dirty="0" smtClean="0">
                <a:solidFill>
                  <a:srgbClr val="000000"/>
                </a:solidFill>
                <a:latin typeface="Arial"/>
                <a:ea typeface="Times New Roman"/>
              </a:rPr>
              <a:t>Στήριξη </a:t>
            </a:r>
            <a:r>
              <a:rPr lang="el-GR" b="0" strike="noStrike" spc="-1" dirty="0">
                <a:solidFill>
                  <a:srgbClr val="000000"/>
                </a:solidFill>
                <a:latin typeface="Arial"/>
                <a:ea typeface="Times New Roman"/>
              </a:rPr>
              <a:t>της </a:t>
            </a:r>
            <a:r>
              <a:rPr lang="el-GR" b="0" strike="noStrike" spc="-1" dirty="0" err="1">
                <a:solidFill>
                  <a:srgbClr val="000000"/>
                </a:solidFill>
                <a:latin typeface="Arial"/>
                <a:ea typeface="Times New Roman"/>
              </a:rPr>
              <a:t>μετασωφρονιστικής</a:t>
            </a:r>
            <a:r>
              <a:rPr lang="el-GR" b="0" strike="noStrike" spc="-1" dirty="0">
                <a:solidFill>
                  <a:srgbClr val="000000"/>
                </a:solidFill>
                <a:latin typeface="Arial"/>
                <a:ea typeface="Times New Roman"/>
              </a:rPr>
              <a:t> μέριμνας με επέκταση του δικτύου της Επανόδου στην περιφέρεια της χώρας </a:t>
            </a:r>
            <a:r>
              <a:rPr lang="en-US" b="0" strike="noStrike" spc="-1" dirty="0">
                <a:solidFill>
                  <a:srgbClr val="000000"/>
                </a:solidFill>
                <a:latin typeface="Arial"/>
                <a:ea typeface="Times New Roman"/>
              </a:rPr>
              <a:t>- </a:t>
            </a:r>
            <a:r>
              <a:rPr lang="el-GR" b="0" strike="noStrike" spc="-1" dirty="0">
                <a:solidFill>
                  <a:srgbClr val="000000"/>
                </a:solidFill>
                <a:latin typeface="Arial"/>
                <a:ea typeface="Times New Roman"/>
              </a:rPr>
              <a:t>31/12/2020</a:t>
            </a:r>
            <a:endParaRPr lang="el-GR" b="0" strike="noStrike" spc="-1" dirty="0">
              <a:latin typeface="Arial"/>
            </a:endParaRPr>
          </a:p>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Arial"/>
                <a:ea typeface="Times New Roman"/>
              </a:rPr>
              <a:t>Εκπόνηση δόγματος εσωτερικής ασφάλειας σε συνδυασμό με δράσεις για την ενίσχυση του αισθήματος ασφάλειας των πολιτών </a:t>
            </a:r>
            <a:r>
              <a:rPr lang="en-US" b="0" strike="noStrike" spc="-1" dirty="0">
                <a:solidFill>
                  <a:srgbClr val="000000"/>
                </a:solidFill>
                <a:latin typeface="Arial"/>
                <a:ea typeface="Times New Roman"/>
              </a:rPr>
              <a:t>- </a:t>
            </a:r>
            <a:r>
              <a:rPr lang="el-GR" b="0" strike="noStrike" spc="-1" dirty="0">
                <a:solidFill>
                  <a:srgbClr val="000000"/>
                </a:solidFill>
                <a:latin typeface="Arial"/>
                <a:ea typeface="Times New Roman"/>
              </a:rPr>
              <a:t>31/12/2021</a:t>
            </a:r>
            <a:endParaRPr lang="el-GR" b="0" strike="noStrike" spc="-1" dirty="0">
              <a:latin typeface="Arial"/>
            </a:endParaRPr>
          </a:p>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Arial"/>
                <a:ea typeface="Times New Roman"/>
              </a:rPr>
              <a:t>Ενίσχυση των επιστροφών </a:t>
            </a:r>
            <a:r>
              <a:rPr lang="en-US" b="0" strike="noStrike" spc="-1" dirty="0">
                <a:solidFill>
                  <a:srgbClr val="000000"/>
                </a:solidFill>
                <a:latin typeface="Arial"/>
                <a:ea typeface="Times New Roman"/>
              </a:rPr>
              <a:t>- </a:t>
            </a:r>
            <a:r>
              <a:rPr lang="el-GR" b="0" strike="noStrike" spc="-1" dirty="0" smtClean="0">
                <a:solidFill>
                  <a:srgbClr val="000000"/>
                </a:solidFill>
                <a:latin typeface="Arial"/>
                <a:ea typeface="Times New Roman"/>
              </a:rPr>
              <a:t>31/12/2020</a:t>
            </a:r>
            <a:endParaRPr lang="el-GR" sz="1400" b="0" strike="noStrike" spc="-1" dirty="0">
              <a:latin typeface="Arial"/>
            </a:endParaRPr>
          </a:p>
        </p:txBody>
      </p:sp>
      <p:pic>
        <p:nvPicPr>
          <p:cNvPr id="236" name="235 - Εικόνα"/>
          <p:cNvPicPr/>
          <p:nvPr/>
        </p:nvPicPr>
        <p:blipFill>
          <a:blip r:embed="rId2"/>
          <a:stretch/>
        </p:blipFill>
        <p:spPr>
          <a:xfrm>
            <a:off x="360000" y="360000"/>
            <a:ext cx="360" cy="360"/>
          </a:xfrm>
          <a:prstGeom prst="rect">
            <a:avLst/>
          </a:prstGeom>
          <a:ln>
            <a:noFill/>
          </a:ln>
        </p:spPr>
      </p:pic>
      <p:sp>
        <p:nvSpPr>
          <p:cNvPr id="6" name="Rectangle 5"/>
          <p:cNvSpPr/>
          <p:nvPr/>
        </p:nvSpPr>
        <p:spPr>
          <a:xfrm>
            <a:off x="4224586" y="764704"/>
            <a:ext cx="7560840" cy="122413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
                                        </p:tgtEl>
                                        <p:attrNameLst>
                                          <p:attrName>style.visibility</p:attrName>
                                        </p:attrNameLst>
                                      </p:cBhvr>
                                      <p:to>
                                        <p:strVal val="visible"/>
                                      </p:to>
                                    </p:set>
                                    <p:animEffect transition="in" filter="fade">
                                      <p:cBhvr>
                                        <p:cTn id="7" dur="1000"/>
                                        <p:tgtEl>
                                          <p:spTgt spid="235"/>
                                        </p:tgtEl>
                                      </p:cBhvr>
                                    </p:animEffect>
                                    <p:anim calcmode="lin" valueType="num">
                                      <p:cBhvr>
                                        <p:cTn id="8" dur="1000" fill="hold"/>
                                        <p:tgtEl>
                                          <p:spTgt spid="235"/>
                                        </p:tgtEl>
                                        <p:attrNameLst>
                                          <p:attrName>ppt_x</p:attrName>
                                        </p:attrNameLst>
                                      </p:cBhvr>
                                      <p:tavLst>
                                        <p:tav tm="0">
                                          <p:val>
                                            <p:strVal val="#ppt_x"/>
                                          </p:val>
                                        </p:tav>
                                        <p:tav tm="100000">
                                          <p:val>
                                            <p:strVal val="#ppt_x"/>
                                          </p:val>
                                        </p:tav>
                                      </p:tavLst>
                                    </p:anim>
                                    <p:anim calcmode="lin" valueType="num">
                                      <p:cBhvr>
                                        <p:cTn id="9" dur="1000" fill="hold"/>
                                        <p:tgtEl>
                                          <p:spTgt spid="2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CustomShape 2"/>
          <p:cNvSpPr/>
          <p:nvPr/>
        </p:nvSpPr>
        <p:spPr>
          <a:xfrm>
            <a:off x="8461800" y="6048360"/>
            <a:ext cx="2580480" cy="32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8D2CA164-F72E-4F8B-A83D-17EEDC0665D5}" type="slidenum">
              <a:rPr lang="el-GR" sz="1200" b="0" strike="noStrike" spc="-1">
                <a:solidFill>
                  <a:srgbClr val="1F4E79"/>
                </a:solidFill>
                <a:latin typeface="Calibri"/>
                <a:ea typeface="DejaVu Sans"/>
              </a:rPr>
              <a:pPr algn="r">
                <a:lnSpc>
                  <a:spcPct val="100000"/>
                </a:lnSpc>
              </a:pPr>
              <a:t>34</a:t>
            </a:fld>
            <a:endParaRPr lang="el-GR" sz="1200" b="0" strike="noStrike" spc="-1">
              <a:latin typeface="Arial"/>
            </a:endParaRPr>
          </a:p>
        </p:txBody>
      </p:sp>
      <p:pic>
        <p:nvPicPr>
          <p:cNvPr id="236" name="235 - Εικόνα"/>
          <p:cNvPicPr/>
          <p:nvPr/>
        </p:nvPicPr>
        <p:blipFill>
          <a:blip r:embed="rId2"/>
          <a:stretch/>
        </p:blipFill>
        <p:spPr>
          <a:xfrm>
            <a:off x="360000" y="360000"/>
            <a:ext cx="360" cy="360"/>
          </a:xfrm>
          <a:prstGeom prst="rect">
            <a:avLst/>
          </a:prstGeom>
          <a:ln>
            <a:noFill/>
          </a:ln>
        </p:spPr>
      </p:pic>
      <p:sp>
        <p:nvSpPr>
          <p:cNvPr id="237" name="CustomShape 5"/>
          <p:cNvSpPr/>
          <p:nvPr/>
        </p:nvSpPr>
        <p:spPr>
          <a:xfrm>
            <a:off x="984226" y="990600"/>
            <a:ext cx="2616480" cy="711308"/>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l-GR" b="1" strike="noStrike" spc="-1" dirty="0">
                <a:solidFill>
                  <a:srgbClr val="FFFFFF"/>
                </a:solidFill>
                <a:latin typeface="Calibri"/>
                <a:ea typeface="DejaVu Sans"/>
              </a:rPr>
              <a:t>Υπουργείο Εθνικής Άμυνας</a:t>
            </a:r>
            <a:endParaRPr lang="el-GR" b="0" strike="noStrike" spc="-1" dirty="0">
              <a:latin typeface="Arial"/>
            </a:endParaRPr>
          </a:p>
        </p:txBody>
      </p:sp>
      <p:sp>
        <p:nvSpPr>
          <p:cNvPr id="238" name="CustomShape 6"/>
          <p:cNvSpPr/>
          <p:nvPr/>
        </p:nvSpPr>
        <p:spPr>
          <a:xfrm>
            <a:off x="4080570" y="1034322"/>
            <a:ext cx="6640200" cy="188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Arial"/>
                <a:ea typeface="Times New Roman"/>
              </a:rPr>
              <a:t>Εκσυγχρονισμός του υφιστάμενου νομοθετικού πλαισίου περί προμηθειών </a:t>
            </a:r>
            <a:r>
              <a:rPr lang="en-US" b="0" strike="noStrike" spc="-1" dirty="0">
                <a:solidFill>
                  <a:srgbClr val="000000"/>
                </a:solidFill>
                <a:latin typeface="Arial"/>
                <a:ea typeface="Times New Roman"/>
              </a:rPr>
              <a:t>- </a:t>
            </a:r>
            <a:r>
              <a:rPr lang="el-GR" b="0" strike="noStrike" spc="-1" dirty="0">
                <a:solidFill>
                  <a:srgbClr val="000000"/>
                </a:solidFill>
                <a:latin typeface="Arial"/>
                <a:ea typeface="Times New Roman"/>
              </a:rPr>
              <a:t>31/12/2021</a:t>
            </a:r>
            <a:endParaRPr lang="el-GR" b="0" strike="noStrike" spc="-1" dirty="0">
              <a:latin typeface="Arial"/>
            </a:endParaRPr>
          </a:p>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Arial"/>
                <a:ea typeface="Times New Roman"/>
              </a:rPr>
              <a:t>Αναθεώρηση του συστήματος αξιολόγησης με γνώμονα την αξιοκρατία </a:t>
            </a:r>
            <a:r>
              <a:rPr lang="en-US" b="0" strike="noStrike" spc="-1" dirty="0">
                <a:solidFill>
                  <a:srgbClr val="000000"/>
                </a:solidFill>
                <a:latin typeface="Arial"/>
                <a:ea typeface="Times New Roman"/>
              </a:rPr>
              <a:t>- </a:t>
            </a:r>
            <a:r>
              <a:rPr lang="el-GR" b="0" strike="noStrike" spc="-1" dirty="0">
                <a:solidFill>
                  <a:srgbClr val="000000"/>
                </a:solidFill>
                <a:latin typeface="Arial"/>
                <a:ea typeface="Times New Roman"/>
              </a:rPr>
              <a:t>31/12/2020</a:t>
            </a:r>
            <a:endParaRPr lang="el-GR" b="0" strike="noStrike" spc="-1" dirty="0">
              <a:latin typeface="Arial"/>
            </a:endParaRPr>
          </a:p>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Arial"/>
                <a:ea typeface="Times New Roman"/>
              </a:rPr>
              <a:t>Δημιουργία νέου θεσμικού πλαισίου περί Εθνοφυλακής </a:t>
            </a:r>
            <a:r>
              <a:rPr lang="en-US" b="0" strike="noStrike" spc="-1" dirty="0">
                <a:solidFill>
                  <a:srgbClr val="000000"/>
                </a:solidFill>
                <a:latin typeface="Arial"/>
                <a:ea typeface="Times New Roman"/>
              </a:rPr>
              <a:t>- </a:t>
            </a:r>
            <a:r>
              <a:rPr lang="el-GR" b="0" strike="noStrike" spc="-1" dirty="0">
                <a:solidFill>
                  <a:srgbClr val="000000"/>
                </a:solidFill>
                <a:latin typeface="Arial"/>
                <a:ea typeface="Times New Roman"/>
              </a:rPr>
              <a:t>30/06/2020</a:t>
            </a:r>
            <a:endParaRPr lang="el-GR" b="0" strike="noStrike" spc="-1" dirty="0">
              <a:latin typeface="Arial"/>
            </a:endParaRPr>
          </a:p>
          <a:p>
            <a:pPr marL="447675" indent="-446088">
              <a:lnSpc>
                <a:spcPct val="100000"/>
              </a:lnSpc>
              <a:spcAft>
                <a:spcPts val="600"/>
              </a:spcAft>
              <a:buFont typeface="+mj-lt"/>
              <a:buAutoNum type="arabicPeriod"/>
            </a:pPr>
            <a:endParaRPr lang="el-GR" b="0" strike="noStrike" spc="-1" dirty="0">
              <a:latin typeface="Arial"/>
            </a:endParaRPr>
          </a:p>
        </p:txBody>
      </p:sp>
      <p:sp>
        <p:nvSpPr>
          <p:cNvPr id="6" name="Rectangle 5"/>
          <p:cNvSpPr/>
          <p:nvPr/>
        </p:nvSpPr>
        <p:spPr>
          <a:xfrm>
            <a:off x="3936554" y="990600"/>
            <a:ext cx="8034010" cy="69536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416661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CustomShape 2"/>
          <p:cNvSpPr/>
          <p:nvPr/>
        </p:nvSpPr>
        <p:spPr>
          <a:xfrm>
            <a:off x="8461800" y="6048360"/>
            <a:ext cx="2580480" cy="32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E056237E-646C-4C01-A5E4-74B4773E5A8F}" type="slidenum">
              <a:rPr lang="el-GR" sz="1200" b="0" strike="noStrike" spc="-1">
                <a:solidFill>
                  <a:srgbClr val="1F4E79"/>
                </a:solidFill>
                <a:latin typeface="Calibri"/>
                <a:ea typeface="DejaVu Sans"/>
              </a:rPr>
              <a:pPr algn="r">
                <a:lnSpc>
                  <a:spcPct val="100000"/>
                </a:lnSpc>
              </a:pPr>
              <a:t>35</a:t>
            </a:fld>
            <a:endParaRPr lang="el-GR" sz="1200" b="0" strike="noStrike" spc="-1" dirty="0">
              <a:latin typeface="Arial"/>
            </a:endParaRPr>
          </a:p>
        </p:txBody>
      </p:sp>
      <p:pic>
        <p:nvPicPr>
          <p:cNvPr id="241" name="240 - Εικόνα"/>
          <p:cNvPicPr/>
          <p:nvPr/>
        </p:nvPicPr>
        <p:blipFill>
          <a:blip r:embed="rId2"/>
          <a:stretch/>
        </p:blipFill>
        <p:spPr>
          <a:xfrm>
            <a:off x="360000" y="360000"/>
            <a:ext cx="360" cy="360"/>
          </a:xfrm>
          <a:prstGeom prst="rect">
            <a:avLst/>
          </a:prstGeom>
          <a:ln>
            <a:noFill/>
          </a:ln>
        </p:spPr>
      </p:pic>
      <p:sp>
        <p:nvSpPr>
          <p:cNvPr id="242" name="CustomShape 3"/>
          <p:cNvSpPr/>
          <p:nvPr/>
        </p:nvSpPr>
        <p:spPr>
          <a:xfrm>
            <a:off x="912218" y="966390"/>
            <a:ext cx="2616480" cy="106530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l-GR" b="1" strike="noStrike" spc="-1" dirty="0">
                <a:solidFill>
                  <a:srgbClr val="FFFFFF"/>
                </a:solidFill>
                <a:latin typeface="Calibri"/>
                <a:ea typeface="DejaVu Sans"/>
              </a:rPr>
              <a:t>Υπουργείο Παιδείας και Θρησκευμάτων</a:t>
            </a:r>
            <a:endParaRPr lang="el-GR" b="0" strike="noStrike" spc="-1" dirty="0">
              <a:latin typeface="Arial"/>
            </a:endParaRPr>
          </a:p>
        </p:txBody>
      </p:sp>
      <p:sp>
        <p:nvSpPr>
          <p:cNvPr id="243" name="CustomShape 4"/>
          <p:cNvSpPr/>
          <p:nvPr/>
        </p:nvSpPr>
        <p:spPr>
          <a:xfrm>
            <a:off x="4296594" y="966390"/>
            <a:ext cx="6640200" cy="250146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447675" indent="-446088" algn="just">
              <a:lnSpc>
                <a:spcPct val="100000"/>
              </a:lnSpc>
              <a:spcAft>
                <a:spcPts val="600"/>
              </a:spcAft>
              <a:buClr>
                <a:srgbClr val="000000"/>
              </a:buClr>
              <a:buFont typeface="StarSymbol"/>
              <a:buAutoNum type="arabicParenR"/>
            </a:pPr>
            <a:r>
              <a:rPr lang="el-GR" b="0" strike="noStrike" spc="-1" dirty="0">
                <a:solidFill>
                  <a:srgbClr val="000000"/>
                </a:solidFill>
                <a:latin typeface="+mj-lt"/>
                <a:ea typeface="Times New Roman"/>
              </a:rPr>
              <a:t>Νέα </a:t>
            </a:r>
            <a:r>
              <a:rPr lang="el-GR" b="0" strike="noStrike" spc="-1" dirty="0" err="1">
                <a:solidFill>
                  <a:srgbClr val="000000"/>
                </a:solidFill>
                <a:latin typeface="+mj-lt"/>
                <a:ea typeface="Times New Roman"/>
              </a:rPr>
              <a:t>πρόγράμματα</a:t>
            </a:r>
            <a:r>
              <a:rPr lang="el-GR" b="0" strike="noStrike" spc="-1" dirty="0">
                <a:solidFill>
                  <a:srgbClr val="000000"/>
                </a:solidFill>
                <a:latin typeface="+mj-lt"/>
                <a:ea typeface="Times New Roman"/>
              </a:rPr>
              <a:t> Σπουδών για τη Α/</a:t>
            </a:r>
            <a:r>
              <a:rPr lang="el-GR" b="0" strike="noStrike" spc="-1" dirty="0" err="1">
                <a:solidFill>
                  <a:srgbClr val="000000"/>
                </a:solidFill>
                <a:latin typeface="+mj-lt"/>
                <a:ea typeface="Times New Roman"/>
              </a:rPr>
              <a:t>βάθμια </a:t>
            </a:r>
            <a:r>
              <a:rPr lang="el-GR" b="0" strike="noStrike" spc="-1" dirty="0">
                <a:solidFill>
                  <a:srgbClr val="000000"/>
                </a:solidFill>
                <a:latin typeface="+mj-lt"/>
                <a:ea typeface="Times New Roman"/>
              </a:rPr>
              <a:t>και Β/</a:t>
            </a:r>
            <a:r>
              <a:rPr lang="el-GR" b="0" strike="noStrike" spc="-1" dirty="0" err="1">
                <a:solidFill>
                  <a:srgbClr val="000000"/>
                </a:solidFill>
                <a:latin typeface="+mj-lt"/>
                <a:ea typeface="Times New Roman"/>
              </a:rPr>
              <a:t>Βάθμια </a:t>
            </a:r>
            <a:r>
              <a:rPr lang="el-GR" b="0" strike="noStrike" spc="-1" dirty="0">
                <a:solidFill>
                  <a:srgbClr val="000000"/>
                </a:solidFill>
                <a:latin typeface="+mj-lt"/>
                <a:ea typeface="Times New Roman"/>
              </a:rPr>
              <a:t>εκπαίδευση - 31/12/2021</a:t>
            </a:r>
            <a:endParaRPr lang="el-GR" b="0" strike="noStrike" spc="-1" dirty="0">
              <a:latin typeface="+mj-lt"/>
            </a:endParaRPr>
          </a:p>
          <a:p>
            <a:pPr marL="447675" indent="-446088" algn="just">
              <a:lnSpc>
                <a:spcPct val="100000"/>
              </a:lnSpc>
              <a:spcAft>
                <a:spcPts val="600"/>
              </a:spcAft>
              <a:buClr>
                <a:srgbClr val="000000"/>
              </a:buClr>
              <a:buFont typeface="StarSymbol"/>
              <a:buAutoNum type="arabicParenR"/>
            </a:pPr>
            <a:r>
              <a:rPr lang="el-GR" b="0" strike="noStrike" spc="-1" dirty="0">
                <a:solidFill>
                  <a:srgbClr val="000000"/>
                </a:solidFill>
                <a:latin typeface="+mj-lt"/>
                <a:ea typeface="Times New Roman"/>
              </a:rPr>
              <a:t>Ενίσχυση Πρότυπων και Πειραματικών σχολείων - 31/08/2020</a:t>
            </a:r>
            <a:endParaRPr lang="el-GR" b="0" strike="noStrike" spc="-1" dirty="0">
              <a:latin typeface="+mj-lt"/>
            </a:endParaRPr>
          </a:p>
          <a:p>
            <a:pPr marL="447675" indent="-446088" algn="just">
              <a:spcAft>
                <a:spcPts val="600"/>
              </a:spcAft>
              <a:buClr>
                <a:srgbClr val="000000"/>
              </a:buClr>
              <a:buFont typeface="StarSymbol"/>
              <a:buAutoNum type="arabicParenR"/>
            </a:pPr>
            <a:r>
              <a:rPr lang="el-GR" spc="-1" dirty="0">
                <a:solidFill>
                  <a:srgbClr val="000000"/>
                </a:solidFill>
                <a:latin typeface="+mj-lt"/>
                <a:ea typeface="Times New Roman"/>
              </a:rPr>
              <a:t>Νέο  πλαίσιο Επαγγελματικής Εκπαίδευσης και Κατάρτισης - 31/12/2021</a:t>
            </a:r>
            <a:endParaRPr lang="el-GR" spc="-1" dirty="0">
              <a:latin typeface="+mj-lt"/>
            </a:endParaRPr>
          </a:p>
          <a:p>
            <a:pPr marL="447675" indent="-446088" algn="just">
              <a:lnSpc>
                <a:spcPct val="100000"/>
              </a:lnSpc>
              <a:spcAft>
                <a:spcPts val="600"/>
              </a:spcAft>
              <a:buClr>
                <a:srgbClr val="000000"/>
              </a:buClr>
              <a:buFont typeface="StarSymbol"/>
              <a:buAutoNum type="arabicParenR"/>
            </a:pPr>
            <a:r>
              <a:rPr lang="el-GR" b="0" strike="noStrike" spc="-1" dirty="0" smtClean="0">
                <a:solidFill>
                  <a:srgbClr val="000000"/>
                </a:solidFill>
                <a:latin typeface="+mj-lt"/>
                <a:ea typeface="Times New Roman"/>
              </a:rPr>
              <a:t>Σύνδεση </a:t>
            </a:r>
            <a:r>
              <a:rPr lang="el-GR" b="0" strike="noStrike" spc="-1" dirty="0">
                <a:solidFill>
                  <a:srgbClr val="000000"/>
                </a:solidFill>
                <a:latin typeface="+mj-lt"/>
                <a:ea typeface="Times New Roman"/>
              </a:rPr>
              <a:t>των Πανεπιστημίων με την αγορά εργασίας - 31/12/2020</a:t>
            </a:r>
            <a:endParaRPr lang="el-GR" b="0" strike="noStrike" spc="-1" dirty="0">
              <a:latin typeface="+mj-lt"/>
            </a:endParaRPr>
          </a:p>
          <a:p>
            <a:pPr marL="447675" indent="-446088" algn="just">
              <a:lnSpc>
                <a:spcPct val="100000"/>
              </a:lnSpc>
              <a:spcAft>
                <a:spcPts val="600"/>
              </a:spcAft>
              <a:buClr>
                <a:srgbClr val="000000"/>
              </a:buClr>
              <a:buFont typeface="StarSymbol"/>
              <a:buAutoNum type="arabicParenR"/>
            </a:pPr>
            <a:r>
              <a:rPr lang="el-GR" b="0" strike="noStrike" spc="-1" dirty="0">
                <a:solidFill>
                  <a:srgbClr val="000000"/>
                </a:solidFill>
                <a:latin typeface="+mj-lt"/>
                <a:ea typeface="Times New Roman"/>
              </a:rPr>
              <a:t>Επίλυση του πιεστικού κοινωνικού αιτήματος για καλή και επαρκή φοιτητική στέγη</a:t>
            </a:r>
            <a:endParaRPr lang="el-GR" b="0" strike="noStrike" spc="-1" dirty="0">
              <a:latin typeface="+mj-lt"/>
            </a:endParaRPr>
          </a:p>
          <a:p>
            <a:pPr marL="447675" indent="-446088" algn="just">
              <a:lnSpc>
                <a:spcPct val="100000"/>
              </a:lnSpc>
              <a:spcAft>
                <a:spcPts val="600"/>
              </a:spcAft>
              <a:buClr>
                <a:srgbClr val="000000"/>
              </a:buClr>
              <a:buFont typeface="StarSymbol"/>
              <a:buAutoNum type="arabicParenR"/>
            </a:pPr>
            <a:r>
              <a:rPr lang="el-GR" b="0" strike="noStrike" spc="-1" dirty="0">
                <a:solidFill>
                  <a:srgbClr val="000000"/>
                </a:solidFill>
                <a:latin typeface="+mj-lt"/>
                <a:ea typeface="Times New Roman"/>
              </a:rPr>
              <a:t>Ενίσχυση της αξιολόγησης των ιδρυμάτων της ανώτατης εκπαίδευσης - 31/12/2020</a:t>
            </a:r>
            <a:endParaRPr lang="el-GR" b="0" strike="noStrike" spc="-1" dirty="0">
              <a:latin typeface="+mj-lt"/>
            </a:endParaRPr>
          </a:p>
          <a:p>
            <a:pPr marL="447675" indent="-446088" algn="just">
              <a:lnSpc>
                <a:spcPct val="100000"/>
              </a:lnSpc>
              <a:spcAft>
                <a:spcPts val="600"/>
              </a:spcAft>
              <a:buClr>
                <a:srgbClr val="000000"/>
              </a:buClr>
              <a:buFont typeface="StarSymbol"/>
              <a:buAutoNum type="arabicParenR"/>
            </a:pPr>
            <a:r>
              <a:rPr lang="el-GR" b="0" strike="noStrike" spc="-1" dirty="0">
                <a:solidFill>
                  <a:srgbClr val="000000"/>
                </a:solidFill>
                <a:latin typeface="+mj-lt"/>
                <a:ea typeface="Times New Roman"/>
              </a:rPr>
              <a:t>Εξωστρέφεια και διεθνοποίηση ΑΕΙ - 31/12/2020</a:t>
            </a:r>
            <a:endParaRPr lang="el-GR" b="0" strike="noStrike" spc="-1" dirty="0">
              <a:latin typeface="+mj-lt"/>
            </a:endParaRPr>
          </a:p>
          <a:p>
            <a:pPr marL="447675" indent="-446088">
              <a:lnSpc>
                <a:spcPct val="100000"/>
              </a:lnSpc>
              <a:spcAft>
                <a:spcPts val="600"/>
              </a:spcAft>
            </a:pPr>
            <a:endParaRPr lang="el-GR" sz="1400" b="0" strike="noStrike" spc="-1" dirty="0">
              <a:latin typeface="+mj-lt"/>
            </a:endParaRPr>
          </a:p>
        </p:txBody>
      </p:sp>
      <p:sp>
        <p:nvSpPr>
          <p:cNvPr id="6" name="Rectangle 5"/>
          <p:cNvSpPr/>
          <p:nvPr/>
        </p:nvSpPr>
        <p:spPr>
          <a:xfrm>
            <a:off x="4152578" y="960630"/>
            <a:ext cx="7632848" cy="182029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CustomShape 2"/>
          <p:cNvSpPr/>
          <p:nvPr/>
        </p:nvSpPr>
        <p:spPr>
          <a:xfrm>
            <a:off x="8461800" y="6048360"/>
            <a:ext cx="2580480" cy="32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B9882F8F-B983-422A-A2F7-E3F59F06FDFA}" type="slidenum">
              <a:rPr lang="el-GR" sz="1200" b="0" strike="noStrike" spc="-1">
                <a:solidFill>
                  <a:srgbClr val="1F4E79"/>
                </a:solidFill>
                <a:latin typeface="Calibri"/>
                <a:ea typeface="DejaVu Sans"/>
              </a:rPr>
              <a:pPr algn="r">
                <a:lnSpc>
                  <a:spcPct val="100000"/>
                </a:lnSpc>
              </a:pPr>
              <a:t>36</a:t>
            </a:fld>
            <a:endParaRPr lang="el-GR" sz="1200" b="0" strike="noStrike" spc="-1">
              <a:latin typeface="Arial"/>
            </a:endParaRPr>
          </a:p>
        </p:txBody>
      </p:sp>
      <p:pic>
        <p:nvPicPr>
          <p:cNvPr id="246" name="245 - Εικόνα"/>
          <p:cNvPicPr/>
          <p:nvPr/>
        </p:nvPicPr>
        <p:blipFill>
          <a:blip r:embed="rId2"/>
          <a:stretch/>
        </p:blipFill>
        <p:spPr>
          <a:xfrm>
            <a:off x="360000" y="360000"/>
            <a:ext cx="360" cy="360"/>
          </a:xfrm>
          <a:prstGeom prst="rect">
            <a:avLst/>
          </a:prstGeom>
          <a:ln>
            <a:noFill/>
          </a:ln>
        </p:spPr>
      </p:pic>
      <p:sp>
        <p:nvSpPr>
          <p:cNvPr id="247" name="CustomShape 3"/>
          <p:cNvSpPr/>
          <p:nvPr/>
        </p:nvSpPr>
        <p:spPr>
          <a:xfrm>
            <a:off x="840210" y="657378"/>
            <a:ext cx="2616480" cy="866124"/>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l-GR" b="1" strike="noStrike" spc="-1" dirty="0">
                <a:solidFill>
                  <a:srgbClr val="FFFFFF"/>
                </a:solidFill>
                <a:latin typeface="Calibri"/>
                <a:ea typeface="DejaVu Sans"/>
              </a:rPr>
              <a:t>Υπουργείο Εργασίας και Κοινωνικών Υποθέσεων</a:t>
            </a:r>
            <a:endParaRPr lang="el-GR" b="0" strike="noStrike" spc="-1" dirty="0">
              <a:latin typeface="Arial"/>
            </a:endParaRPr>
          </a:p>
        </p:txBody>
      </p:sp>
      <p:sp>
        <p:nvSpPr>
          <p:cNvPr id="248" name="CustomShape 4"/>
          <p:cNvSpPr/>
          <p:nvPr/>
        </p:nvSpPr>
        <p:spPr>
          <a:xfrm>
            <a:off x="3864546" y="658554"/>
            <a:ext cx="6640200" cy="188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mj-lt"/>
                <a:ea typeface="Times New Roman"/>
              </a:rPr>
              <a:t>Αναμόρφωση του ΕΦΚΑ και του Ασφαλιστικού Συστήματος - 31/10/2020</a:t>
            </a:r>
            <a:endParaRPr lang="el-GR" b="0" strike="noStrike" spc="-1" dirty="0">
              <a:latin typeface="+mj-lt"/>
            </a:endParaRPr>
          </a:p>
          <a:p>
            <a:pPr marL="447675" indent="-446088" algn="just">
              <a:spcAft>
                <a:spcPts val="600"/>
              </a:spcAft>
              <a:buClr>
                <a:srgbClr val="000000"/>
              </a:buClr>
              <a:buFont typeface="+mj-lt"/>
              <a:buAutoNum type="arabicPeriod"/>
            </a:pPr>
            <a:r>
              <a:rPr lang="el-GR" spc="-1" dirty="0">
                <a:solidFill>
                  <a:srgbClr val="000000"/>
                </a:solidFill>
                <a:latin typeface="+mj-lt"/>
                <a:ea typeface="Times New Roman"/>
              </a:rPr>
              <a:t>Μεταρρύθμιση της εργατικής νομοθεσίας και του συνδικαλιστικού νόμου (ν.1264/1982), μέσω της θεσμοθέτησης ενός νέου εργατικού κώδικα </a:t>
            </a:r>
            <a:endParaRPr lang="el-GR" spc="-1" dirty="0">
              <a:latin typeface="+mj-lt"/>
            </a:endParaRPr>
          </a:p>
          <a:p>
            <a:pPr marL="447675" indent="-446088" algn="just">
              <a:spcAft>
                <a:spcPts val="600"/>
              </a:spcAft>
              <a:buClr>
                <a:srgbClr val="000000"/>
              </a:buClr>
              <a:buFont typeface="+mj-lt"/>
              <a:buAutoNum type="arabicPeriod"/>
            </a:pPr>
            <a:r>
              <a:rPr lang="el-GR" spc="-1" dirty="0">
                <a:solidFill>
                  <a:srgbClr val="000000"/>
                </a:solidFill>
                <a:latin typeface="+mj-lt"/>
                <a:ea typeface="Times New Roman"/>
              </a:rPr>
              <a:t>Αναβάθμιση του συστήματος διάγνωσης αναγκών της αγοράς εργασίας (ΕΡΓΑΝΗ ΙΙ και </a:t>
            </a:r>
            <a:r>
              <a:rPr lang="el-GR" spc="-1" dirty="0" err="1">
                <a:solidFill>
                  <a:srgbClr val="000000"/>
                </a:solidFill>
                <a:latin typeface="+mj-lt"/>
                <a:ea typeface="Times New Roman"/>
              </a:rPr>
              <a:t>risk</a:t>
            </a:r>
            <a:r>
              <a:rPr lang="el-GR" spc="-1" dirty="0">
                <a:solidFill>
                  <a:srgbClr val="000000"/>
                </a:solidFill>
                <a:latin typeface="+mj-lt"/>
                <a:ea typeface="Times New Roman"/>
              </a:rPr>
              <a:t> </a:t>
            </a:r>
            <a:r>
              <a:rPr lang="el-GR" spc="-1" dirty="0" err="1">
                <a:solidFill>
                  <a:srgbClr val="000000"/>
                </a:solidFill>
                <a:latin typeface="+mj-lt"/>
                <a:ea typeface="Times New Roman"/>
              </a:rPr>
              <a:t>analysis</a:t>
            </a:r>
            <a:r>
              <a:rPr lang="el-GR" spc="-1" dirty="0">
                <a:solidFill>
                  <a:srgbClr val="000000"/>
                </a:solidFill>
                <a:latin typeface="+mj-lt"/>
                <a:ea typeface="Times New Roman"/>
              </a:rPr>
              <a:t> ΣΕΠΕ) - 31/12/2022</a:t>
            </a:r>
            <a:endParaRPr lang="el-GR" spc="-1" dirty="0">
              <a:latin typeface="+mj-lt"/>
            </a:endParaRPr>
          </a:p>
          <a:p>
            <a:pPr marL="447675" indent="-446088" algn="just">
              <a:lnSpc>
                <a:spcPct val="100000"/>
              </a:lnSpc>
              <a:spcAft>
                <a:spcPts val="600"/>
              </a:spcAft>
              <a:buClr>
                <a:srgbClr val="000000"/>
              </a:buClr>
              <a:buFont typeface="+mj-lt"/>
              <a:buAutoNum type="arabicPeriod"/>
            </a:pPr>
            <a:r>
              <a:rPr lang="el-GR" b="0" strike="noStrike" spc="-1" dirty="0" smtClean="0">
                <a:solidFill>
                  <a:srgbClr val="000000"/>
                </a:solidFill>
                <a:latin typeface="+mj-lt"/>
                <a:ea typeface="Times New Roman"/>
              </a:rPr>
              <a:t>Εφαρμογή </a:t>
            </a:r>
            <a:r>
              <a:rPr lang="el-GR" b="0" strike="noStrike" spc="-1" dirty="0">
                <a:solidFill>
                  <a:srgbClr val="000000"/>
                </a:solidFill>
                <a:latin typeface="+mj-lt"/>
                <a:ea typeface="Times New Roman"/>
              </a:rPr>
              <a:t>Σχεδίου Δράσης για την καταπολέμηση της αδήλωτης εργασίας - 31/08/2021</a:t>
            </a:r>
            <a:endParaRPr lang="el-GR" b="0" strike="noStrike" spc="-1" dirty="0">
              <a:latin typeface="+mj-lt"/>
            </a:endParaRPr>
          </a:p>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mj-lt"/>
                <a:ea typeface="Times New Roman"/>
              </a:rPr>
              <a:t>Προγράμματα Ενεργητικών Πολιτικών ένταξης ανέργων σε κλάδους αιχμής - 31/12/2022</a:t>
            </a:r>
            <a:endParaRPr lang="el-GR" b="0" strike="noStrike" spc="-1" dirty="0">
              <a:latin typeface="+mj-lt"/>
            </a:endParaRPr>
          </a:p>
          <a:p>
            <a:pPr marL="447675" indent="-446088" algn="just">
              <a:lnSpc>
                <a:spcPct val="100000"/>
              </a:lnSpc>
              <a:spcAft>
                <a:spcPts val="600"/>
              </a:spcAft>
              <a:buClr>
                <a:srgbClr val="000000"/>
              </a:buClr>
              <a:buFont typeface="+mj-lt"/>
              <a:buAutoNum type="arabicPeriod"/>
            </a:pPr>
            <a:r>
              <a:rPr lang="el-GR" b="0" strike="noStrike" spc="-1" dirty="0" smtClean="0">
                <a:solidFill>
                  <a:srgbClr val="000000"/>
                </a:solidFill>
                <a:latin typeface="+mj-lt"/>
                <a:ea typeface="Times New Roman"/>
              </a:rPr>
              <a:t>Προώθηση </a:t>
            </a:r>
            <a:r>
              <a:rPr lang="el-GR" b="0" strike="noStrike" spc="-1" dirty="0">
                <a:solidFill>
                  <a:srgbClr val="000000"/>
                </a:solidFill>
                <a:latin typeface="+mj-lt"/>
                <a:ea typeface="Times New Roman"/>
              </a:rPr>
              <a:t>του θεσμού της μαθητείας - 31/12/2020</a:t>
            </a:r>
            <a:endParaRPr lang="el-GR" b="0" strike="noStrike" spc="-1" dirty="0">
              <a:latin typeface="+mj-lt"/>
            </a:endParaRPr>
          </a:p>
          <a:p>
            <a:pPr marL="447675" indent="-446088" algn="just">
              <a:lnSpc>
                <a:spcPct val="100000"/>
              </a:lnSpc>
              <a:spcAft>
                <a:spcPts val="600"/>
              </a:spcAft>
              <a:buClr>
                <a:srgbClr val="000000"/>
              </a:buClr>
              <a:buFont typeface="+mj-lt"/>
              <a:buAutoNum type="arabicPeriod"/>
            </a:pPr>
            <a:r>
              <a:rPr lang="el-GR" b="0" strike="noStrike" spc="-1" dirty="0" smtClean="0">
                <a:solidFill>
                  <a:srgbClr val="000000"/>
                </a:solidFill>
                <a:latin typeface="+mj-lt"/>
                <a:ea typeface="Times New Roman"/>
              </a:rPr>
              <a:t>Προώθηση </a:t>
            </a:r>
            <a:r>
              <a:rPr lang="el-GR" b="0" strike="noStrike" spc="-1" dirty="0">
                <a:solidFill>
                  <a:srgbClr val="000000"/>
                </a:solidFill>
                <a:latin typeface="+mj-lt"/>
                <a:ea typeface="Times New Roman"/>
              </a:rPr>
              <a:t>πολιτικών ίσης μεταχείρισης και ίσων ευκαιριών των φύλων - 31/12/2020</a:t>
            </a:r>
            <a:endParaRPr lang="el-GR" b="0" strike="noStrike" spc="-1" dirty="0">
              <a:latin typeface="+mj-lt"/>
            </a:endParaRPr>
          </a:p>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mj-lt"/>
                <a:ea typeface="Times New Roman"/>
              </a:rPr>
              <a:t>Προστασία των </a:t>
            </a:r>
            <a:r>
              <a:rPr lang="el-GR" b="0" strike="noStrike" spc="-1" dirty="0" err="1">
                <a:solidFill>
                  <a:srgbClr val="000000"/>
                </a:solidFill>
                <a:latin typeface="+mj-lt"/>
                <a:ea typeface="Times New Roman"/>
              </a:rPr>
              <a:t>ΑμεΑ</a:t>
            </a:r>
            <a:r>
              <a:rPr lang="el-GR" b="0" strike="noStrike" spc="-1" dirty="0">
                <a:solidFill>
                  <a:srgbClr val="000000"/>
                </a:solidFill>
                <a:latin typeface="+mj-lt"/>
                <a:ea typeface="Times New Roman"/>
              </a:rPr>
              <a:t> και την </a:t>
            </a:r>
            <a:r>
              <a:rPr lang="el-GR" b="0" strike="noStrike" spc="-1" dirty="0" err="1">
                <a:solidFill>
                  <a:srgbClr val="000000"/>
                </a:solidFill>
                <a:latin typeface="+mj-lt"/>
                <a:ea typeface="Times New Roman"/>
              </a:rPr>
              <a:t>αποϊδρυματοποίηση</a:t>
            </a:r>
            <a:r>
              <a:rPr lang="el-GR" b="0" strike="noStrike" spc="-1" dirty="0">
                <a:solidFill>
                  <a:srgbClr val="000000"/>
                </a:solidFill>
                <a:latin typeface="+mj-lt"/>
                <a:ea typeface="Times New Roman"/>
              </a:rPr>
              <a:t> μέσω της αυτόνομης διαβίωσης των ευπαθών κοινωνικά ομάδων - 31/05/2020</a:t>
            </a:r>
            <a:endParaRPr lang="el-GR" b="0" strike="noStrike" spc="-1" dirty="0">
              <a:latin typeface="+mj-lt"/>
            </a:endParaRPr>
          </a:p>
        </p:txBody>
      </p:sp>
      <p:sp>
        <p:nvSpPr>
          <p:cNvPr id="6" name="Rectangle 5"/>
          <p:cNvSpPr/>
          <p:nvPr/>
        </p:nvSpPr>
        <p:spPr>
          <a:xfrm>
            <a:off x="3864546" y="663130"/>
            <a:ext cx="7560840" cy="240583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CustomShape 2"/>
          <p:cNvSpPr/>
          <p:nvPr/>
        </p:nvSpPr>
        <p:spPr>
          <a:xfrm>
            <a:off x="8461800" y="6048360"/>
            <a:ext cx="2580480" cy="32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97B5243A-04D9-4193-AE02-44F37B0720B8}" type="slidenum">
              <a:rPr lang="el-GR" sz="1200" b="0" strike="noStrike" spc="-1">
                <a:solidFill>
                  <a:srgbClr val="1F4E79"/>
                </a:solidFill>
                <a:latin typeface="Calibri"/>
                <a:ea typeface="DejaVu Sans"/>
              </a:rPr>
              <a:pPr algn="r">
                <a:lnSpc>
                  <a:spcPct val="100000"/>
                </a:lnSpc>
              </a:pPr>
              <a:t>37</a:t>
            </a:fld>
            <a:endParaRPr lang="el-GR" sz="1200" b="0" strike="noStrike" spc="-1">
              <a:latin typeface="Arial"/>
            </a:endParaRPr>
          </a:p>
        </p:txBody>
      </p:sp>
      <p:pic>
        <p:nvPicPr>
          <p:cNvPr id="251" name="250 - Εικόνα"/>
          <p:cNvPicPr/>
          <p:nvPr/>
        </p:nvPicPr>
        <p:blipFill>
          <a:blip r:embed="rId2"/>
          <a:stretch/>
        </p:blipFill>
        <p:spPr>
          <a:xfrm>
            <a:off x="360000" y="360000"/>
            <a:ext cx="360" cy="360"/>
          </a:xfrm>
          <a:prstGeom prst="rect">
            <a:avLst/>
          </a:prstGeom>
          <a:ln>
            <a:noFill/>
          </a:ln>
        </p:spPr>
      </p:pic>
      <p:sp>
        <p:nvSpPr>
          <p:cNvPr id="252" name="CustomShape 3"/>
          <p:cNvSpPr/>
          <p:nvPr/>
        </p:nvSpPr>
        <p:spPr>
          <a:xfrm>
            <a:off x="768202" y="1006920"/>
            <a:ext cx="2616480" cy="62188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l-GR" b="1" strike="noStrike" spc="-1" dirty="0">
                <a:solidFill>
                  <a:srgbClr val="FFFFFF"/>
                </a:solidFill>
                <a:latin typeface="Calibri"/>
                <a:ea typeface="DejaVu Sans"/>
              </a:rPr>
              <a:t>Υπουργείο Υγείας</a:t>
            </a:r>
            <a:endParaRPr lang="el-GR" b="0" strike="noStrike" spc="-1" dirty="0">
              <a:latin typeface="Arial"/>
            </a:endParaRPr>
          </a:p>
        </p:txBody>
      </p:sp>
      <p:sp>
        <p:nvSpPr>
          <p:cNvPr id="253" name="CustomShape 4"/>
          <p:cNvSpPr/>
          <p:nvPr/>
        </p:nvSpPr>
        <p:spPr>
          <a:xfrm>
            <a:off x="4080570" y="908720"/>
            <a:ext cx="6640200" cy="188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447675" indent="-446088" algn="just">
              <a:lnSpc>
                <a:spcPct val="108000"/>
              </a:lnSpc>
              <a:spcAft>
                <a:spcPts val="600"/>
              </a:spcAft>
              <a:buClr>
                <a:srgbClr val="000000"/>
              </a:buClr>
              <a:buFont typeface="+mj-lt"/>
              <a:buAutoNum type="arabicPeriod"/>
            </a:pPr>
            <a:r>
              <a:rPr lang="el-GR" b="0" strike="noStrike" spc="-1" dirty="0">
                <a:solidFill>
                  <a:srgbClr val="000000"/>
                </a:solidFill>
                <a:latin typeface="+mj-lt"/>
                <a:ea typeface="Times New Roman"/>
              </a:rPr>
              <a:t>Πρωτοβάθμια Φροντίδα Υγείας - 31/12/2022</a:t>
            </a:r>
            <a:endParaRPr lang="el-GR" b="0" strike="noStrike" spc="-1" dirty="0">
              <a:latin typeface="+mj-lt"/>
            </a:endParaRPr>
          </a:p>
          <a:p>
            <a:pPr marL="447675" indent="-446088" algn="just">
              <a:lnSpc>
                <a:spcPct val="108000"/>
              </a:lnSpc>
              <a:spcAft>
                <a:spcPts val="600"/>
              </a:spcAft>
              <a:buClr>
                <a:srgbClr val="000000"/>
              </a:buClr>
              <a:buFont typeface="+mj-lt"/>
              <a:buAutoNum type="arabicPeriod"/>
            </a:pPr>
            <a:r>
              <a:rPr lang="el-GR" spc="-1" dirty="0">
                <a:solidFill>
                  <a:srgbClr val="000000"/>
                </a:solidFill>
                <a:latin typeface="+mj-lt"/>
                <a:ea typeface="Times New Roman"/>
              </a:rPr>
              <a:t>Νέο Μοντέλο Διοίκησης στα Νοσοκομεία - 31/12/2021</a:t>
            </a:r>
            <a:endParaRPr lang="el-GR" spc="-1" dirty="0">
              <a:latin typeface="+mj-lt"/>
            </a:endParaRPr>
          </a:p>
          <a:p>
            <a:pPr marL="447675" indent="-446088" algn="just">
              <a:lnSpc>
                <a:spcPct val="108000"/>
              </a:lnSpc>
              <a:spcAft>
                <a:spcPts val="600"/>
              </a:spcAft>
              <a:buClr>
                <a:srgbClr val="000000"/>
              </a:buClr>
              <a:buFont typeface="+mj-lt"/>
              <a:buAutoNum type="arabicPeriod"/>
            </a:pPr>
            <a:r>
              <a:rPr lang="el-GR" b="0" strike="noStrike" spc="-1" dirty="0" smtClean="0">
                <a:solidFill>
                  <a:srgbClr val="000000"/>
                </a:solidFill>
                <a:latin typeface="+mj-lt"/>
                <a:ea typeface="Times New Roman"/>
              </a:rPr>
              <a:t>Πρόληψη </a:t>
            </a:r>
            <a:r>
              <a:rPr lang="el-GR" b="0" strike="noStrike" spc="-1" dirty="0">
                <a:solidFill>
                  <a:srgbClr val="000000"/>
                </a:solidFill>
                <a:latin typeface="+mj-lt"/>
                <a:ea typeface="Times New Roman"/>
              </a:rPr>
              <a:t>Υγείας - 31/12/2020</a:t>
            </a:r>
            <a:endParaRPr lang="el-GR" b="0" strike="noStrike" spc="-1" dirty="0">
              <a:latin typeface="+mj-lt"/>
            </a:endParaRPr>
          </a:p>
          <a:p>
            <a:pPr marL="447675" indent="-446088" algn="just">
              <a:spcAft>
                <a:spcPts val="600"/>
              </a:spcAft>
              <a:buClr>
                <a:srgbClr val="000000"/>
              </a:buClr>
              <a:buFont typeface="+mj-lt"/>
              <a:buAutoNum type="arabicPeriod"/>
            </a:pPr>
            <a:r>
              <a:rPr lang="el-GR" spc="-1" dirty="0">
                <a:solidFill>
                  <a:srgbClr val="000000"/>
                </a:solidFill>
                <a:latin typeface="+mj-lt"/>
                <a:ea typeface="Times New Roman"/>
              </a:rPr>
              <a:t>Προμήθειες Εθνικού Συστήματος Υγείας - 31/12/2021</a:t>
            </a:r>
            <a:endParaRPr lang="el-GR" spc="-1" dirty="0">
              <a:latin typeface="+mj-lt"/>
            </a:endParaRPr>
          </a:p>
          <a:p>
            <a:pPr marL="447675" indent="-446088" algn="just">
              <a:spcAft>
                <a:spcPts val="600"/>
              </a:spcAft>
              <a:buClr>
                <a:srgbClr val="000000"/>
              </a:buClr>
              <a:buFont typeface="+mj-lt"/>
              <a:buAutoNum type="arabicPeriod"/>
            </a:pPr>
            <a:r>
              <a:rPr lang="el-GR" spc="-1" dirty="0">
                <a:solidFill>
                  <a:srgbClr val="000000"/>
                </a:solidFill>
                <a:latin typeface="+mj-lt"/>
                <a:ea typeface="Times New Roman"/>
              </a:rPr>
              <a:t>Ψηφιακή Υγεία - 31/12/2021</a:t>
            </a:r>
            <a:endParaRPr lang="el-GR" spc="-1" dirty="0">
              <a:latin typeface="+mj-lt"/>
            </a:endParaRPr>
          </a:p>
          <a:p>
            <a:pPr marL="447675" indent="-446088" algn="just">
              <a:lnSpc>
                <a:spcPct val="100000"/>
              </a:lnSpc>
              <a:spcAft>
                <a:spcPts val="600"/>
              </a:spcAft>
              <a:buClr>
                <a:srgbClr val="000000"/>
              </a:buClr>
              <a:buFont typeface="+mj-lt"/>
              <a:buAutoNum type="arabicPeriod"/>
            </a:pPr>
            <a:r>
              <a:rPr lang="el-GR" b="0" strike="noStrike" spc="-1" dirty="0" err="1" smtClean="0">
                <a:solidFill>
                  <a:srgbClr val="000000"/>
                </a:solidFill>
                <a:latin typeface="+mj-lt"/>
                <a:ea typeface="Times New Roman"/>
              </a:rPr>
              <a:t>Επικαιροποίηση</a:t>
            </a:r>
            <a:r>
              <a:rPr lang="el-GR" b="0" strike="noStrike" spc="-1" dirty="0" smtClean="0">
                <a:solidFill>
                  <a:srgbClr val="000000"/>
                </a:solidFill>
                <a:latin typeface="+mj-lt"/>
                <a:ea typeface="Times New Roman"/>
              </a:rPr>
              <a:t> </a:t>
            </a:r>
            <a:r>
              <a:rPr lang="el-GR" b="0" strike="noStrike" spc="-1" dirty="0">
                <a:solidFill>
                  <a:srgbClr val="000000"/>
                </a:solidFill>
                <a:latin typeface="+mj-lt"/>
                <a:ea typeface="Times New Roman"/>
              </a:rPr>
              <a:t>του Εθνικού Σχεδίου Δράσης για την Άνοια</a:t>
            </a:r>
            <a:endParaRPr lang="el-GR" b="0" strike="noStrike" spc="-1" dirty="0">
              <a:latin typeface="+mj-lt"/>
            </a:endParaRPr>
          </a:p>
          <a:p>
            <a:pPr marL="447675" indent="-446088" algn="just">
              <a:lnSpc>
                <a:spcPct val="108000"/>
              </a:lnSpc>
              <a:spcAft>
                <a:spcPts val="600"/>
              </a:spcAft>
              <a:buClr>
                <a:srgbClr val="000000"/>
              </a:buClr>
              <a:buFont typeface="+mj-lt"/>
              <a:buAutoNum type="arabicPeriod"/>
            </a:pPr>
            <a:r>
              <a:rPr lang="el-GR" b="0" strike="noStrike" spc="-1" dirty="0">
                <a:solidFill>
                  <a:srgbClr val="000000"/>
                </a:solidFill>
                <a:latin typeface="+mj-lt"/>
                <a:ea typeface="Times New Roman"/>
              </a:rPr>
              <a:t>Σύγχρονη Φαρμακευτική Πολιτική - 31/12/2020</a:t>
            </a:r>
            <a:endParaRPr lang="el-GR" b="0" strike="noStrike" spc="-1" dirty="0">
              <a:latin typeface="+mj-lt"/>
            </a:endParaRPr>
          </a:p>
          <a:p>
            <a:pPr marL="447675" indent="-446088" algn="just">
              <a:lnSpc>
                <a:spcPct val="108000"/>
              </a:lnSpc>
              <a:spcAft>
                <a:spcPts val="600"/>
              </a:spcAft>
              <a:buClr>
                <a:srgbClr val="000000"/>
              </a:buClr>
              <a:buFont typeface="+mj-lt"/>
              <a:buAutoNum type="arabicPeriod"/>
            </a:pPr>
            <a:r>
              <a:rPr lang="el-GR" b="0" strike="noStrike" spc="-1" dirty="0" smtClean="0">
                <a:solidFill>
                  <a:srgbClr val="000000"/>
                </a:solidFill>
                <a:latin typeface="+mj-lt"/>
                <a:ea typeface="Times New Roman"/>
              </a:rPr>
              <a:t>Κατάρτιση </a:t>
            </a:r>
            <a:r>
              <a:rPr lang="el-GR" b="0" strike="noStrike" spc="-1" dirty="0">
                <a:solidFill>
                  <a:srgbClr val="000000"/>
                </a:solidFill>
                <a:latin typeface="+mj-lt"/>
                <a:ea typeface="Times New Roman"/>
              </a:rPr>
              <a:t>Εθνικού Σχεδίου Δράσης για τη Δημόσια Υγεία - 31/12/2020</a:t>
            </a:r>
            <a:endParaRPr lang="el-GR" b="0" strike="noStrike" spc="-1" dirty="0">
              <a:latin typeface="+mj-lt"/>
            </a:endParaRPr>
          </a:p>
          <a:p>
            <a:pPr marL="447675" indent="-446088" algn="just">
              <a:lnSpc>
                <a:spcPct val="108000"/>
              </a:lnSpc>
              <a:spcAft>
                <a:spcPts val="600"/>
              </a:spcAft>
              <a:buClr>
                <a:srgbClr val="000000"/>
              </a:buClr>
              <a:buFont typeface="+mj-lt"/>
              <a:buAutoNum type="arabicPeriod"/>
            </a:pPr>
            <a:r>
              <a:rPr lang="el-GR" b="0" strike="noStrike" spc="-1" dirty="0">
                <a:solidFill>
                  <a:srgbClr val="000000"/>
                </a:solidFill>
                <a:latin typeface="+mj-lt"/>
                <a:ea typeface="Times New Roman"/>
              </a:rPr>
              <a:t>Σύσταση Οργανισμού Διασφάλισης Ποιότητας - </a:t>
            </a:r>
            <a:r>
              <a:rPr lang="el-GR" b="0" strike="noStrike" spc="-1" dirty="0" smtClean="0">
                <a:solidFill>
                  <a:srgbClr val="000000"/>
                </a:solidFill>
                <a:latin typeface="+mj-lt"/>
                <a:ea typeface="Times New Roman"/>
              </a:rPr>
              <a:t>31/12/2020</a:t>
            </a:r>
            <a:endParaRPr lang="el-GR" b="0" strike="noStrike" spc="-1" dirty="0">
              <a:latin typeface="+mj-lt"/>
            </a:endParaRPr>
          </a:p>
        </p:txBody>
      </p:sp>
      <p:sp>
        <p:nvSpPr>
          <p:cNvPr id="6" name="Rectangle 5"/>
          <p:cNvSpPr/>
          <p:nvPr/>
        </p:nvSpPr>
        <p:spPr>
          <a:xfrm>
            <a:off x="4008562" y="887040"/>
            <a:ext cx="7560840" cy="182188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nvPr>
        </p:nvGraphicFramePr>
        <p:xfrm>
          <a:off x="1589" y="1589"/>
          <a:ext cx="1587" cy="1587"/>
        </p:xfrm>
        <a:graphic>
          <a:graphicData uri="http://schemas.openxmlformats.org/presentationml/2006/ole">
            <p:oleObj spid="_x0000_s117762" name="think-cell Slide" r:id="rId4" imgW="360" imgH="360" progId="">
              <p:embed/>
            </p:oleObj>
          </a:graphicData>
        </a:graphic>
      </p:graphicFrame>
      <p:sp>
        <p:nvSpPr>
          <p:cNvPr id="9" name="Rectangle 8">
            <a:extLst>
              <a:ext uri="{FF2B5EF4-FFF2-40B4-BE49-F238E27FC236}">
                <a16:creationId xmlns:a16="http://schemas.microsoft.com/office/drawing/2014/main" xmlns="" id="{6F1E39DD-A864-4724-A19E-50DCDFD3BBC2}"/>
              </a:ext>
            </a:extLst>
          </p:cNvPr>
          <p:cNvSpPr/>
          <p:nvPr/>
        </p:nvSpPr>
        <p:spPr>
          <a:xfrm>
            <a:off x="696194" y="647042"/>
            <a:ext cx="2781649" cy="1053765"/>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a:solidFill>
                  <a:schemeClr val="bg1"/>
                </a:solidFill>
              </a:rPr>
              <a:t>Υπουργείο Περιβάλλοντος και Ενέργειας</a:t>
            </a:r>
          </a:p>
        </p:txBody>
      </p:sp>
      <p:sp>
        <p:nvSpPr>
          <p:cNvPr id="10" name="TextBox 9">
            <a:extLst>
              <a:ext uri="{FF2B5EF4-FFF2-40B4-BE49-F238E27FC236}">
                <a16:creationId xmlns:a16="http://schemas.microsoft.com/office/drawing/2014/main" xmlns="" id="{6C3EDF9C-4E81-4172-8259-32095C81B016}"/>
              </a:ext>
            </a:extLst>
          </p:cNvPr>
          <p:cNvSpPr txBox="1"/>
          <p:nvPr/>
        </p:nvSpPr>
        <p:spPr>
          <a:xfrm>
            <a:off x="3864546" y="647043"/>
            <a:ext cx="7917536" cy="4845866"/>
          </a:xfrm>
          <a:prstGeom prst="rect">
            <a:avLst/>
          </a:prstGeom>
          <a:noFill/>
        </p:spPr>
        <p:txBody>
          <a:bodyPr wrap="square" rtlCol="0" anchor="t">
            <a:noAutofit/>
          </a:bodyPr>
          <a:lstStyle/>
          <a:p>
            <a:pPr marL="342900" indent="-342900">
              <a:spcBef>
                <a:spcPts val="300"/>
              </a:spcBef>
              <a:spcAft>
                <a:spcPts val="600"/>
              </a:spcAft>
              <a:buFont typeface="+mj-lt"/>
              <a:buAutoNum type="arabicPeriod"/>
            </a:pPr>
            <a:r>
              <a:rPr lang="el-GR" sz="1600" dirty="0">
                <a:latin typeface="Arial" panose="020B0604020202020204" pitchFamily="34" charset="0"/>
                <a:cs typeface="Arial" panose="020B0604020202020204" pitchFamily="34" charset="0"/>
              </a:rPr>
              <a:t>Αναθεώρηση του χωροταξικού και πολεοδομικού σχεδιασμού - Σύνδεση κατηγοριών χρήσεων γης με τους κωδικούς οικονομικής δραστηριότητας (ΚΑΔ)</a:t>
            </a:r>
            <a:r>
              <a:rPr lang="en-US" sz="1600" dirty="0">
                <a:latin typeface="Arial" panose="020B0604020202020204" pitchFamily="34" charset="0"/>
                <a:cs typeface="Arial" panose="020B0604020202020204" pitchFamily="34" charset="0"/>
              </a:rPr>
              <a:t> </a:t>
            </a:r>
            <a:r>
              <a:rPr lang="el-GR" sz="1600" spc="-1" dirty="0">
                <a:solidFill>
                  <a:srgbClr val="000000"/>
                </a:solidFill>
              </a:rPr>
              <a:t>- 30/6/2020</a:t>
            </a:r>
            <a:endParaRPr lang="el-GR" sz="1600"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sz="1600" dirty="0" err="1">
                <a:latin typeface="Arial" panose="020B0604020202020204" pitchFamily="34" charset="0"/>
                <a:cs typeface="Arial" panose="020B0604020202020204" pitchFamily="34" charset="0"/>
              </a:rPr>
              <a:t>Απολιγνιτοποίηση</a:t>
            </a:r>
            <a:r>
              <a:rPr lang="el-GR" sz="1600" dirty="0">
                <a:latin typeface="Arial" panose="020B0604020202020204" pitchFamily="34" charset="0"/>
                <a:cs typeface="Arial" panose="020B0604020202020204" pitchFamily="34" charset="0"/>
              </a:rPr>
              <a:t> και Σχέδιο για τη Δίκαιη Μετάβαση των </a:t>
            </a:r>
            <a:r>
              <a:rPr lang="el-GR" sz="1600" dirty="0" err="1">
                <a:latin typeface="Arial" panose="020B0604020202020204" pitchFamily="34" charset="0"/>
                <a:cs typeface="Arial" panose="020B0604020202020204" pitchFamily="34" charset="0"/>
              </a:rPr>
              <a:t>λιγνιτικών</a:t>
            </a:r>
            <a:r>
              <a:rPr lang="el-GR" sz="1600" dirty="0">
                <a:latin typeface="Arial" panose="020B0604020202020204" pitchFamily="34" charset="0"/>
                <a:cs typeface="Arial" panose="020B0604020202020204" pitchFamily="34" charset="0"/>
              </a:rPr>
              <a:t> περιοχών της χώρας (Δυτική Μακεδονία, Μεγαλόπολη)</a:t>
            </a:r>
            <a:r>
              <a:rPr lang="en-US" sz="1600" dirty="0">
                <a:latin typeface="Arial" panose="020B0604020202020204" pitchFamily="34" charset="0"/>
                <a:cs typeface="Arial" panose="020B0604020202020204" pitchFamily="34" charset="0"/>
              </a:rPr>
              <a:t> </a:t>
            </a:r>
            <a:r>
              <a:rPr lang="el-GR" sz="1600" spc="-1" dirty="0">
                <a:solidFill>
                  <a:srgbClr val="000000"/>
                </a:solidFill>
              </a:rPr>
              <a:t>- 31/1/2020</a:t>
            </a:r>
            <a:endParaRPr lang="el-GR" sz="1600"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sz="1600" dirty="0" smtClean="0">
                <a:latin typeface="Arial" panose="020B0604020202020204" pitchFamily="34" charset="0"/>
                <a:cs typeface="Arial" panose="020B0604020202020204" pitchFamily="34" charset="0"/>
              </a:rPr>
              <a:t>Κατάργηση </a:t>
            </a:r>
            <a:r>
              <a:rPr lang="el-GR" sz="1600" dirty="0">
                <a:latin typeface="Arial" panose="020B0604020202020204" pitchFamily="34" charset="0"/>
                <a:cs typeface="Arial" panose="020B0604020202020204" pitchFamily="34" charset="0"/>
              </a:rPr>
              <a:t>των πλαστικών μιας χρήσης -  Ενσωμάτωση Οδηγίας 2019/904 για τη μείωση των επιπτώσεων ορισμένων πλαστικών προϊόντων στο περιβάλλον</a:t>
            </a:r>
            <a:r>
              <a:rPr lang="en-US" sz="1600" dirty="0">
                <a:latin typeface="Arial" panose="020B0604020202020204" pitchFamily="34" charset="0"/>
                <a:cs typeface="Arial" panose="020B0604020202020204" pitchFamily="34" charset="0"/>
              </a:rPr>
              <a:t> </a:t>
            </a:r>
            <a:r>
              <a:rPr lang="el-GR" sz="1600" spc="-1" dirty="0">
                <a:solidFill>
                  <a:srgbClr val="000000"/>
                </a:solidFill>
              </a:rPr>
              <a:t>- 30/6/2020</a:t>
            </a:r>
            <a:endParaRPr lang="el-GR" sz="1600"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sz="1600" dirty="0">
                <a:latin typeface="Arial" panose="020B0604020202020204" pitchFamily="34" charset="0"/>
                <a:cs typeface="Arial" panose="020B0604020202020204" pitchFamily="34" charset="0"/>
              </a:rPr>
              <a:t>Απλοποίηση </a:t>
            </a:r>
            <a:r>
              <a:rPr lang="el-GR" sz="1600" dirty="0" err="1">
                <a:latin typeface="Arial" panose="020B0604020202020204" pitchFamily="34" charset="0"/>
                <a:cs typeface="Arial" panose="020B0604020202020204" pitchFamily="34" charset="0"/>
              </a:rPr>
              <a:t>αδειοδότησης</a:t>
            </a:r>
            <a:r>
              <a:rPr lang="el-GR" sz="1600" dirty="0">
                <a:latin typeface="Arial" panose="020B0604020202020204" pitchFamily="34" charset="0"/>
                <a:cs typeface="Arial" panose="020B0604020202020204" pitchFamily="34" charset="0"/>
              </a:rPr>
              <a:t> ανανεώσιμων πηγών ενέργειας -  Νέο νομικό πλαίσιο για την επιτάχυνση της </a:t>
            </a:r>
            <a:r>
              <a:rPr lang="el-GR" sz="1600" dirty="0" err="1">
                <a:latin typeface="Arial" panose="020B0604020202020204" pitchFamily="34" charset="0"/>
                <a:cs typeface="Arial" panose="020B0604020202020204" pitchFamily="34" charset="0"/>
              </a:rPr>
              <a:t>αδειοδότησης</a:t>
            </a:r>
            <a:r>
              <a:rPr lang="el-GR" sz="1600" dirty="0">
                <a:latin typeface="Arial" panose="020B0604020202020204" pitchFamily="34" charset="0"/>
                <a:cs typeface="Arial" panose="020B0604020202020204" pitchFamily="34" charset="0"/>
              </a:rPr>
              <a:t> των ΑΠΕ</a:t>
            </a:r>
            <a:r>
              <a:rPr lang="en-US" sz="1600" dirty="0">
                <a:latin typeface="Arial" panose="020B0604020202020204" pitchFamily="34" charset="0"/>
                <a:cs typeface="Arial" panose="020B0604020202020204" pitchFamily="34" charset="0"/>
              </a:rPr>
              <a:t> </a:t>
            </a:r>
            <a:r>
              <a:rPr lang="el-GR" sz="1600" spc="-1" dirty="0">
                <a:solidFill>
                  <a:srgbClr val="000000"/>
                </a:solidFill>
              </a:rPr>
              <a:t>- 31/12/2021</a:t>
            </a:r>
            <a:endParaRPr lang="el-GR" sz="1600"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sz="1600" dirty="0" smtClean="0">
                <a:latin typeface="Arial" panose="020B0604020202020204" pitchFamily="34" charset="0"/>
                <a:cs typeface="Arial" panose="020B0604020202020204" pitchFamily="34" charset="0"/>
              </a:rPr>
              <a:t>Κατάρτιση </a:t>
            </a:r>
            <a:r>
              <a:rPr lang="el-GR" sz="1600" dirty="0">
                <a:latin typeface="Arial" panose="020B0604020202020204" pitchFamily="34" charset="0"/>
                <a:cs typeface="Arial" panose="020B0604020202020204" pitchFamily="34" charset="0"/>
              </a:rPr>
              <a:t>Εθνικού Σχεδίου για την Ηλεκτροκίνηση στην Ελλάδα, με ανάπτυξη ολοκληρωμένου θεσμικού πλαισίου</a:t>
            </a:r>
            <a:r>
              <a:rPr lang="en-US" sz="1600" dirty="0">
                <a:latin typeface="Arial" panose="020B0604020202020204" pitchFamily="34" charset="0"/>
                <a:cs typeface="Arial" panose="020B0604020202020204" pitchFamily="34" charset="0"/>
              </a:rPr>
              <a:t> </a:t>
            </a:r>
            <a:r>
              <a:rPr lang="el-GR" sz="1600" spc="-1" dirty="0">
                <a:solidFill>
                  <a:srgbClr val="000000"/>
                </a:solidFill>
              </a:rPr>
              <a:t>- 30/6/2020</a:t>
            </a:r>
            <a:endParaRPr lang="el-GR" sz="1600"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sz="1600" dirty="0" smtClean="0">
                <a:latin typeface="Arial" panose="020B0604020202020204" pitchFamily="34" charset="0"/>
                <a:cs typeface="Arial" panose="020B0604020202020204" pitchFamily="34" charset="0"/>
              </a:rPr>
              <a:t>Κατάρτιση </a:t>
            </a:r>
            <a:r>
              <a:rPr lang="el-GR" sz="1600" dirty="0">
                <a:latin typeface="Arial" panose="020B0604020202020204" pitchFamily="34" charset="0"/>
                <a:cs typeface="Arial" panose="020B0604020202020204" pitchFamily="34" charset="0"/>
              </a:rPr>
              <a:t>Εθνικού Σχεδίου και κριτηρίων για τις Πράσινες Δημόσιες Συμβάσεις</a:t>
            </a:r>
            <a:r>
              <a:rPr lang="en-US" sz="1600" dirty="0">
                <a:latin typeface="Arial" panose="020B0604020202020204" pitchFamily="34" charset="0"/>
                <a:cs typeface="Arial" panose="020B0604020202020204" pitchFamily="34" charset="0"/>
              </a:rPr>
              <a:t> </a:t>
            </a:r>
            <a:r>
              <a:rPr lang="el-GR" sz="1600" spc="-1" dirty="0">
                <a:solidFill>
                  <a:srgbClr val="000000"/>
                </a:solidFill>
              </a:rPr>
              <a:t>- 30/6/2020</a:t>
            </a:r>
            <a:endParaRPr lang="el-GR" sz="1600"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sz="1600" dirty="0" smtClean="0">
                <a:latin typeface="Arial" panose="020B0604020202020204" pitchFamily="34" charset="0"/>
                <a:cs typeface="Arial" panose="020B0604020202020204" pitchFamily="34" charset="0"/>
              </a:rPr>
              <a:t>Επιτάχυνση </a:t>
            </a:r>
            <a:r>
              <a:rPr lang="el-GR" sz="1600" dirty="0">
                <a:latin typeface="Arial" panose="020B0604020202020204" pitchFamily="34" charset="0"/>
                <a:cs typeface="Arial" panose="020B0604020202020204" pitchFamily="34" charset="0"/>
              </a:rPr>
              <a:t>των διαδικασιών για την ολοκλήρωση της κτηματογράφησης - </a:t>
            </a:r>
            <a:r>
              <a:rPr lang="el-GR" sz="1600" dirty="0" err="1">
                <a:latin typeface="Arial" panose="020B0604020202020204" pitchFamily="34" charset="0"/>
                <a:cs typeface="Arial" panose="020B0604020202020204" pitchFamily="34" charset="0"/>
              </a:rPr>
              <a:t>Μετέλιξη</a:t>
            </a:r>
            <a:r>
              <a:rPr lang="el-GR" sz="1600" dirty="0">
                <a:latin typeface="Arial" panose="020B0604020202020204" pitchFamily="34" charset="0"/>
                <a:cs typeface="Arial" panose="020B0604020202020204" pitchFamily="34" charset="0"/>
              </a:rPr>
              <a:t> των υποθηκοφυλακείων σε κτηματολογικά γραφεία</a:t>
            </a:r>
            <a:r>
              <a:rPr lang="en-US" sz="1600" dirty="0">
                <a:latin typeface="Arial" panose="020B0604020202020204" pitchFamily="34" charset="0"/>
                <a:cs typeface="Arial" panose="020B0604020202020204" pitchFamily="34" charset="0"/>
              </a:rPr>
              <a:t> </a:t>
            </a:r>
            <a:r>
              <a:rPr lang="el-GR" sz="1600" spc="-1" dirty="0">
                <a:solidFill>
                  <a:srgbClr val="000000"/>
                </a:solidFill>
              </a:rPr>
              <a:t>γραφεία  - 31/12/2021</a:t>
            </a:r>
            <a:endParaRPr lang="el-GR" sz="1600"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sz="1600" dirty="0">
                <a:latin typeface="Arial" panose="020B0604020202020204" pitchFamily="34" charset="0"/>
                <a:cs typeface="Arial" panose="020B0604020202020204" pitchFamily="34" charset="0"/>
              </a:rPr>
              <a:t>Περιβαλλοντικές </a:t>
            </a:r>
            <a:r>
              <a:rPr lang="el-GR" sz="1600" dirty="0" err="1">
                <a:latin typeface="Arial" panose="020B0604020202020204" pitchFamily="34" charset="0"/>
                <a:cs typeface="Arial" panose="020B0604020202020204" pitchFamily="34" charset="0"/>
              </a:rPr>
              <a:t>αδειοδοτήσεις</a:t>
            </a:r>
            <a:r>
              <a:rPr lang="el-GR" sz="1600" dirty="0">
                <a:latin typeface="Arial" panose="020B0604020202020204" pitchFamily="34" charset="0"/>
                <a:cs typeface="Arial" panose="020B0604020202020204" pitchFamily="34" charset="0"/>
              </a:rPr>
              <a:t> - Νέο πλαίσιο για την απλοποίηση και επιτάχυνση των περιβαλλοντικών </a:t>
            </a:r>
            <a:r>
              <a:rPr lang="el-GR" sz="1600" dirty="0" err="1">
                <a:latin typeface="Arial" panose="020B0604020202020204" pitchFamily="34" charset="0"/>
                <a:cs typeface="Arial" panose="020B0604020202020204" pitchFamily="34" charset="0"/>
              </a:rPr>
              <a:t>αδειοδοτήσεων</a:t>
            </a:r>
            <a:endParaRPr lang="el-GR" sz="1600"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endParaRPr lang="el-GR" sz="1600" dirty="0">
              <a:latin typeface="Arial" panose="020B0604020202020204" pitchFamily="34" charset="0"/>
              <a:cs typeface="Arial" panose="020B0604020202020204" pitchFamily="34" charset="0"/>
            </a:endParaRPr>
          </a:p>
        </p:txBody>
      </p:sp>
      <p:sp>
        <p:nvSpPr>
          <p:cNvPr id="6" name="Rectangle 5"/>
          <p:cNvSpPr/>
          <p:nvPr/>
        </p:nvSpPr>
        <p:spPr>
          <a:xfrm>
            <a:off x="3880604" y="634506"/>
            <a:ext cx="7901478" cy="293851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33099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024B807F-8607-4213-8E7A-4B7BA36F9172}"/>
              </a:ext>
            </a:extLst>
          </p:cNvPr>
          <p:cNvSpPr txBox="1"/>
          <p:nvPr/>
        </p:nvSpPr>
        <p:spPr>
          <a:xfrm>
            <a:off x="3792538" y="692696"/>
            <a:ext cx="8129625" cy="4078278"/>
          </a:xfrm>
          <a:prstGeom prst="rect">
            <a:avLst/>
          </a:prstGeom>
          <a:noFill/>
        </p:spPr>
        <p:txBody>
          <a:bodyPr wrap="square" rtlCol="0" anchor="t">
            <a:noAutofit/>
          </a:bodyPr>
          <a:lstStyle/>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Αλλαγή θεσμικού πλαισίου και μοντέλου λειτουργίας των μουσείων</a:t>
            </a:r>
            <a:r>
              <a:rPr lang="en-US" dirty="0">
                <a:latin typeface="Arial" panose="020B0604020202020204" pitchFamily="34" charset="0"/>
                <a:cs typeface="Arial" panose="020B0604020202020204" pitchFamily="34" charset="0"/>
              </a:rPr>
              <a:t> </a:t>
            </a:r>
            <a:r>
              <a:rPr lang="el-GR" spc="-1" dirty="0">
                <a:solidFill>
                  <a:srgbClr val="000000"/>
                </a:solidFill>
              </a:rPr>
              <a:t>– 31/12/2021</a:t>
            </a:r>
            <a:endParaRPr lang="el-GR"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Νέο θεσμικό πλαίσιο για τον εκσυγχρονισμό και εξυγίανση του Ταμείου Αρχαιολογικών Πόρων (ΤΑΠ)     </a:t>
            </a:r>
          </a:p>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Πλήρης αναδιαμόρφωση του θεσμικού πλαισίου για την οπτικοακουστική παραγωγή και την κινηματογραφική βιομηχανία στην Ελλάδα </a:t>
            </a:r>
            <a:r>
              <a:rPr lang="el-GR" spc="-1" dirty="0">
                <a:solidFill>
                  <a:srgbClr val="000000"/>
                </a:solidFill>
              </a:rPr>
              <a:t>– 31/12/2020</a:t>
            </a:r>
            <a:endParaRPr lang="el-GR"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Νέο θεσμικό πλαίσιο και διαμόρφωση σύγχρονων κανόνων για την εξασφάλιση της ομαλής λειτουργίας του χώρου των πνευματικών δικαιωμάτων</a:t>
            </a:r>
            <a:r>
              <a:rPr lang="en-US" dirty="0">
                <a:latin typeface="Arial" panose="020B0604020202020204" pitchFamily="34" charset="0"/>
                <a:cs typeface="Arial" panose="020B0604020202020204" pitchFamily="34" charset="0"/>
              </a:rPr>
              <a:t> </a:t>
            </a:r>
            <a:r>
              <a:rPr lang="el-GR" spc="-1" dirty="0">
                <a:solidFill>
                  <a:srgbClr val="000000"/>
                </a:solidFill>
              </a:rPr>
              <a:t>- 1/7/2020</a:t>
            </a:r>
            <a:endParaRPr lang="el-GR"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Νέο θεσμικό πλαίσιο φορέα λειτουργίας ΑΚΡΟΠΟΛ, ως πόλο για την ανάδειξη της σύγχρονης δημιουργίας και των πολιτιστικών βιομηχανιών</a:t>
            </a:r>
            <a:r>
              <a:rPr lang="en-US" dirty="0">
                <a:latin typeface="Arial" panose="020B0604020202020204" pitchFamily="34" charset="0"/>
                <a:cs typeface="Arial" panose="020B0604020202020204" pitchFamily="34" charset="0"/>
              </a:rPr>
              <a:t> </a:t>
            </a:r>
            <a:r>
              <a:rPr lang="el-GR" spc="-1" dirty="0">
                <a:solidFill>
                  <a:srgbClr val="000000"/>
                </a:solidFill>
              </a:rPr>
              <a:t>- 31/12/2020</a:t>
            </a:r>
            <a:endParaRPr lang="el-GR"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Πιστοποιήσεις των Μουσειακών Υποδομών της Χώρας (δημόσιων και ιδιωτικών)</a:t>
            </a:r>
          </a:p>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Νέο θεσμικό πλαίσιο για την αντιμετώπιση της αρχαιοκαπηλίας </a:t>
            </a:r>
          </a:p>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Νέο θεσμικό πλαίσιο για την ενίσχυση και ανάδειξη της ελληνικής βιβλιοπαραγωγής </a:t>
            </a:r>
          </a:p>
        </p:txBody>
      </p:sp>
      <p:sp>
        <p:nvSpPr>
          <p:cNvPr id="9" name="Rectangle 17">
            <a:extLst>
              <a:ext uri="{FF2B5EF4-FFF2-40B4-BE49-F238E27FC236}">
                <a16:creationId xmlns:a16="http://schemas.microsoft.com/office/drawing/2014/main" xmlns="" id="{7C435073-53A9-42B5-BBF1-0FF8B143CA7B}"/>
              </a:ext>
            </a:extLst>
          </p:cNvPr>
          <p:cNvSpPr/>
          <p:nvPr/>
        </p:nvSpPr>
        <p:spPr>
          <a:xfrm>
            <a:off x="624186" y="692696"/>
            <a:ext cx="2781649" cy="936104"/>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a:solidFill>
                  <a:schemeClr val="bg1"/>
                </a:solidFill>
              </a:rPr>
              <a:t>Υπουργείο Πολιτισμού &amp; Αθλητισμού (τομέας Πολιτισμού)</a:t>
            </a:r>
          </a:p>
        </p:txBody>
      </p:sp>
      <p:sp>
        <p:nvSpPr>
          <p:cNvPr id="5" name="Rectangle 4"/>
          <p:cNvSpPr/>
          <p:nvPr/>
        </p:nvSpPr>
        <p:spPr>
          <a:xfrm>
            <a:off x="3778876" y="692696"/>
            <a:ext cx="8078558" cy="129614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2972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D4BA3A3-AA6C-2F40-8BF9-0A1D28116177}"/>
              </a:ext>
            </a:extLst>
          </p:cNvPr>
          <p:cNvSpPr>
            <a:spLocks noGrp="1"/>
          </p:cNvSpPr>
          <p:nvPr>
            <p:ph type="title"/>
          </p:nvPr>
        </p:nvSpPr>
        <p:spPr/>
        <p:txBody>
          <a:bodyPr/>
          <a:lstStyle/>
          <a:p>
            <a:r>
              <a:rPr lang="el-GR" dirty="0"/>
              <a:t>«</a:t>
            </a:r>
            <a:r>
              <a:rPr lang="el-GR" dirty="0">
                <a:latin typeface="Arial Black" panose="020B0A04020102020204" pitchFamily="34" charset="0"/>
              </a:rPr>
              <a:t>ΜΑΖΙ</a:t>
            </a:r>
            <a:r>
              <a:rPr lang="el-GR" dirty="0"/>
              <a:t>»,  </a:t>
            </a:r>
            <a:r>
              <a:rPr lang="el-GR" b="1" dirty="0"/>
              <a:t>Ξεκινάμε</a:t>
            </a:r>
          </a:p>
        </p:txBody>
      </p:sp>
      <p:sp>
        <p:nvSpPr>
          <p:cNvPr id="3" name="Θέση περιεχομένου 2">
            <a:extLst>
              <a:ext uri="{FF2B5EF4-FFF2-40B4-BE49-F238E27FC236}">
                <a16:creationId xmlns:a16="http://schemas.microsoft.com/office/drawing/2014/main" xmlns="" id="{FC661F2C-AB2D-A34E-94E3-C9B566560256}"/>
              </a:ext>
            </a:extLst>
          </p:cNvPr>
          <p:cNvSpPr>
            <a:spLocks noGrp="1"/>
          </p:cNvSpPr>
          <p:nvPr>
            <p:ph idx="4294967295"/>
          </p:nvPr>
        </p:nvSpPr>
        <p:spPr>
          <a:xfrm>
            <a:off x="1753394" y="1371600"/>
            <a:ext cx="8915400" cy="4351338"/>
          </a:xfrm>
          <a:prstGeom prst="rect">
            <a:avLst/>
          </a:prstGeom>
        </p:spPr>
        <p:txBody>
          <a:bodyPr>
            <a:normAutofit/>
          </a:bodyPr>
          <a:lstStyle/>
          <a:p>
            <a:pPr algn="just">
              <a:lnSpc>
                <a:spcPct val="120000"/>
              </a:lnSpc>
              <a:spcBef>
                <a:spcPts val="600"/>
              </a:spcBef>
              <a:spcAft>
                <a:spcPts val="600"/>
              </a:spcAft>
            </a:pPr>
            <a:r>
              <a:rPr lang="el-GR" sz="2000" dirty="0"/>
              <a:t>Αποτελεί την </a:t>
            </a:r>
            <a:r>
              <a:rPr lang="el-GR" sz="2000" b="1" dirty="0">
                <a:solidFill>
                  <a:srgbClr val="3462AB"/>
                </a:solidFill>
              </a:rPr>
              <a:t>πρώτη συνολική αποτύπωση </a:t>
            </a:r>
            <a:r>
              <a:rPr lang="el-GR" sz="2000" dirty="0"/>
              <a:t>του κυβερνητικού έργου. </a:t>
            </a:r>
          </a:p>
          <a:p>
            <a:pPr algn="just">
              <a:lnSpc>
                <a:spcPct val="120000"/>
              </a:lnSpc>
              <a:spcBef>
                <a:spcPts val="600"/>
              </a:spcBef>
              <a:spcAft>
                <a:spcPts val="600"/>
              </a:spcAft>
            </a:pPr>
            <a:r>
              <a:rPr lang="el-GR" sz="2000" dirty="0"/>
              <a:t>Τώρα έχουμε ένα </a:t>
            </a:r>
            <a:r>
              <a:rPr lang="el-GR" sz="2000" b="1" dirty="0">
                <a:solidFill>
                  <a:srgbClr val="3462AB"/>
                </a:solidFill>
              </a:rPr>
              <a:t>εργαλείο παρακολούθησης και διαχείρισης </a:t>
            </a:r>
            <a:r>
              <a:rPr lang="el-GR" sz="2000" dirty="0"/>
              <a:t>της υλοποίησης των στρατηγικών επιλογών της κυβέρνησης.</a:t>
            </a:r>
          </a:p>
          <a:p>
            <a:pPr algn="just">
              <a:lnSpc>
                <a:spcPct val="120000"/>
              </a:lnSpc>
              <a:spcBef>
                <a:spcPts val="600"/>
              </a:spcBef>
              <a:spcAft>
                <a:spcPts val="600"/>
              </a:spcAft>
            </a:pPr>
            <a:r>
              <a:rPr lang="el-GR" sz="2000" b="1" dirty="0" smtClean="0">
                <a:solidFill>
                  <a:srgbClr val="3462AB"/>
                </a:solidFill>
              </a:rPr>
              <a:t>Δεν </a:t>
            </a:r>
            <a:r>
              <a:rPr lang="el-GR" sz="2000" b="1" dirty="0">
                <a:solidFill>
                  <a:srgbClr val="3462AB"/>
                </a:solidFill>
              </a:rPr>
              <a:t>είναι το τέλος είναι η αφετηρία</a:t>
            </a:r>
            <a:r>
              <a:rPr lang="el-GR" sz="2000" dirty="0"/>
              <a:t>. Είναι μια δυναμική αποτύπωση που θα  διασφαλίσει το ενιαίο στην υλοποίηση, εντοπίζοντας  διαφορετικές ταχύτητες, νέα ζητήματα συναρμοδιοτήτων και επικαλύψεις ενεργειών στο κυβερνητικό έργο, ώστε να αντιμετωπισθούν έγκαιρα.</a:t>
            </a:r>
          </a:p>
          <a:p>
            <a:pPr algn="just">
              <a:lnSpc>
                <a:spcPct val="120000"/>
              </a:lnSpc>
              <a:spcBef>
                <a:spcPts val="600"/>
              </a:spcBef>
              <a:spcAft>
                <a:spcPts val="600"/>
              </a:spcAft>
            </a:pPr>
            <a:r>
              <a:rPr lang="el-GR" sz="2000" dirty="0"/>
              <a:t>Είναι ένα </a:t>
            </a:r>
            <a:r>
              <a:rPr lang="el-GR" sz="2000" b="1" dirty="0">
                <a:solidFill>
                  <a:srgbClr val="3462AB"/>
                </a:solidFill>
              </a:rPr>
              <a:t>εργαλείο στην υπηρεσία του πρωθυπουργού και των μελών της κυβέρνησης</a:t>
            </a:r>
            <a:r>
              <a:rPr lang="el-GR" sz="2000" dirty="0"/>
              <a:t>, όπου όλοι θα λειτουργούν όχι ως σολίστες αλλά ως μέλη μιας καλοκουρδισμένης μεταρρυθμιστικής ορχήστρας.</a:t>
            </a:r>
          </a:p>
        </p:txBody>
      </p:sp>
      <p:pic>
        <p:nvPicPr>
          <p:cNvPr id="8" name="Θέση περιεχομένου 4">
            <a:extLst>
              <a:ext uri="{FF2B5EF4-FFF2-40B4-BE49-F238E27FC236}">
                <a16:creationId xmlns:a16="http://schemas.microsoft.com/office/drawing/2014/main" xmlns="" id="{FC70F8C7-50D7-47F7-8D94-5C0B2EDB8502}"/>
              </a:ext>
            </a:extLst>
          </p:cNvPr>
          <p:cNvPicPr>
            <a:picLocks noChangeAspect="1"/>
          </p:cNvPicPr>
          <p:nvPr/>
        </p:nvPicPr>
        <p:blipFill rotWithShape="1">
          <a:blip r:embed="rId2" cstate="print"/>
          <a:srcRect l="18791" t="23363" r="19139" b="23434"/>
          <a:stretch/>
        </p:blipFill>
        <p:spPr>
          <a:xfrm>
            <a:off x="9982994" y="228600"/>
            <a:ext cx="990600" cy="477538"/>
          </a:xfrm>
          <a:prstGeom prst="rect">
            <a:avLst/>
          </a:prstGeom>
        </p:spPr>
      </p:pic>
    </p:spTree>
    <p:extLst>
      <p:ext uri="{BB962C8B-B14F-4D97-AF65-F5344CB8AC3E}">
        <p14:creationId xmlns:p14="http://schemas.microsoft.com/office/powerpoint/2010/main" xmlns="" val="2359647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024B807F-8607-4213-8E7A-4B7BA36F9172}"/>
              </a:ext>
            </a:extLst>
          </p:cNvPr>
          <p:cNvSpPr txBox="1"/>
          <p:nvPr/>
        </p:nvSpPr>
        <p:spPr>
          <a:xfrm>
            <a:off x="3940600" y="1443506"/>
            <a:ext cx="8129625" cy="2238587"/>
          </a:xfrm>
          <a:prstGeom prst="rect">
            <a:avLst/>
          </a:prstGeom>
          <a:noFill/>
        </p:spPr>
        <p:txBody>
          <a:bodyPr wrap="square" rtlCol="0" anchor="t">
            <a:noAutofit/>
          </a:bodyPr>
          <a:lstStyle/>
          <a:p>
            <a:pPr marL="342900" indent="-342900">
              <a:spcBef>
                <a:spcPts val="300"/>
              </a:spcBef>
              <a:buFont typeface="+mj-lt"/>
              <a:buAutoNum type="arabicPeriod"/>
            </a:pPr>
            <a:endParaRPr lang="el-GR" sz="1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024B807F-8607-4213-8E7A-4B7BA36F9172}"/>
              </a:ext>
            </a:extLst>
          </p:cNvPr>
          <p:cNvSpPr txBox="1"/>
          <p:nvPr/>
        </p:nvSpPr>
        <p:spPr>
          <a:xfrm>
            <a:off x="4093020" y="1595906"/>
            <a:ext cx="8129625" cy="2238587"/>
          </a:xfrm>
          <a:prstGeom prst="rect">
            <a:avLst/>
          </a:prstGeom>
          <a:noFill/>
        </p:spPr>
        <p:txBody>
          <a:bodyPr wrap="square" rtlCol="0" anchor="t">
            <a:noAutofit/>
          </a:bodyPr>
          <a:lstStyle/>
          <a:p>
            <a:pPr marL="342900" indent="-342900">
              <a:spcBef>
                <a:spcPts val="300"/>
              </a:spcBef>
              <a:buFont typeface="+mj-lt"/>
              <a:buAutoNum type="arabicPeriod"/>
            </a:pPr>
            <a:endParaRPr lang="el-GR" sz="1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xmlns="" id="{024B807F-8607-4213-8E7A-4B7BA36F9172}"/>
              </a:ext>
            </a:extLst>
          </p:cNvPr>
          <p:cNvSpPr txBox="1"/>
          <p:nvPr/>
        </p:nvSpPr>
        <p:spPr>
          <a:xfrm>
            <a:off x="3576514" y="470744"/>
            <a:ext cx="8129625" cy="5203800"/>
          </a:xfrm>
          <a:prstGeom prst="rect">
            <a:avLst/>
          </a:prstGeom>
          <a:noFill/>
        </p:spPr>
        <p:txBody>
          <a:bodyPr wrap="square" rtlCol="0" anchor="t">
            <a:noAutofit/>
          </a:bodyPr>
          <a:lstStyle/>
          <a:p>
            <a:pPr marL="342900" indent="-342900" algn="just">
              <a:lnSpc>
                <a:spcPct val="150000"/>
              </a:lnSpc>
              <a:buFont typeface="+mj-lt"/>
              <a:buAutoNum type="arabicPeriod"/>
            </a:pPr>
            <a:r>
              <a:rPr lang="el-GR" sz="1600" dirty="0">
                <a:latin typeface="Arial" panose="020B0604020202020204" pitchFamily="34" charset="0"/>
                <a:cs typeface="Arial" panose="020B0604020202020204" pitchFamily="34" charset="0"/>
              </a:rPr>
              <a:t>Ψήφιση Νέου Αθλητικού Νόμου</a:t>
            </a:r>
            <a:r>
              <a:rPr lang="el-GR" sz="1600" spc="-1" dirty="0">
                <a:solidFill>
                  <a:srgbClr val="000000"/>
                </a:solidFill>
              </a:rPr>
              <a:t> .- 31/12/2020</a:t>
            </a:r>
            <a:endParaRPr lang="el-GR" sz="1600" dirty="0">
              <a:latin typeface="Arial" panose="020B0604020202020204" pitchFamily="34" charset="0"/>
              <a:cs typeface="Arial" panose="020B0604020202020204" pitchFamily="34" charset="0"/>
            </a:endParaRPr>
          </a:p>
          <a:p>
            <a:pPr marL="342900" indent="-342900" algn="just">
              <a:lnSpc>
                <a:spcPct val="150000"/>
              </a:lnSpc>
              <a:buFont typeface="+mj-lt"/>
              <a:buAutoNum type="arabicPeriod"/>
            </a:pPr>
            <a:r>
              <a:rPr lang="el-GR" sz="1600" dirty="0">
                <a:latin typeface="Arial" panose="020B0604020202020204" pitchFamily="34" charset="0"/>
                <a:cs typeface="Arial" panose="020B0604020202020204" pitchFamily="34" charset="0"/>
              </a:rPr>
              <a:t> Δημιουργία Ηλεκτρονικού Μητρώου Αθλητικών Φορέων</a:t>
            </a:r>
            <a:r>
              <a:rPr lang="en-US" sz="1600" dirty="0">
                <a:latin typeface="Arial" panose="020B0604020202020204" pitchFamily="34" charset="0"/>
                <a:cs typeface="Arial" panose="020B0604020202020204" pitchFamily="34" charset="0"/>
              </a:rPr>
              <a:t> </a:t>
            </a:r>
            <a:r>
              <a:rPr lang="el-GR" sz="1600" spc="-1" dirty="0">
                <a:solidFill>
                  <a:srgbClr val="000000"/>
                </a:solidFill>
              </a:rPr>
              <a:t>- </a:t>
            </a:r>
            <a:r>
              <a:rPr lang="el-GR" sz="1600" spc="-1" dirty="0" smtClean="0">
                <a:solidFill>
                  <a:srgbClr val="000000"/>
                </a:solidFill>
              </a:rPr>
              <a:t>30/6/2020</a:t>
            </a:r>
          </a:p>
          <a:p>
            <a:pPr marL="342900" indent="-342900" algn="just">
              <a:lnSpc>
                <a:spcPct val="150000"/>
              </a:lnSpc>
              <a:buFont typeface="+mj-lt"/>
              <a:buAutoNum type="arabicPeriod"/>
            </a:pPr>
            <a:r>
              <a:rPr lang="el-GR" sz="1600" dirty="0" smtClean="0">
                <a:latin typeface="Arial" panose="020B0604020202020204" pitchFamily="34" charset="0"/>
                <a:cs typeface="Arial" panose="020B0604020202020204" pitchFamily="34" charset="0"/>
              </a:rPr>
              <a:t>Αντιμετώπιση </a:t>
            </a:r>
            <a:r>
              <a:rPr lang="el-GR" sz="1600" dirty="0">
                <a:latin typeface="Arial" panose="020B0604020202020204" pitchFamily="34" charset="0"/>
                <a:cs typeface="Arial" panose="020B0604020202020204" pitchFamily="34" charset="0"/>
              </a:rPr>
              <a:t>θεμάτων βίας, ντόπινγκ και διαφθοράς:</a:t>
            </a:r>
            <a:r>
              <a:rPr lang="en-US" sz="1600" dirty="0">
                <a:latin typeface="Arial" panose="020B0604020202020204" pitchFamily="34" charset="0"/>
                <a:cs typeface="Arial" panose="020B0604020202020204" pitchFamily="34" charset="0"/>
              </a:rPr>
              <a:t>  </a:t>
            </a:r>
            <a:r>
              <a:rPr lang="el-GR" sz="1600" spc="-1" dirty="0">
                <a:solidFill>
                  <a:srgbClr val="000000"/>
                </a:solidFill>
              </a:rPr>
              <a:t>- 31/12/2020</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l-GR" sz="1600" dirty="0">
                <a:latin typeface="Arial" panose="020B0604020202020204" pitchFamily="34" charset="0"/>
                <a:cs typeface="Arial" panose="020B0604020202020204" pitchFamily="34" charset="0"/>
              </a:rPr>
              <a:t>α. Εφαρμογή του Προγράμματος Αξιολόγησης Ομοσπονδιών «ΧΙΛΩΝ» </a:t>
            </a:r>
            <a:r>
              <a:rPr lang="el-GR" sz="1600" spc="-1" dirty="0">
                <a:solidFill>
                  <a:srgbClr val="000000"/>
                </a:solidFill>
              </a:rPr>
              <a:t>- 15/1/2020</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l-GR" sz="1600" dirty="0">
                <a:latin typeface="Arial" panose="020B0604020202020204" pitchFamily="34" charset="0"/>
                <a:cs typeface="Arial" panose="020B0604020202020204" pitchFamily="34" charset="0"/>
              </a:rPr>
              <a:t>β.</a:t>
            </a:r>
            <a:r>
              <a:rPr lang="en-US" sz="1600" dirty="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Νομιμοποίηση και λειτουργία οργανωμένων Λεσχών Φιλάθλων</a:t>
            </a:r>
            <a:r>
              <a:rPr lang="en-US" sz="1600" dirty="0">
                <a:latin typeface="Arial" panose="020B0604020202020204" pitchFamily="34" charset="0"/>
                <a:cs typeface="Arial" panose="020B0604020202020204" pitchFamily="34" charset="0"/>
              </a:rPr>
              <a:t>  </a:t>
            </a:r>
            <a:r>
              <a:rPr lang="el-GR" sz="1600" spc="-1" dirty="0">
                <a:solidFill>
                  <a:srgbClr val="000000"/>
                </a:solidFill>
              </a:rPr>
              <a:t>- 31/3/2020</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l-GR" sz="1600" dirty="0">
                <a:latin typeface="Arial" panose="020B0604020202020204" pitchFamily="34" charset="0"/>
                <a:cs typeface="Arial" panose="020B0604020202020204" pitchFamily="34" charset="0"/>
              </a:rPr>
              <a:t>γ.</a:t>
            </a:r>
            <a:r>
              <a:rPr lang="en-US" sz="1600" dirty="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Μετατροπή ΕΟΚΑΝ σε ΝΠΙΔ</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l-GR" sz="1600" dirty="0">
                <a:latin typeface="Arial" panose="020B0604020202020204" pitchFamily="34" charset="0"/>
                <a:cs typeface="Arial" panose="020B0604020202020204" pitchFamily="34" charset="0"/>
              </a:rPr>
              <a:t>δ.</a:t>
            </a:r>
            <a:r>
              <a:rPr lang="en-US" sz="1600" dirty="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Επανάκτηση διαπίστευσης εργαστηρίου ελέγχου ντόπινγκ</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l-GR" sz="1600" dirty="0">
                <a:latin typeface="Arial" panose="020B0604020202020204" pitchFamily="34" charset="0"/>
                <a:cs typeface="Arial" panose="020B0604020202020204" pitchFamily="34" charset="0"/>
              </a:rPr>
              <a:t>ε. Δημιουργία Εθνικής Πλατφόρμας Αθλητικής Ακεραιότητας (Ε.ΠΑΘΛ.Α.)</a:t>
            </a:r>
          </a:p>
          <a:p>
            <a:pPr marL="342900" indent="-342900">
              <a:lnSpc>
                <a:spcPct val="150000"/>
              </a:lnSpc>
              <a:buFont typeface="+mj-lt"/>
              <a:buAutoNum type="arabicPeriod"/>
            </a:pPr>
            <a:r>
              <a:rPr lang="el-GR" sz="1600" dirty="0">
                <a:latin typeface="Arial" panose="020B0604020202020204" pitchFamily="34" charset="0"/>
                <a:cs typeface="Arial" panose="020B0604020202020204" pitchFamily="34" charset="0"/>
              </a:rPr>
              <a:t>Ενίσχυση Ερασιτεχνικού Αθλητισμού μέσω παροχής οικονομικών κινήτρων (χορηγίες / δωρεές, φορολογικά κίνητρα)</a:t>
            </a:r>
          </a:p>
          <a:p>
            <a:pPr marL="342900" indent="-342900" algn="just">
              <a:lnSpc>
                <a:spcPct val="150000"/>
              </a:lnSpc>
              <a:buFont typeface="+mj-lt"/>
              <a:buAutoNum type="arabicPeriod"/>
            </a:pPr>
            <a:endParaRPr lang="el-GR" sz="1600" spc="-1" dirty="0"/>
          </a:p>
          <a:p>
            <a:pPr marL="342900" indent="-342900" algn="just">
              <a:lnSpc>
                <a:spcPct val="150000"/>
              </a:lnSpc>
              <a:buFont typeface="+mj-lt"/>
              <a:buAutoNum type="arabicPeriod"/>
            </a:pPr>
            <a:endParaRPr lang="el-GR" sz="1600" dirty="0">
              <a:latin typeface="Arial" panose="020B0604020202020204" pitchFamily="34" charset="0"/>
              <a:cs typeface="Arial" panose="020B0604020202020204" pitchFamily="34" charset="0"/>
            </a:endParaRPr>
          </a:p>
          <a:p>
            <a:pPr marL="342900" indent="-342900">
              <a:lnSpc>
                <a:spcPct val="150000"/>
              </a:lnSpc>
              <a:spcBef>
                <a:spcPts val="300"/>
              </a:spcBef>
              <a:buFont typeface="+mj-lt"/>
              <a:buAutoNum type="arabicPeriod"/>
            </a:pPr>
            <a:endParaRPr lang="el-GR" sz="1400" dirty="0">
              <a:latin typeface="Arial" panose="020B0604020202020204" pitchFamily="34" charset="0"/>
              <a:cs typeface="Arial" panose="020B0604020202020204" pitchFamily="34" charset="0"/>
            </a:endParaRPr>
          </a:p>
        </p:txBody>
      </p:sp>
      <p:sp>
        <p:nvSpPr>
          <p:cNvPr id="9" name="Rectangle 17">
            <a:extLst>
              <a:ext uri="{FF2B5EF4-FFF2-40B4-BE49-F238E27FC236}">
                <a16:creationId xmlns:a16="http://schemas.microsoft.com/office/drawing/2014/main" xmlns="" id="{7C435073-53A9-42B5-BBF1-0FF8B143CA7B}"/>
              </a:ext>
            </a:extLst>
          </p:cNvPr>
          <p:cNvSpPr/>
          <p:nvPr/>
        </p:nvSpPr>
        <p:spPr>
          <a:xfrm>
            <a:off x="552178" y="476672"/>
            <a:ext cx="2781649" cy="966834"/>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600" b="1" dirty="0">
                <a:solidFill>
                  <a:schemeClr val="bg1"/>
                </a:solidFill>
              </a:rPr>
              <a:t>Υπουργείο Πολιτισμού &amp; Αθλητισμού (τομέας Αθλητισμού)</a:t>
            </a:r>
          </a:p>
        </p:txBody>
      </p:sp>
      <p:sp>
        <p:nvSpPr>
          <p:cNvPr id="10" name="Rectangle 9"/>
          <p:cNvSpPr/>
          <p:nvPr/>
        </p:nvSpPr>
        <p:spPr>
          <a:xfrm>
            <a:off x="3576514" y="490535"/>
            <a:ext cx="7560840" cy="85023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2738852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CustomShape 2"/>
          <p:cNvSpPr/>
          <p:nvPr/>
        </p:nvSpPr>
        <p:spPr>
          <a:xfrm>
            <a:off x="8461800" y="6048360"/>
            <a:ext cx="2580480" cy="32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F4DB688A-2960-4D1A-B95E-7264044EEE4D}" type="slidenum">
              <a:rPr lang="el-GR" sz="1200" b="0" strike="noStrike" spc="-1">
                <a:solidFill>
                  <a:srgbClr val="1F4E79"/>
                </a:solidFill>
                <a:latin typeface="Calibri"/>
                <a:ea typeface="DejaVu Sans"/>
              </a:rPr>
              <a:pPr algn="r">
                <a:lnSpc>
                  <a:spcPct val="100000"/>
                </a:lnSpc>
              </a:pPr>
              <a:t>41</a:t>
            </a:fld>
            <a:endParaRPr lang="el-GR" sz="1200" b="0" strike="noStrike" spc="-1">
              <a:latin typeface="Arial"/>
            </a:endParaRPr>
          </a:p>
        </p:txBody>
      </p:sp>
      <p:pic>
        <p:nvPicPr>
          <p:cNvPr id="256" name="255 - Εικόνα"/>
          <p:cNvPicPr/>
          <p:nvPr/>
        </p:nvPicPr>
        <p:blipFill>
          <a:blip r:embed="rId2"/>
          <a:stretch/>
        </p:blipFill>
        <p:spPr>
          <a:xfrm>
            <a:off x="360000" y="360000"/>
            <a:ext cx="360" cy="360"/>
          </a:xfrm>
          <a:prstGeom prst="rect">
            <a:avLst/>
          </a:prstGeom>
          <a:ln>
            <a:noFill/>
          </a:ln>
        </p:spPr>
      </p:pic>
      <p:sp>
        <p:nvSpPr>
          <p:cNvPr id="257" name="CustomShape 3"/>
          <p:cNvSpPr/>
          <p:nvPr/>
        </p:nvSpPr>
        <p:spPr>
          <a:xfrm>
            <a:off x="552178" y="648536"/>
            <a:ext cx="2616480" cy="49212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l-GR" b="1" strike="noStrike" spc="-1" dirty="0">
                <a:solidFill>
                  <a:srgbClr val="FFFFFF"/>
                </a:solidFill>
                <a:latin typeface="Calibri"/>
                <a:ea typeface="DejaVu Sans"/>
              </a:rPr>
              <a:t>Υπουργείο Δικαιοσύνης</a:t>
            </a:r>
            <a:endParaRPr lang="el-GR" b="0" strike="noStrike" spc="-1" dirty="0">
              <a:latin typeface="Arial"/>
            </a:endParaRPr>
          </a:p>
        </p:txBody>
      </p:sp>
      <p:sp>
        <p:nvSpPr>
          <p:cNvPr id="258" name="CustomShape 4"/>
          <p:cNvSpPr/>
          <p:nvPr/>
        </p:nvSpPr>
        <p:spPr>
          <a:xfrm>
            <a:off x="3854020" y="672584"/>
            <a:ext cx="6640200" cy="5852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447675" indent="-446088" algn="just">
              <a:lnSpc>
                <a:spcPct val="100000"/>
              </a:lnSpc>
              <a:spcAft>
                <a:spcPts val="600"/>
              </a:spcAft>
              <a:buClr>
                <a:srgbClr val="000000"/>
              </a:buClr>
              <a:buFont typeface="+mj-lt"/>
              <a:buAutoNum type="arabicPeriod"/>
            </a:pPr>
            <a:r>
              <a:rPr lang="el-GR" spc="-1" dirty="0">
                <a:solidFill>
                  <a:srgbClr val="000000"/>
                </a:solidFill>
                <a:latin typeface="+mj-lt"/>
                <a:ea typeface="Times New Roman"/>
              </a:rPr>
              <a:t>Ε</a:t>
            </a:r>
            <a:r>
              <a:rPr lang="el-GR" b="0" strike="noStrike" spc="-1" dirty="0">
                <a:solidFill>
                  <a:srgbClr val="000000"/>
                </a:solidFill>
                <a:latin typeface="+mj-lt"/>
                <a:ea typeface="Times New Roman"/>
              </a:rPr>
              <a:t>πέκταση του Ολοκληρωμένου Συστήματος για την Διαχείριση των Πολιτικών -Ποινικών Υποθέσεων (ΟΣΔΔΥ-ΠΠ)  - 31/12/2020</a:t>
            </a:r>
            <a:endParaRPr lang="el-GR" b="0" strike="noStrike" spc="-1" dirty="0">
              <a:latin typeface="+mj-lt"/>
            </a:endParaRPr>
          </a:p>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mj-lt"/>
                <a:ea typeface="Times New Roman"/>
              </a:rPr>
              <a:t>Σύσταση ειδικών τμημάτων στα Δικαστήρια για την  εκδίκαση υποθέσεων εξειδικευμένου αντικειμένου– 31/12/2022</a:t>
            </a:r>
            <a:endParaRPr lang="el-GR" b="0" strike="noStrike" spc="-1" dirty="0">
              <a:latin typeface="+mj-lt"/>
            </a:endParaRPr>
          </a:p>
          <a:p>
            <a:pPr marL="447675" indent="-446088" algn="just">
              <a:spcAft>
                <a:spcPts val="600"/>
              </a:spcAft>
              <a:buClr>
                <a:srgbClr val="000000"/>
              </a:buClr>
              <a:buFont typeface="+mj-lt"/>
              <a:buAutoNum type="arabicPeriod"/>
            </a:pPr>
            <a:r>
              <a:rPr lang="el-GR" spc="-1" dirty="0" err="1">
                <a:solidFill>
                  <a:srgbClr val="000000"/>
                </a:solidFill>
                <a:latin typeface="+mj-lt"/>
                <a:ea typeface="Times New Roman"/>
              </a:rPr>
              <a:t>Data</a:t>
            </a:r>
            <a:r>
              <a:rPr lang="el-GR" spc="-1" dirty="0">
                <a:solidFill>
                  <a:srgbClr val="000000"/>
                </a:solidFill>
                <a:latin typeface="+mj-lt"/>
                <a:ea typeface="Times New Roman"/>
              </a:rPr>
              <a:t> </a:t>
            </a:r>
            <a:r>
              <a:rPr lang="el-GR" spc="-1" dirty="0" err="1">
                <a:solidFill>
                  <a:srgbClr val="000000"/>
                </a:solidFill>
                <a:latin typeface="+mj-lt"/>
                <a:ea typeface="Times New Roman"/>
              </a:rPr>
              <a:t>driven</a:t>
            </a:r>
            <a:r>
              <a:rPr lang="el-GR" spc="-1" dirty="0">
                <a:solidFill>
                  <a:srgbClr val="000000"/>
                </a:solidFill>
                <a:latin typeface="+mj-lt"/>
                <a:ea typeface="Times New Roman"/>
              </a:rPr>
              <a:t> Δικαιοσύνη με πρώτη δράση τη Σύσταση Ειδικής Υπηρεσίας Συλλογής Στατιστικών για τη Δικαιοσύνη -  31/12/2021</a:t>
            </a:r>
            <a:endParaRPr lang="el-GR" spc="-1" dirty="0">
              <a:latin typeface="+mj-lt"/>
            </a:endParaRPr>
          </a:p>
          <a:p>
            <a:pPr marL="447675" indent="-446088" algn="just">
              <a:lnSpc>
                <a:spcPct val="100000"/>
              </a:lnSpc>
              <a:spcAft>
                <a:spcPts val="600"/>
              </a:spcAft>
              <a:buClr>
                <a:srgbClr val="000000"/>
              </a:buClr>
              <a:buFont typeface="+mj-lt"/>
              <a:buAutoNum type="arabicPeriod"/>
            </a:pPr>
            <a:r>
              <a:rPr lang="el-GR" b="0" strike="noStrike" spc="-1" dirty="0" smtClean="0">
                <a:solidFill>
                  <a:srgbClr val="000000"/>
                </a:solidFill>
                <a:latin typeface="+mj-lt"/>
                <a:ea typeface="Times New Roman"/>
              </a:rPr>
              <a:t>Προαγωγή </a:t>
            </a:r>
            <a:r>
              <a:rPr lang="el-GR" b="0" strike="noStrike" spc="-1" dirty="0">
                <a:solidFill>
                  <a:srgbClr val="000000"/>
                </a:solidFill>
                <a:latin typeface="+mj-lt"/>
                <a:ea typeface="Times New Roman"/>
              </a:rPr>
              <a:t>των εναλλακτικών μεθόδων επίλυσης διαφορών – 31/12/2021</a:t>
            </a:r>
            <a:endParaRPr lang="el-GR" b="0" strike="noStrike" spc="-1" dirty="0">
              <a:latin typeface="+mj-lt"/>
            </a:endParaRPr>
          </a:p>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mj-lt"/>
                <a:ea typeface="Times New Roman"/>
              </a:rPr>
              <a:t>Ενίσχυση εκπαίδευσης και της διαρκούς επιμόρφωσης των δικαστών - 31/03/2021</a:t>
            </a:r>
            <a:endParaRPr lang="el-GR" b="0" strike="noStrike" spc="-1" dirty="0">
              <a:latin typeface="+mj-lt"/>
            </a:endParaRPr>
          </a:p>
          <a:p>
            <a:pPr marL="447675" indent="-446088" algn="just">
              <a:lnSpc>
                <a:spcPct val="100000"/>
              </a:lnSpc>
              <a:spcAft>
                <a:spcPts val="600"/>
              </a:spcAft>
              <a:buClr>
                <a:srgbClr val="000000"/>
              </a:buClr>
              <a:buFont typeface="+mj-lt"/>
              <a:buAutoNum type="arabicPeriod"/>
            </a:pPr>
            <a:r>
              <a:rPr lang="el-GR" b="0" strike="noStrike" spc="-1" dirty="0">
                <a:solidFill>
                  <a:srgbClr val="000000"/>
                </a:solidFill>
                <a:latin typeface="+mj-lt"/>
                <a:ea typeface="Times New Roman"/>
              </a:rPr>
              <a:t>Συμμετοχή του Υπουργείου Δικαιοσύνης στην αναμόρφωση του Πτωχευτικού Πλαισίου και το σχέδιο δράσης αντιμετώπισης του ιδιωτικού χρέους  - </a:t>
            </a:r>
            <a:r>
              <a:rPr lang="el-GR" b="0" strike="noStrike" spc="-1" dirty="0" smtClean="0">
                <a:solidFill>
                  <a:srgbClr val="000000"/>
                </a:solidFill>
                <a:latin typeface="+mj-lt"/>
                <a:ea typeface="Times New Roman"/>
              </a:rPr>
              <a:t>30/04/2020</a:t>
            </a:r>
            <a:endParaRPr lang="el-GR" b="0" strike="noStrike" spc="-1" dirty="0">
              <a:latin typeface="+mj-lt"/>
            </a:endParaRPr>
          </a:p>
        </p:txBody>
      </p:sp>
      <p:sp>
        <p:nvSpPr>
          <p:cNvPr id="6" name="Rectangle 5"/>
          <p:cNvSpPr/>
          <p:nvPr/>
        </p:nvSpPr>
        <p:spPr>
          <a:xfrm>
            <a:off x="3854020" y="654288"/>
            <a:ext cx="7560840" cy="270270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CustomShape 2"/>
          <p:cNvSpPr/>
          <p:nvPr/>
        </p:nvSpPr>
        <p:spPr>
          <a:xfrm>
            <a:off x="8461800" y="6048360"/>
            <a:ext cx="2580480" cy="32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947B5057-33FC-4BFE-A9A0-202A7FC1F620}" type="slidenum">
              <a:rPr lang="el-GR" sz="1200" b="0" strike="noStrike" spc="-1">
                <a:solidFill>
                  <a:srgbClr val="1F4E79"/>
                </a:solidFill>
                <a:latin typeface="Calibri"/>
                <a:ea typeface="DejaVu Sans"/>
              </a:rPr>
              <a:pPr algn="r">
                <a:lnSpc>
                  <a:spcPct val="100000"/>
                </a:lnSpc>
              </a:pPr>
              <a:t>42</a:t>
            </a:fld>
            <a:endParaRPr lang="el-GR" sz="1200" b="0" strike="noStrike" spc="-1">
              <a:latin typeface="Arial"/>
            </a:endParaRPr>
          </a:p>
        </p:txBody>
      </p:sp>
      <p:pic>
        <p:nvPicPr>
          <p:cNvPr id="261" name="260 - Εικόνα"/>
          <p:cNvPicPr/>
          <p:nvPr/>
        </p:nvPicPr>
        <p:blipFill>
          <a:blip r:embed="rId2"/>
          <a:stretch/>
        </p:blipFill>
        <p:spPr>
          <a:xfrm>
            <a:off x="360000" y="360000"/>
            <a:ext cx="360" cy="360"/>
          </a:xfrm>
          <a:prstGeom prst="rect">
            <a:avLst/>
          </a:prstGeom>
          <a:ln>
            <a:noFill/>
          </a:ln>
        </p:spPr>
      </p:pic>
      <p:sp>
        <p:nvSpPr>
          <p:cNvPr id="262" name="CustomShape 3"/>
          <p:cNvSpPr/>
          <p:nvPr/>
        </p:nvSpPr>
        <p:spPr>
          <a:xfrm>
            <a:off x="552178" y="384036"/>
            <a:ext cx="2880320" cy="740708"/>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l-GR" b="1" strike="noStrike" spc="-1" dirty="0">
                <a:solidFill>
                  <a:srgbClr val="FFFFFF"/>
                </a:solidFill>
                <a:latin typeface="Calibri"/>
                <a:ea typeface="DejaVu Sans"/>
              </a:rPr>
              <a:t>Υπουργείο Εσωτερικών</a:t>
            </a:r>
            <a:endParaRPr lang="el-GR" b="0" strike="noStrike" spc="-1" dirty="0">
              <a:latin typeface="Arial"/>
            </a:endParaRPr>
          </a:p>
        </p:txBody>
      </p:sp>
      <p:sp>
        <p:nvSpPr>
          <p:cNvPr id="263" name="CustomShape 4"/>
          <p:cNvSpPr/>
          <p:nvPr/>
        </p:nvSpPr>
        <p:spPr>
          <a:xfrm>
            <a:off x="3574082" y="384036"/>
            <a:ext cx="7488832" cy="614130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361950" indent="-360363" algn="just">
              <a:lnSpc>
                <a:spcPct val="100000"/>
              </a:lnSpc>
              <a:spcAft>
                <a:spcPts val="600"/>
              </a:spcAft>
              <a:buClr>
                <a:srgbClr val="000000"/>
              </a:buClr>
              <a:buFont typeface="StarSymbol"/>
              <a:buAutoNum type="arabicParenR"/>
            </a:pPr>
            <a:r>
              <a:rPr lang="el-GR" sz="1600" b="0" strike="noStrike" spc="-1" dirty="0">
                <a:solidFill>
                  <a:srgbClr val="000000"/>
                </a:solidFill>
                <a:latin typeface="+mj-lt"/>
                <a:ea typeface="Times New Roman"/>
              </a:rPr>
              <a:t>Ενίσχυση της </a:t>
            </a:r>
            <a:r>
              <a:rPr lang="el-GR" sz="1600" b="0" strike="noStrike" spc="-1" dirty="0" err="1">
                <a:solidFill>
                  <a:srgbClr val="000000"/>
                </a:solidFill>
                <a:latin typeface="+mj-lt"/>
                <a:ea typeface="Times New Roman"/>
              </a:rPr>
              <a:t>πολυεπίπεδης</a:t>
            </a:r>
            <a:r>
              <a:rPr lang="el-GR" sz="1600" b="0" strike="noStrike" spc="-1" dirty="0">
                <a:solidFill>
                  <a:srgbClr val="000000"/>
                </a:solidFill>
                <a:latin typeface="+mj-lt"/>
                <a:ea typeface="Times New Roman"/>
              </a:rPr>
              <a:t> διακυβέρνησης – 31/12/2020</a:t>
            </a:r>
            <a:endParaRPr lang="el-GR" sz="1600" b="0" strike="noStrike" spc="-1" dirty="0">
              <a:latin typeface="+mj-lt"/>
            </a:endParaRPr>
          </a:p>
          <a:p>
            <a:pPr marL="361950" indent="-360363" algn="just">
              <a:lnSpc>
                <a:spcPct val="100000"/>
              </a:lnSpc>
              <a:spcAft>
                <a:spcPts val="600"/>
              </a:spcAft>
              <a:buClr>
                <a:srgbClr val="000000"/>
              </a:buClr>
              <a:buFont typeface="StarSymbol"/>
              <a:buAutoNum type="arabicParenR"/>
            </a:pPr>
            <a:r>
              <a:rPr lang="el-GR" sz="1600" spc="-1" dirty="0">
                <a:solidFill>
                  <a:srgbClr val="000000"/>
                </a:solidFill>
                <a:latin typeface="+mj-lt"/>
                <a:ea typeface="Times New Roman"/>
              </a:rPr>
              <a:t>Τετραετής προγραμματισμός προσλήψεων για όλο το δημόσιο. - 31/12/2020</a:t>
            </a:r>
            <a:endParaRPr lang="el-GR" sz="1600" spc="-1" dirty="0">
              <a:latin typeface="+mj-lt"/>
            </a:endParaRPr>
          </a:p>
          <a:p>
            <a:pPr marL="361950" indent="-360363" algn="just">
              <a:lnSpc>
                <a:spcPct val="100000"/>
              </a:lnSpc>
              <a:spcAft>
                <a:spcPts val="600"/>
              </a:spcAft>
              <a:buClr>
                <a:srgbClr val="000000"/>
              </a:buClr>
              <a:buFont typeface="StarSymbol"/>
              <a:buAutoNum type="arabicParenR"/>
            </a:pPr>
            <a:r>
              <a:rPr lang="el-GR" sz="1600" spc="-1" dirty="0">
                <a:solidFill>
                  <a:srgbClr val="000000"/>
                </a:solidFill>
                <a:latin typeface="+mj-lt"/>
                <a:ea typeface="Times New Roman"/>
              </a:rPr>
              <a:t>Σύγχρονη πολιτική διαχείρισης ανθρώπινου δυναμικού του δημοσίου με κύριες δράσεις:</a:t>
            </a:r>
            <a:endParaRPr lang="el-GR" sz="1600" spc="-1" dirty="0">
              <a:latin typeface="+mj-lt"/>
            </a:endParaRPr>
          </a:p>
          <a:p>
            <a:pPr marL="1028700" indent="-400050" algn="just">
              <a:lnSpc>
                <a:spcPct val="100000"/>
              </a:lnSpc>
              <a:spcAft>
                <a:spcPts val="600"/>
              </a:spcAft>
              <a:buFont typeface="Arial" panose="020B0604020202020204" pitchFamily="34" charset="0"/>
              <a:buChar char="•"/>
            </a:pPr>
            <a:r>
              <a:rPr lang="el-GR" sz="1600" spc="-1" dirty="0">
                <a:solidFill>
                  <a:srgbClr val="000000"/>
                </a:solidFill>
                <a:latin typeface="+mj-lt"/>
                <a:ea typeface="Times New Roman"/>
              </a:rPr>
              <a:t>HRMS </a:t>
            </a:r>
          </a:p>
          <a:p>
            <a:pPr marL="1028700" indent="-400050" algn="just">
              <a:lnSpc>
                <a:spcPct val="100000"/>
              </a:lnSpc>
              <a:spcAft>
                <a:spcPts val="600"/>
              </a:spcAft>
              <a:buFont typeface="Arial" panose="020B0604020202020204" pitchFamily="34" charset="0"/>
              <a:buChar char="•"/>
            </a:pPr>
            <a:r>
              <a:rPr lang="el-GR" sz="1600" spc="-1" dirty="0">
                <a:solidFill>
                  <a:srgbClr val="000000"/>
                </a:solidFill>
                <a:latin typeface="+mj-lt"/>
                <a:ea typeface="Times New Roman"/>
              </a:rPr>
              <a:t>οριζόντια </a:t>
            </a:r>
            <a:r>
              <a:rPr lang="el-GR" sz="1600" spc="-1" dirty="0" err="1">
                <a:solidFill>
                  <a:srgbClr val="000000"/>
                </a:solidFill>
                <a:latin typeface="+mj-lt"/>
                <a:ea typeface="Times New Roman"/>
              </a:rPr>
              <a:t>διαλειτουργικότητα</a:t>
            </a:r>
            <a:r>
              <a:rPr lang="el-GR" sz="1600" spc="-1" dirty="0">
                <a:solidFill>
                  <a:srgbClr val="000000"/>
                </a:solidFill>
                <a:latin typeface="+mj-lt"/>
                <a:ea typeface="Times New Roman"/>
              </a:rPr>
              <a:t> – 31/12/2023</a:t>
            </a:r>
            <a:endParaRPr lang="el-GR" sz="1600" spc="-1" dirty="0">
              <a:latin typeface="+mj-lt"/>
            </a:endParaRPr>
          </a:p>
          <a:p>
            <a:pPr marL="1028700" indent="-400050" algn="just">
              <a:lnSpc>
                <a:spcPct val="100000"/>
              </a:lnSpc>
              <a:spcAft>
                <a:spcPts val="600"/>
              </a:spcAft>
              <a:buFont typeface="Arial" panose="020B0604020202020204" pitchFamily="34" charset="0"/>
              <a:buChar char="•"/>
            </a:pPr>
            <a:r>
              <a:rPr lang="el-GR" sz="1600" spc="-1" dirty="0">
                <a:solidFill>
                  <a:srgbClr val="000000"/>
                </a:solidFill>
                <a:latin typeface="+mj-lt"/>
                <a:ea typeface="Times New Roman"/>
              </a:rPr>
              <a:t>Αναθεώρηση </a:t>
            </a:r>
            <a:r>
              <a:rPr lang="el-GR" sz="1600" spc="-1" dirty="0" err="1">
                <a:solidFill>
                  <a:srgbClr val="000000"/>
                </a:solidFill>
                <a:latin typeface="+mj-lt"/>
                <a:ea typeface="Times New Roman"/>
              </a:rPr>
              <a:t>κλαδολογίου</a:t>
            </a:r>
            <a:r>
              <a:rPr lang="el-GR" sz="1600" spc="-1" dirty="0">
                <a:solidFill>
                  <a:srgbClr val="000000"/>
                </a:solidFill>
                <a:latin typeface="+mj-lt"/>
                <a:ea typeface="Times New Roman"/>
              </a:rPr>
              <a:t>  - 31/12/2022</a:t>
            </a:r>
            <a:endParaRPr lang="el-GR" sz="1600" spc="-1" dirty="0">
              <a:latin typeface="+mj-lt"/>
            </a:endParaRPr>
          </a:p>
          <a:p>
            <a:pPr marL="1028700" indent="-400050" algn="just">
              <a:lnSpc>
                <a:spcPct val="100000"/>
              </a:lnSpc>
              <a:spcAft>
                <a:spcPts val="600"/>
              </a:spcAft>
              <a:buFont typeface="Arial" panose="020B0604020202020204" pitchFamily="34" charset="0"/>
              <a:buChar char="•"/>
            </a:pPr>
            <a:r>
              <a:rPr lang="el-GR" sz="1600" spc="-1" dirty="0">
                <a:solidFill>
                  <a:srgbClr val="000000"/>
                </a:solidFill>
                <a:latin typeface="+mj-lt"/>
                <a:ea typeface="Times New Roman"/>
              </a:rPr>
              <a:t>Ενθάρρυνση τηλεργασίας – </a:t>
            </a:r>
            <a:r>
              <a:rPr lang="el-GR" sz="1600" spc="-1" dirty="0" smtClean="0">
                <a:solidFill>
                  <a:srgbClr val="000000"/>
                </a:solidFill>
                <a:latin typeface="+mj-lt"/>
                <a:ea typeface="Times New Roman"/>
              </a:rPr>
              <a:t>31/12/2022</a:t>
            </a:r>
            <a:endParaRPr lang="el-GR" sz="1600" spc="-1" dirty="0" smtClean="0">
              <a:latin typeface="+mj-lt"/>
            </a:endParaRPr>
          </a:p>
          <a:p>
            <a:pPr marL="1587" algn="just">
              <a:lnSpc>
                <a:spcPct val="100000"/>
              </a:lnSpc>
              <a:spcAft>
                <a:spcPts val="600"/>
              </a:spcAft>
              <a:buClr>
                <a:srgbClr val="000000"/>
              </a:buClr>
            </a:pPr>
            <a:r>
              <a:rPr lang="el-GR" sz="1600" b="0" strike="noStrike" spc="-1" dirty="0" smtClean="0">
                <a:solidFill>
                  <a:srgbClr val="000000"/>
                </a:solidFill>
                <a:latin typeface="+mj-lt"/>
                <a:ea typeface="Times New Roman"/>
              </a:rPr>
              <a:t>4) Ολοκλήρωση διαδικασίας τοποθέτησης Υπηρεσιακού Γραμματέα Υπουργείων  - 30/06/2020</a:t>
            </a:r>
            <a:endParaRPr lang="el-GR" sz="1600" b="0" strike="noStrike" spc="-1" dirty="0" smtClean="0">
              <a:latin typeface="+mj-lt"/>
            </a:endParaRPr>
          </a:p>
          <a:p>
            <a:pPr marL="1587" algn="just">
              <a:lnSpc>
                <a:spcPct val="100000"/>
              </a:lnSpc>
              <a:spcAft>
                <a:spcPts val="600"/>
              </a:spcAft>
              <a:buClr>
                <a:srgbClr val="000000"/>
              </a:buClr>
            </a:pPr>
            <a:r>
              <a:rPr lang="el-GR" sz="1600" b="0" strike="noStrike" spc="-1" dirty="0" smtClean="0">
                <a:solidFill>
                  <a:srgbClr val="000000"/>
                </a:solidFill>
                <a:latin typeface="+mj-lt"/>
                <a:ea typeface="Times New Roman"/>
              </a:rPr>
              <a:t>5) Νέο </a:t>
            </a:r>
            <a:r>
              <a:rPr lang="el-GR" sz="1600" b="0" strike="noStrike" spc="-1" dirty="0">
                <a:solidFill>
                  <a:srgbClr val="000000"/>
                </a:solidFill>
                <a:latin typeface="+mj-lt"/>
                <a:ea typeface="Times New Roman"/>
              </a:rPr>
              <a:t>Αναπτυξιακό Πρόγραμμα για τους ΟΤΑ - 31/12/2020</a:t>
            </a:r>
            <a:endParaRPr lang="el-GR" sz="1600" b="0" strike="noStrike" spc="-1" dirty="0">
              <a:latin typeface="+mj-lt"/>
            </a:endParaRPr>
          </a:p>
          <a:p>
            <a:pPr marL="1587" algn="just">
              <a:lnSpc>
                <a:spcPct val="100000"/>
              </a:lnSpc>
              <a:spcAft>
                <a:spcPts val="600"/>
              </a:spcAft>
              <a:buClr>
                <a:srgbClr val="000000"/>
              </a:buClr>
            </a:pPr>
            <a:r>
              <a:rPr lang="el-GR" sz="1600" b="0" strike="noStrike" spc="-1" dirty="0" smtClean="0">
                <a:solidFill>
                  <a:srgbClr val="000000"/>
                </a:solidFill>
                <a:latin typeface="+mj-lt"/>
                <a:ea typeface="Times New Roman"/>
              </a:rPr>
              <a:t>6) Ενιαίο </a:t>
            </a:r>
            <a:r>
              <a:rPr lang="el-GR" sz="1600" b="0" strike="noStrike" spc="-1" dirty="0">
                <a:solidFill>
                  <a:srgbClr val="000000"/>
                </a:solidFill>
                <a:latin typeface="+mj-lt"/>
                <a:ea typeface="Times New Roman"/>
              </a:rPr>
              <a:t>σύστημα κινητικότητας – 31/12/2020</a:t>
            </a:r>
            <a:endParaRPr lang="el-GR" sz="1600" b="0" strike="noStrike" spc="-1" dirty="0">
              <a:latin typeface="+mj-lt"/>
            </a:endParaRPr>
          </a:p>
          <a:p>
            <a:pPr marL="361950" indent="-361950" algn="just">
              <a:lnSpc>
                <a:spcPct val="100000"/>
              </a:lnSpc>
              <a:spcAft>
                <a:spcPts val="600"/>
              </a:spcAft>
              <a:buClr>
                <a:srgbClr val="000000"/>
              </a:buClr>
              <a:buFont typeface="+mj-lt"/>
              <a:buAutoNum type="arabicParenR" startAt="7"/>
            </a:pPr>
            <a:r>
              <a:rPr lang="el-GR" sz="1600" b="0" strike="noStrike" spc="-1" dirty="0" smtClean="0">
                <a:solidFill>
                  <a:srgbClr val="000000"/>
                </a:solidFill>
                <a:latin typeface="+mj-lt"/>
                <a:ea typeface="Times New Roman"/>
              </a:rPr>
              <a:t>Μνημόνιο </a:t>
            </a:r>
            <a:r>
              <a:rPr lang="el-GR" sz="1600" b="0" strike="noStrike" spc="-1" dirty="0">
                <a:solidFill>
                  <a:srgbClr val="000000"/>
                </a:solidFill>
                <a:latin typeface="+mj-lt"/>
                <a:ea typeface="Times New Roman"/>
              </a:rPr>
              <a:t>Συνεργασίας ΥΠ.ΕΣ. με Εθνική Αρχή Διαφάνειας – 31/12/2020</a:t>
            </a:r>
            <a:endParaRPr lang="el-GR" sz="1600" b="0" strike="noStrike" spc="-1" dirty="0">
              <a:latin typeface="+mj-lt"/>
            </a:endParaRPr>
          </a:p>
          <a:p>
            <a:pPr marL="361950" indent="-361950" algn="just">
              <a:lnSpc>
                <a:spcPct val="100000"/>
              </a:lnSpc>
              <a:spcAft>
                <a:spcPts val="600"/>
              </a:spcAft>
              <a:buClr>
                <a:srgbClr val="000000"/>
              </a:buClr>
              <a:buFont typeface="StarSymbol"/>
              <a:buAutoNum type="arabicParenR" startAt="7"/>
            </a:pPr>
            <a:r>
              <a:rPr lang="el-GR" sz="1600" b="0" strike="noStrike" spc="-1" dirty="0">
                <a:solidFill>
                  <a:srgbClr val="000000"/>
                </a:solidFill>
                <a:latin typeface="+mj-lt"/>
                <a:ea typeface="Times New Roman"/>
              </a:rPr>
              <a:t>Διαδικτυακό Μητρώο Δεδομένων Τοπικής Αυτοδιοίκησης – 31/12/2021</a:t>
            </a:r>
            <a:endParaRPr lang="el-GR" sz="1600" b="0" strike="noStrike" spc="-1" dirty="0">
              <a:latin typeface="+mj-lt"/>
            </a:endParaRPr>
          </a:p>
        </p:txBody>
      </p:sp>
      <p:sp>
        <p:nvSpPr>
          <p:cNvPr id="6" name="Rectangle 5"/>
          <p:cNvSpPr/>
          <p:nvPr/>
        </p:nvSpPr>
        <p:spPr>
          <a:xfrm>
            <a:off x="3574082" y="388618"/>
            <a:ext cx="7560840" cy="253632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CustomShape 2"/>
          <p:cNvSpPr/>
          <p:nvPr/>
        </p:nvSpPr>
        <p:spPr>
          <a:xfrm>
            <a:off x="8461800" y="6048360"/>
            <a:ext cx="2580480" cy="32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643748A4-0B56-4802-9D03-0ECCC3CFAA66}" type="slidenum">
              <a:rPr lang="el-GR" sz="1200" b="0" strike="noStrike" spc="-1">
                <a:solidFill>
                  <a:srgbClr val="1F4E79"/>
                </a:solidFill>
                <a:latin typeface="Calibri"/>
                <a:ea typeface="DejaVu Sans"/>
              </a:rPr>
              <a:pPr algn="r">
                <a:lnSpc>
                  <a:spcPct val="100000"/>
                </a:lnSpc>
              </a:pPr>
              <a:t>43</a:t>
            </a:fld>
            <a:endParaRPr lang="el-GR" sz="1200" b="0" strike="noStrike" spc="-1">
              <a:latin typeface="Arial"/>
            </a:endParaRPr>
          </a:p>
        </p:txBody>
      </p:sp>
      <p:pic>
        <p:nvPicPr>
          <p:cNvPr id="266" name="265 - Εικόνα"/>
          <p:cNvPicPr/>
          <p:nvPr/>
        </p:nvPicPr>
        <p:blipFill>
          <a:blip r:embed="rId2"/>
          <a:stretch/>
        </p:blipFill>
        <p:spPr>
          <a:xfrm>
            <a:off x="360000" y="360000"/>
            <a:ext cx="360" cy="360"/>
          </a:xfrm>
          <a:prstGeom prst="rect">
            <a:avLst/>
          </a:prstGeom>
          <a:ln>
            <a:noFill/>
          </a:ln>
        </p:spPr>
      </p:pic>
      <p:sp>
        <p:nvSpPr>
          <p:cNvPr id="267" name="CustomShape 3"/>
          <p:cNvSpPr/>
          <p:nvPr/>
        </p:nvSpPr>
        <p:spPr>
          <a:xfrm>
            <a:off x="624186" y="702632"/>
            <a:ext cx="2616480" cy="807868"/>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l-GR" b="1" strike="noStrike" spc="-1" dirty="0">
                <a:solidFill>
                  <a:srgbClr val="FFFFFF"/>
                </a:solidFill>
                <a:latin typeface="Calibri"/>
                <a:ea typeface="DejaVu Sans"/>
              </a:rPr>
              <a:t>Υπουργείο Μετανάστευσης και Ασύλου</a:t>
            </a:r>
            <a:endParaRPr lang="el-GR" b="0" strike="noStrike" spc="-1" dirty="0">
              <a:latin typeface="Arial"/>
            </a:endParaRPr>
          </a:p>
        </p:txBody>
      </p:sp>
      <p:sp>
        <p:nvSpPr>
          <p:cNvPr id="268" name="CustomShape 4"/>
          <p:cNvSpPr/>
          <p:nvPr/>
        </p:nvSpPr>
        <p:spPr>
          <a:xfrm>
            <a:off x="3360490" y="702632"/>
            <a:ext cx="8307478" cy="417646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542925" indent="-541338" algn="just">
              <a:lnSpc>
                <a:spcPct val="106000"/>
              </a:lnSpc>
              <a:spcAft>
                <a:spcPts val="1200"/>
              </a:spcAft>
              <a:buClr>
                <a:srgbClr val="000000"/>
              </a:buClr>
              <a:buFont typeface="+mj-lt"/>
              <a:buAutoNum type="arabicPeriod"/>
            </a:pPr>
            <a:r>
              <a:rPr lang="el-GR" b="0" strike="noStrike" spc="-1" dirty="0">
                <a:solidFill>
                  <a:srgbClr val="000000"/>
                </a:solidFill>
                <a:latin typeface="+mj-lt"/>
                <a:ea typeface="Times New Roman"/>
              </a:rPr>
              <a:t>Επιτάχυνση των διαδικασιών απονομής ασύλου – 31/12/2020</a:t>
            </a:r>
            <a:endParaRPr lang="el-GR" b="0" strike="noStrike" spc="-1" dirty="0">
              <a:latin typeface="+mj-lt"/>
            </a:endParaRPr>
          </a:p>
          <a:p>
            <a:pPr marL="542925" indent="-541338" algn="just">
              <a:lnSpc>
                <a:spcPct val="106000"/>
              </a:lnSpc>
              <a:spcAft>
                <a:spcPts val="1200"/>
              </a:spcAft>
              <a:buClr>
                <a:srgbClr val="000000"/>
              </a:buClr>
              <a:buFont typeface="+mj-lt"/>
              <a:buAutoNum type="arabicPeriod"/>
            </a:pPr>
            <a:r>
              <a:rPr lang="el-GR" spc="-1" dirty="0">
                <a:solidFill>
                  <a:srgbClr val="000000"/>
                </a:solidFill>
                <a:latin typeface="+mj-lt"/>
                <a:ea typeface="Times New Roman"/>
              </a:rPr>
              <a:t>Π</a:t>
            </a:r>
            <a:r>
              <a:rPr lang="el-GR" b="0" strike="noStrike" spc="-1" dirty="0">
                <a:solidFill>
                  <a:srgbClr val="000000"/>
                </a:solidFill>
                <a:latin typeface="+mj-lt"/>
                <a:ea typeface="Times New Roman"/>
              </a:rPr>
              <a:t>ολιτικές κοινωνικής ένταξης μεταναστών και δικαιούχων διεθνούς προστασίας με έμφαση στην εργασιακή ένταξη – 31/12/2020</a:t>
            </a:r>
            <a:endParaRPr lang="el-GR" b="0" strike="noStrike" spc="-1" dirty="0">
              <a:latin typeface="+mj-lt"/>
            </a:endParaRPr>
          </a:p>
          <a:p>
            <a:pPr marL="542925" indent="-541338" algn="just">
              <a:lnSpc>
                <a:spcPct val="106000"/>
              </a:lnSpc>
              <a:spcAft>
                <a:spcPts val="1200"/>
              </a:spcAft>
              <a:buClr>
                <a:srgbClr val="000000"/>
              </a:buClr>
              <a:buFont typeface="+mj-lt"/>
              <a:buAutoNum type="arabicPeriod"/>
            </a:pPr>
            <a:r>
              <a:rPr lang="el-GR" b="0" strike="noStrike" spc="-1" dirty="0">
                <a:solidFill>
                  <a:srgbClr val="000000"/>
                </a:solidFill>
                <a:latin typeface="+mj-lt"/>
                <a:ea typeface="Times New Roman"/>
              </a:rPr>
              <a:t>Αποσυμπίεση του συστήματος του ΑΜΚΑ – 31/12/2021</a:t>
            </a:r>
            <a:endParaRPr lang="el-GR" b="0" strike="noStrike" spc="-1" dirty="0">
              <a:latin typeface="+mj-lt"/>
            </a:endParaRPr>
          </a:p>
          <a:p>
            <a:pPr marL="542925" indent="-541338" algn="just">
              <a:lnSpc>
                <a:spcPct val="106000"/>
              </a:lnSpc>
              <a:spcAft>
                <a:spcPts val="1200"/>
              </a:spcAft>
              <a:buClr>
                <a:srgbClr val="000000"/>
              </a:buClr>
              <a:buFont typeface="+mj-lt"/>
              <a:buAutoNum type="arabicPeriod"/>
            </a:pPr>
            <a:r>
              <a:rPr lang="el-GR" spc="-1" dirty="0">
                <a:solidFill>
                  <a:srgbClr val="000000"/>
                </a:solidFill>
                <a:latin typeface="+mj-lt"/>
                <a:ea typeface="Times New Roman"/>
              </a:rPr>
              <a:t>Π</a:t>
            </a:r>
            <a:r>
              <a:rPr lang="el-GR" b="0" strike="noStrike" spc="-1" dirty="0">
                <a:solidFill>
                  <a:srgbClr val="000000"/>
                </a:solidFill>
                <a:latin typeface="+mj-lt"/>
                <a:ea typeface="Times New Roman"/>
              </a:rPr>
              <a:t>ροστασία των ασυνόδευτων ανηλίκων – 31/12/2020</a:t>
            </a:r>
            <a:endParaRPr lang="el-GR" b="0" strike="noStrike" spc="-1" dirty="0">
              <a:latin typeface="+mj-lt"/>
            </a:endParaRPr>
          </a:p>
        </p:txBody>
      </p:sp>
      <p:sp>
        <p:nvSpPr>
          <p:cNvPr id="6" name="Rectangle 5"/>
          <p:cNvSpPr/>
          <p:nvPr/>
        </p:nvSpPr>
        <p:spPr>
          <a:xfrm>
            <a:off x="3446058" y="702632"/>
            <a:ext cx="8221910" cy="114219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ustomShape 2"/>
          <p:cNvSpPr/>
          <p:nvPr/>
        </p:nvSpPr>
        <p:spPr>
          <a:xfrm>
            <a:off x="8461800" y="6048360"/>
            <a:ext cx="2580480" cy="32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9397B3A4-6407-4140-A838-D1633E3FF329}" type="slidenum">
              <a:rPr lang="el-GR" sz="1200" b="0" strike="noStrike" spc="-1">
                <a:solidFill>
                  <a:srgbClr val="1F4E79"/>
                </a:solidFill>
                <a:latin typeface="Calibri"/>
                <a:ea typeface="DejaVu Sans"/>
              </a:rPr>
              <a:pPr algn="r">
                <a:lnSpc>
                  <a:spcPct val="100000"/>
                </a:lnSpc>
              </a:pPr>
              <a:t>44</a:t>
            </a:fld>
            <a:endParaRPr lang="el-GR" sz="1200" b="0" strike="noStrike" spc="-1">
              <a:latin typeface="Arial"/>
            </a:endParaRPr>
          </a:p>
        </p:txBody>
      </p:sp>
      <p:pic>
        <p:nvPicPr>
          <p:cNvPr id="271" name="270 - Εικόνα"/>
          <p:cNvPicPr/>
          <p:nvPr/>
        </p:nvPicPr>
        <p:blipFill>
          <a:blip r:embed="rId2"/>
          <a:stretch/>
        </p:blipFill>
        <p:spPr>
          <a:xfrm>
            <a:off x="360000" y="360000"/>
            <a:ext cx="360" cy="360"/>
          </a:xfrm>
          <a:prstGeom prst="rect">
            <a:avLst/>
          </a:prstGeom>
          <a:ln>
            <a:noFill/>
          </a:ln>
        </p:spPr>
      </p:pic>
      <p:sp>
        <p:nvSpPr>
          <p:cNvPr id="272" name="CustomShape 3"/>
          <p:cNvSpPr/>
          <p:nvPr/>
        </p:nvSpPr>
        <p:spPr>
          <a:xfrm>
            <a:off x="768202" y="764704"/>
            <a:ext cx="2616480" cy="1008112"/>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l-GR" b="1" strike="noStrike" spc="-1" dirty="0">
                <a:solidFill>
                  <a:srgbClr val="FFFFFF"/>
                </a:solidFill>
                <a:latin typeface="Calibri"/>
                <a:ea typeface="DejaVu Sans"/>
              </a:rPr>
              <a:t>Υπουργείο  Ψηφιακής Διακυβέρνησης</a:t>
            </a:r>
            <a:endParaRPr lang="el-GR" b="0" strike="noStrike" spc="-1" dirty="0">
              <a:latin typeface="Arial"/>
            </a:endParaRPr>
          </a:p>
        </p:txBody>
      </p:sp>
      <p:sp>
        <p:nvSpPr>
          <p:cNvPr id="273" name="CustomShape 4"/>
          <p:cNvSpPr/>
          <p:nvPr/>
        </p:nvSpPr>
        <p:spPr>
          <a:xfrm>
            <a:off x="4008562" y="736160"/>
            <a:ext cx="6640200" cy="4320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533400" indent="-531813" algn="just">
              <a:lnSpc>
                <a:spcPct val="106000"/>
              </a:lnSpc>
              <a:spcAft>
                <a:spcPts val="1200"/>
              </a:spcAft>
              <a:buClr>
                <a:srgbClr val="000000"/>
              </a:buClr>
              <a:buFont typeface="+mj-lt"/>
              <a:buAutoNum type="arabicPeriod"/>
            </a:pPr>
            <a:r>
              <a:rPr lang="el-GR" b="0" strike="noStrike" spc="-1" dirty="0">
                <a:solidFill>
                  <a:srgbClr val="000000"/>
                </a:solidFill>
                <a:latin typeface="+mj-lt"/>
                <a:ea typeface="Times New Roman"/>
              </a:rPr>
              <a:t>Μοναδική Δήλωση Γέννησης, Μοναδική Δήλωση Απώλειας Ζωής, Άυλη </a:t>
            </a:r>
            <a:r>
              <a:rPr lang="el-GR" b="0" strike="noStrike" spc="-1" dirty="0" err="1">
                <a:solidFill>
                  <a:srgbClr val="000000"/>
                </a:solidFill>
                <a:latin typeface="+mj-lt"/>
                <a:ea typeface="Times New Roman"/>
              </a:rPr>
              <a:t>Συνταγογράφησης</a:t>
            </a:r>
            <a:r>
              <a:rPr lang="el-GR" b="0" strike="noStrike" spc="-1" dirty="0">
                <a:solidFill>
                  <a:srgbClr val="000000"/>
                </a:solidFill>
                <a:latin typeface="+mj-lt"/>
                <a:ea typeface="Times New Roman"/>
              </a:rPr>
              <a:t> (αρχή “</a:t>
            </a:r>
            <a:r>
              <a:rPr lang="el-GR" b="0" strike="noStrike" spc="-1" dirty="0" err="1">
                <a:solidFill>
                  <a:srgbClr val="000000"/>
                </a:solidFill>
                <a:latin typeface="+mj-lt"/>
                <a:ea typeface="Times New Roman"/>
              </a:rPr>
              <a:t>once</a:t>
            </a:r>
            <a:r>
              <a:rPr lang="el-GR" b="0" strike="noStrike" spc="-1" dirty="0">
                <a:solidFill>
                  <a:srgbClr val="000000"/>
                </a:solidFill>
                <a:latin typeface="+mj-lt"/>
                <a:ea typeface="Times New Roman"/>
              </a:rPr>
              <a:t> </a:t>
            </a:r>
            <a:r>
              <a:rPr lang="el-GR" b="0" strike="noStrike" spc="-1" dirty="0" err="1">
                <a:solidFill>
                  <a:srgbClr val="000000"/>
                </a:solidFill>
                <a:latin typeface="+mj-lt"/>
                <a:ea typeface="Times New Roman"/>
              </a:rPr>
              <a:t>only</a:t>
            </a:r>
            <a:r>
              <a:rPr lang="el-GR" b="0" strike="noStrike" spc="-1" dirty="0">
                <a:solidFill>
                  <a:srgbClr val="000000"/>
                </a:solidFill>
                <a:latin typeface="+mj-lt"/>
                <a:ea typeface="Times New Roman"/>
              </a:rPr>
              <a:t>”) – 31/12/2022</a:t>
            </a:r>
            <a:endParaRPr lang="el-GR" b="0" strike="noStrike" spc="-1" dirty="0">
              <a:latin typeface="+mj-lt"/>
            </a:endParaRPr>
          </a:p>
          <a:p>
            <a:pPr marL="533400" indent="-531813" algn="just">
              <a:lnSpc>
                <a:spcPct val="106000"/>
              </a:lnSpc>
              <a:spcAft>
                <a:spcPts val="1200"/>
              </a:spcAft>
              <a:buClr>
                <a:srgbClr val="000000"/>
              </a:buClr>
              <a:buFont typeface="+mj-lt"/>
              <a:buAutoNum type="arabicPeriod"/>
            </a:pPr>
            <a:r>
              <a:rPr lang="el-GR" spc="-1" dirty="0">
                <a:solidFill>
                  <a:srgbClr val="000000"/>
                </a:solidFill>
                <a:latin typeface="+mj-lt"/>
                <a:ea typeface="Times New Roman"/>
              </a:rPr>
              <a:t>Ενιαίος Αριθμός Πολίτη – Νέες Ταυτότητες – 31/12/2021</a:t>
            </a:r>
            <a:endParaRPr lang="el-GR" spc="-1" dirty="0">
              <a:latin typeface="+mj-lt"/>
            </a:endParaRPr>
          </a:p>
          <a:p>
            <a:pPr marL="533400" indent="-531813" algn="just">
              <a:lnSpc>
                <a:spcPct val="106000"/>
              </a:lnSpc>
              <a:spcAft>
                <a:spcPts val="1200"/>
              </a:spcAft>
              <a:buClr>
                <a:srgbClr val="000000"/>
              </a:buClr>
              <a:buFont typeface="+mj-lt"/>
              <a:buAutoNum type="arabicPeriod"/>
            </a:pPr>
            <a:r>
              <a:rPr lang="el-GR" spc="-1" dirty="0">
                <a:solidFill>
                  <a:srgbClr val="000000"/>
                </a:solidFill>
                <a:latin typeface="+mj-lt"/>
                <a:ea typeface="Times New Roman"/>
              </a:rPr>
              <a:t>Εθνικό πλαίσιο απλούστευσης Διαδικασιών (ΕΠΑΔ) – παρατηρητήριο Γραφειοκρατίας – 31/12/2020</a:t>
            </a:r>
            <a:endParaRPr lang="el-GR" spc="-1" dirty="0">
              <a:latin typeface="+mj-lt"/>
            </a:endParaRPr>
          </a:p>
          <a:p>
            <a:pPr marL="533400" indent="-531813" algn="just">
              <a:lnSpc>
                <a:spcPct val="106000"/>
              </a:lnSpc>
              <a:spcAft>
                <a:spcPts val="1200"/>
              </a:spcAft>
              <a:buClr>
                <a:srgbClr val="000000"/>
              </a:buClr>
              <a:buFont typeface="+mj-lt"/>
              <a:buAutoNum type="arabicPeriod"/>
            </a:pPr>
            <a:r>
              <a:rPr lang="el-GR" spc="-1" dirty="0">
                <a:solidFill>
                  <a:srgbClr val="000000"/>
                </a:solidFill>
                <a:latin typeface="+mj-lt"/>
                <a:ea typeface="Times New Roman"/>
              </a:rPr>
              <a:t>Πύλη Gov.gr στο πρότυπο gov.uk – 31/12/2020</a:t>
            </a:r>
            <a:endParaRPr lang="el-GR" spc="-1" dirty="0">
              <a:latin typeface="+mj-lt"/>
            </a:endParaRPr>
          </a:p>
          <a:p>
            <a:pPr marL="533400" indent="-531813" algn="just">
              <a:lnSpc>
                <a:spcPct val="106000"/>
              </a:lnSpc>
              <a:spcAft>
                <a:spcPts val="1200"/>
              </a:spcAft>
              <a:buClr>
                <a:srgbClr val="000000"/>
              </a:buClr>
              <a:buFont typeface="+mj-lt"/>
              <a:buAutoNum type="arabicPeriod"/>
            </a:pPr>
            <a:r>
              <a:rPr lang="el-GR" b="0" strike="noStrike" spc="-1" dirty="0" smtClean="0">
                <a:solidFill>
                  <a:srgbClr val="000000"/>
                </a:solidFill>
                <a:latin typeface="+mj-lt"/>
                <a:ea typeface="Times New Roman"/>
              </a:rPr>
              <a:t>Μετάβαση </a:t>
            </a:r>
            <a:r>
              <a:rPr lang="el-GR" b="0" strike="noStrike" spc="-1" dirty="0">
                <a:solidFill>
                  <a:srgbClr val="000000"/>
                </a:solidFill>
                <a:latin typeface="+mj-lt"/>
                <a:ea typeface="Times New Roman"/>
              </a:rPr>
              <a:t>στις γρήγορες </a:t>
            </a:r>
            <a:r>
              <a:rPr lang="el-GR" b="0" strike="noStrike" spc="-1" dirty="0" err="1">
                <a:solidFill>
                  <a:srgbClr val="000000"/>
                </a:solidFill>
                <a:latin typeface="+mj-lt"/>
                <a:ea typeface="Times New Roman"/>
              </a:rPr>
              <a:t>ευρυζωνικές</a:t>
            </a:r>
            <a:r>
              <a:rPr lang="el-GR" b="0" strike="noStrike" spc="-1" dirty="0">
                <a:solidFill>
                  <a:srgbClr val="000000"/>
                </a:solidFill>
                <a:latin typeface="+mj-lt"/>
                <a:ea typeface="Times New Roman"/>
              </a:rPr>
              <a:t> συνδέσεις- Πέρασμα στην τεχνολογία 5G – 31/12/2021</a:t>
            </a:r>
            <a:endParaRPr lang="el-GR" b="0" strike="noStrike" spc="-1" dirty="0">
              <a:latin typeface="+mj-lt"/>
            </a:endParaRPr>
          </a:p>
          <a:p>
            <a:pPr marL="533400" indent="-531813" algn="just">
              <a:lnSpc>
                <a:spcPct val="105000"/>
              </a:lnSpc>
              <a:spcAft>
                <a:spcPts val="1200"/>
              </a:spcAft>
              <a:buClr>
                <a:srgbClr val="000000"/>
              </a:buClr>
              <a:buFont typeface="+mj-lt"/>
              <a:buAutoNum type="arabicPeriod"/>
            </a:pPr>
            <a:r>
              <a:rPr lang="el-GR" b="0" strike="noStrike" spc="-1" dirty="0" smtClean="0">
                <a:solidFill>
                  <a:srgbClr val="000000"/>
                </a:solidFill>
                <a:latin typeface="+mj-lt"/>
                <a:ea typeface="Times New Roman"/>
              </a:rPr>
              <a:t>Εθνική </a:t>
            </a:r>
            <a:r>
              <a:rPr lang="el-GR" b="0" strike="noStrike" spc="-1" dirty="0">
                <a:solidFill>
                  <a:srgbClr val="000000"/>
                </a:solidFill>
                <a:latin typeface="+mj-lt"/>
                <a:ea typeface="Times New Roman"/>
              </a:rPr>
              <a:t>Πύλη Κωδικοποίησης – 31/12/2022</a:t>
            </a:r>
            <a:endParaRPr lang="el-GR" b="0" strike="noStrike" spc="-1" dirty="0">
              <a:latin typeface="+mj-lt"/>
            </a:endParaRPr>
          </a:p>
        </p:txBody>
      </p:sp>
      <p:sp>
        <p:nvSpPr>
          <p:cNvPr id="6" name="Rectangle 5"/>
          <p:cNvSpPr/>
          <p:nvPr/>
        </p:nvSpPr>
        <p:spPr>
          <a:xfrm>
            <a:off x="3936554" y="764704"/>
            <a:ext cx="7560840" cy="252028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CustomShape 1"/>
          <p:cNvSpPr/>
          <p:nvPr/>
        </p:nvSpPr>
        <p:spPr>
          <a:xfrm>
            <a:off x="360000" y="476672"/>
            <a:ext cx="2616840" cy="689694"/>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l-GR" b="1" strike="noStrike" spc="-1" dirty="0">
                <a:solidFill>
                  <a:srgbClr val="FFFFFF"/>
                </a:solidFill>
                <a:latin typeface="Calibri"/>
              </a:rPr>
              <a:t>Υπουργείο Υποδομών και Μεταφορών </a:t>
            </a:r>
            <a:endParaRPr lang="el-GR" b="0" strike="noStrike" spc="-1" dirty="0">
              <a:latin typeface="Arial"/>
            </a:endParaRPr>
          </a:p>
        </p:txBody>
      </p:sp>
      <p:sp>
        <p:nvSpPr>
          <p:cNvPr id="317" name="CustomShape 2"/>
          <p:cNvSpPr/>
          <p:nvPr/>
        </p:nvSpPr>
        <p:spPr>
          <a:xfrm>
            <a:off x="3216474" y="476672"/>
            <a:ext cx="8616408" cy="579653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343080" indent="-342720">
              <a:lnSpc>
                <a:spcPct val="100000"/>
              </a:lnSpc>
              <a:spcBef>
                <a:spcPts val="300"/>
              </a:spcBef>
              <a:spcAft>
                <a:spcPts val="601"/>
              </a:spcAft>
              <a:buClr>
                <a:srgbClr val="000000"/>
              </a:buClr>
              <a:buFont typeface="Calibri Light"/>
              <a:buAutoNum type="arabicPeriod"/>
            </a:pPr>
            <a:r>
              <a:rPr lang="el-GR" spc="-1" dirty="0">
                <a:solidFill>
                  <a:srgbClr val="000000"/>
                </a:solidFill>
              </a:rPr>
              <a:t>Δημιουργία του «Εθνικού Μητρώου Υποδομών </a:t>
            </a:r>
            <a:endParaRPr lang="el-GR" spc="-1" dirty="0" smtClean="0">
              <a:solidFill>
                <a:srgbClr val="000000"/>
              </a:solidFill>
            </a:endParaRPr>
          </a:p>
          <a:p>
            <a:pPr marL="343080" indent="-342720">
              <a:spcBef>
                <a:spcPts val="300"/>
              </a:spcBef>
              <a:spcAft>
                <a:spcPts val="601"/>
              </a:spcAft>
              <a:buClr>
                <a:srgbClr val="000000"/>
              </a:buClr>
              <a:buFont typeface="Calibri Light"/>
              <a:buAutoNum type="arabicPeriod"/>
            </a:pPr>
            <a:r>
              <a:rPr lang="el-GR" spc="-1" dirty="0">
                <a:solidFill>
                  <a:srgbClr val="000000"/>
                </a:solidFill>
              </a:rPr>
              <a:t>Νέο θεσμικό πλαίσιο των υπηρεσιών ΥΠΑ και ΑΠΑ.</a:t>
            </a:r>
            <a:endParaRPr lang="el-GR" spc="-1" dirty="0"/>
          </a:p>
          <a:p>
            <a:pPr marL="343080" indent="-342720">
              <a:lnSpc>
                <a:spcPct val="100000"/>
              </a:lnSpc>
              <a:spcBef>
                <a:spcPts val="300"/>
              </a:spcBef>
              <a:spcAft>
                <a:spcPts val="601"/>
              </a:spcAft>
              <a:buClr>
                <a:srgbClr val="000000"/>
              </a:buClr>
              <a:buFont typeface="Calibri Light"/>
              <a:buAutoNum type="arabicPeriod"/>
            </a:pPr>
            <a:r>
              <a:rPr lang="el-GR" spc="-1" dirty="0" smtClean="0">
                <a:solidFill>
                  <a:srgbClr val="000000"/>
                </a:solidFill>
              </a:rPr>
              <a:t>Η </a:t>
            </a:r>
            <a:r>
              <a:rPr lang="el-GR" b="0" strike="noStrike" spc="-1" dirty="0">
                <a:solidFill>
                  <a:srgbClr val="000000"/>
                </a:solidFill>
                <a:latin typeface="Arial"/>
              </a:rPr>
              <a:t>Κατοχύρωση της δημόσιας διαβούλευσης και θωράκιση των έργων εθνικής εμβέλειας και δημοσίου συμφέροντος από ανώφελες δικαστικές εμπλοκές. – 31/12/2020</a:t>
            </a:r>
            <a:endParaRPr lang="el-GR" b="0" strike="noStrike" spc="-1" dirty="0">
              <a:latin typeface="Arial"/>
            </a:endParaRPr>
          </a:p>
          <a:p>
            <a:pPr marL="343080" indent="-342720">
              <a:lnSpc>
                <a:spcPct val="100000"/>
              </a:lnSpc>
              <a:spcBef>
                <a:spcPts val="300"/>
              </a:spcBef>
              <a:spcAft>
                <a:spcPts val="601"/>
              </a:spcAft>
              <a:buClr>
                <a:srgbClr val="000000"/>
              </a:buClr>
              <a:buFont typeface="Calibri Light"/>
              <a:buAutoNum type="arabicPeriod"/>
            </a:pPr>
            <a:r>
              <a:rPr lang="el-GR" b="0" strike="noStrike" spc="-1" dirty="0">
                <a:solidFill>
                  <a:srgbClr val="000000"/>
                </a:solidFill>
                <a:latin typeface="Arial"/>
              </a:rPr>
              <a:t>Νέα εργαλεία για τη βελτίωση της ποιότητας των έργων και τη μείωση του κόστους και του χρόνου ολοκλήρωσής τους:</a:t>
            </a:r>
            <a:r>
              <a:rPr dirty="0"/>
              <a:t/>
            </a:r>
            <a:br>
              <a:rPr dirty="0"/>
            </a:br>
            <a:r>
              <a:rPr lang="el-GR" b="0" strike="noStrike" spc="-1" dirty="0">
                <a:solidFill>
                  <a:srgbClr val="000000"/>
                </a:solidFill>
                <a:latin typeface="Arial"/>
              </a:rPr>
              <a:t>	α. </a:t>
            </a:r>
            <a:r>
              <a:rPr lang="el-GR" spc="-1" dirty="0">
                <a:solidFill>
                  <a:srgbClr val="000000"/>
                </a:solidFill>
                <a:latin typeface="Arial"/>
              </a:rPr>
              <a:t>Α</a:t>
            </a:r>
            <a:r>
              <a:rPr lang="el-GR" b="0" strike="noStrike" spc="-1" dirty="0">
                <a:solidFill>
                  <a:srgbClr val="000000"/>
                </a:solidFill>
                <a:latin typeface="Arial"/>
              </a:rPr>
              <a:t>νεξάρτητη επαλήθευση μελετών σκοπιμότητας για ένταξη των έργων στον εθνικό σχεδιασμό.– 31/12/2020</a:t>
            </a:r>
            <a:r>
              <a:rPr dirty="0"/>
              <a:t/>
            </a:r>
            <a:br>
              <a:rPr dirty="0"/>
            </a:br>
            <a:r>
              <a:rPr lang="el-GR" b="0" strike="noStrike" spc="-1" dirty="0">
                <a:solidFill>
                  <a:srgbClr val="000000"/>
                </a:solidFill>
                <a:latin typeface="Arial"/>
              </a:rPr>
              <a:t>	β. </a:t>
            </a:r>
            <a:r>
              <a:rPr lang="el-GR" spc="-1" dirty="0">
                <a:solidFill>
                  <a:srgbClr val="000000"/>
                </a:solidFill>
                <a:latin typeface="Arial"/>
              </a:rPr>
              <a:t>Ε</a:t>
            </a:r>
            <a:r>
              <a:rPr lang="el-GR" b="0" strike="noStrike" spc="-1" dirty="0">
                <a:solidFill>
                  <a:srgbClr val="000000"/>
                </a:solidFill>
                <a:latin typeface="Arial"/>
              </a:rPr>
              <a:t>πίβλεψη Δημοσίων Έργων και από τον ιδιωτικό τομέα - </a:t>
            </a:r>
            <a:r>
              <a:rPr lang="el-GR" b="0" strike="noStrike" spc="-1" dirty="0" smtClean="0">
                <a:solidFill>
                  <a:srgbClr val="000000"/>
                </a:solidFill>
                <a:latin typeface="Arial"/>
              </a:rPr>
              <a:t>31/12/2020</a:t>
            </a:r>
          </a:p>
          <a:p>
            <a:pPr marL="343080" indent="-342720">
              <a:lnSpc>
                <a:spcPct val="100000"/>
              </a:lnSpc>
              <a:spcBef>
                <a:spcPts val="300"/>
              </a:spcBef>
              <a:spcAft>
                <a:spcPts val="601"/>
              </a:spcAft>
              <a:buClr>
                <a:srgbClr val="000000"/>
              </a:buClr>
              <a:buFont typeface="Calibri Light"/>
              <a:buAutoNum type="arabicPeriod"/>
            </a:pPr>
            <a:r>
              <a:rPr lang="el-GR" b="0" strike="noStrike" spc="-1" dirty="0" smtClean="0">
                <a:solidFill>
                  <a:srgbClr val="000000"/>
                </a:solidFill>
                <a:latin typeface="Arial"/>
              </a:rPr>
              <a:t>Η </a:t>
            </a:r>
            <a:r>
              <a:rPr lang="el-GR" b="0" strike="noStrike" spc="-1" dirty="0">
                <a:solidFill>
                  <a:srgbClr val="000000"/>
                </a:solidFill>
                <a:latin typeface="Arial"/>
              </a:rPr>
              <a:t>σύσταση και λειτουργία </a:t>
            </a:r>
            <a:r>
              <a:rPr lang="el-GR" b="0" strike="noStrike" spc="-1" dirty="0" err="1">
                <a:solidFill>
                  <a:srgbClr val="000000"/>
                </a:solidFill>
                <a:latin typeface="Arial"/>
              </a:rPr>
              <a:t>υδατοδρομίων</a:t>
            </a:r>
            <a:r>
              <a:rPr lang="el-GR" b="0" strike="noStrike" spc="-1" dirty="0">
                <a:solidFill>
                  <a:srgbClr val="000000"/>
                </a:solidFill>
                <a:latin typeface="Arial"/>
              </a:rPr>
              <a:t>– 1/1/2020</a:t>
            </a:r>
            <a:endParaRPr lang="el-GR" b="0" strike="noStrike" spc="-1" dirty="0">
              <a:latin typeface="Arial"/>
            </a:endParaRPr>
          </a:p>
          <a:p>
            <a:pPr marL="343080" indent="-342720">
              <a:lnSpc>
                <a:spcPct val="100000"/>
              </a:lnSpc>
              <a:spcBef>
                <a:spcPts val="300"/>
              </a:spcBef>
              <a:spcAft>
                <a:spcPts val="601"/>
              </a:spcAft>
              <a:buClr>
                <a:srgbClr val="000000"/>
              </a:buClr>
              <a:buFont typeface="Calibri Light"/>
              <a:buAutoNum type="arabicPeriod"/>
            </a:pPr>
            <a:r>
              <a:rPr lang="el-GR" b="0" strike="noStrike" spc="-1" dirty="0">
                <a:solidFill>
                  <a:srgbClr val="000000"/>
                </a:solidFill>
                <a:latin typeface="Arial"/>
              </a:rPr>
              <a:t>Εισαγωγή «Προτάσεων καινοτομίας» (</a:t>
            </a:r>
            <a:r>
              <a:rPr lang="el-GR" b="0" strike="noStrike" spc="-1" dirty="0" err="1">
                <a:solidFill>
                  <a:srgbClr val="000000"/>
                </a:solidFill>
                <a:latin typeface="Arial"/>
              </a:rPr>
              <a:t>unsolicited</a:t>
            </a:r>
            <a:r>
              <a:rPr lang="el-GR" b="0" strike="noStrike" spc="-1" dirty="0">
                <a:solidFill>
                  <a:srgbClr val="000000"/>
                </a:solidFill>
                <a:latin typeface="Arial"/>
              </a:rPr>
              <a:t> </a:t>
            </a:r>
            <a:r>
              <a:rPr lang="el-GR" b="0" strike="noStrike" spc="-1" dirty="0" err="1">
                <a:solidFill>
                  <a:srgbClr val="000000"/>
                </a:solidFill>
                <a:latin typeface="Arial"/>
              </a:rPr>
              <a:t>proposals</a:t>
            </a:r>
            <a:r>
              <a:rPr lang="el-GR" b="0" strike="noStrike" spc="-1" dirty="0">
                <a:solidFill>
                  <a:srgbClr val="000000"/>
                </a:solidFill>
                <a:latin typeface="Arial"/>
              </a:rPr>
              <a:t>) με πρωτοβουλία του ιδιωτικού τομέα.   – 31/12/2020</a:t>
            </a:r>
            <a:endParaRPr lang="el-GR" b="0" strike="noStrike" spc="-1" dirty="0">
              <a:latin typeface="Arial"/>
            </a:endParaRPr>
          </a:p>
          <a:p>
            <a:pPr marL="343080" indent="-342720">
              <a:lnSpc>
                <a:spcPct val="100000"/>
              </a:lnSpc>
              <a:spcBef>
                <a:spcPts val="300"/>
              </a:spcBef>
              <a:spcAft>
                <a:spcPts val="601"/>
              </a:spcAft>
              <a:buClr>
                <a:srgbClr val="000000"/>
              </a:buClr>
              <a:buFont typeface="Calibri Light"/>
              <a:buAutoNum type="arabicPeriod"/>
            </a:pPr>
            <a:r>
              <a:rPr lang="el-GR" b="0" strike="noStrike" spc="-1" dirty="0" smtClean="0">
                <a:solidFill>
                  <a:srgbClr val="000000"/>
                </a:solidFill>
                <a:latin typeface="Arial"/>
              </a:rPr>
              <a:t>Νέος </a:t>
            </a:r>
            <a:r>
              <a:rPr lang="el-GR" b="0" strike="noStrike" spc="-1" dirty="0">
                <a:solidFill>
                  <a:srgbClr val="000000"/>
                </a:solidFill>
                <a:latin typeface="Arial"/>
              </a:rPr>
              <a:t>στρατηγικός και επιχειρησιακός σχεδιασμός ελληνικών σιδηροδρόμων – 1/6/2021</a:t>
            </a:r>
            <a:endParaRPr lang="el-GR" b="0" strike="noStrike" spc="-1" dirty="0">
              <a:latin typeface="Arial"/>
            </a:endParaRPr>
          </a:p>
          <a:p>
            <a:pPr>
              <a:lnSpc>
                <a:spcPct val="100000"/>
              </a:lnSpc>
              <a:spcBef>
                <a:spcPts val="300"/>
              </a:spcBef>
            </a:pPr>
            <a:endParaRPr lang="el-GR" b="0" strike="noStrike" spc="-1" dirty="0">
              <a:latin typeface="Arial"/>
            </a:endParaRPr>
          </a:p>
        </p:txBody>
      </p:sp>
      <p:sp>
        <p:nvSpPr>
          <p:cNvPr id="319" name="TextShape 4"/>
          <p:cNvSpPr txBox="1"/>
          <p:nvPr/>
        </p:nvSpPr>
        <p:spPr>
          <a:xfrm>
            <a:off x="8462520" y="6049080"/>
            <a:ext cx="2581200" cy="326520"/>
          </a:xfrm>
          <a:prstGeom prst="rect">
            <a:avLst/>
          </a:prstGeom>
          <a:noFill/>
          <a:ln>
            <a:noFill/>
          </a:ln>
        </p:spPr>
        <p:txBody>
          <a:bodyPr anchor="ctr">
            <a:noAutofit/>
          </a:bodyPr>
          <a:lstStyle/>
          <a:p>
            <a:pPr algn="r">
              <a:lnSpc>
                <a:spcPct val="100000"/>
              </a:lnSpc>
            </a:pPr>
            <a:fld id="{F7836629-537E-4AAB-A29F-B74547D538F5}" type="slidenum">
              <a:rPr lang="el-GR" sz="1200" b="0" strike="noStrike" spc="-1">
                <a:solidFill>
                  <a:srgbClr val="1F4E79"/>
                </a:solidFill>
                <a:latin typeface="Calibri"/>
              </a:rPr>
              <a:pPr algn="r">
                <a:lnSpc>
                  <a:spcPct val="100000"/>
                </a:lnSpc>
              </a:pPr>
              <a:t>45</a:t>
            </a:fld>
            <a:endParaRPr lang="el-GR" sz="1200" b="0" strike="noStrike" spc="-1">
              <a:latin typeface="Times New Roman"/>
            </a:endParaRPr>
          </a:p>
        </p:txBody>
      </p:sp>
      <p:pic>
        <p:nvPicPr>
          <p:cNvPr id="320" name="319 - Εικόνα"/>
          <p:cNvPicPr/>
          <p:nvPr/>
        </p:nvPicPr>
        <p:blipFill>
          <a:blip r:embed="rId2"/>
          <a:stretch/>
        </p:blipFill>
        <p:spPr>
          <a:xfrm>
            <a:off x="360000" y="360000"/>
            <a:ext cx="360" cy="360"/>
          </a:xfrm>
          <a:prstGeom prst="rect">
            <a:avLst/>
          </a:prstGeom>
          <a:ln>
            <a:noFill/>
          </a:ln>
        </p:spPr>
      </p:pic>
      <p:sp>
        <p:nvSpPr>
          <p:cNvPr id="6" name="Rectangle 5"/>
          <p:cNvSpPr/>
          <p:nvPr/>
        </p:nvSpPr>
        <p:spPr>
          <a:xfrm>
            <a:off x="3216474" y="476672"/>
            <a:ext cx="8352928" cy="165618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nvPr>
        </p:nvGraphicFramePr>
        <p:xfrm>
          <a:off x="1589" y="1589"/>
          <a:ext cx="1587" cy="1587"/>
        </p:xfrm>
        <a:graphic>
          <a:graphicData uri="http://schemas.openxmlformats.org/presentationml/2006/ole">
            <p:oleObj spid="_x0000_s118786" name="think-cell Slide" r:id="rId4" imgW="360" imgH="360" progId="">
              <p:embed/>
            </p:oleObj>
          </a:graphicData>
        </a:graphic>
      </p:graphicFrame>
      <p:sp>
        <p:nvSpPr>
          <p:cNvPr id="20" name="Rectangle 19">
            <a:extLst>
              <a:ext uri="{FF2B5EF4-FFF2-40B4-BE49-F238E27FC236}">
                <a16:creationId xmlns:a16="http://schemas.microsoft.com/office/drawing/2014/main" xmlns="" id="{CDBE92BB-5E54-4A9F-A4F3-9BC1D2C52C48}"/>
              </a:ext>
            </a:extLst>
          </p:cNvPr>
          <p:cNvSpPr/>
          <p:nvPr/>
        </p:nvSpPr>
        <p:spPr>
          <a:xfrm>
            <a:off x="552178" y="593566"/>
            <a:ext cx="2781649" cy="550898"/>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400" b="1" dirty="0">
                <a:solidFill>
                  <a:schemeClr val="bg1"/>
                </a:solidFill>
              </a:rPr>
              <a:t>Υπουργείο Ναυτιλίας και Νησιωτικής Πολιτικής</a:t>
            </a:r>
          </a:p>
        </p:txBody>
      </p:sp>
      <p:sp>
        <p:nvSpPr>
          <p:cNvPr id="21" name="TextBox 20">
            <a:extLst>
              <a:ext uri="{FF2B5EF4-FFF2-40B4-BE49-F238E27FC236}">
                <a16:creationId xmlns:a16="http://schemas.microsoft.com/office/drawing/2014/main" xmlns="" id="{3B739F02-BE0D-45C9-9F27-370EFC30F019}"/>
              </a:ext>
            </a:extLst>
          </p:cNvPr>
          <p:cNvSpPr txBox="1"/>
          <p:nvPr/>
        </p:nvSpPr>
        <p:spPr>
          <a:xfrm>
            <a:off x="3864546" y="593566"/>
            <a:ext cx="7560840" cy="3744416"/>
          </a:xfrm>
          <a:prstGeom prst="rect">
            <a:avLst/>
          </a:prstGeom>
          <a:noFill/>
        </p:spPr>
        <p:txBody>
          <a:bodyPr wrap="square" rtlCol="0" anchor="t">
            <a:noAutofit/>
          </a:bodyPr>
          <a:lstStyle/>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    Αναβάθμιση της ναυτικής εκπαίδευσης</a:t>
            </a:r>
            <a:r>
              <a:rPr lang="en-US" dirty="0">
                <a:latin typeface="Arial" panose="020B0604020202020204" pitchFamily="34" charset="0"/>
                <a:cs typeface="Arial" panose="020B0604020202020204" pitchFamily="34" charset="0"/>
              </a:rPr>
              <a:t> </a:t>
            </a:r>
            <a:r>
              <a:rPr lang="el-GR" spc="-1" dirty="0">
                <a:solidFill>
                  <a:srgbClr val="000000"/>
                </a:solidFill>
              </a:rPr>
              <a:t>-31/12/2021</a:t>
            </a:r>
            <a:endParaRPr lang="el-GR"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    Υιοθέτηση Ολοκληρωμένης Εθνικής Πολιτικής Λιμένων και ενός νέου μοντέλου Λιμενικής Διακυβέρνησης περιφερειακών λιμένων  (λιμενικά ταμεία κα)</a:t>
            </a:r>
            <a:r>
              <a:rPr lang="en-US" dirty="0">
                <a:latin typeface="Arial" panose="020B0604020202020204" pitchFamily="34" charset="0"/>
                <a:cs typeface="Arial" panose="020B0604020202020204" pitchFamily="34" charset="0"/>
              </a:rPr>
              <a:t> </a:t>
            </a:r>
            <a:r>
              <a:rPr lang="el-GR" spc="-1" dirty="0">
                <a:solidFill>
                  <a:srgbClr val="000000"/>
                </a:solidFill>
              </a:rPr>
              <a:t>-31/12/2021</a:t>
            </a:r>
            <a:endParaRPr lang="el-GR"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    Εκπόνηση στρατηγικής για τη γαλάζια ανάπτυξη και το νησιωτικό χώρο</a:t>
            </a:r>
            <a:r>
              <a:rPr lang="en-US" dirty="0">
                <a:latin typeface="Arial" panose="020B0604020202020204" pitchFamily="34" charset="0"/>
                <a:cs typeface="Arial" panose="020B0604020202020204" pitchFamily="34" charset="0"/>
              </a:rPr>
              <a:t> </a:t>
            </a:r>
            <a:r>
              <a:rPr lang="el-GR" spc="-1" dirty="0">
                <a:solidFill>
                  <a:srgbClr val="000000"/>
                </a:solidFill>
              </a:rPr>
              <a:t>-31/12/2021</a:t>
            </a:r>
            <a:endParaRPr lang="el-GR"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    Ανάπτυξη Εθνικού Συστήματος Ολοκληρωμένης Θαλάσσιας Επιτήρησης (ΕΣΟΘΕ) το.</a:t>
            </a:r>
            <a:r>
              <a:rPr lang="en-US" dirty="0">
                <a:latin typeface="Arial" panose="020B0604020202020204" pitchFamily="34" charset="0"/>
                <a:cs typeface="Arial" panose="020B0604020202020204" pitchFamily="34" charset="0"/>
              </a:rPr>
              <a:t> </a:t>
            </a:r>
            <a:r>
              <a:rPr lang="el-GR" spc="-1" dirty="0">
                <a:solidFill>
                  <a:srgbClr val="000000"/>
                </a:solidFill>
              </a:rPr>
              <a:t>-31/12/2021</a:t>
            </a:r>
            <a:endParaRPr lang="el-GR" dirty="0">
              <a:latin typeface="Arial" panose="020B0604020202020204" pitchFamily="34" charset="0"/>
              <a:cs typeface="Arial" panose="020B0604020202020204" pitchFamily="34" charset="0"/>
            </a:endParaRPr>
          </a:p>
          <a:p>
            <a:pPr marL="342900" indent="-342900">
              <a:spcBef>
                <a:spcPts val="300"/>
              </a:spcBef>
              <a:spcAft>
                <a:spcPts val="600"/>
              </a:spcAft>
              <a:buFont typeface="+mj-lt"/>
              <a:buAutoNum type="arabicPeriod"/>
            </a:pPr>
            <a:r>
              <a:rPr lang="el-GR" dirty="0">
                <a:latin typeface="Arial" panose="020B0604020202020204" pitchFamily="34" charset="0"/>
                <a:cs typeface="Arial" panose="020B0604020202020204" pitchFamily="34" charset="0"/>
              </a:rPr>
              <a:t>    Ψηφιακός μετασχηματισμός εθνικού νηολογίου (e-</a:t>
            </a:r>
            <a:r>
              <a:rPr lang="el-GR" dirty="0" err="1">
                <a:latin typeface="Arial" panose="020B0604020202020204" pitchFamily="34" charset="0"/>
                <a:cs typeface="Arial" panose="020B0604020202020204" pitchFamily="34" charset="0"/>
              </a:rPr>
              <a:t>Νηολόγι</a:t>
            </a:r>
            <a:r>
              <a:rPr lang="el-GR" dirty="0">
                <a:latin typeface="Arial" panose="020B0604020202020204" pitchFamily="34" charset="0"/>
                <a:cs typeface="Arial" panose="020B0604020202020204" pitchFamily="34" charset="0"/>
              </a:rPr>
              <a:t>ο)  και διασύνδεση με συγγενή συστήματα (e- Ναυτολόγιο) για τη δημιουργία ενός ΟΠΣ για τη Ναυτιλία.</a:t>
            </a:r>
          </a:p>
        </p:txBody>
      </p:sp>
      <p:sp>
        <p:nvSpPr>
          <p:cNvPr id="6" name="Rectangle 5"/>
          <p:cNvSpPr/>
          <p:nvPr/>
        </p:nvSpPr>
        <p:spPr>
          <a:xfrm>
            <a:off x="3864546" y="593566"/>
            <a:ext cx="7560840" cy="132326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282743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nvPr>
        </p:nvGraphicFramePr>
        <p:xfrm>
          <a:off x="1589" y="1589"/>
          <a:ext cx="1587" cy="1587"/>
        </p:xfrm>
        <a:graphic>
          <a:graphicData uri="http://schemas.openxmlformats.org/presentationml/2006/ole">
            <p:oleObj spid="_x0000_s119810" name="think-cell Slide" r:id="rId4" imgW="360" imgH="360" progId="">
              <p:embed/>
            </p:oleObj>
          </a:graphicData>
        </a:graphic>
      </p:graphicFrame>
      <p:sp>
        <p:nvSpPr>
          <p:cNvPr id="9" name="Rectangle 8">
            <a:extLst>
              <a:ext uri="{FF2B5EF4-FFF2-40B4-BE49-F238E27FC236}">
                <a16:creationId xmlns:a16="http://schemas.microsoft.com/office/drawing/2014/main" xmlns="" id="{B1134ED3-F69B-4F9D-BDD2-828A9E2F2513}"/>
              </a:ext>
            </a:extLst>
          </p:cNvPr>
          <p:cNvSpPr/>
          <p:nvPr/>
        </p:nvSpPr>
        <p:spPr>
          <a:xfrm>
            <a:off x="480170" y="355337"/>
            <a:ext cx="2781649" cy="550898"/>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400" b="1" dirty="0">
                <a:solidFill>
                  <a:schemeClr val="bg1"/>
                </a:solidFill>
              </a:rPr>
              <a:t>Υπουργείο Αγροτικής Ανάπτυξης και Τροφίμων</a:t>
            </a:r>
          </a:p>
        </p:txBody>
      </p:sp>
      <p:sp>
        <p:nvSpPr>
          <p:cNvPr id="10" name="TextBox 9">
            <a:extLst>
              <a:ext uri="{FF2B5EF4-FFF2-40B4-BE49-F238E27FC236}">
                <a16:creationId xmlns:a16="http://schemas.microsoft.com/office/drawing/2014/main" xmlns="" id="{FB1915C4-D069-4166-9055-7413C1156DCD}"/>
              </a:ext>
            </a:extLst>
          </p:cNvPr>
          <p:cNvSpPr txBox="1"/>
          <p:nvPr/>
        </p:nvSpPr>
        <p:spPr>
          <a:xfrm>
            <a:off x="3936554" y="260648"/>
            <a:ext cx="7058211" cy="5281874"/>
          </a:xfrm>
          <a:prstGeom prst="rect">
            <a:avLst/>
          </a:prstGeom>
          <a:noFill/>
        </p:spPr>
        <p:txBody>
          <a:bodyPr wrap="square" rtlCol="0" anchor="ctr">
            <a:noAutofit/>
          </a:bodyPr>
          <a:lstStyle/>
          <a:p>
            <a:pPr marL="342900" indent="-342900">
              <a:lnSpc>
                <a:spcPct val="150000"/>
              </a:lnSpc>
              <a:buFont typeface="+mj-lt"/>
              <a:buAutoNum type="arabicPeriod"/>
            </a:pPr>
            <a:r>
              <a:rPr lang="el-GR" sz="1400" dirty="0">
                <a:latin typeface="Arial" panose="020B0604020202020204" pitchFamily="34" charset="0"/>
                <a:cs typeface="Arial" panose="020B0604020202020204" pitchFamily="34" charset="0"/>
              </a:rPr>
              <a:t>Νόμος για τους Αγροτικούς Συνεταιρισμούς</a:t>
            </a:r>
          </a:p>
          <a:p>
            <a:pPr marL="342900" indent="-342900">
              <a:lnSpc>
                <a:spcPct val="150000"/>
              </a:lnSpc>
              <a:buFont typeface="+mj-lt"/>
              <a:buAutoNum type="arabicPeriod"/>
            </a:pPr>
            <a:r>
              <a:rPr lang="el-GR" sz="1400" dirty="0">
                <a:latin typeface="Arial" panose="020B0604020202020204" pitchFamily="34" charset="0"/>
                <a:cs typeface="Arial" panose="020B0604020202020204" pitchFamily="34" charset="0"/>
              </a:rPr>
              <a:t>Εθνικό Σχέδιο Αρδευτικών Υποδομών</a:t>
            </a:r>
          </a:p>
          <a:p>
            <a:pPr marL="342900" indent="-342900">
              <a:lnSpc>
                <a:spcPct val="150000"/>
              </a:lnSpc>
              <a:buFont typeface="+mj-lt"/>
              <a:buAutoNum type="arabicPeriod"/>
            </a:pPr>
            <a:r>
              <a:rPr lang="el-GR" sz="1400" dirty="0">
                <a:latin typeface="Arial" panose="020B0604020202020204" pitchFamily="34" charset="0"/>
                <a:cs typeface="Arial" panose="020B0604020202020204" pitchFamily="34" charset="0"/>
              </a:rPr>
              <a:t>Νομοθεσία για την </a:t>
            </a:r>
            <a:r>
              <a:rPr lang="el-GR" sz="1400" dirty="0" err="1">
                <a:latin typeface="Arial" panose="020B0604020202020204" pitchFamily="34" charset="0"/>
                <a:cs typeface="Arial" panose="020B0604020202020204" pitchFamily="34" charset="0"/>
              </a:rPr>
              <a:t>αυστηροποίηση</a:t>
            </a:r>
            <a:r>
              <a:rPr lang="el-GR" sz="1400" dirty="0">
                <a:latin typeface="Arial" panose="020B0604020202020204" pitchFamily="34" charset="0"/>
                <a:cs typeface="Arial" panose="020B0604020202020204" pitchFamily="34" charset="0"/>
              </a:rPr>
              <a:t> των ποινικών και διοικητικών κυρώσεων για τις </a:t>
            </a:r>
            <a:r>
              <a:rPr lang="el-GR" sz="1400" dirty="0" err="1">
                <a:latin typeface="Arial" panose="020B0604020202020204" pitchFamily="34" charset="0"/>
                <a:cs typeface="Arial" panose="020B0604020202020204" pitchFamily="34" charset="0"/>
              </a:rPr>
              <a:t>ελληνοποιήσεις</a:t>
            </a:r>
            <a:endParaRPr lang="el-GR" sz="1400" dirty="0">
              <a:latin typeface="Arial" panose="020B0604020202020204" pitchFamily="34" charset="0"/>
              <a:cs typeface="Arial" panose="020B0604020202020204" pitchFamily="34" charset="0"/>
            </a:endParaRPr>
          </a:p>
          <a:p>
            <a:pPr marL="342900" indent="-342900">
              <a:lnSpc>
                <a:spcPct val="150000"/>
              </a:lnSpc>
              <a:buFont typeface="+mj-lt"/>
              <a:buAutoNum type="arabicPeriod"/>
            </a:pPr>
            <a:r>
              <a:rPr lang="el-GR" sz="1400" dirty="0">
                <a:latin typeface="Arial" panose="020B0604020202020204" pitchFamily="34" charset="0"/>
                <a:cs typeface="Arial" panose="020B0604020202020204" pitchFamily="34" charset="0"/>
              </a:rPr>
              <a:t>Εκσυγχρονισμός του νομοθετικού πλαισίου του ΕΛΓΑ</a:t>
            </a:r>
          </a:p>
          <a:p>
            <a:pPr marL="342900" indent="-342900">
              <a:lnSpc>
                <a:spcPct val="150000"/>
              </a:lnSpc>
              <a:buFont typeface="+mj-lt"/>
              <a:buAutoNum type="arabicPeriod"/>
            </a:pPr>
            <a:r>
              <a:rPr lang="el-GR" sz="1400" dirty="0" smtClean="0">
                <a:latin typeface="Arial" panose="020B0604020202020204" pitchFamily="34" charset="0"/>
                <a:cs typeface="Arial" panose="020B0604020202020204" pitchFamily="34" charset="0"/>
              </a:rPr>
              <a:t>Εθνικό </a:t>
            </a:r>
            <a:r>
              <a:rPr lang="el-GR" sz="1400" dirty="0">
                <a:latin typeface="Arial" panose="020B0604020202020204" pitchFamily="34" charset="0"/>
                <a:cs typeface="Arial" panose="020B0604020202020204" pitchFamily="34" charset="0"/>
              </a:rPr>
              <a:t>Σχέδιο για την Φυτοπροστασία</a:t>
            </a:r>
          </a:p>
          <a:p>
            <a:pPr marL="342900" indent="-342900">
              <a:lnSpc>
                <a:spcPct val="150000"/>
              </a:lnSpc>
              <a:buFont typeface="+mj-lt"/>
              <a:buAutoNum type="arabicPeriod"/>
            </a:pPr>
            <a:r>
              <a:rPr lang="el-GR" sz="1400" dirty="0">
                <a:latin typeface="Arial" panose="020B0604020202020204" pitchFamily="34" charset="0"/>
                <a:cs typeface="Arial" panose="020B0604020202020204" pitchFamily="34" charset="0"/>
              </a:rPr>
              <a:t>Υπουργική Απόφαση για την </a:t>
            </a:r>
            <a:r>
              <a:rPr lang="el-GR" sz="1400" dirty="0" err="1">
                <a:latin typeface="Arial" panose="020B0604020202020204" pitchFamily="34" charset="0"/>
                <a:cs typeface="Arial" panose="020B0604020202020204" pitchFamily="34" charset="0"/>
              </a:rPr>
              <a:t>Κλωνική</a:t>
            </a:r>
            <a:r>
              <a:rPr lang="el-GR" sz="1400" dirty="0">
                <a:latin typeface="Arial" panose="020B0604020202020204" pitchFamily="34" charset="0"/>
                <a:cs typeface="Arial" panose="020B0604020202020204" pitchFamily="34" charset="0"/>
              </a:rPr>
              <a:t> Επιλογή</a:t>
            </a:r>
          </a:p>
          <a:p>
            <a:pPr marL="342900" indent="-342900">
              <a:lnSpc>
                <a:spcPct val="150000"/>
              </a:lnSpc>
              <a:buFont typeface="+mj-lt"/>
              <a:buAutoNum type="arabicPeriod"/>
            </a:pPr>
            <a:r>
              <a:rPr lang="el-GR" sz="1400" dirty="0">
                <a:latin typeface="Arial" panose="020B0604020202020204" pitchFamily="34" charset="0"/>
                <a:cs typeface="Arial" panose="020B0604020202020204" pitchFamily="34" charset="0"/>
              </a:rPr>
              <a:t>Προγραμματικές συμβάσεις με τις Περιφέρειες για τη σύνταξη διαχειριστικών σχεδίων βοσκήσιμων γαιών</a:t>
            </a:r>
          </a:p>
          <a:p>
            <a:pPr marL="342900" indent="-342900">
              <a:lnSpc>
                <a:spcPct val="150000"/>
              </a:lnSpc>
              <a:buFont typeface="+mj-lt"/>
              <a:buAutoNum type="arabicPeriod"/>
            </a:pPr>
            <a:r>
              <a:rPr lang="el-GR" sz="1400" dirty="0">
                <a:latin typeface="Arial" panose="020B0604020202020204" pitchFamily="34" charset="0"/>
                <a:cs typeface="Arial" panose="020B0604020202020204" pitchFamily="34" charset="0"/>
              </a:rPr>
              <a:t>Ενσωμάτωση οδηγίας για τις αθέμιτες εμπορικές πρακτικές στον γεωργικό τομέα</a:t>
            </a:r>
          </a:p>
          <a:p>
            <a:pPr marL="342900" indent="-342900">
              <a:lnSpc>
                <a:spcPct val="150000"/>
              </a:lnSpc>
              <a:buFont typeface="+mj-lt"/>
              <a:buAutoNum type="arabicPeriod"/>
            </a:pPr>
            <a:r>
              <a:rPr lang="el-GR" sz="1400" dirty="0" smtClean="0">
                <a:latin typeface="Arial" panose="020B0604020202020204" pitchFamily="34" charset="0"/>
                <a:cs typeface="Arial" panose="020B0604020202020204" pitchFamily="34" charset="0"/>
              </a:rPr>
              <a:t>Νέο </a:t>
            </a:r>
            <a:r>
              <a:rPr lang="el-GR" sz="1400" dirty="0">
                <a:latin typeface="Arial" panose="020B0604020202020204" pitchFamily="34" charset="0"/>
                <a:cs typeface="Arial" panose="020B0604020202020204" pitchFamily="34" charset="0"/>
              </a:rPr>
              <a:t>νομοθετικό πλαίσιο για την </a:t>
            </a:r>
            <a:r>
              <a:rPr lang="el-GR" sz="1400" dirty="0" err="1">
                <a:latin typeface="Arial" panose="020B0604020202020204" pitchFamily="34" charset="0"/>
                <a:cs typeface="Arial" panose="020B0604020202020204" pitchFamily="34" charset="0"/>
              </a:rPr>
              <a:t>αδειοδότηση</a:t>
            </a:r>
            <a:r>
              <a:rPr lang="el-GR" sz="1400" dirty="0">
                <a:latin typeface="Arial" panose="020B0604020202020204" pitchFamily="34" charset="0"/>
                <a:cs typeface="Arial" panose="020B0604020202020204" pitchFamily="34" charset="0"/>
              </a:rPr>
              <a:t> των </a:t>
            </a:r>
            <a:r>
              <a:rPr lang="el-GR" sz="1400" dirty="0" err="1">
                <a:latin typeface="Arial" panose="020B0604020202020204" pitchFamily="34" charset="0"/>
                <a:cs typeface="Arial" panose="020B0604020202020204" pitchFamily="34" charset="0"/>
              </a:rPr>
              <a:t>σταβλικών</a:t>
            </a:r>
            <a:r>
              <a:rPr lang="el-GR" sz="1400" dirty="0">
                <a:latin typeface="Arial" panose="020B0604020202020204" pitchFamily="34" charset="0"/>
                <a:cs typeface="Arial" panose="020B0604020202020204" pitchFamily="34" charset="0"/>
              </a:rPr>
              <a:t> εγκαταστάσεων</a:t>
            </a:r>
          </a:p>
          <a:p>
            <a:pPr marL="342900" indent="-342900">
              <a:lnSpc>
                <a:spcPct val="150000"/>
              </a:lnSpc>
              <a:buFont typeface="+mj-lt"/>
              <a:buAutoNum type="arabicPeriod"/>
            </a:pPr>
            <a:r>
              <a:rPr lang="el-GR" sz="1400" dirty="0">
                <a:latin typeface="Arial" panose="020B0604020202020204" pitchFamily="34" charset="0"/>
                <a:cs typeface="Arial" panose="020B0604020202020204" pitchFamily="34" charset="0"/>
              </a:rPr>
              <a:t>Νέα χρηματοδοτικά εργαλεία για τη χρηματοδότηση του Προγράμματος Αγροτικής Ανάπτυξης </a:t>
            </a:r>
            <a:r>
              <a:rPr lang="el-GR" sz="1400" spc="-1" dirty="0">
                <a:solidFill>
                  <a:srgbClr val="000000"/>
                </a:solidFill>
              </a:rPr>
              <a:t>- 31/12/2020</a:t>
            </a:r>
            <a:endParaRPr lang="el-GR" sz="1400" dirty="0">
              <a:latin typeface="Arial" panose="020B0604020202020204" pitchFamily="34" charset="0"/>
              <a:cs typeface="Arial" panose="020B0604020202020204" pitchFamily="34" charset="0"/>
            </a:endParaRPr>
          </a:p>
          <a:p>
            <a:pPr marL="342900" indent="-342900">
              <a:lnSpc>
                <a:spcPct val="150000"/>
              </a:lnSpc>
              <a:buFont typeface="+mj-lt"/>
              <a:buAutoNum type="arabicPeriod"/>
            </a:pPr>
            <a:r>
              <a:rPr lang="el-GR" sz="1400" dirty="0">
                <a:latin typeface="Arial" panose="020B0604020202020204" pitchFamily="34" charset="0"/>
                <a:cs typeface="Arial" panose="020B0604020202020204" pitchFamily="34" charset="0"/>
              </a:rPr>
              <a:t>Σύσταση Αγροτικού Επιμελητηρίου</a:t>
            </a:r>
          </a:p>
          <a:p>
            <a:pPr marL="342900" indent="-342900">
              <a:lnSpc>
                <a:spcPct val="150000"/>
              </a:lnSpc>
              <a:buFont typeface="+mj-lt"/>
              <a:buAutoNum type="arabicPeriod"/>
            </a:pPr>
            <a:r>
              <a:rPr lang="el-GR" sz="1400" dirty="0" smtClean="0">
                <a:latin typeface="Arial" panose="020B0604020202020204" pitchFamily="34" charset="0"/>
                <a:cs typeface="Arial" panose="020B0604020202020204" pitchFamily="34" charset="0"/>
              </a:rPr>
              <a:t>Αναμόρφωση </a:t>
            </a:r>
            <a:r>
              <a:rPr lang="el-GR" sz="1400" dirty="0">
                <a:latin typeface="Arial" panose="020B0604020202020204" pitchFamily="34" charset="0"/>
                <a:cs typeface="Arial" panose="020B0604020202020204" pitchFamily="34" charset="0"/>
              </a:rPr>
              <a:t>του θεσμικού πλαισίου για την αξιοποίηση της ακίνητης περιουσίας του </a:t>
            </a:r>
            <a:r>
              <a:rPr lang="el-GR" sz="1400" dirty="0" err="1">
                <a:latin typeface="Arial" panose="020B0604020202020204" pitchFamily="34" charset="0"/>
                <a:cs typeface="Arial" panose="020B0604020202020204" pitchFamily="34" charset="0"/>
              </a:rPr>
              <a:t>ΥπΑΑΤ</a:t>
            </a:r>
            <a:r>
              <a:rPr lang="el-GR" sz="1400" dirty="0" smtClean="0">
                <a:latin typeface="Arial" panose="020B0604020202020204" pitchFamily="34" charset="0"/>
                <a:cs typeface="Arial" panose="020B0604020202020204" pitchFamily="34" charset="0"/>
              </a:rPr>
              <a:t>.</a:t>
            </a:r>
            <a:endParaRPr lang="el-GR" sz="1400" dirty="0">
              <a:latin typeface="Arial" panose="020B0604020202020204" pitchFamily="34" charset="0"/>
              <a:cs typeface="Arial" panose="020B0604020202020204" pitchFamily="34" charset="0"/>
            </a:endParaRPr>
          </a:p>
        </p:txBody>
      </p:sp>
      <p:sp>
        <p:nvSpPr>
          <p:cNvPr id="6" name="Rectangle 5"/>
          <p:cNvSpPr/>
          <p:nvPr/>
        </p:nvSpPr>
        <p:spPr>
          <a:xfrm>
            <a:off x="3794439" y="355336"/>
            <a:ext cx="7560840" cy="163350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2174150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TextShape 2"/>
          <p:cNvSpPr txBox="1"/>
          <p:nvPr/>
        </p:nvSpPr>
        <p:spPr>
          <a:xfrm>
            <a:off x="8462520" y="6049080"/>
            <a:ext cx="2581200" cy="326520"/>
          </a:xfrm>
          <a:prstGeom prst="rect">
            <a:avLst/>
          </a:prstGeom>
          <a:noFill/>
          <a:ln>
            <a:noFill/>
          </a:ln>
        </p:spPr>
        <p:txBody>
          <a:bodyPr anchor="ctr">
            <a:noAutofit/>
          </a:bodyPr>
          <a:lstStyle/>
          <a:p>
            <a:pPr algn="r">
              <a:lnSpc>
                <a:spcPct val="100000"/>
              </a:lnSpc>
            </a:pPr>
            <a:fld id="{B3BC76BD-B035-49D5-B3F9-F8D6B9CF201F}" type="slidenum">
              <a:rPr lang="el-GR" sz="1200" b="0" strike="noStrike" spc="-1">
                <a:solidFill>
                  <a:srgbClr val="1F4E79"/>
                </a:solidFill>
                <a:latin typeface="Calibri"/>
              </a:rPr>
              <a:pPr algn="r">
                <a:lnSpc>
                  <a:spcPct val="100000"/>
                </a:lnSpc>
              </a:pPr>
              <a:t>48</a:t>
            </a:fld>
            <a:endParaRPr lang="el-GR" sz="1200" b="0" strike="noStrike" spc="-1">
              <a:latin typeface="Times New Roman"/>
            </a:endParaRPr>
          </a:p>
        </p:txBody>
      </p:sp>
      <p:sp>
        <p:nvSpPr>
          <p:cNvPr id="313" name="CustomShape 3"/>
          <p:cNvSpPr/>
          <p:nvPr/>
        </p:nvSpPr>
        <p:spPr>
          <a:xfrm>
            <a:off x="552178" y="404144"/>
            <a:ext cx="2616840" cy="49248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l-GR" b="1" strike="noStrike" spc="-1" dirty="0">
                <a:solidFill>
                  <a:srgbClr val="FFFFFF"/>
                </a:solidFill>
                <a:latin typeface="Calibri"/>
              </a:rPr>
              <a:t>Υπουργείο Τουρισμού</a:t>
            </a:r>
            <a:endParaRPr lang="el-GR" b="0" strike="noStrike" spc="-1" dirty="0">
              <a:latin typeface="Arial"/>
            </a:endParaRPr>
          </a:p>
        </p:txBody>
      </p:sp>
      <p:sp>
        <p:nvSpPr>
          <p:cNvPr id="314" name="CustomShape 4"/>
          <p:cNvSpPr/>
          <p:nvPr/>
        </p:nvSpPr>
        <p:spPr>
          <a:xfrm>
            <a:off x="3504506" y="404144"/>
            <a:ext cx="7392272" cy="554513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343080" indent="-342720">
              <a:spcBef>
                <a:spcPts val="300"/>
              </a:spcBef>
              <a:spcAft>
                <a:spcPts val="601"/>
              </a:spcAft>
              <a:buClr>
                <a:srgbClr val="000000"/>
              </a:buClr>
              <a:buFont typeface="Calibri Light"/>
              <a:buAutoNum type="arabicPeriod"/>
            </a:pPr>
            <a:r>
              <a:rPr lang="el-GR" sz="1600" spc="-1" dirty="0">
                <a:solidFill>
                  <a:srgbClr val="000000"/>
                </a:solidFill>
              </a:rPr>
              <a:t>Δημιουργία νέου νομοθετικού πλαισίου για τις Ειδικές Μορφές Τουρισμού:  - 1/12/2021</a:t>
            </a:r>
            <a:r>
              <a:rPr lang="el-GR" sz="2000" dirty="0"/>
              <a:t/>
            </a:r>
            <a:br>
              <a:rPr lang="el-GR" sz="2000" dirty="0"/>
            </a:br>
            <a:r>
              <a:rPr lang="el-GR" sz="1600" spc="-1" dirty="0">
                <a:solidFill>
                  <a:srgbClr val="000000"/>
                </a:solidFill>
              </a:rPr>
              <a:t>	α. Καταδυτικός Τουρισμός - 1/3/2020</a:t>
            </a:r>
            <a:r>
              <a:rPr lang="el-GR" sz="2000" dirty="0"/>
              <a:t/>
            </a:r>
            <a:br>
              <a:rPr lang="el-GR" sz="2000" dirty="0"/>
            </a:br>
            <a:r>
              <a:rPr lang="el-GR" sz="1600" spc="-1" dirty="0">
                <a:solidFill>
                  <a:srgbClr val="000000"/>
                </a:solidFill>
              </a:rPr>
              <a:t>	β. Ενίσχυση Silver Τουρισμού- 1/12/2021</a:t>
            </a:r>
            <a:r>
              <a:rPr lang="el-GR" sz="2000" dirty="0"/>
              <a:t/>
            </a:r>
            <a:br>
              <a:rPr lang="el-GR" sz="2000" dirty="0"/>
            </a:br>
            <a:r>
              <a:rPr lang="el-GR" sz="1600" spc="-1" dirty="0">
                <a:solidFill>
                  <a:srgbClr val="000000"/>
                </a:solidFill>
              </a:rPr>
              <a:t>	γ. Αναρριχητικός Τουρισμός- 1/6/2021</a:t>
            </a:r>
            <a:endParaRPr lang="el-GR" sz="1600" spc="-1" dirty="0"/>
          </a:p>
          <a:p>
            <a:pPr marL="343080" indent="-342720">
              <a:lnSpc>
                <a:spcPct val="100000"/>
              </a:lnSpc>
              <a:spcBef>
                <a:spcPts val="300"/>
              </a:spcBef>
              <a:spcAft>
                <a:spcPts val="601"/>
              </a:spcAft>
              <a:buClr>
                <a:srgbClr val="000000"/>
              </a:buClr>
              <a:buFont typeface="Calibri Light"/>
              <a:buAutoNum type="arabicPeriod"/>
            </a:pPr>
            <a:r>
              <a:rPr lang="el-GR" sz="1600" spc="-1" dirty="0" smtClean="0">
                <a:solidFill>
                  <a:srgbClr val="000000"/>
                </a:solidFill>
              </a:rPr>
              <a:t>Απλοποίηση </a:t>
            </a:r>
            <a:r>
              <a:rPr lang="el-GR" sz="1600" spc="-1" dirty="0">
                <a:solidFill>
                  <a:srgbClr val="000000"/>
                </a:solidFill>
              </a:rPr>
              <a:t>της </a:t>
            </a:r>
            <a:r>
              <a:rPr lang="el-GR" sz="1600" spc="-1" dirty="0" err="1">
                <a:solidFill>
                  <a:srgbClr val="000000"/>
                </a:solidFill>
              </a:rPr>
              <a:t>χωροθέτησης</a:t>
            </a:r>
            <a:r>
              <a:rPr lang="el-GR" sz="1600" spc="-1" dirty="0">
                <a:solidFill>
                  <a:srgbClr val="000000"/>
                </a:solidFill>
              </a:rPr>
              <a:t> και </a:t>
            </a:r>
            <a:r>
              <a:rPr lang="el-GR" sz="1600" spc="-1" dirty="0" err="1">
                <a:solidFill>
                  <a:srgbClr val="000000"/>
                </a:solidFill>
              </a:rPr>
              <a:t>αδειοδότησης</a:t>
            </a:r>
            <a:r>
              <a:rPr lang="el-GR" sz="1600" spc="-1" dirty="0">
                <a:solidFill>
                  <a:srgbClr val="000000"/>
                </a:solidFill>
              </a:rPr>
              <a:t> των Τουριστικών λιμένων (Μαρίνες) – 1/2/2021</a:t>
            </a:r>
            <a:endParaRPr lang="el-GR" sz="1600" spc="-1" dirty="0"/>
          </a:p>
          <a:p>
            <a:pPr marL="343080" indent="-342720">
              <a:lnSpc>
                <a:spcPct val="100000"/>
              </a:lnSpc>
              <a:spcBef>
                <a:spcPts val="300"/>
              </a:spcBef>
              <a:spcAft>
                <a:spcPts val="601"/>
              </a:spcAft>
              <a:buClr>
                <a:srgbClr val="000000"/>
              </a:buClr>
              <a:buFont typeface="Calibri Light"/>
              <a:buAutoNum type="arabicPeriod"/>
            </a:pPr>
            <a:r>
              <a:rPr lang="el-GR" sz="1600" spc="-1" dirty="0">
                <a:solidFill>
                  <a:srgbClr val="000000"/>
                </a:solidFill>
              </a:rPr>
              <a:t>Αναβάθμιση και εκσυγχρονισμός της τουριστικής επαγγελματικής εκπαίδευσης:  - 1/5/2020 </a:t>
            </a:r>
            <a:r>
              <a:rPr lang="el-GR" sz="2000" dirty="0"/>
              <a:t/>
            </a:r>
            <a:br>
              <a:rPr lang="el-GR" sz="2000" dirty="0"/>
            </a:br>
            <a:r>
              <a:rPr lang="el-GR" sz="1600" spc="-1" dirty="0">
                <a:solidFill>
                  <a:srgbClr val="000000"/>
                </a:solidFill>
              </a:rPr>
              <a:t>	α. Αναβάθμιση των Ανωτέρων Σχολών Τουριστικής Εκπαίδευσης (ΑΣΤΕ),           - 15/5/2020  ή/και</a:t>
            </a:r>
            <a:r>
              <a:rPr lang="el-GR" sz="2000" dirty="0"/>
              <a:t/>
            </a:r>
            <a:br>
              <a:rPr lang="el-GR" sz="2000" dirty="0"/>
            </a:br>
            <a:r>
              <a:rPr lang="el-GR" sz="1600" spc="-1" dirty="0">
                <a:solidFill>
                  <a:srgbClr val="000000"/>
                </a:solidFill>
              </a:rPr>
              <a:t>	β. Ίδρυση Πανεπιστημίου/Ακαδημίας Τουρισμού και Ινστιτούτου Τουριστικών Ερευνών – 1/5/2020</a:t>
            </a:r>
            <a:endParaRPr lang="el-GR" sz="1600" spc="-1" dirty="0"/>
          </a:p>
          <a:p>
            <a:pPr marL="343080" indent="-342720">
              <a:lnSpc>
                <a:spcPct val="100000"/>
              </a:lnSpc>
              <a:spcBef>
                <a:spcPts val="300"/>
              </a:spcBef>
              <a:spcAft>
                <a:spcPts val="601"/>
              </a:spcAft>
              <a:buClr>
                <a:srgbClr val="000000"/>
              </a:buClr>
              <a:buFont typeface="Calibri Light"/>
              <a:buAutoNum type="arabicPeriod"/>
            </a:pPr>
            <a:r>
              <a:rPr lang="el-GR" sz="1600" b="0" strike="noStrike" spc="-1" dirty="0" smtClean="0">
                <a:solidFill>
                  <a:srgbClr val="000000"/>
                </a:solidFill>
                <a:latin typeface="Arial"/>
              </a:rPr>
              <a:t>Νομοθετική </a:t>
            </a:r>
            <a:r>
              <a:rPr lang="el-GR" sz="1600" b="0" strike="noStrike" spc="-1" dirty="0">
                <a:solidFill>
                  <a:srgbClr val="000000"/>
                </a:solidFill>
                <a:latin typeface="Arial"/>
              </a:rPr>
              <a:t>πρωτοβουλία για την ίδρυση Φορέα Διαχείρισης Προορισμού «Σαντορίνη» - 1/7/2020</a:t>
            </a:r>
            <a:endParaRPr lang="el-GR" sz="1600" b="0" strike="noStrike" spc="-1" dirty="0">
              <a:latin typeface="Arial"/>
            </a:endParaRPr>
          </a:p>
          <a:p>
            <a:pPr marL="343080" indent="-342720">
              <a:lnSpc>
                <a:spcPct val="100000"/>
              </a:lnSpc>
              <a:spcBef>
                <a:spcPts val="300"/>
              </a:spcBef>
              <a:spcAft>
                <a:spcPts val="601"/>
              </a:spcAft>
              <a:buClr>
                <a:srgbClr val="000000"/>
              </a:buClr>
              <a:buFont typeface="Calibri Light"/>
              <a:buAutoNum type="arabicPeriod"/>
            </a:pPr>
            <a:r>
              <a:rPr lang="el-GR" sz="1600" b="0" strike="noStrike" spc="-1" dirty="0" smtClean="0">
                <a:solidFill>
                  <a:srgbClr val="000000"/>
                </a:solidFill>
                <a:latin typeface="Arial"/>
              </a:rPr>
              <a:t>Δημιουργία </a:t>
            </a:r>
            <a:r>
              <a:rPr lang="el-GR" sz="1600" b="0" strike="noStrike" spc="-1" dirty="0">
                <a:solidFill>
                  <a:srgbClr val="000000"/>
                </a:solidFill>
                <a:latin typeface="Arial"/>
              </a:rPr>
              <a:t>στο Εθνικό Λογιστικό Σύστημα Δορυφόρου Λογαριασμού για τον Τουρισμό</a:t>
            </a:r>
            <a:endParaRPr lang="el-GR" sz="1600" b="0" strike="noStrike" spc="-1" dirty="0">
              <a:latin typeface="Arial"/>
            </a:endParaRPr>
          </a:p>
          <a:p>
            <a:pPr>
              <a:lnSpc>
                <a:spcPct val="100000"/>
              </a:lnSpc>
              <a:spcBef>
                <a:spcPts val="300"/>
              </a:spcBef>
            </a:pPr>
            <a:endParaRPr lang="el-GR" sz="1600" b="0" strike="noStrike" spc="-1" dirty="0">
              <a:latin typeface="Arial"/>
            </a:endParaRPr>
          </a:p>
        </p:txBody>
      </p:sp>
      <p:pic>
        <p:nvPicPr>
          <p:cNvPr id="315" name="314 - Εικόνα"/>
          <p:cNvPicPr/>
          <p:nvPr/>
        </p:nvPicPr>
        <p:blipFill>
          <a:blip r:embed="rId2"/>
          <a:stretch/>
        </p:blipFill>
        <p:spPr>
          <a:xfrm>
            <a:off x="360000" y="360000"/>
            <a:ext cx="360" cy="360"/>
          </a:xfrm>
          <a:prstGeom prst="rect">
            <a:avLst/>
          </a:prstGeom>
          <a:ln>
            <a:noFill/>
          </a:ln>
        </p:spPr>
      </p:pic>
      <p:sp>
        <p:nvSpPr>
          <p:cNvPr id="6" name="Rectangle 5"/>
          <p:cNvSpPr/>
          <p:nvPr/>
        </p:nvSpPr>
        <p:spPr>
          <a:xfrm>
            <a:off x="3420222" y="360000"/>
            <a:ext cx="7560840" cy="3573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CustomShape 1"/>
          <p:cNvSpPr/>
          <p:nvPr/>
        </p:nvSpPr>
        <p:spPr>
          <a:xfrm>
            <a:off x="1719489" y="1988840"/>
            <a:ext cx="8857440" cy="2656316"/>
          </a:xfrm>
          <a:prstGeom prst="rect">
            <a:avLst/>
          </a:prstGeom>
          <a:solidFill>
            <a:schemeClr val="bg2"/>
          </a:solidFill>
          <a:ln w="38100">
            <a:solidFill>
              <a:schemeClr val="accent1">
                <a:lumMod val="50000"/>
              </a:schemeClr>
            </a:solidFill>
          </a:ln>
        </p:spPr>
        <p:style>
          <a:lnRef idx="0">
            <a:scrgbClr r="0" g="0" b="0"/>
          </a:lnRef>
          <a:fillRef idx="0">
            <a:scrgbClr r="0" g="0" b="0"/>
          </a:fillRef>
          <a:effectRef idx="0">
            <a:scrgbClr r="0" g="0" b="0"/>
          </a:effectRef>
          <a:fontRef idx="minor"/>
        </p:style>
        <p:txBody>
          <a:bodyPr lIns="90000" tIns="45000" rIns="288000" bIns="45000" anchor="ctr">
            <a:noAutofit/>
          </a:bodyPr>
          <a:lstStyle/>
          <a:p>
            <a:pPr algn="ctr">
              <a:spcAft>
                <a:spcPts val="2400"/>
              </a:spcAft>
            </a:pPr>
            <a:r>
              <a:rPr lang="el-GR" sz="2400" b="0" strike="noStrike" spc="-1" dirty="0">
                <a:solidFill>
                  <a:srgbClr val="222222"/>
                </a:solidFill>
                <a:latin typeface="+mj-lt"/>
                <a:ea typeface="PingFang SC"/>
              </a:rPr>
              <a:t>«Την </a:t>
            </a:r>
            <a:r>
              <a:rPr lang="el-GR" sz="2400" b="0" strike="noStrike" spc="-1" dirty="0" err="1">
                <a:solidFill>
                  <a:srgbClr val="222222"/>
                </a:solidFill>
                <a:latin typeface="+mj-lt"/>
                <a:ea typeface="PingFang SC"/>
              </a:rPr>
              <a:t>αξίαν</a:t>
            </a:r>
            <a:r>
              <a:rPr lang="el-GR" sz="2400" b="0" strike="noStrike" spc="-1" dirty="0">
                <a:solidFill>
                  <a:srgbClr val="222222"/>
                </a:solidFill>
                <a:latin typeface="+mj-lt"/>
                <a:ea typeface="PingFang SC"/>
              </a:rPr>
              <a:t> εν τη πολιτική δεν </a:t>
            </a:r>
            <a:r>
              <a:rPr lang="el-GR" sz="2400" b="0" strike="noStrike" spc="-1" dirty="0" err="1">
                <a:solidFill>
                  <a:srgbClr val="222222"/>
                </a:solidFill>
                <a:latin typeface="+mj-lt"/>
                <a:ea typeface="PingFang SC"/>
              </a:rPr>
              <a:t>έχουσιν</a:t>
            </a:r>
            <a:r>
              <a:rPr lang="el-GR" sz="2400" b="0" strike="noStrike" spc="-1" dirty="0">
                <a:solidFill>
                  <a:srgbClr val="222222"/>
                </a:solidFill>
                <a:latin typeface="+mj-lt"/>
                <a:ea typeface="PingFang SC"/>
              </a:rPr>
              <a:t> εκείνοι </a:t>
            </a:r>
            <a:r>
              <a:rPr lang="el-GR" sz="2400" b="0" strike="noStrike" spc="-1" dirty="0" err="1">
                <a:solidFill>
                  <a:srgbClr val="222222"/>
                </a:solidFill>
                <a:latin typeface="+mj-lt"/>
                <a:ea typeface="PingFang SC"/>
              </a:rPr>
              <a:t>οίτινες</a:t>
            </a:r>
            <a:r>
              <a:rPr lang="el-GR" sz="2400" b="0" strike="noStrike" spc="-1" dirty="0">
                <a:solidFill>
                  <a:srgbClr val="222222"/>
                </a:solidFill>
                <a:latin typeface="+mj-lt"/>
                <a:ea typeface="PingFang SC"/>
              </a:rPr>
              <a:t> εκφέρουν ιδέαν τινά, αλλά η αξία έγκειται εις την </a:t>
            </a:r>
            <a:r>
              <a:rPr lang="el-GR" sz="2400" b="0" strike="noStrike" spc="-1" dirty="0" err="1">
                <a:solidFill>
                  <a:srgbClr val="222222"/>
                </a:solidFill>
                <a:latin typeface="+mj-lt"/>
                <a:ea typeface="PingFang SC"/>
              </a:rPr>
              <a:t>εφαρμογήν</a:t>
            </a:r>
            <a:r>
              <a:rPr lang="el-GR" sz="2400" b="0" strike="noStrike" spc="-1" dirty="0">
                <a:solidFill>
                  <a:srgbClr val="222222"/>
                </a:solidFill>
                <a:latin typeface="+mj-lt"/>
                <a:ea typeface="PingFang SC"/>
              </a:rPr>
              <a:t> της»</a:t>
            </a:r>
            <a:endParaRPr lang="en-US" sz="2400" spc="-1" dirty="0">
              <a:solidFill>
                <a:srgbClr val="222222"/>
              </a:solidFill>
              <a:latin typeface="+mj-lt"/>
              <a:ea typeface="PingFang SC"/>
            </a:endParaRPr>
          </a:p>
          <a:p>
            <a:pPr algn="r">
              <a:spcAft>
                <a:spcPts val="799"/>
              </a:spcAft>
            </a:pPr>
            <a:r>
              <a:rPr lang="el-GR" sz="2400" b="0" strike="noStrike" spc="-1" dirty="0">
                <a:solidFill>
                  <a:srgbClr val="222222"/>
                </a:solidFill>
                <a:latin typeface="+mj-lt"/>
                <a:ea typeface="PingFang SC"/>
              </a:rPr>
              <a:t>Χαρίλαος Τρικούπης, 1880</a:t>
            </a:r>
            <a:endParaRPr lang="el-GR" sz="2400" b="0" strike="noStrike" spc="-1" dirty="0">
              <a:latin typeface="+mj-lt"/>
            </a:endParaRPr>
          </a:p>
        </p:txBody>
      </p:sp>
      <p:sp>
        <p:nvSpPr>
          <p:cNvPr id="275" name="CustomShape 2"/>
          <p:cNvSpPr/>
          <p:nvPr/>
        </p:nvSpPr>
        <p:spPr>
          <a:xfrm>
            <a:off x="667506" y="285728"/>
            <a:ext cx="9894240" cy="66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el-GR" sz="3200" b="0" strike="noStrike" spc="-1" dirty="0" smtClean="0">
                <a:solidFill>
                  <a:srgbClr val="FF0000"/>
                </a:solidFill>
                <a:latin typeface="Arial"/>
                <a:ea typeface="DejaVu Sans"/>
              </a:rPr>
              <a:t>Αντί επιλόγου</a:t>
            </a:r>
            <a:endParaRPr lang="el-GR" sz="3200" b="0" strike="noStrike" spc="-1" dirty="0">
              <a:solidFill>
                <a:srgbClr val="FF0000"/>
              </a:solidFill>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4"/>
                                        </p:tgtEl>
                                        <p:attrNameLst>
                                          <p:attrName>style.visibility</p:attrName>
                                        </p:attrNameLst>
                                      </p:cBhvr>
                                      <p:to>
                                        <p:strVal val="visible"/>
                                      </p:to>
                                    </p:set>
                                    <p:animEffect transition="in" filter="wipe(down)">
                                      <p:cBhvr>
                                        <p:cTn id="7" dur="500"/>
                                        <p:tgtEl>
                                          <p:spTgt spid="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p14="http://schemas.microsoft.com/office/powerpoint/2010/main" xmlns="" val="3129405438"/>
              </p:ext>
            </p:extLst>
          </p:nvPr>
        </p:nvGraphicFramePr>
        <p:xfrm>
          <a:off x="1589" y="1589"/>
          <a:ext cx="1587" cy="1587"/>
        </p:xfrm>
        <a:graphic>
          <a:graphicData uri="http://schemas.openxmlformats.org/presentationml/2006/ole">
            <p:oleObj spid="_x0000_s112642" name="think-cell Slide" r:id="rId5" imgW="360" imgH="360" progId="">
              <p:embed/>
            </p:oleObj>
          </a:graphicData>
        </a:graphic>
      </p:graphicFrame>
      <p:sp>
        <p:nvSpPr>
          <p:cNvPr id="3" name="Rectangle 2" hidden="1">
            <a:extLst>
              <a:ext uri="{FF2B5EF4-FFF2-40B4-BE49-F238E27FC236}">
                <a16:creationId xmlns:a16="http://schemas.microsoft.com/office/drawing/2014/main" xmlns="" id="{681B028F-E8FA-4D10-AC37-FC2EE81A7EEF}"/>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90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54" name="Rectangle 53">
            <a:extLst>
              <a:ext uri="{FF2B5EF4-FFF2-40B4-BE49-F238E27FC236}">
                <a16:creationId xmlns:a16="http://schemas.microsoft.com/office/drawing/2014/main" xmlns="" id="{BDCA0C14-6535-4397-87A6-771478F01A6B}"/>
              </a:ext>
            </a:extLst>
          </p:cNvPr>
          <p:cNvSpPr/>
          <p:nvPr/>
        </p:nvSpPr>
        <p:spPr>
          <a:xfrm>
            <a:off x="3162056" y="1426084"/>
            <a:ext cx="8673926" cy="2130786"/>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200" b="1" dirty="0">
              <a:solidFill>
                <a:schemeClr val="accent1">
                  <a:lumMod val="50000"/>
                </a:schemeClr>
              </a:solidFill>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normAutofit/>
          </a:bodyPr>
          <a:lstStyle/>
          <a:p>
            <a:r>
              <a:rPr lang="el-GR" dirty="0"/>
              <a:t>Υπεύθυνοι λειτουργίας πληροφοριακού συστήματος «ΜΑΖΙ»</a:t>
            </a:r>
            <a:r>
              <a:rPr lang="en-US" dirty="0"/>
              <a:t> </a:t>
            </a:r>
            <a:r>
              <a:rPr lang="el-GR" dirty="0"/>
              <a:t>και δυνατότητα πρόσβασης</a:t>
            </a:r>
          </a:p>
        </p:txBody>
      </p:sp>
      <p:grpSp>
        <p:nvGrpSpPr>
          <p:cNvPr id="4" name="Group 56">
            <a:extLst>
              <a:ext uri="{FF2B5EF4-FFF2-40B4-BE49-F238E27FC236}">
                <a16:creationId xmlns:a16="http://schemas.microsoft.com/office/drawing/2014/main" xmlns="" id="{4CEAE9E8-FE9C-473C-91EA-CCDFB202388F}"/>
              </a:ext>
            </a:extLst>
          </p:cNvPr>
          <p:cNvGrpSpPr/>
          <p:nvPr/>
        </p:nvGrpSpPr>
        <p:grpSpPr>
          <a:xfrm>
            <a:off x="687047" y="3874646"/>
            <a:ext cx="698491" cy="698400"/>
            <a:chOff x="4325112" y="2272755"/>
            <a:chExt cx="720108" cy="720000"/>
          </a:xfrm>
          <a:solidFill>
            <a:schemeClr val="accent5"/>
          </a:solidFill>
        </p:grpSpPr>
        <p:sp>
          <p:nvSpPr>
            <p:cNvPr id="58" name="Freeform 22">
              <a:extLst>
                <a:ext uri="{FF2B5EF4-FFF2-40B4-BE49-F238E27FC236}">
                  <a16:creationId xmlns:a16="http://schemas.microsoft.com/office/drawing/2014/main" xmlns="" id="{A0D9E506-608D-4FB7-B46F-AB147FE8BD36}"/>
                </a:ext>
              </a:extLst>
            </p:cNvPr>
            <p:cNvSpPr>
              <a:spLocks noEditPoints="1"/>
            </p:cNvSpPr>
            <p:nvPr/>
          </p:nvSpPr>
          <p:spPr bwMode="auto">
            <a:xfrm>
              <a:off x="4325112" y="2272755"/>
              <a:ext cx="720108" cy="720000"/>
            </a:xfrm>
            <a:custGeom>
              <a:avLst/>
              <a:gdLst>
                <a:gd name="T0" fmla="*/ 0 w 6696"/>
                <a:gd name="T1" fmla="*/ 0 h 6695"/>
                <a:gd name="T2" fmla="*/ 0 w 6696"/>
                <a:gd name="T3" fmla="*/ 6695 h 6695"/>
                <a:gd name="T4" fmla="*/ 6696 w 6696"/>
                <a:gd name="T5" fmla="*/ 6695 h 6695"/>
                <a:gd name="T6" fmla="*/ 6696 w 6696"/>
                <a:gd name="T7" fmla="*/ 0 h 6695"/>
                <a:gd name="T8" fmla="*/ 0 w 6696"/>
                <a:gd name="T9" fmla="*/ 0 h 6695"/>
                <a:gd name="T10" fmla="*/ 6410 w 6696"/>
                <a:gd name="T11" fmla="*/ 6411 h 6695"/>
                <a:gd name="T12" fmla="*/ 284 w 6696"/>
                <a:gd name="T13" fmla="*/ 6411 h 6695"/>
                <a:gd name="T14" fmla="*/ 284 w 6696"/>
                <a:gd name="T15" fmla="*/ 286 h 6695"/>
                <a:gd name="T16" fmla="*/ 6410 w 6696"/>
                <a:gd name="T17" fmla="*/ 286 h 6695"/>
                <a:gd name="T18" fmla="*/ 6410 w 6696"/>
                <a:gd name="T19" fmla="*/ 6411 h 6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696" h="6695">
                  <a:moveTo>
                    <a:pt x="0" y="0"/>
                  </a:moveTo>
                  <a:lnTo>
                    <a:pt x="0" y="6695"/>
                  </a:lnTo>
                  <a:lnTo>
                    <a:pt x="6696" y="6695"/>
                  </a:lnTo>
                  <a:lnTo>
                    <a:pt x="6696" y="0"/>
                  </a:lnTo>
                  <a:lnTo>
                    <a:pt x="0" y="0"/>
                  </a:lnTo>
                  <a:close/>
                  <a:moveTo>
                    <a:pt x="6410" y="6411"/>
                  </a:moveTo>
                  <a:lnTo>
                    <a:pt x="284" y="6411"/>
                  </a:lnTo>
                  <a:lnTo>
                    <a:pt x="284" y="286"/>
                  </a:lnTo>
                  <a:lnTo>
                    <a:pt x="6410" y="286"/>
                  </a:lnTo>
                  <a:lnTo>
                    <a:pt x="6410" y="641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US" sz="1400"/>
            </a:p>
          </p:txBody>
        </p:sp>
        <p:sp>
          <p:nvSpPr>
            <p:cNvPr id="63" name="Freeform 23">
              <a:extLst>
                <a:ext uri="{FF2B5EF4-FFF2-40B4-BE49-F238E27FC236}">
                  <a16:creationId xmlns:a16="http://schemas.microsoft.com/office/drawing/2014/main" xmlns="" id="{96292736-8A75-4CE6-8EB2-2349F6F5AAA9}"/>
                </a:ext>
              </a:extLst>
            </p:cNvPr>
            <p:cNvSpPr>
              <a:spLocks noEditPoints="1"/>
            </p:cNvSpPr>
            <p:nvPr/>
          </p:nvSpPr>
          <p:spPr bwMode="auto">
            <a:xfrm>
              <a:off x="4402113" y="2345454"/>
              <a:ext cx="570408" cy="570300"/>
            </a:xfrm>
            <a:custGeom>
              <a:avLst/>
              <a:gdLst>
                <a:gd name="T0" fmla="*/ 2244 w 5304"/>
                <a:gd name="T1" fmla="*/ 3923 h 5303"/>
                <a:gd name="T2" fmla="*/ 2946 w 5304"/>
                <a:gd name="T3" fmla="*/ 4147 h 5303"/>
                <a:gd name="T4" fmla="*/ 3570 w 5304"/>
                <a:gd name="T5" fmla="*/ 4137 h 5303"/>
                <a:gd name="T6" fmla="*/ 3958 w 5304"/>
                <a:gd name="T7" fmla="*/ 4031 h 5303"/>
                <a:gd name="T8" fmla="*/ 4324 w 5304"/>
                <a:gd name="T9" fmla="*/ 3851 h 5303"/>
                <a:gd name="T10" fmla="*/ 4656 w 5304"/>
                <a:gd name="T11" fmla="*/ 3593 h 5303"/>
                <a:gd name="T12" fmla="*/ 4896 w 5304"/>
                <a:gd name="T13" fmla="*/ 3321 h 5303"/>
                <a:gd name="T14" fmla="*/ 5106 w 5304"/>
                <a:gd name="T15" fmla="*/ 2973 h 5303"/>
                <a:gd name="T16" fmla="*/ 5242 w 5304"/>
                <a:gd name="T17" fmla="*/ 2592 h 5303"/>
                <a:gd name="T18" fmla="*/ 5302 w 5304"/>
                <a:gd name="T19" fmla="*/ 2188 h 5303"/>
                <a:gd name="T20" fmla="*/ 5290 w 5304"/>
                <a:gd name="T21" fmla="*/ 1824 h 5303"/>
                <a:gd name="T22" fmla="*/ 5200 w 5304"/>
                <a:gd name="T23" fmla="*/ 1428 h 5303"/>
                <a:gd name="T24" fmla="*/ 5036 w 5304"/>
                <a:gd name="T25" fmla="*/ 1058 h 5303"/>
                <a:gd name="T26" fmla="*/ 4800 w 5304"/>
                <a:gd name="T27" fmla="*/ 724 h 5303"/>
                <a:gd name="T28" fmla="*/ 4540 w 5304"/>
                <a:gd name="T29" fmla="*/ 470 h 5303"/>
                <a:gd name="T30" fmla="*/ 4202 w 5304"/>
                <a:gd name="T31" fmla="*/ 244 h 5303"/>
                <a:gd name="T32" fmla="*/ 3828 w 5304"/>
                <a:gd name="T33" fmla="*/ 88 h 5303"/>
                <a:gd name="T34" fmla="*/ 3428 w 5304"/>
                <a:gd name="T35" fmla="*/ 10 h 5303"/>
                <a:gd name="T36" fmla="*/ 3066 w 5304"/>
                <a:gd name="T37" fmla="*/ 4 h 5303"/>
                <a:gd name="T38" fmla="*/ 2662 w 5304"/>
                <a:gd name="T39" fmla="*/ 74 h 5303"/>
                <a:gd name="T40" fmla="*/ 2284 w 5304"/>
                <a:gd name="T41" fmla="*/ 220 h 5303"/>
                <a:gd name="T42" fmla="*/ 1940 w 5304"/>
                <a:gd name="T43" fmla="*/ 438 h 5303"/>
                <a:gd name="T44" fmla="*/ 1676 w 5304"/>
                <a:gd name="T45" fmla="*/ 684 h 5303"/>
                <a:gd name="T46" fmla="*/ 1432 w 5304"/>
                <a:gd name="T47" fmla="*/ 1014 h 5303"/>
                <a:gd name="T48" fmla="*/ 1258 w 5304"/>
                <a:gd name="T49" fmla="*/ 1380 h 5303"/>
                <a:gd name="T50" fmla="*/ 1160 w 5304"/>
                <a:gd name="T51" fmla="*/ 1774 h 5303"/>
                <a:gd name="T52" fmla="*/ 1138 w 5304"/>
                <a:gd name="T53" fmla="*/ 2178 h 5303"/>
                <a:gd name="T54" fmla="*/ 1304 w 5304"/>
                <a:gd name="T55" fmla="*/ 2901 h 5303"/>
                <a:gd name="T56" fmla="*/ 0 w 5304"/>
                <a:gd name="T57" fmla="*/ 5101 h 5303"/>
                <a:gd name="T58" fmla="*/ 2842 w 5304"/>
                <a:gd name="T59" fmla="*/ 2963 h 5303"/>
                <a:gd name="T60" fmla="*/ 3016 w 5304"/>
                <a:gd name="T61" fmla="*/ 3081 h 5303"/>
                <a:gd name="T62" fmla="*/ 3220 w 5304"/>
                <a:gd name="T63" fmla="*/ 3123 h 5303"/>
                <a:gd name="T64" fmla="*/ 3352 w 5304"/>
                <a:gd name="T65" fmla="*/ 3107 h 5303"/>
                <a:gd name="T66" fmla="*/ 3540 w 5304"/>
                <a:gd name="T67" fmla="*/ 3015 h 5303"/>
                <a:gd name="T68" fmla="*/ 4492 w 5304"/>
                <a:gd name="T69" fmla="*/ 3353 h 5303"/>
                <a:gd name="T70" fmla="*/ 3978 w 5304"/>
                <a:gd name="T71" fmla="*/ 3713 h 5303"/>
                <a:gd name="T72" fmla="*/ 3308 w 5304"/>
                <a:gd name="T73" fmla="*/ 3877 h 5303"/>
                <a:gd name="T74" fmla="*/ 2626 w 5304"/>
                <a:gd name="T75" fmla="*/ 3779 h 5303"/>
                <a:gd name="T76" fmla="*/ 2016 w 5304"/>
                <a:gd name="T77" fmla="*/ 3417 h 5303"/>
                <a:gd name="T78" fmla="*/ 2224 w 5304"/>
                <a:gd name="T79" fmla="*/ 586 h 5303"/>
                <a:gd name="T80" fmla="*/ 2868 w 5304"/>
                <a:gd name="T81" fmla="*/ 320 h 5303"/>
                <a:gd name="T82" fmla="*/ 3488 w 5304"/>
                <a:gd name="T83" fmla="*/ 304 h 5303"/>
                <a:gd name="T84" fmla="*/ 4144 w 5304"/>
                <a:gd name="T85" fmla="*/ 538 h 5303"/>
                <a:gd name="T86" fmla="*/ 4612 w 5304"/>
                <a:gd name="T87" fmla="*/ 944 h 5303"/>
                <a:gd name="T88" fmla="*/ 4942 w 5304"/>
                <a:gd name="T89" fmla="*/ 1560 h 5303"/>
                <a:gd name="T90" fmla="*/ 5018 w 5304"/>
                <a:gd name="T91" fmla="*/ 2142 h 5303"/>
                <a:gd name="T92" fmla="*/ 4942 w 5304"/>
                <a:gd name="T93" fmla="*/ 2606 h 5303"/>
                <a:gd name="T94" fmla="*/ 3740 w 5304"/>
                <a:gd name="T95" fmla="*/ 2634 h 5303"/>
                <a:gd name="T96" fmla="*/ 3606 w 5304"/>
                <a:gd name="T97" fmla="*/ 2624 h 5303"/>
                <a:gd name="T98" fmla="*/ 3468 w 5304"/>
                <a:gd name="T99" fmla="*/ 2689 h 5303"/>
                <a:gd name="T100" fmla="*/ 3292 w 5304"/>
                <a:gd name="T101" fmla="*/ 2825 h 5303"/>
                <a:gd name="T102" fmla="*/ 3106 w 5304"/>
                <a:gd name="T103" fmla="*/ 2807 h 5303"/>
                <a:gd name="T104" fmla="*/ 2942 w 5304"/>
                <a:gd name="T105" fmla="*/ 2666 h 5303"/>
                <a:gd name="T106" fmla="*/ 2798 w 5304"/>
                <a:gd name="T107" fmla="*/ 2620 h 5303"/>
                <a:gd name="T108" fmla="*/ 1634 w 5304"/>
                <a:gd name="T109" fmla="*/ 2927 h 5303"/>
                <a:gd name="T110" fmla="*/ 1470 w 5304"/>
                <a:gd name="T111" fmla="*/ 2494 h 5303"/>
                <a:gd name="T112" fmla="*/ 1422 w 5304"/>
                <a:gd name="T113" fmla="*/ 2084 h 5303"/>
                <a:gd name="T114" fmla="*/ 1558 w 5304"/>
                <a:gd name="T115" fmla="*/ 1394 h 5303"/>
                <a:gd name="T116" fmla="*/ 1950 w 5304"/>
                <a:gd name="T117" fmla="*/ 812 h 5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304" h="5303">
                  <a:moveTo>
                    <a:pt x="202" y="5303"/>
                  </a:moveTo>
                  <a:lnTo>
                    <a:pt x="1852" y="3653"/>
                  </a:lnTo>
                  <a:lnTo>
                    <a:pt x="1852" y="3653"/>
                  </a:lnTo>
                  <a:lnTo>
                    <a:pt x="1926" y="3715"/>
                  </a:lnTo>
                  <a:lnTo>
                    <a:pt x="2002" y="3773"/>
                  </a:lnTo>
                  <a:lnTo>
                    <a:pt x="2082" y="3827"/>
                  </a:lnTo>
                  <a:lnTo>
                    <a:pt x="2162" y="3877"/>
                  </a:lnTo>
                  <a:lnTo>
                    <a:pt x="2244" y="3923"/>
                  </a:lnTo>
                  <a:lnTo>
                    <a:pt x="2328" y="3965"/>
                  </a:lnTo>
                  <a:lnTo>
                    <a:pt x="2414" y="4003"/>
                  </a:lnTo>
                  <a:lnTo>
                    <a:pt x="2500" y="4037"/>
                  </a:lnTo>
                  <a:lnTo>
                    <a:pt x="2588" y="4067"/>
                  </a:lnTo>
                  <a:lnTo>
                    <a:pt x="2676" y="4093"/>
                  </a:lnTo>
                  <a:lnTo>
                    <a:pt x="2766" y="4115"/>
                  </a:lnTo>
                  <a:lnTo>
                    <a:pt x="2856" y="4133"/>
                  </a:lnTo>
                  <a:lnTo>
                    <a:pt x="2946" y="4147"/>
                  </a:lnTo>
                  <a:lnTo>
                    <a:pt x="3038" y="4157"/>
                  </a:lnTo>
                  <a:lnTo>
                    <a:pt x="3130" y="4163"/>
                  </a:lnTo>
                  <a:lnTo>
                    <a:pt x="3220" y="4165"/>
                  </a:lnTo>
                  <a:lnTo>
                    <a:pt x="3220" y="4165"/>
                  </a:lnTo>
                  <a:lnTo>
                    <a:pt x="3320" y="4163"/>
                  </a:lnTo>
                  <a:lnTo>
                    <a:pt x="3420" y="4155"/>
                  </a:lnTo>
                  <a:lnTo>
                    <a:pt x="3520" y="4143"/>
                  </a:lnTo>
                  <a:lnTo>
                    <a:pt x="3570" y="4137"/>
                  </a:lnTo>
                  <a:lnTo>
                    <a:pt x="3620" y="4127"/>
                  </a:lnTo>
                  <a:lnTo>
                    <a:pt x="3668" y="4117"/>
                  </a:lnTo>
                  <a:lnTo>
                    <a:pt x="3718" y="4105"/>
                  </a:lnTo>
                  <a:lnTo>
                    <a:pt x="3766" y="4093"/>
                  </a:lnTo>
                  <a:lnTo>
                    <a:pt x="3814" y="4079"/>
                  </a:lnTo>
                  <a:lnTo>
                    <a:pt x="3862" y="4065"/>
                  </a:lnTo>
                  <a:lnTo>
                    <a:pt x="3910" y="4049"/>
                  </a:lnTo>
                  <a:lnTo>
                    <a:pt x="3958" y="4031"/>
                  </a:lnTo>
                  <a:lnTo>
                    <a:pt x="4006" y="4013"/>
                  </a:lnTo>
                  <a:lnTo>
                    <a:pt x="4052" y="3993"/>
                  </a:lnTo>
                  <a:lnTo>
                    <a:pt x="4098" y="3973"/>
                  </a:lnTo>
                  <a:lnTo>
                    <a:pt x="4144" y="3951"/>
                  </a:lnTo>
                  <a:lnTo>
                    <a:pt x="4190" y="3927"/>
                  </a:lnTo>
                  <a:lnTo>
                    <a:pt x="4236" y="3903"/>
                  </a:lnTo>
                  <a:lnTo>
                    <a:pt x="4280" y="3877"/>
                  </a:lnTo>
                  <a:lnTo>
                    <a:pt x="4324" y="3851"/>
                  </a:lnTo>
                  <a:lnTo>
                    <a:pt x="4368" y="3823"/>
                  </a:lnTo>
                  <a:lnTo>
                    <a:pt x="4410" y="3793"/>
                  </a:lnTo>
                  <a:lnTo>
                    <a:pt x="4454" y="3763"/>
                  </a:lnTo>
                  <a:lnTo>
                    <a:pt x="4496" y="3731"/>
                  </a:lnTo>
                  <a:lnTo>
                    <a:pt x="4536" y="3699"/>
                  </a:lnTo>
                  <a:lnTo>
                    <a:pt x="4576" y="3665"/>
                  </a:lnTo>
                  <a:lnTo>
                    <a:pt x="4616" y="3629"/>
                  </a:lnTo>
                  <a:lnTo>
                    <a:pt x="4656" y="3593"/>
                  </a:lnTo>
                  <a:lnTo>
                    <a:pt x="4694" y="3555"/>
                  </a:lnTo>
                  <a:lnTo>
                    <a:pt x="4694" y="3555"/>
                  </a:lnTo>
                  <a:lnTo>
                    <a:pt x="4730" y="3519"/>
                  </a:lnTo>
                  <a:lnTo>
                    <a:pt x="4766" y="3481"/>
                  </a:lnTo>
                  <a:lnTo>
                    <a:pt x="4800" y="3441"/>
                  </a:lnTo>
                  <a:lnTo>
                    <a:pt x="4834" y="3403"/>
                  </a:lnTo>
                  <a:lnTo>
                    <a:pt x="4866" y="3363"/>
                  </a:lnTo>
                  <a:lnTo>
                    <a:pt x="4896" y="3321"/>
                  </a:lnTo>
                  <a:lnTo>
                    <a:pt x="4928" y="3279"/>
                  </a:lnTo>
                  <a:lnTo>
                    <a:pt x="4956" y="3237"/>
                  </a:lnTo>
                  <a:lnTo>
                    <a:pt x="4984" y="3195"/>
                  </a:lnTo>
                  <a:lnTo>
                    <a:pt x="5010" y="3151"/>
                  </a:lnTo>
                  <a:lnTo>
                    <a:pt x="5036" y="3107"/>
                  </a:lnTo>
                  <a:lnTo>
                    <a:pt x="5060" y="3063"/>
                  </a:lnTo>
                  <a:lnTo>
                    <a:pt x="5084" y="3019"/>
                  </a:lnTo>
                  <a:lnTo>
                    <a:pt x="5106" y="2973"/>
                  </a:lnTo>
                  <a:lnTo>
                    <a:pt x="5128" y="2927"/>
                  </a:lnTo>
                  <a:lnTo>
                    <a:pt x="5148" y="2881"/>
                  </a:lnTo>
                  <a:lnTo>
                    <a:pt x="5166" y="2833"/>
                  </a:lnTo>
                  <a:lnTo>
                    <a:pt x="5184" y="2785"/>
                  </a:lnTo>
                  <a:lnTo>
                    <a:pt x="5200" y="2737"/>
                  </a:lnTo>
                  <a:lnTo>
                    <a:pt x="5216" y="2689"/>
                  </a:lnTo>
                  <a:lnTo>
                    <a:pt x="5230" y="2642"/>
                  </a:lnTo>
                  <a:lnTo>
                    <a:pt x="5242" y="2592"/>
                  </a:lnTo>
                  <a:lnTo>
                    <a:pt x="5254" y="2542"/>
                  </a:lnTo>
                  <a:lnTo>
                    <a:pt x="5264" y="2492"/>
                  </a:lnTo>
                  <a:lnTo>
                    <a:pt x="5274" y="2442"/>
                  </a:lnTo>
                  <a:lnTo>
                    <a:pt x="5282" y="2392"/>
                  </a:lnTo>
                  <a:lnTo>
                    <a:pt x="5290" y="2342"/>
                  </a:lnTo>
                  <a:lnTo>
                    <a:pt x="5294" y="2290"/>
                  </a:lnTo>
                  <a:lnTo>
                    <a:pt x="5300" y="2238"/>
                  </a:lnTo>
                  <a:lnTo>
                    <a:pt x="5302" y="2188"/>
                  </a:lnTo>
                  <a:lnTo>
                    <a:pt x="5304" y="2136"/>
                  </a:lnTo>
                  <a:lnTo>
                    <a:pt x="5304" y="2084"/>
                  </a:lnTo>
                  <a:lnTo>
                    <a:pt x="5304" y="2084"/>
                  </a:lnTo>
                  <a:lnTo>
                    <a:pt x="5304" y="2032"/>
                  </a:lnTo>
                  <a:lnTo>
                    <a:pt x="5302" y="1980"/>
                  </a:lnTo>
                  <a:lnTo>
                    <a:pt x="5300" y="1928"/>
                  </a:lnTo>
                  <a:lnTo>
                    <a:pt x="5294" y="1876"/>
                  </a:lnTo>
                  <a:lnTo>
                    <a:pt x="5290" y="1824"/>
                  </a:lnTo>
                  <a:lnTo>
                    <a:pt x="5282" y="1774"/>
                  </a:lnTo>
                  <a:lnTo>
                    <a:pt x="5274" y="1724"/>
                  </a:lnTo>
                  <a:lnTo>
                    <a:pt x="5264" y="1674"/>
                  </a:lnTo>
                  <a:lnTo>
                    <a:pt x="5254" y="1624"/>
                  </a:lnTo>
                  <a:lnTo>
                    <a:pt x="5242" y="1574"/>
                  </a:lnTo>
                  <a:lnTo>
                    <a:pt x="5230" y="1524"/>
                  </a:lnTo>
                  <a:lnTo>
                    <a:pt x="5216" y="1476"/>
                  </a:lnTo>
                  <a:lnTo>
                    <a:pt x="5200" y="1428"/>
                  </a:lnTo>
                  <a:lnTo>
                    <a:pt x="5184" y="1380"/>
                  </a:lnTo>
                  <a:lnTo>
                    <a:pt x="5166" y="1332"/>
                  </a:lnTo>
                  <a:lnTo>
                    <a:pt x="5148" y="1286"/>
                  </a:lnTo>
                  <a:lnTo>
                    <a:pt x="5128" y="1238"/>
                  </a:lnTo>
                  <a:lnTo>
                    <a:pt x="5106" y="1192"/>
                  </a:lnTo>
                  <a:lnTo>
                    <a:pt x="5084" y="1146"/>
                  </a:lnTo>
                  <a:lnTo>
                    <a:pt x="5060" y="1102"/>
                  </a:lnTo>
                  <a:lnTo>
                    <a:pt x="5036" y="1058"/>
                  </a:lnTo>
                  <a:lnTo>
                    <a:pt x="5010" y="1014"/>
                  </a:lnTo>
                  <a:lnTo>
                    <a:pt x="4984" y="970"/>
                  </a:lnTo>
                  <a:lnTo>
                    <a:pt x="4956" y="928"/>
                  </a:lnTo>
                  <a:lnTo>
                    <a:pt x="4928" y="886"/>
                  </a:lnTo>
                  <a:lnTo>
                    <a:pt x="4896" y="844"/>
                  </a:lnTo>
                  <a:lnTo>
                    <a:pt x="4866" y="804"/>
                  </a:lnTo>
                  <a:lnTo>
                    <a:pt x="4834" y="762"/>
                  </a:lnTo>
                  <a:lnTo>
                    <a:pt x="4800" y="724"/>
                  </a:lnTo>
                  <a:lnTo>
                    <a:pt x="4766" y="684"/>
                  </a:lnTo>
                  <a:lnTo>
                    <a:pt x="4730" y="646"/>
                  </a:lnTo>
                  <a:lnTo>
                    <a:pt x="4694" y="610"/>
                  </a:lnTo>
                  <a:lnTo>
                    <a:pt x="4694" y="610"/>
                  </a:lnTo>
                  <a:lnTo>
                    <a:pt x="4658" y="574"/>
                  </a:lnTo>
                  <a:lnTo>
                    <a:pt x="4620" y="538"/>
                  </a:lnTo>
                  <a:lnTo>
                    <a:pt x="4580" y="504"/>
                  </a:lnTo>
                  <a:lnTo>
                    <a:pt x="4540" y="470"/>
                  </a:lnTo>
                  <a:lnTo>
                    <a:pt x="4500" y="438"/>
                  </a:lnTo>
                  <a:lnTo>
                    <a:pt x="4460" y="406"/>
                  </a:lnTo>
                  <a:lnTo>
                    <a:pt x="4418" y="376"/>
                  </a:lnTo>
                  <a:lnTo>
                    <a:pt x="4376" y="348"/>
                  </a:lnTo>
                  <a:lnTo>
                    <a:pt x="4334" y="320"/>
                  </a:lnTo>
                  <a:lnTo>
                    <a:pt x="4290" y="294"/>
                  </a:lnTo>
                  <a:lnTo>
                    <a:pt x="4246" y="268"/>
                  </a:lnTo>
                  <a:lnTo>
                    <a:pt x="4202" y="244"/>
                  </a:lnTo>
                  <a:lnTo>
                    <a:pt x="4156" y="220"/>
                  </a:lnTo>
                  <a:lnTo>
                    <a:pt x="4112" y="198"/>
                  </a:lnTo>
                  <a:lnTo>
                    <a:pt x="4066" y="176"/>
                  </a:lnTo>
                  <a:lnTo>
                    <a:pt x="4018" y="156"/>
                  </a:lnTo>
                  <a:lnTo>
                    <a:pt x="3972" y="138"/>
                  </a:lnTo>
                  <a:lnTo>
                    <a:pt x="3924" y="120"/>
                  </a:lnTo>
                  <a:lnTo>
                    <a:pt x="3876" y="104"/>
                  </a:lnTo>
                  <a:lnTo>
                    <a:pt x="3828" y="88"/>
                  </a:lnTo>
                  <a:lnTo>
                    <a:pt x="3780" y="74"/>
                  </a:lnTo>
                  <a:lnTo>
                    <a:pt x="3730" y="62"/>
                  </a:lnTo>
                  <a:lnTo>
                    <a:pt x="3680" y="50"/>
                  </a:lnTo>
                  <a:lnTo>
                    <a:pt x="3630" y="40"/>
                  </a:lnTo>
                  <a:lnTo>
                    <a:pt x="3580" y="30"/>
                  </a:lnTo>
                  <a:lnTo>
                    <a:pt x="3530" y="22"/>
                  </a:lnTo>
                  <a:lnTo>
                    <a:pt x="3478" y="14"/>
                  </a:lnTo>
                  <a:lnTo>
                    <a:pt x="3428" y="10"/>
                  </a:lnTo>
                  <a:lnTo>
                    <a:pt x="3376" y="4"/>
                  </a:lnTo>
                  <a:lnTo>
                    <a:pt x="3324" y="2"/>
                  </a:lnTo>
                  <a:lnTo>
                    <a:pt x="3272" y="0"/>
                  </a:lnTo>
                  <a:lnTo>
                    <a:pt x="3220" y="0"/>
                  </a:lnTo>
                  <a:lnTo>
                    <a:pt x="3220" y="0"/>
                  </a:lnTo>
                  <a:lnTo>
                    <a:pt x="3168" y="0"/>
                  </a:lnTo>
                  <a:lnTo>
                    <a:pt x="3116" y="2"/>
                  </a:lnTo>
                  <a:lnTo>
                    <a:pt x="3066" y="4"/>
                  </a:lnTo>
                  <a:lnTo>
                    <a:pt x="3014" y="10"/>
                  </a:lnTo>
                  <a:lnTo>
                    <a:pt x="2962" y="14"/>
                  </a:lnTo>
                  <a:lnTo>
                    <a:pt x="2912" y="22"/>
                  </a:lnTo>
                  <a:lnTo>
                    <a:pt x="2862" y="30"/>
                  </a:lnTo>
                  <a:lnTo>
                    <a:pt x="2812" y="40"/>
                  </a:lnTo>
                  <a:lnTo>
                    <a:pt x="2762" y="50"/>
                  </a:lnTo>
                  <a:lnTo>
                    <a:pt x="2712" y="62"/>
                  </a:lnTo>
                  <a:lnTo>
                    <a:pt x="2662" y="74"/>
                  </a:lnTo>
                  <a:lnTo>
                    <a:pt x="2614" y="88"/>
                  </a:lnTo>
                  <a:lnTo>
                    <a:pt x="2566" y="104"/>
                  </a:lnTo>
                  <a:lnTo>
                    <a:pt x="2518" y="120"/>
                  </a:lnTo>
                  <a:lnTo>
                    <a:pt x="2470" y="138"/>
                  </a:lnTo>
                  <a:lnTo>
                    <a:pt x="2422" y="156"/>
                  </a:lnTo>
                  <a:lnTo>
                    <a:pt x="2376" y="176"/>
                  </a:lnTo>
                  <a:lnTo>
                    <a:pt x="2330" y="198"/>
                  </a:lnTo>
                  <a:lnTo>
                    <a:pt x="2284" y="220"/>
                  </a:lnTo>
                  <a:lnTo>
                    <a:pt x="2240" y="244"/>
                  </a:lnTo>
                  <a:lnTo>
                    <a:pt x="2196" y="268"/>
                  </a:lnTo>
                  <a:lnTo>
                    <a:pt x="2152" y="294"/>
                  </a:lnTo>
                  <a:lnTo>
                    <a:pt x="2108" y="320"/>
                  </a:lnTo>
                  <a:lnTo>
                    <a:pt x="2066" y="348"/>
                  </a:lnTo>
                  <a:lnTo>
                    <a:pt x="2024" y="376"/>
                  </a:lnTo>
                  <a:lnTo>
                    <a:pt x="1982" y="406"/>
                  </a:lnTo>
                  <a:lnTo>
                    <a:pt x="1940" y="438"/>
                  </a:lnTo>
                  <a:lnTo>
                    <a:pt x="1900" y="470"/>
                  </a:lnTo>
                  <a:lnTo>
                    <a:pt x="1862" y="504"/>
                  </a:lnTo>
                  <a:lnTo>
                    <a:pt x="1822" y="538"/>
                  </a:lnTo>
                  <a:lnTo>
                    <a:pt x="1784" y="574"/>
                  </a:lnTo>
                  <a:lnTo>
                    <a:pt x="1748" y="610"/>
                  </a:lnTo>
                  <a:lnTo>
                    <a:pt x="1748" y="610"/>
                  </a:lnTo>
                  <a:lnTo>
                    <a:pt x="1710" y="646"/>
                  </a:lnTo>
                  <a:lnTo>
                    <a:pt x="1676" y="684"/>
                  </a:lnTo>
                  <a:lnTo>
                    <a:pt x="1642" y="724"/>
                  </a:lnTo>
                  <a:lnTo>
                    <a:pt x="1608" y="762"/>
                  </a:lnTo>
                  <a:lnTo>
                    <a:pt x="1576" y="804"/>
                  </a:lnTo>
                  <a:lnTo>
                    <a:pt x="1544" y="844"/>
                  </a:lnTo>
                  <a:lnTo>
                    <a:pt x="1514" y="886"/>
                  </a:lnTo>
                  <a:lnTo>
                    <a:pt x="1486" y="928"/>
                  </a:lnTo>
                  <a:lnTo>
                    <a:pt x="1458" y="970"/>
                  </a:lnTo>
                  <a:lnTo>
                    <a:pt x="1432" y="1014"/>
                  </a:lnTo>
                  <a:lnTo>
                    <a:pt x="1406" y="1058"/>
                  </a:lnTo>
                  <a:lnTo>
                    <a:pt x="1382" y="1102"/>
                  </a:lnTo>
                  <a:lnTo>
                    <a:pt x="1358" y="1146"/>
                  </a:lnTo>
                  <a:lnTo>
                    <a:pt x="1336" y="1192"/>
                  </a:lnTo>
                  <a:lnTo>
                    <a:pt x="1314" y="1238"/>
                  </a:lnTo>
                  <a:lnTo>
                    <a:pt x="1294" y="1286"/>
                  </a:lnTo>
                  <a:lnTo>
                    <a:pt x="1276" y="1332"/>
                  </a:lnTo>
                  <a:lnTo>
                    <a:pt x="1258" y="1380"/>
                  </a:lnTo>
                  <a:lnTo>
                    <a:pt x="1242" y="1428"/>
                  </a:lnTo>
                  <a:lnTo>
                    <a:pt x="1226" y="1476"/>
                  </a:lnTo>
                  <a:lnTo>
                    <a:pt x="1212" y="1524"/>
                  </a:lnTo>
                  <a:lnTo>
                    <a:pt x="1200" y="1574"/>
                  </a:lnTo>
                  <a:lnTo>
                    <a:pt x="1188" y="1624"/>
                  </a:lnTo>
                  <a:lnTo>
                    <a:pt x="1176" y="1674"/>
                  </a:lnTo>
                  <a:lnTo>
                    <a:pt x="1168" y="1724"/>
                  </a:lnTo>
                  <a:lnTo>
                    <a:pt x="1160" y="1774"/>
                  </a:lnTo>
                  <a:lnTo>
                    <a:pt x="1152" y="1824"/>
                  </a:lnTo>
                  <a:lnTo>
                    <a:pt x="1146" y="1876"/>
                  </a:lnTo>
                  <a:lnTo>
                    <a:pt x="1142" y="1928"/>
                  </a:lnTo>
                  <a:lnTo>
                    <a:pt x="1140" y="1980"/>
                  </a:lnTo>
                  <a:lnTo>
                    <a:pt x="1138" y="2032"/>
                  </a:lnTo>
                  <a:lnTo>
                    <a:pt x="1136" y="2084"/>
                  </a:lnTo>
                  <a:lnTo>
                    <a:pt x="1136" y="2084"/>
                  </a:lnTo>
                  <a:lnTo>
                    <a:pt x="1138" y="2178"/>
                  </a:lnTo>
                  <a:lnTo>
                    <a:pt x="1146" y="2272"/>
                  </a:lnTo>
                  <a:lnTo>
                    <a:pt x="1156" y="2366"/>
                  </a:lnTo>
                  <a:lnTo>
                    <a:pt x="1170" y="2458"/>
                  </a:lnTo>
                  <a:lnTo>
                    <a:pt x="1188" y="2550"/>
                  </a:lnTo>
                  <a:lnTo>
                    <a:pt x="1212" y="2640"/>
                  </a:lnTo>
                  <a:lnTo>
                    <a:pt x="1238" y="2727"/>
                  </a:lnTo>
                  <a:lnTo>
                    <a:pt x="1268" y="2815"/>
                  </a:lnTo>
                  <a:lnTo>
                    <a:pt x="1304" y="2901"/>
                  </a:lnTo>
                  <a:lnTo>
                    <a:pt x="1342" y="2985"/>
                  </a:lnTo>
                  <a:lnTo>
                    <a:pt x="1384" y="3067"/>
                  </a:lnTo>
                  <a:lnTo>
                    <a:pt x="1430" y="3149"/>
                  </a:lnTo>
                  <a:lnTo>
                    <a:pt x="1480" y="3227"/>
                  </a:lnTo>
                  <a:lnTo>
                    <a:pt x="1532" y="3305"/>
                  </a:lnTo>
                  <a:lnTo>
                    <a:pt x="1590" y="3379"/>
                  </a:lnTo>
                  <a:lnTo>
                    <a:pt x="1650" y="3451"/>
                  </a:lnTo>
                  <a:lnTo>
                    <a:pt x="0" y="5101"/>
                  </a:lnTo>
                  <a:lnTo>
                    <a:pt x="202" y="5303"/>
                  </a:lnTo>
                  <a:close/>
                  <a:moveTo>
                    <a:pt x="1950" y="3353"/>
                  </a:moveTo>
                  <a:lnTo>
                    <a:pt x="1950" y="3353"/>
                  </a:lnTo>
                  <a:lnTo>
                    <a:pt x="1888" y="3291"/>
                  </a:lnTo>
                  <a:lnTo>
                    <a:pt x="1832" y="3223"/>
                  </a:lnTo>
                  <a:lnTo>
                    <a:pt x="2788" y="2907"/>
                  </a:lnTo>
                  <a:lnTo>
                    <a:pt x="2842" y="2963"/>
                  </a:lnTo>
                  <a:lnTo>
                    <a:pt x="2842" y="2963"/>
                  </a:lnTo>
                  <a:lnTo>
                    <a:pt x="2862" y="2981"/>
                  </a:lnTo>
                  <a:lnTo>
                    <a:pt x="2882" y="2999"/>
                  </a:lnTo>
                  <a:lnTo>
                    <a:pt x="2902" y="3015"/>
                  </a:lnTo>
                  <a:lnTo>
                    <a:pt x="2924" y="3031"/>
                  </a:lnTo>
                  <a:lnTo>
                    <a:pt x="2946" y="3045"/>
                  </a:lnTo>
                  <a:lnTo>
                    <a:pt x="2968" y="3059"/>
                  </a:lnTo>
                  <a:lnTo>
                    <a:pt x="2992" y="3071"/>
                  </a:lnTo>
                  <a:lnTo>
                    <a:pt x="3016" y="3081"/>
                  </a:lnTo>
                  <a:lnTo>
                    <a:pt x="3040" y="3091"/>
                  </a:lnTo>
                  <a:lnTo>
                    <a:pt x="3064" y="3099"/>
                  </a:lnTo>
                  <a:lnTo>
                    <a:pt x="3090" y="3107"/>
                  </a:lnTo>
                  <a:lnTo>
                    <a:pt x="3116" y="3111"/>
                  </a:lnTo>
                  <a:lnTo>
                    <a:pt x="3142" y="3117"/>
                  </a:lnTo>
                  <a:lnTo>
                    <a:pt x="3168" y="3119"/>
                  </a:lnTo>
                  <a:lnTo>
                    <a:pt x="3194" y="3121"/>
                  </a:lnTo>
                  <a:lnTo>
                    <a:pt x="3220" y="3123"/>
                  </a:lnTo>
                  <a:lnTo>
                    <a:pt x="3220" y="3123"/>
                  </a:lnTo>
                  <a:lnTo>
                    <a:pt x="3220" y="3123"/>
                  </a:lnTo>
                  <a:lnTo>
                    <a:pt x="3220" y="3123"/>
                  </a:lnTo>
                  <a:lnTo>
                    <a:pt x="3248" y="3121"/>
                  </a:lnTo>
                  <a:lnTo>
                    <a:pt x="3274" y="3119"/>
                  </a:lnTo>
                  <a:lnTo>
                    <a:pt x="3300" y="3117"/>
                  </a:lnTo>
                  <a:lnTo>
                    <a:pt x="3326" y="3111"/>
                  </a:lnTo>
                  <a:lnTo>
                    <a:pt x="3352" y="3107"/>
                  </a:lnTo>
                  <a:lnTo>
                    <a:pt x="3378" y="3099"/>
                  </a:lnTo>
                  <a:lnTo>
                    <a:pt x="3402" y="3091"/>
                  </a:lnTo>
                  <a:lnTo>
                    <a:pt x="3426" y="3081"/>
                  </a:lnTo>
                  <a:lnTo>
                    <a:pt x="3450" y="3071"/>
                  </a:lnTo>
                  <a:lnTo>
                    <a:pt x="3474" y="3059"/>
                  </a:lnTo>
                  <a:lnTo>
                    <a:pt x="3496" y="3045"/>
                  </a:lnTo>
                  <a:lnTo>
                    <a:pt x="3518" y="3031"/>
                  </a:lnTo>
                  <a:lnTo>
                    <a:pt x="3540" y="3015"/>
                  </a:lnTo>
                  <a:lnTo>
                    <a:pt x="3560" y="2999"/>
                  </a:lnTo>
                  <a:lnTo>
                    <a:pt x="3580" y="2981"/>
                  </a:lnTo>
                  <a:lnTo>
                    <a:pt x="3600" y="2963"/>
                  </a:lnTo>
                  <a:lnTo>
                    <a:pt x="3654" y="2907"/>
                  </a:lnTo>
                  <a:lnTo>
                    <a:pt x="4610" y="3223"/>
                  </a:lnTo>
                  <a:lnTo>
                    <a:pt x="4610" y="3223"/>
                  </a:lnTo>
                  <a:lnTo>
                    <a:pt x="4554" y="3291"/>
                  </a:lnTo>
                  <a:lnTo>
                    <a:pt x="4492" y="3353"/>
                  </a:lnTo>
                  <a:lnTo>
                    <a:pt x="4492" y="3353"/>
                  </a:lnTo>
                  <a:lnTo>
                    <a:pt x="4426" y="3417"/>
                  </a:lnTo>
                  <a:lnTo>
                    <a:pt x="4356" y="3477"/>
                  </a:lnTo>
                  <a:lnTo>
                    <a:pt x="4284" y="3533"/>
                  </a:lnTo>
                  <a:lnTo>
                    <a:pt x="4210" y="3583"/>
                  </a:lnTo>
                  <a:lnTo>
                    <a:pt x="4136" y="3631"/>
                  </a:lnTo>
                  <a:lnTo>
                    <a:pt x="4058" y="3675"/>
                  </a:lnTo>
                  <a:lnTo>
                    <a:pt x="3978" y="3713"/>
                  </a:lnTo>
                  <a:lnTo>
                    <a:pt x="3898" y="3749"/>
                  </a:lnTo>
                  <a:lnTo>
                    <a:pt x="3816" y="3779"/>
                  </a:lnTo>
                  <a:lnTo>
                    <a:pt x="3734" y="3805"/>
                  </a:lnTo>
                  <a:lnTo>
                    <a:pt x="3650" y="3829"/>
                  </a:lnTo>
                  <a:lnTo>
                    <a:pt x="3564" y="3847"/>
                  </a:lnTo>
                  <a:lnTo>
                    <a:pt x="3480" y="3861"/>
                  </a:lnTo>
                  <a:lnTo>
                    <a:pt x="3394" y="3871"/>
                  </a:lnTo>
                  <a:lnTo>
                    <a:pt x="3308" y="3877"/>
                  </a:lnTo>
                  <a:lnTo>
                    <a:pt x="3220" y="3879"/>
                  </a:lnTo>
                  <a:lnTo>
                    <a:pt x="3134" y="3877"/>
                  </a:lnTo>
                  <a:lnTo>
                    <a:pt x="3048" y="3871"/>
                  </a:lnTo>
                  <a:lnTo>
                    <a:pt x="2962" y="3861"/>
                  </a:lnTo>
                  <a:lnTo>
                    <a:pt x="2878" y="3847"/>
                  </a:lnTo>
                  <a:lnTo>
                    <a:pt x="2792" y="3829"/>
                  </a:lnTo>
                  <a:lnTo>
                    <a:pt x="2708" y="3805"/>
                  </a:lnTo>
                  <a:lnTo>
                    <a:pt x="2626" y="3779"/>
                  </a:lnTo>
                  <a:lnTo>
                    <a:pt x="2544" y="3749"/>
                  </a:lnTo>
                  <a:lnTo>
                    <a:pt x="2464" y="3713"/>
                  </a:lnTo>
                  <a:lnTo>
                    <a:pt x="2384" y="3675"/>
                  </a:lnTo>
                  <a:lnTo>
                    <a:pt x="2306" y="3631"/>
                  </a:lnTo>
                  <a:lnTo>
                    <a:pt x="2230" y="3583"/>
                  </a:lnTo>
                  <a:lnTo>
                    <a:pt x="2158" y="3533"/>
                  </a:lnTo>
                  <a:lnTo>
                    <a:pt x="2086" y="3477"/>
                  </a:lnTo>
                  <a:lnTo>
                    <a:pt x="2016" y="3417"/>
                  </a:lnTo>
                  <a:lnTo>
                    <a:pt x="1950" y="3353"/>
                  </a:lnTo>
                  <a:lnTo>
                    <a:pt x="1950" y="3353"/>
                  </a:lnTo>
                  <a:close/>
                  <a:moveTo>
                    <a:pt x="1950" y="812"/>
                  </a:moveTo>
                  <a:lnTo>
                    <a:pt x="1950" y="812"/>
                  </a:lnTo>
                  <a:lnTo>
                    <a:pt x="2014" y="750"/>
                  </a:lnTo>
                  <a:lnTo>
                    <a:pt x="2082" y="692"/>
                  </a:lnTo>
                  <a:lnTo>
                    <a:pt x="2152" y="636"/>
                  </a:lnTo>
                  <a:lnTo>
                    <a:pt x="2224" y="586"/>
                  </a:lnTo>
                  <a:lnTo>
                    <a:pt x="2298" y="538"/>
                  </a:lnTo>
                  <a:lnTo>
                    <a:pt x="2374" y="496"/>
                  </a:lnTo>
                  <a:lnTo>
                    <a:pt x="2452" y="456"/>
                  </a:lnTo>
                  <a:lnTo>
                    <a:pt x="2532" y="420"/>
                  </a:lnTo>
                  <a:lnTo>
                    <a:pt x="2614" y="390"/>
                  </a:lnTo>
                  <a:lnTo>
                    <a:pt x="2696" y="362"/>
                  </a:lnTo>
                  <a:lnTo>
                    <a:pt x="2782" y="338"/>
                  </a:lnTo>
                  <a:lnTo>
                    <a:pt x="2868" y="320"/>
                  </a:lnTo>
                  <a:lnTo>
                    <a:pt x="2954" y="304"/>
                  </a:lnTo>
                  <a:lnTo>
                    <a:pt x="3042" y="294"/>
                  </a:lnTo>
                  <a:lnTo>
                    <a:pt x="3132" y="286"/>
                  </a:lnTo>
                  <a:lnTo>
                    <a:pt x="3220" y="284"/>
                  </a:lnTo>
                  <a:lnTo>
                    <a:pt x="3220" y="284"/>
                  </a:lnTo>
                  <a:lnTo>
                    <a:pt x="3310" y="286"/>
                  </a:lnTo>
                  <a:lnTo>
                    <a:pt x="3400" y="294"/>
                  </a:lnTo>
                  <a:lnTo>
                    <a:pt x="3488" y="304"/>
                  </a:lnTo>
                  <a:lnTo>
                    <a:pt x="3574" y="320"/>
                  </a:lnTo>
                  <a:lnTo>
                    <a:pt x="3660" y="338"/>
                  </a:lnTo>
                  <a:lnTo>
                    <a:pt x="3744" y="362"/>
                  </a:lnTo>
                  <a:lnTo>
                    <a:pt x="3828" y="390"/>
                  </a:lnTo>
                  <a:lnTo>
                    <a:pt x="3910" y="420"/>
                  </a:lnTo>
                  <a:lnTo>
                    <a:pt x="3990" y="456"/>
                  </a:lnTo>
                  <a:lnTo>
                    <a:pt x="4068" y="496"/>
                  </a:lnTo>
                  <a:lnTo>
                    <a:pt x="4144" y="538"/>
                  </a:lnTo>
                  <a:lnTo>
                    <a:pt x="4218" y="586"/>
                  </a:lnTo>
                  <a:lnTo>
                    <a:pt x="4290" y="636"/>
                  </a:lnTo>
                  <a:lnTo>
                    <a:pt x="4360" y="692"/>
                  </a:lnTo>
                  <a:lnTo>
                    <a:pt x="4428" y="750"/>
                  </a:lnTo>
                  <a:lnTo>
                    <a:pt x="4492" y="812"/>
                  </a:lnTo>
                  <a:lnTo>
                    <a:pt x="4492" y="812"/>
                  </a:lnTo>
                  <a:lnTo>
                    <a:pt x="4554" y="876"/>
                  </a:lnTo>
                  <a:lnTo>
                    <a:pt x="4612" y="944"/>
                  </a:lnTo>
                  <a:lnTo>
                    <a:pt x="4668" y="1014"/>
                  </a:lnTo>
                  <a:lnTo>
                    <a:pt x="4718" y="1086"/>
                  </a:lnTo>
                  <a:lnTo>
                    <a:pt x="4766" y="1160"/>
                  </a:lnTo>
                  <a:lnTo>
                    <a:pt x="4808" y="1236"/>
                  </a:lnTo>
                  <a:lnTo>
                    <a:pt x="4848" y="1314"/>
                  </a:lnTo>
                  <a:lnTo>
                    <a:pt x="4884" y="1394"/>
                  </a:lnTo>
                  <a:lnTo>
                    <a:pt x="4914" y="1476"/>
                  </a:lnTo>
                  <a:lnTo>
                    <a:pt x="4942" y="1560"/>
                  </a:lnTo>
                  <a:lnTo>
                    <a:pt x="4966" y="1644"/>
                  </a:lnTo>
                  <a:lnTo>
                    <a:pt x="4984" y="1730"/>
                  </a:lnTo>
                  <a:lnTo>
                    <a:pt x="5000" y="1816"/>
                  </a:lnTo>
                  <a:lnTo>
                    <a:pt x="5010" y="1904"/>
                  </a:lnTo>
                  <a:lnTo>
                    <a:pt x="5018" y="1994"/>
                  </a:lnTo>
                  <a:lnTo>
                    <a:pt x="5020" y="2084"/>
                  </a:lnTo>
                  <a:lnTo>
                    <a:pt x="5020" y="2084"/>
                  </a:lnTo>
                  <a:lnTo>
                    <a:pt x="5018" y="2142"/>
                  </a:lnTo>
                  <a:lnTo>
                    <a:pt x="5016" y="2202"/>
                  </a:lnTo>
                  <a:lnTo>
                    <a:pt x="5010" y="2262"/>
                  </a:lnTo>
                  <a:lnTo>
                    <a:pt x="5004" y="2320"/>
                  </a:lnTo>
                  <a:lnTo>
                    <a:pt x="4994" y="2378"/>
                  </a:lnTo>
                  <a:lnTo>
                    <a:pt x="4984" y="2436"/>
                  </a:lnTo>
                  <a:lnTo>
                    <a:pt x="4972" y="2494"/>
                  </a:lnTo>
                  <a:lnTo>
                    <a:pt x="4958" y="2550"/>
                  </a:lnTo>
                  <a:lnTo>
                    <a:pt x="4942" y="2606"/>
                  </a:lnTo>
                  <a:lnTo>
                    <a:pt x="4924" y="2662"/>
                  </a:lnTo>
                  <a:lnTo>
                    <a:pt x="4904" y="2715"/>
                  </a:lnTo>
                  <a:lnTo>
                    <a:pt x="4882" y="2769"/>
                  </a:lnTo>
                  <a:lnTo>
                    <a:pt x="4858" y="2823"/>
                  </a:lnTo>
                  <a:lnTo>
                    <a:pt x="4834" y="2875"/>
                  </a:lnTo>
                  <a:lnTo>
                    <a:pt x="4808" y="2927"/>
                  </a:lnTo>
                  <a:lnTo>
                    <a:pt x="4778" y="2979"/>
                  </a:lnTo>
                  <a:lnTo>
                    <a:pt x="3740" y="2634"/>
                  </a:lnTo>
                  <a:lnTo>
                    <a:pt x="3740" y="2634"/>
                  </a:lnTo>
                  <a:lnTo>
                    <a:pt x="3720" y="2630"/>
                  </a:lnTo>
                  <a:lnTo>
                    <a:pt x="3702" y="2624"/>
                  </a:lnTo>
                  <a:lnTo>
                    <a:pt x="3682" y="2622"/>
                  </a:lnTo>
                  <a:lnTo>
                    <a:pt x="3662" y="2620"/>
                  </a:lnTo>
                  <a:lnTo>
                    <a:pt x="3644" y="2620"/>
                  </a:lnTo>
                  <a:lnTo>
                    <a:pt x="3624" y="2622"/>
                  </a:lnTo>
                  <a:lnTo>
                    <a:pt x="3606" y="2624"/>
                  </a:lnTo>
                  <a:lnTo>
                    <a:pt x="3586" y="2628"/>
                  </a:lnTo>
                  <a:lnTo>
                    <a:pt x="3568" y="2634"/>
                  </a:lnTo>
                  <a:lnTo>
                    <a:pt x="3550" y="2640"/>
                  </a:lnTo>
                  <a:lnTo>
                    <a:pt x="3532" y="2648"/>
                  </a:lnTo>
                  <a:lnTo>
                    <a:pt x="3516" y="2656"/>
                  </a:lnTo>
                  <a:lnTo>
                    <a:pt x="3498" y="2666"/>
                  </a:lnTo>
                  <a:lnTo>
                    <a:pt x="3484" y="2677"/>
                  </a:lnTo>
                  <a:lnTo>
                    <a:pt x="3468" y="2689"/>
                  </a:lnTo>
                  <a:lnTo>
                    <a:pt x="3454" y="2703"/>
                  </a:lnTo>
                  <a:lnTo>
                    <a:pt x="3394" y="2763"/>
                  </a:lnTo>
                  <a:lnTo>
                    <a:pt x="3394" y="2763"/>
                  </a:lnTo>
                  <a:lnTo>
                    <a:pt x="3376" y="2779"/>
                  </a:lnTo>
                  <a:lnTo>
                    <a:pt x="3358" y="2795"/>
                  </a:lnTo>
                  <a:lnTo>
                    <a:pt x="3336" y="2807"/>
                  </a:lnTo>
                  <a:lnTo>
                    <a:pt x="3314" y="2817"/>
                  </a:lnTo>
                  <a:lnTo>
                    <a:pt x="3292" y="2825"/>
                  </a:lnTo>
                  <a:lnTo>
                    <a:pt x="3268" y="2829"/>
                  </a:lnTo>
                  <a:lnTo>
                    <a:pt x="3244" y="2833"/>
                  </a:lnTo>
                  <a:lnTo>
                    <a:pt x="3220" y="2835"/>
                  </a:lnTo>
                  <a:lnTo>
                    <a:pt x="3196" y="2833"/>
                  </a:lnTo>
                  <a:lnTo>
                    <a:pt x="3174" y="2829"/>
                  </a:lnTo>
                  <a:lnTo>
                    <a:pt x="3150" y="2825"/>
                  </a:lnTo>
                  <a:lnTo>
                    <a:pt x="3128" y="2817"/>
                  </a:lnTo>
                  <a:lnTo>
                    <a:pt x="3106" y="2807"/>
                  </a:lnTo>
                  <a:lnTo>
                    <a:pt x="3084" y="2795"/>
                  </a:lnTo>
                  <a:lnTo>
                    <a:pt x="3066" y="2779"/>
                  </a:lnTo>
                  <a:lnTo>
                    <a:pt x="3048" y="2763"/>
                  </a:lnTo>
                  <a:lnTo>
                    <a:pt x="2988" y="2703"/>
                  </a:lnTo>
                  <a:lnTo>
                    <a:pt x="2988" y="2703"/>
                  </a:lnTo>
                  <a:lnTo>
                    <a:pt x="2974" y="2689"/>
                  </a:lnTo>
                  <a:lnTo>
                    <a:pt x="2958" y="2677"/>
                  </a:lnTo>
                  <a:lnTo>
                    <a:pt x="2942" y="2666"/>
                  </a:lnTo>
                  <a:lnTo>
                    <a:pt x="2926" y="2656"/>
                  </a:lnTo>
                  <a:lnTo>
                    <a:pt x="2910" y="2648"/>
                  </a:lnTo>
                  <a:lnTo>
                    <a:pt x="2892" y="2640"/>
                  </a:lnTo>
                  <a:lnTo>
                    <a:pt x="2874" y="2634"/>
                  </a:lnTo>
                  <a:lnTo>
                    <a:pt x="2856" y="2628"/>
                  </a:lnTo>
                  <a:lnTo>
                    <a:pt x="2836" y="2624"/>
                  </a:lnTo>
                  <a:lnTo>
                    <a:pt x="2818" y="2622"/>
                  </a:lnTo>
                  <a:lnTo>
                    <a:pt x="2798" y="2620"/>
                  </a:lnTo>
                  <a:lnTo>
                    <a:pt x="2780" y="2620"/>
                  </a:lnTo>
                  <a:lnTo>
                    <a:pt x="2760" y="2622"/>
                  </a:lnTo>
                  <a:lnTo>
                    <a:pt x="2740" y="2624"/>
                  </a:lnTo>
                  <a:lnTo>
                    <a:pt x="2722" y="2628"/>
                  </a:lnTo>
                  <a:lnTo>
                    <a:pt x="2704" y="2634"/>
                  </a:lnTo>
                  <a:lnTo>
                    <a:pt x="1664" y="2979"/>
                  </a:lnTo>
                  <a:lnTo>
                    <a:pt x="1664" y="2979"/>
                  </a:lnTo>
                  <a:lnTo>
                    <a:pt x="1634" y="2927"/>
                  </a:lnTo>
                  <a:lnTo>
                    <a:pt x="1608" y="2875"/>
                  </a:lnTo>
                  <a:lnTo>
                    <a:pt x="1582" y="2823"/>
                  </a:lnTo>
                  <a:lnTo>
                    <a:pt x="1560" y="2769"/>
                  </a:lnTo>
                  <a:lnTo>
                    <a:pt x="1538" y="2715"/>
                  </a:lnTo>
                  <a:lnTo>
                    <a:pt x="1518" y="2662"/>
                  </a:lnTo>
                  <a:lnTo>
                    <a:pt x="1500" y="2606"/>
                  </a:lnTo>
                  <a:lnTo>
                    <a:pt x="1484" y="2550"/>
                  </a:lnTo>
                  <a:lnTo>
                    <a:pt x="1470" y="2494"/>
                  </a:lnTo>
                  <a:lnTo>
                    <a:pt x="1458" y="2436"/>
                  </a:lnTo>
                  <a:lnTo>
                    <a:pt x="1446" y="2378"/>
                  </a:lnTo>
                  <a:lnTo>
                    <a:pt x="1438" y="2320"/>
                  </a:lnTo>
                  <a:lnTo>
                    <a:pt x="1432" y="2262"/>
                  </a:lnTo>
                  <a:lnTo>
                    <a:pt x="1426" y="2202"/>
                  </a:lnTo>
                  <a:lnTo>
                    <a:pt x="1424" y="2142"/>
                  </a:lnTo>
                  <a:lnTo>
                    <a:pt x="1422" y="2084"/>
                  </a:lnTo>
                  <a:lnTo>
                    <a:pt x="1422" y="2084"/>
                  </a:lnTo>
                  <a:lnTo>
                    <a:pt x="1424" y="1994"/>
                  </a:lnTo>
                  <a:lnTo>
                    <a:pt x="1430" y="1904"/>
                  </a:lnTo>
                  <a:lnTo>
                    <a:pt x="1442" y="1816"/>
                  </a:lnTo>
                  <a:lnTo>
                    <a:pt x="1456" y="1730"/>
                  </a:lnTo>
                  <a:lnTo>
                    <a:pt x="1476" y="1644"/>
                  </a:lnTo>
                  <a:lnTo>
                    <a:pt x="1500" y="1560"/>
                  </a:lnTo>
                  <a:lnTo>
                    <a:pt x="1526" y="1476"/>
                  </a:lnTo>
                  <a:lnTo>
                    <a:pt x="1558" y="1394"/>
                  </a:lnTo>
                  <a:lnTo>
                    <a:pt x="1594" y="1314"/>
                  </a:lnTo>
                  <a:lnTo>
                    <a:pt x="1634" y="1236"/>
                  </a:lnTo>
                  <a:lnTo>
                    <a:pt x="1676" y="1160"/>
                  </a:lnTo>
                  <a:lnTo>
                    <a:pt x="1724" y="1086"/>
                  </a:lnTo>
                  <a:lnTo>
                    <a:pt x="1774" y="1014"/>
                  </a:lnTo>
                  <a:lnTo>
                    <a:pt x="1828" y="944"/>
                  </a:lnTo>
                  <a:lnTo>
                    <a:pt x="1888" y="876"/>
                  </a:lnTo>
                  <a:lnTo>
                    <a:pt x="1950" y="812"/>
                  </a:lnTo>
                  <a:lnTo>
                    <a:pt x="1950" y="81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US" sz="1400"/>
            </a:p>
          </p:txBody>
        </p:sp>
        <p:sp>
          <p:nvSpPr>
            <p:cNvPr id="64" name="Freeform 24">
              <a:extLst>
                <a:ext uri="{FF2B5EF4-FFF2-40B4-BE49-F238E27FC236}">
                  <a16:creationId xmlns:a16="http://schemas.microsoft.com/office/drawing/2014/main" xmlns="" id="{4029A377-8D3D-48AB-AA7A-089A26C0A8E1}"/>
                </a:ext>
              </a:extLst>
            </p:cNvPr>
            <p:cNvSpPr>
              <a:spLocks noEditPoints="1"/>
            </p:cNvSpPr>
            <p:nvPr/>
          </p:nvSpPr>
          <p:spPr bwMode="auto">
            <a:xfrm>
              <a:off x="4671185" y="2414927"/>
              <a:ext cx="154432" cy="208848"/>
            </a:xfrm>
            <a:custGeom>
              <a:avLst/>
              <a:gdLst>
                <a:gd name="T0" fmla="*/ 798 w 1436"/>
                <a:gd name="T1" fmla="*/ 1938 h 1942"/>
                <a:gd name="T2" fmla="*/ 936 w 1436"/>
                <a:gd name="T3" fmla="*/ 1896 h 1942"/>
                <a:gd name="T4" fmla="*/ 1050 w 1436"/>
                <a:gd name="T5" fmla="*/ 1824 h 1942"/>
                <a:gd name="T6" fmla="*/ 1200 w 1436"/>
                <a:gd name="T7" fmla="*/ 1676 h 1942"/>
                <a:gd name="T8" fmla="*/ 1280 w 1436"/>
                <a:gd name="T9" fmla="*/ 1564 h 1942"/>
                <a:gd name="T10" fmla="*/ 1362 w 1436"/>
                <a:gd name="T11" fmla="*/ 1374 h 1942"/>
                <a:gd name="T12" fmla="*/ 1414 w 1436"/>
                <a:gd name="T13" fmla="*/ 1140 h 1942"/>
                <a:gd name="T14" fmla="*/ 1436 w 1436"/>
                <a:gd name="T15" fmla="*/ 862 h 1942"/>
                <a:gd name="T16" fmla="*/ 1434 w 1436"/>
                <a:gd name="T17" fmla="*/ 706 h 1942"/>
                <a:gd name="T18" fmla="*/ 1404 w 1436"/>
                <a:gd name="T19" fmla="*/ 552 h 1942"/>
                <a:gd name="T20" fmla="*/ 1350 w 1436"/>
                <a:gd name="T21" fmla="*/ 412 h 1942"/>
                <a:gd name="T22" fmla="*/ 1272 w 1436"/>
                <a:gd name="T23" fmla="*/ 286 h 1942"/>
                <a:gd name="T24" fmla="*/ 1176 w 1436"/>
                <a:gd name="T25" fmla="*/ 178 h 1942"/>
                <a:gd name="T26" fmla="*/ 1060 w 1436"/>
                <a:gd name="T27" fmla="*/ 94 h 1942"/>
                <a:gd name="T28" fmla="*/ 932 w 1436"/>
                <a:gd name="T29" fmla="*/ 34 h 1942"/>
                <a:gd name="T30" fmla="*/ 792 w 1436"/>
                <a:gd name="T31" fmla="*/ 4 h 1942"/>
                <a:gd name="T32" fmla="*/ 682 w 1436"/>
                <a:gd name="T33" fmla="*/ 0 h 1942"/>
                <a:gd name="T34" fmla="*/ 540 w 1436"/>
                <a:gd name="T35" fmla="*/ 24 h 1942"/>
                <a:gd name="T36" fmla="*/ 408 w 1436"/>
                <a:gd name="T37" fmla="*/ 76 h 1942"/>
                <a:gd name="T38" fmla="*/ 290 w 1436"/>
                <a:gd name="T39" fmla="*/ 156 h 1942"/>
                <a:gd name="T40" fmla="*/ 188 w 1436"/>
                <a:gd name="T41" fmla="*/ 258 h 1942"/>
                <a:gd name="T42" fmla="*/ 104 w 1436"/>
                <a:gd name="T43" fmla="*/ 378 h 1942"/>
                <a:gd name="T44" fmla="*/ 44 w 1436"/>
                <a:gd name="T45" fmla="*/ 516 h 1942"/>
                <a:gd name="T46" fmla="*/ 10 w 1436"/>
                <a:gd name="T47" fmla="*/ 666 h 1942"/>
                <a:gd name="T48" fmla="*/ 0 w 1436"/>
                <a:gd name="T49" fmla="*/ 786 h 1942"/>
                <a:gd name="T50" fmla="*/ 16 w 1436"/>
                <a:gd name="T51" fmla="*/ 1076 h 1942"/>
                <a:gd name="T52" fmla="*/ 60 w 1436"/>
                <a:gd name="T53" fmla="*/ 1320 h 1942"/>
                <a:gd name="T54" fmla="*/ 134 w 1436"/>
                <a:gd name="T55" fmla="*/ 1522 h 1942"/>
                <a:gd name="T56" fmla="*/ 238 w 1436"/>
                <a:gd name="T57" fmla="*/ 1676 h 1942"/>
                <a:gd name="T58" fmla="*/ 362 w 1436"/>
                <a:gd name="T59" fmla="*/ 1802 h 1942"/>
                <a:gd name="T60" fmla="*/ 472 w 1436"/>
                <a:gd name="T61" fmla="*/ 1882 h 1942"/>
                <a:gd name="T62" fmla="*/ 602 w 1436"/>
                <a:gd name="T63" fmla="*/ 1930 h 1942"/>
                <a:gd name="T64" fmla="*/ 718 w 1436"/>
                <a:gd name="T65" fmla="*/ 1942 h 1942"/>
                <a:gd name="T66" fmla="*/ 762 w 1436"/>
                <a:gd name="T67" fmla="*/ 288 h 1942"/>
                <a:gd name="T68" fmla="*/ 848 w 1436"/>
                <a:gd name="T69" fmla="*/ 308 h 1942"/>
                <a:gd name="T70" fmla="*/ 994 w 1436"/>
                <a:gd name="T71" fmla="*/ 400 h 1942"/>
                <a:gd name="T72" fmla="*/ 1098 w 1436"/>
                <a:gd name="T73" fmla="*/ 548 h 1942"/>
                <a:gd name="T74" fmla="*/ 1148 w 1436"/>
                <a:gd name="T75" fmla="*/ 734 h 1942"/>
                <a:gd name="T76" fmla="*/ 1148 w 1436"/>
                <a:gd name="T77" fmla="*/ 906 h 1942"/>
                <a:gd name="T78" fmla="*/ 1128 w 1436"/>
                <a:gd name="T79" fmla="*/ 1122 h 1942"/>
                <a:gd name="T80" fmla="*/ 1086 w 1436"/>
                <a:gd name="T81" fmla="*/ 1300 h 1942"/>
                <a:gd name="T82" fmla="*/ 1024 w 1436"/>
                <a:gd name="T83" fmla="*/ 1436 h 1942"/>
                <a:gd name="T84" fmla="*/ 942 w 1436"/>
                <a:gd name="T85" fmla="*/ 1534 h 1942"/>
                <a:gd name="T86" fmla="*/ 822 w 1436"/>
                <a:gd name="T87" fmla="*/ 1634 h 1942"/>
                <a:gd name="T88" fmla="*/ 750 w 1436"/>
                <a:gd name="T89" fmla="*/ 1656 h 1942"/>
                <a:gd name="T90" fmla="*/ 660 w 1436"/>
                <a:gd name="T91" fmla="*/ 1650 h 1942"/>
                <a:gd name="T92" fmla="*/ 602 w 1436"/>
                <a:gd name="T93" fmla="*/ 1626 h 1942"/>
                <a:gd name="T94" fmla="*/ 450 w 1436"/>
                <a:gd name="T95" fmla="*/ 1486 h 1942"/>
                <a:gd name="T96" fmla="*/ 396 w 1436"/>
                <a:gd name="T97" fmla="*/ 1406 h 1942"/>
                <a:gd name="T98" fmla="*/ 340 w 1436"/>
                <a:gd name="T99" fmla="*/ 1260 h 1942"/>
                <a:gd name="T100" fmla="*/ 304 w 1436"/>
                <a:gd name="T101" fmla="*/ 1072 h 1942"/>
                <a:gd name="T102" fmla="*/ 288 w 1436"/>
                <a:gd name="T103" fmla="*/ 848 h 1942"/>
                <a:gd name="T104" fmla="*/ 296 w 1436"/>
                <a:gd name="T105" fmla="*/ 684 h 1942"/>
                <a:gd name="T106" fmla="*/ 360 w 1436"/>
                <a:gd name="T107" fmla="*/ 506 h 1942"/>
                <a:gd name="T108" fmla="*/ 478 w 1436"/>
                <a:gd name="T109" fmla="*/ 370 h 1942"/>
                <a:gd name="T110" fmla="*/ 610 w 1436"/>
                <a:gd name="T111" fmla="*/ 300 h 1942"/>
                <a:gd name="T112" fmla="*/ 696 w 1436"/>
                <a:gd name="T113" fmla="*/ 286 h 1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6" h="1942">
                  <a:moveTo>
                    <a:pt x="718" y="1942"/>
                  </a:moveTo>
                  <a:lnTo>
                    <a:pt x="718" y="1942"/>
                  </a:lnTo>
                  <a:lnTo>
                    <a:pt x="760" y="1942"/>
                  </a:lnTo>
                  <a:lnTo>
                    <a:pt x="798" y="1938"/>
                  </a:lnTo>
                  <a:lnTo>
                    <a:pt x="836" y="1930"/>
                  </a:lnTo>
                  <a:lnTo>
                    <a:pt x="870" y="1922"/>
                  </a:lnTo>
                  <a:lnTo>
                    <a:pt x="904" y="1910"/>
                  </a:lnTo>
                  <a:lnTo>
                    <a:pt x="936" y="1896"/>
                  </a:lnTo>
                  <a:lnTo>
                    <a:pt x="966" y="1882"/>
                  </a:lnTo>
                  <a:lnTo>
                    <a:pt x="994" y="1864"/>
                  </a:lnTo>
                  <a:lnTo>
                    <a:pt x="1022" y="1846"/>
                  </a:lnTo>
                  <a:lnTo>
                    <a:pt x="1050" y="1824"/>
                  </a:lnTo>
                  <a:lnTo>
                    <a:pt x="1076" y="1802"/>
                  </a:lnTo>
                  <a:lnTo>
                    <a:pt x="1102" y="1780"/>
                  </a:lnTo>
                  <a:lnTo>
                    <a:pt x="1150" y="1730"/>
                  </a:lnTo>
                  <a:lnTo>
                    <a:pt x="1200" y="1676"/>
                  </a:lnTo>
                  <a:lnTo>
                    <a:pt x="1200" y="1676"/>
                  </a:lnTo>
                  <a:lnTo>
                    <a:pt x="1228" y="1642"/>
                  </a:lnTo>
                  <a:lnTo>
                    <a:pt x="1256" y="1604"/>
                  </a:lnTo>
                  <a:lnTo>
                    <a:pt x="1280" y="1564"/>
                  </a:lnTo>
                  <a:lnTo>
                    <a:pt x="1304" y="1522"/>
                  </a:lnTo>
                  <a:lnTo>
                    <a:pt x="1324" y="1476"/>
                  </a:lnTo>
                  <a:lnTo>
                    <a:pt x="1344" y="1426"/>
                  </a:lnTo>
                  <a:lnTo>
                    <a:pt x="1362" y="1374"/>
                  </a:lnTo>
                  <a:lnTo>
                    <a:pt x="1378" y="1320"/>
                  </a:lnTo>
                  <a:lnTo>
                    <a:pt x="1392" y="1264"/>
                  </a:lnTo>
                  <a:lnTo>
                    <a:pt x="1404" y="1204"/>
                  </a:lnTo>
                  <a:lnTo>
                    <a:pt x="1414" y="1140"/>
                  </a:lnTo>
                  <a:lnTo>
                    <a:pt x="1422" y="1076"/>
                  </a:lnTo>
                  <a:lnTo>
                    <a:pt x="1428" y="1006"/>
                  </a:lnTo>
                  <a:lnTo>
                    <a:pt x="1434" y="936"/>
                  </a:lnTo>
                  <a:lnTo>
                    <a:pt x="1436" y="862"/>
                  </a:lnTo>
                  <a:lnTo>
                    <a:pt x="1436" y="786"/>
                  </a:lnTo>
                  <a:lnTo>
                    <a:pt x="1436" y="786"/>
                  </a:lnTo>
                  <a:lnTo>
                    <a:pt x="1436" y="746"/>
                  </a:lnTo>
                  <a:lnTo>
                    <a:pt x="1434" y="706"/>
                  </a:lnTo>
                  <a:lnTo>
                    <a:pt x="1428" y="666"/>
                  </a:lnTo>
                  <a:lnTo>
                    <a:pt x="1422" y="628"/>
                  </a:lnTo>
                  <a:lnTo>
                    <a:pt x="1414" y="590"/>
                  </a:lnTo>
                  <a:lnTo>
                    <a:pt x="1404" y="552"/>
                  </a:lnTo>
                  <a:lnTo>
                    <a:pt x="1394" y="516"/>
                  </a:lnTo>
                  <a:lnTo>
                    <a:pt x="1380" y="480"/>
                  </a:lnTo>
                  <a:lnTo>
                    <a:pt x="1366" y="444"/>
                  </a:lnTo>
                  <a:lnTo>
                    <a:pt x="1350" y="412"/>
                  </a:lnTo>
                  <a:lnTo>
                    <a:pt x="1332" y="378"/>
                  </a:lnTo>
                  <a:lnTo>
                    <a:pt x="1314" y="346"/>
                  </a:lnTo>
                  <a:lnTo>
                    <a:pt x="1294" y="316"/>
                  </a:lnTo>
                  <a:lnTo>
                    <a:pt x="1272" y="286"/>
                  </a:lnTo>
                  <a:lnTo>
                    <a:pt x="1250" y="258"/>
                  </a:lnTo>
                  <a:lnTo>
                    <a:pt x="1226" y="230"/>
                  </a:lnTo>
                  <a:lnTo>
                    <a:pt x="1202" y="204"/>
                  </a:lnTo>
                  <a:lnTo>
                    <a:pt x="1176" y="178"/>
                  </a:lnTo>
                  <a:lnTo>
                    <a:pt x="1148" y="156"/>
                  </a:lnTo>
                  <a:lnTo>
                    <a:pt x="1120" y="134"/>
                  </a:lnTo>
                  <a:lnTo>
                    <a:pt x="1090" y="114"/>
                  </a:lnTo>
                  <a:lnTo>
                    <a:pt x="1060" y="94"/>
                  </a:lnTo>
                  <a:lnTo>
                    <a:pt x="1030" y="76"/>
                  </a:lnTo>
                  <a:lnTo>
                    <a:pt x="998" y="60"/>
                  </a:lnTo>
                  <a:lnTo>
                    <a:pt x="966" y="46"/>
                  </a:lnTo>
                  <a:lnTo>
                    <a:pt x="932" y="34"/>
                  </a:lnTo>
                  <a:lnTo>
                    <a:pt x="898" y="24"/>
                  </a:lnTo>
                  <a:lnTo>
                    <a:pt x="864" y="16"/>
                  </a:lnTo>
                  <a:lnTo>
                    <a:pt x="828" y="8"/>
                  </a:lnTo>
                  <a:lnTo>
                    <a:pt x="792" y="4"/>
                  </a:lnTo>
                  <a:lnTo>
                    <a:pt x="756" y="0"/>
                  </a:lnTo>
                  <a:lnTo>
                    <a:pt x="718" y="0"/>
                  </a:lnTo>
                  <a:lnTo>
                    <a:pt x="718" y="0"/>
                  </a:lnTo>
                  <a:lnTo>
                    <a:pt x="682" y="0"/>
                  </a:lnTo>
                  <a:lnTo>
                    <a:pt x="646" y="4"/>
                  </a:lnTo>
                  <a:lnTo>
                    <a:pt x="610" y="8"/>
                  </a:lnTo>
                  <a:lnTo>
                    <a:pt x="574" y="16"/>
                  </a:lnTo>
                  <a:lnTo>
                    <a:pt x="540" y="24"/>
                  </a:lnTo>
                  <a:lnTo>
                    <a:pt x="506" y="34"/>
                  </a:lnTo>
                  <a:lnTo>
                    <a:pt x="472" y="46"/>
                  </a:lnTo>
                  <a:lnTo>
                    <a:pt x="440" y="60"/>
                  </a:lnTo>
                  <a:lnTo>
                    <a:pt x="408" y="76"/>
                  </a:lnTo>
                  <a:lnTo>
                    <a:pt x="376" y="94"/>
                  </a:lnTo>
                  <a:lnTo>
                    <a:pt x="346" y="114"/>
                  </a:lnTo>
                  <a:lnTo>
                    <a:pt x="318" y="134"/>
                  </a:lnTo>
                  <a:lnTo>
                    <a:pt x="290" y="156"/>
                  </a:lnTo>
                  <a:lnTo>
                    <a:pt x="262" y="178"/>
                  </a:lnTo>
                  <a:lnTo>
                    <a:pt x="236" y="204"/>
                  </a:lnTo>
                  <a:lnTo>
                    <a:pt x="212" y="230"/>
                  </a:lnTo>
                  <a:lnTo>
                    <a:pt x="188" y="258"/>
                  </a:lnTo>
                  <a:lnTo>
                    <a:pt x="166" y="286"/>
                  </a:lnTo>
                  <a:lnTo>
                    <a:pt x="144" y="316"/>
                  </a:lnTo>
                  <a:lnTo>
                    <a:pt x="124" y="346"/>
                  </a:lnTo>
                  <a:lnTo>
                    <a:pt x="104" y="378"/>
                  </a:lnTo>
                  <a:lnTo>
                    <a:pt x="88" y="412"/>
                  </a:lnTo>
                  <a:lnTo>
                    <a:pt x="72" y="444"/>
                  </a:lnTo>
                  <a:lnTo>
                    <a:pt x="58" y="480"/>
                  </a:lnTo>
                  <a:lnTo>
                    <a:pt x="44" y="516"/>
                  </a:lnTo>
                  <a:lnTo>
                    <a:pt x="34" y="552"/>
                  </a:lnTo>
                  <a:lnTo>
                    <a:pt x="24" y="590"/>
                  </a:lnTo>
                  <a:lnTo>
                    <a:pt x="16" y="628"/>
                  </a:lnTo>
                  <a:lnTo>
                    <a:pt x="10" y="666"/>
                  </a:lnTo>
                  <a:lnTo>
                    <a:pt x="4" y="706"/>
                  </a:lnTo>
                  <a:lnTo>
                    <a:pt x="2" y="746"/>
                  </a:lnTo>
                  <a:lnTo>
                    <a:pt x="0" y="786"/>
                  </a:lnTo>
                  <a:lnTo>
                    <a:pt x="0" y="786"/>
                  </a:lnTo>
                  <a:lnTo>
                    <a:pt x="2" y="862"/>
                  </a:lnTo>
                  <a:lnTo>
                    <a:pt x="4" y="936"/>
                  </a:lnTo>
                  <a:lnTo>
                    <a:pt x="10" y="1006"/>
                  </a:lnTo>
                  <a:lnTo>
                    <a:pt x="16" y="1076"/>
                  </a:lnTo>
                  <a:lnTo>
                    <a:pt x="24" y="1140"/>
                  </a:lnTo>
                  <a:lnTo>
                    <a:pt x="34" y="1204"/>
                  </a:lnTo>
                  <a:lnTo>
                    <a:pt x="46" y="1264"/>
                  </a:lnTo>
                  <a:lnTo>
                    <a:pt x="60" y="1320"/>
                  </a:lnTo>
                  <a:lnTo>
                    <a:pt x="76" y="1374"/>
                  </a:lnTo>
                  <a:lnTo>
                    <a:pt x="94" y="1426"/>
                  </a:lnTo>
                  <a:lnTo>
                    <a:pt x="114" y="1476"/>
                  </a:lnTo>
                  <a:lnTo>
                    <a:pt x="134" y="1522"/>
                  </a:lnTo>
                  <a:lnTo>
                    <a:pt x="158" y="1564"/>
                  </a:lnTo>
                  <a:lnTo>
                    <a:pt x="182" y="1604"/>
                  </a:lnTo>
                  <a:lnTo>
                    <a:pt x="210" y="1642"/>
                  </a:lnTo>
                  <a:lnTo>
                    <a:pt x="238" y="1676"/>
                  </a:lnTo>
                  <a:lnTo>
                    <a:pt x="238" y="1676"/>
                  </a:lnTo>
                  <a:lnTo>
                    <a:pt x="286" y="1730"/>
                  </a:lnTo>
                  <a:lnTo>
                    <a:pt x="336" y="1780"/>
                  </a:lnTo>
                  <a:lnTo>
                    <a:pt x="362" y="1802"/>
                  </a:lnTo>
                  <a:lnTo>
                    <a:pt x="388" y="1824"/>
                  </a:lnTo>
                  <a:lnTo>
                    <a:pt x="416" y="1846"/>
                  </a:lnTo>
                  <a:lnTo>
                    <a:pt x="442" y="1864"/>
                  </a:lnTo>
                  <a:lnTo>
                    <a:pt x="472" y="1882"/>
                  </a:lnTo>
                  <a:lnTo>
                    <a:pt x="502" y="1896"/>
                  </a:lnTo>
                  <a:lnTo>
                    <a:pt x="534" y="1910"/>
                  </a:lnTo>
                  <a:lnTo>
                    <a:pt x="568" y="1922"/>
                  </a:lnTo>
                  <a:lnTo>
                    <a:pt x="602" y="1930"/>
                  </a:lnTo>
                  <a:lnTo>
                    <a:pt x="638" y="1938"/>
                  </a:lnTo>
                  <a:lnTo>
                    <a:pt x="678" y="1942"/>
                  </a:lnTo>
                  <a:lnTo>
                    <a:pt x="718" y="1942"/>
                  </a:lnTo>
                  <a:lnTo>
                    <a:pt x="718" y="1942"/>
                  </a:lnTo>
                  <a:close/>
                  <a:moveTo>
                    <a:pt x="718" y="284"/>
                  </a:moveTo>
                  <a:lnTo>
                    <a:pt x="718" y="284"/>
                  </a:lnTo>
                  <a:lnTo>
                    <a:pt x="742" y="286"/>
                  </a:lnTo>
                  <a:lnTo>
                    <a:pt x="762" y="288"/>
                  </a:lnTo>
                  <a:lnTo>
                    <a:pt x="784" y="290"/>
                  </a:lnTo>
                  <a:lnTo>
                    <a:pt x="806" y="294"/>
                  </a:lnTo>
                  <a:lnTo>
                    <a:pt x="826" y="300"/>
                  </a:lnTo>
                  <a:lnTo>
                    <a:pt x="848" y="308"/>
                  </a:lnTo>
                  <a:lnTo>
                    <a:pt x="886" y="324"/>
                  </a:lnTo>
                  <a:lnTo>
                    <a:pt x="924" y="346"/>
                  </a:lnTo>
                  <a:lnTo>
                    <a:pt x="960" y="370"/>
                  </a:lnTo>
                  <a:lnTo>
                    <a:pt x="994" y="400"/>
                  </a:lnTo>
                  <a:lnTo>
                    <a:pt x="1024" y="432"/>
                  </a:lnTo>
                  <a:lnTo>
                    <a:pt x="1052" y="468"/>
                  </a:lnTo>
                  <a:lnTo>
                    <a:pt x="1078" y="506"/>
                  </a:lnTo>
                  <a:lnTo>
                    <a:pt x="1098" y="548"/>
                  </a:lnTo>
                  <a:lnTo>
                    <a:pt x="1118" y="590"/>
                  </a:lnTo>
                  <a:lnTo>
                    <a:pt x="1132" y="636"/>
                  </a:lnTo>
                  <a:lnTo>
                    <a:pt x="1142" y="684"/>
                  </a:lnTo>
                  <a:lnTo>
                    <a:pt x="1148" y="734"/>
                  </a:lnTo>
                  <a:lnTo>
                    <a:pt x="1152" y="786"/>
                  </a:lnTo>
                  <a:lnTo>
                    <a:pt x="1152" y="786"/>
                  </a:lnTo>
                  <a:lnTo>
                    <a:pt x="1150" y="848"/>
                  </a:lnTo>
                  <a:lnTo>
                    <a:pt x="1148" y="906"/>
                  </a:lnTo>
                  <a:lnTo>
                    <a:pt x="1146" y="964"/>
                  </a:lnTo>
                  <a:lnTo>
                    <a:pt x="1140" y="1018"/>
                  </a:lnTo>
                  <a:lnTo>
                    <a:pt x="1134" y="1072"/>
                  </a:lnTo>
                  <a:lnTo>
                    <a:pt x="1128" y="1122"/>
                  </a:lnTo>
                  <a:lnTo>
                    <a:pt x="1118" y="1170"/>
                  </a:lnTo>
                  <a:lnTo>
                    <a:pt x="1108" y="1216"/>
                  </a:lnTo>
                  <a:lnTo>
                    <a:pt x="1098" y="1260"/>
                  </a:lnTo>
                  <a:lnTo>
                    <a:pt x="1086" y="1300"/>
                  </a:lnTo>
                  <a:lnTo>
                    <a:pt x="1072" y="1338"/>
                  </a:lnTo>
                  <a:lnTo>
                    <a:pt x="1058" y="1374"/>
                  </a:lnTo>
                  <a:lnTo>
                    <a:pt x="1042" y="1406"/>
                  </a:lnTo>
                  <a:lnTo>
                    <a:pt x="1024" y="1436"/>
                  </a:lnTo>
                  <a:lnTo>
                    <a:pt x="1006" y="1462"/>
                  </a:lnTo>
                  <a:lnTo>
                    <a:pt x="986" y="1486"/>
                  </a:lnTo>
                  <a:lnTo>
                    <a:pt x="986" y="1486"/>
                  </a:lnTo>
                  <a:lnTo>
                    <a:pt x="942" y="1534"/>
                  </a:lnTo>
                  <a:lnTo>
                    <a:pt x="902" y="1574"/>
                  </a:lnTo>
                  <a:lnTo>
                    <a:pt x="868" y="1604"/>
                  </a:lnTo>
                  <a:lnTo>
                    <a:pt x="836" y="1626"/>
                  </a:lnTo>
                  <a:lnTo>
                    <a:pt x="822" y="1634"/>
                  </a:lnTo>
                  <a:lnTo>
                    <a:pt x="806" y="1642"/>
                  </a:lnTo>
                  <a:lnTo>
                    <a:pt x="792" y="1646"/>
                  </a:lnTo>
                  <a:lnTo>
                    <a:pt x="778" y="1650"/>
                  </a:lnTo>
                  <a:lnTo>
                    <a:pt x="750" y="1656"/>
                  </a:lnTo>
                  <a:lnTo>
                    <a:pt x="718" y="1656"/>
                  </a:lnTo>
                  <a:lnTo>
                    <a:pt x="718" y="1656"/>
                  </a:lnTo>
                  <a:lnTo>
                    <a:pt x="688" y="1656"/>
                  </a:lnTo>
                  <a:lnTo>
                    <a:pt x="660" y="1650"/>
                  </a:lnTo>
                  <a:lnTo>
                    <a:pt x="646" y="1646"/>
                  </a:lnTo>
                  <a:lnTo>
                    <a:pt x="630" y="1642"/>
                  </a:lnTo>
                  <a:lnTo>
                    <a:pt x="616" y="1634"/>
                  </a:lnTo>
                  <a:lnTo>
                    <a:pt x="602" y="1626"/>
                  </a:lnTo>
                  <a:lnTo>
                    <a:pt x="570" y="1604"/>
                  </a:lnTo>
                  <a:lnTo>
                    <a:pt x="536" y="1574"/>
                  </a:lnTo>
                  <a:lnTo>
                    <a:pt x="496" y="1534"/>
                  </a:lnTo>
                  <a:lnTo>
                    <a:pt x="450" y="1486"/>
                  </a:lnTo>
                  <a:lnTo>
                    <a:pt x="450" y="1486"/>
                  </a:lnTo>
                  <a:lnTo>
                    <a:pt x="432" y="1462"/>
                  </a:lnTo>
                  <a:lnTo>
                    <a:pt x="414" y="1436"/>
                  </a:lnTo>
                  <a:lnTo>
                    <a:pt x="396" y="1406"/>
                  </a:lnTo>
                  <a:lnTo>
                    <a:pt x="380" y="1374"/>
                  </a:lnTo>
                  <a:lnTo>
                    <a:pt x="366" y="1338"/>
                  </a:lnTo>
                  <a:lnTo>
                    <a:pt x="352" y="1300"/>
                  </a:lnTo>
                  <a:lnTo>
                    <a:pt x="340" y="1260"/>
                  </a:lnTo>
                  <a:lnTo>
                    <a:pt x="328" y="1216"/>
                  </a:lnTo>
                  <a:lnTo>
                    <a:pt x="320" y="1170"/>
                  </a:lnTo>
                  <a:lnTo>
                    <a:pt x="310" y="1122"/>
                  </a:lnTo>
                  <a:lnTo>
                    <a:pt x="304" y="1072"/>
                  </a:lnTo>
                  <a:lnTo>
                    <a:pt x="298" y="1018"/>
                  </a:lnTo>
                  <a:lnTo>
                    <a:pt x="292" y="964"/>
                  </a:lnTo>
                  <a:lnTo>
                    <a:pt x="290" y="906"/>
                  </a:lnTo>
                  <a:lnTo>
                    <a:pt x="288" y="848"/>
                  </a:lnTo>
                  <a:lnTo>
                    <a:pt x="286" y="786"/>
                  </a:lnTo>
                  <a:lnTo>
                    <a:pt x="286" y="786"/>
                  </a:lnTo>
                  <a:lnTo>
                    <a:pt x="288" y="734"/>
                  </a:lnTo>
                  <a:lnTo>
                    <a:pt x="296" y="684"/>
                  </a:lnTo>
                  <a:lnTo>
                    <a:pt x="306" y="636"/>
                  </a:lnTo>
                  <a:lnTo>
                    <a:pt x="320" y="590"/>
                  </a:lnTo>
                  <a:lnTo>
                    <a:pt x="338" y="548"/>
                  </a:lnTo>
                  <a:lnTo>
                    <a:pt x="360" y="506"/>
                  </a:lnTo>
                  <a:lnTo>
                    <a:pt x="386" y="468"/>
                  </a:lnTo>
                  <a:lnTo>
                    <a:pt x="414" y="432"/>
                  </a:lnTo>
                  <a:lnTo>
                    <a:pt x="444" y="400"/>
                  </a:lnTo>
                  <a:lnTo>
                    <a:pt x="478" y="370"/>
                  </a:lnTo>
                  <a:lnTo>
                    <a:pt x="512" y="346"/>
                  </a:lnTo>
                  <a:lnTo>
                    <a:pt x="550" y="324"/>
                  </a:lnTo>
                  <a:lnTo>
                    <a:pt x="590" y="308"/>
                  </a:lnTo>
                  <a:lnTo>
                    <a:pt x="610" y="300"/>
                  </a:lnTo>
                  <a:lnTo>
                    <a:pt x="632" y="294"/>
                  </a:lnTo>
                  <a:lnTo>
                    <a:pt x="654" y="290"/>
                  </a:lnTo>
                  <a:lnTo>
                    <a:pt x="674" y="288"/>
                  </a:lnTo>
                  <a:lnTo>
                    <a:pt x="696" y="286"/>
                  </a:lnTo>
                  <a:lnTo>
                    <a:pt x="718" y="284"/>
                  </a:lnTo>
                  <a:lnTo>
                    <a:pt x="718" y="28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US" sz="1400"/>
            </a:p>
          </p:txBody>
        </p:sp>
      </p:grpSp>
      <p:sp>
        <p:nvSpPr>
          <p:cNvPr id="65" name="TextBox 64">
            <a:extLst>
              <a:ext uri="{FF2B5EF4-FFF2-40B4-BE49-F238E27FC236}">
                <a16:creationId xmlns:a16="http://schemas.microsoft.com/office/drawing/2014/main" xmlns="" id="{C903ADF6-3DD7-457D-98F6-9A99EA0E4786}"/>
              </a:ext>
            </a:extLst>
          </p:cNvPr>
          <p:cNvSpPr txBox="1"/>
          <p:nvPr/>
        </p:nvSpPr>
        <p:spPr>
          <a:xfrm>
            <a:off x="1473690" y="3874646"/>
            <a:ext cx="4131973" cy="1831887"/>
          </a:xfrm>
          <a:prstGeom prst="rect">
            <a:avLst/>
          </a:prstGeom>
          <a:noFill/>
        </p:spPr>
        <p:txBody>
          <a:bodyPr wrap="square" rtlCol="0" anchor="ctr">
            <a:noAutofit/>
          </a:bodyPr>
          <a:lstStyle/>
          <a:p>
            <a:pPr>
              <a:spcBef>
                <a:spcPts val="300"/>
              </a:spcBef>
              <a:spcAft>
                <a:spcPts val="300"/>
              </a:spcAft>
            </a:pPr>
            <a:r>
              <a:rPr lang="el-GR" sz="1400" b="1" dirty="0">
                <a:latin typeface="Arial" panose="020B0604020202020204" pitchFamily="34" charset="0"/>
                <a:cs typeface="Arial" panose="020B0604020202020204" pitchFamily="34" charset="0"/>
              </a:rPr>
              <a:t>Μερική πρόσβαση</a:t>
            </a:r>
          </a:p>
          <a:p>
            <a:pPr>
              <a:spcBef>
                <a:spcPts val="300"/>
              </a:spcBef>
              <a:spcAft>
                <a:spcPts val="300"/>
              </a:spcAft>
            </a:pPr>
            <a:r>
              <a:rPr lang="el-GR" sz="1400" dirty="0">
                <a:latin typeface="Arial" panose="020B0604020202020204" pitchFamily="34" charset="0"/>
                <a:cs typeface="Arial" panose="020B0604020202020204" pitchFamily="34" charset="0"/>
              </a:rPr>
              <a:t>Παροχή μερικής πρόσβασης</a:t>
            </a:r>
            <a:r>
              <a:rPr lang="en-US" sz="1400" dirty="0">
                <a:latin typeface="Arial" panose="020B0604020202020204" pitchFamily="34" charset="0"/>
                <a:cs typeface="Arial" panose="020B0604020202020204" pitchFamily="34" charset="0"/>
              </a:rPr>
              <a:t> (view access)</a:t>
            </a:r>
            <a:r>
              <a:rPr lang="el-GR" sz="1400" dirty="0">
                <a:latin typeface="Arial" panose="020B0604020202020204" pitchFamily="34" charset="0"/>
                <a:cs typeface="Arial" panose="020B0604020202020204" pitchFamily="34" charset="0"/>
              </a:rPr>
              <a:t> </a:t>
            </a:r>
            <a:r>
              <a:rPr lang="el-GR" sz="1400" dirty="0" smtClean="0">
                <a:latin typeface="Arial" panose="020B0604020202020204" pitchFamily="34" charset="0"/>
                <a:cs typeface="Arial" panose="020B0604020202020204" pitchFamily="34" charset="0"/>
              </a:rPr>
              <a:t>σε κάθε Υπουργείο για την παρακολούθηση</a:t>
            </a:r>
            <a:endParaRPr lang="el-GR" sz="1400" dirty="0">
              <a:latin typeface="Arial" panose="020B0604020202020204" pitchFamily="34" charset="0"/>
              <a:cs typeface="Arial" panose="020B0604020202020204" pitchFamily="34" charset="0"/>
            </a:endParaRPr>
          </a:p>
          <a:p>
            <a:pPr marL="285750" indent="-285750">
              <a:spcBef>
                <a:spcPts val="200"/>
              </a:spcBef>
              <a:spcAft>
                <a:spcPts val="200"/>
              </a:spcAft>
              <a:buClr>
                <a:srgbClr val="3462AB"/>
              </a:buClr>
              <a:buFont typeface="Wingdings" panose="05000000000000000000" pitchFamily="2" charset="2"/>
              <a:buChar char="ü"/>
            </a:pPr>
            <a:r>
              <a:rPr lang="el-GR" sz="1400" dirty="0" smtClean="0">
                <a:latin typeface="Arial" panose="020B0604020202020204" pitchFamily="34" charset="0"/>
                <a:cs typeface="Arial" panose="020B0604020202020204" pitchFamily="34" charset="0"/>
              </a:rPr>
              <a:t>των έργων και </a:t>
            </a:r>
          </a:p>
          <a:p>
            <a:pPr marL="285750" indent="-285750">
              <a:spcBef>
                <a:spcPts val="200"/>
              </a:spcBef>
              <a:spcAft>
                <a:spcPts val="200"/>
              </a:spcAft>
              <a:buClr>
                <a:srgbClr val="3462AB"/>
              </a:buClr>
              <a:buFont typeface="Wingdings" panose="05000000000000000000" pitchFamily="2" charset="2"/>
              <a:buChar char="ü"/>
            </a:pPr>
            <a:r>
              <a:rPr lang="el-GR" sz="1400" dirty="0" smtClean="0">
                <a:latin typeface="Arial" panose="020B0604020202020204" pitchFamily="34" charset="0"/>
                <a:cs typeface="Arial" panose="020B0604020202020204" pitchFamily="34" charset="0"/>
              </a:rPr>
              <a:t>των </a:t>
            </a:r>
            <a:r>
              <a:rPr lang="el-GR" sz="1400" dirty="0">
                <a:latin typeface="Arial" panose="020B0604020202020204" pitchFamily="34" charset="0"/>
                <a:cs typeface="Arial" panose="020B0604020202020204" pitchFamily="34" charset="0"/>
              </a:rPr>
              <a:t>δράσεων </a:t>
            </a:r>
            <a:endParaRPr lang="el-GR" sz="1400" dirty="0" smtClean="0">
              <a:latin typeface="Arial" panose="020B0604020202020204" pitchFamily="34" charset="0"/>
              <a:cs typeface="Arial" panose="020B0604020202020204" pitchFamily="34" charset="0"/>
            </a:endParaRPr>
          </a:p>
          <a:p>
            <a:pPr marL="285750" indent="-285750">
              <a:spcBef>
                <a:spcPts val="200"/>
              </a:spcBef>
              <a:spcAft>
                <a:spcPts val="200"/>
              </a:spcAft>
              <a:buClr>
                <a:srgbClr val="3462AB"/>
              </a:buClr>
            </a:pPr>
            <a:r>
              <a:rPr lang="el-GR" sz="1400" dirty="0" smtClean="0">
                <a:latin typeface="Arial" panose="020B0604020202020204" pitchFamily="34" charset="0"/>
                <a:cs typeface="Arial" panose="020B0604020202020204" pitchFamily="34" charset="0"/>
              </a:rPr>
              <a:t>που βρίσκονται στην αρμοδιότητά του Υπουργείου</a:t>
            </a:r>
            <a:endParaRPr lang="el-GR" sz="1400" dirty="0">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xmlns="" id="{4859157F-DE56-4DB8-802B-9E50E782B62A}"/>
              </a:ext>
            </a:extLst>
          </p:cNvPr>
          <p:cNvSpPr/>
          <p:nvPr/>
        </p:nvSpPr>
        <p:spPr>
          <a:xfrm>
            <a:off x="621245" y="1836777"/>
            <a:ext cx="2251398" cy="830997"/>
          </a:xfrm>
          <a:prstGeom prst="rect">
            <a:avLst/>
          </a:prstGeom>
        </p:spPr>
        <p:txBody>
          <a:bodyPr wrap="square">
            <a:spAutoFit/>
          </a:bodyPr>
          <a:lstStyle/>
          <a:p>
            <a:r>
              <a:rPr lang="el-GR" sz="1600" i="1" dirty="0">
                <a:solidFill>
                  <a:srgbClr val="3462AB"/>
                </a:solidFill>
                <a:latin typeface="Arial" panose="020B0604020202020204" pitchFamily="34" charset="0"/>
                <a:cs typeface="Arial" panose="020B0604020202020204" pitchFamily="34" charset="0"/>
              </a:rPr>
              <a:t>Υπεύθυνοι για την καθημερινή λειτουργία του ΠΣ «ΜΑΖΙ» </a:t>
            </a:r>
          </a:p>
        </p:txBody>
      </p:sp>
      <p:sp>
        <p:nvSpPr>
          <p:cNvPr id="19" name="TextBox 18">
            <a:extLst>
              <a:ext uri="{FF2B5EF4-FFF2-40B4-BE49-F238E27FC236}">
                <a16:creationId xmlns:a16="http://schemas.microsoft.com/office/drawing/2014/main" xmlns="" id="{33DD5F09-4A0F-4AAA-AC4C-47D275C4FC3D}"/>
              </a:ext>
            </a:extLst>
          </p:cNvPr>
          <p:cNvSpPr txBox="1"/>
          <p:nvPr/>
        </p:nvSpPr>
        <p:spPr>
          <a:xfrm>
            <a:off x="6667476" y="3874646"/>
            <a:ext cx="4764375" cy="2754859"/>
          </a:xfrm>
          <a:prstGeom prst="rect">
            <a:avLst/>
          </a:prstGeom>
          <a:noFill/>
        </p:spPr>
        <p:txBody>
          <a:bodyPr wrap="square" rtlCol="0" anchor="ctr">
            <a:noAutofit/>
          </a:bodyPr>
          <a:lstStyle/>
          <a:p>
            <a:pPr>
              <a:spcBef>
                <a:spcPts val="300"/>
              </a:spcBef>
              <a:spcAft>
                <a:spcPts val="300"/>
              </a:spcAft>
            </a:pPr>
            <a:r>
              <a:rPr lang="el-GR" sz="1400" b="1" dirty="0">
                <a:latin typeface="Arial" panose="020B0604020202020204" pitchFamily="34" charset="0"/>
                <a:cs typeface="Arial" panose="020B0604020202020204" pitchFamily="34" charset="0"/>
              </a:rPr>
              <a:t>Πλήρη πρόσβαση</a:t>
            </a:r>
            <a:r>
              <a:rPr lang="el-GR" sz="1400" dirty="0">
                <a:latin typeface="Arial" panose="020B0604020202020204" pitchFamily="34" charset="0"/>
                <a:cs typeface="Arial" panose="020B0604020202020204" pitchFamily="34" charset="0"/>
              </a:rPr>
              <a:t>:</a:t>
            </a:r>
          </a:p>
          <a:p>
            <a:pPr>
              <a:spcBef>
                <a:spcPts val="300"/>
              </a:spcBef>
              <a:spcAft>
                <a:spcPts val="300"/>
              </a:spcAft>
            </a:pPr>
            <a:r>
              <a:rPr lang="el-GR" sz="1400" dirty="0">
                <a:latin typeface="Arial" panose="020B0604020202020204" pitchFamily="34" charset="0"/>
                <a:cs typeface="Arial" panose="020B0604020202020204" pitchFamily="34" charset="0"/>
              </a:rPr>
              <a:t>Παροχή πλήρους πρόσβασης στους κάτωθι</a:t>
            </a:r>
            <a:r>
              <a:rPr lang="en-US" sz="1400" dirty="0">
                <a:latin typeface="Arial" panose="020B0604020202020204" pitchFamily="34" charset="0"/>
                <a:cs typeface="Arial" panose="020B0604020202020204" pitchFamily="34" charset="0"/>
              </a:rPr>
              <a:t>:</a:t>
            </a:r>
            <a:endParaRPr lang="el-GR" sz="1400" dirty="0">
              <a:latin typeface="Arial" panose="020B0604020202020204" pitchFamily="34" charset="0"/>
              <a:cs typeface="Arial" panose="020B0604020202020204" pitchFamily="34" charset="0"/>
            </a:endParaRPr>
          </a:p>
          <a:p>
            <a:pPr marL="285750" indent="-285750">
              <a:spcBef>
                <a:spcPts val="200"/>
              </a:spcBef>
              <a:spcAft>
                <a:spcPts val="200"/>
              </a:spcAft>
              <a:buClr>
                <a:srgbClr val="3462AB"/>
              </a:buClr>
              <a:buFont typeface="Wingdings" panose="05000000000000000000" pitchFamily="2" charset="2"/>
              <a:buChar char="ü"/>
            </a:pPr>
            <a:r>
              <a:rPr lang="el-GR" sz="1400" dirty="0">
                <a:latin typeface="Arial" panose="020B0604020202020204" pitchFamily="34" charset="0"/>
                <a:cs typeface="Arial" panose="020B0604020202020204" pitchFamily="34" charset="0"/>
              </a:rPr>
              <a:t>Πρωθυπουργός</a:t>
            </a:r>
          </a:p>
          <a:p>
            <a:pPr marL="285750" indent="-285750">
              <a:spcBef>
                <a:spcPts val="200"/>
              </a:spcBef>
              <a:spcAft>
                <a:spcPts val="200"/>
              </a:spcAft>
              <a:buClr>
                <a:srgbClr val="3462AB"/>
              </a:buClr>
              <a:buFont typeface="Wingdings" panose="05000000000000000000" pitchFamily="2" charset="2"/>
              <a:buChar char="ü"/>
            </a:pPr>
            <a:r>
              <a:rPr lang="el-GR" sz="1400" dirty="0">
                <a:latin typeface="Arial" panose="020B0604020202020204" pitchFamily="34" charset="0"/>
                <a:cs typeface="Arial" panose="020B0604020202020204" pitchFamily="34" charset="0"/>
              </a:rPr>
              <a:t>Υπουργός Επικρατείας </a:t>
            </a:r>
          </a:p>
          <a:p>
            <a:pPr marL="285750" indent="-285750">
              <a:spcBef>
                <a:spcPts val="200"/>
              </a:spcBef>
              <a:spcAft>
                <a:spcPts val="200"/>
              </a:spcAft>
              <a:buClr>
                <a:srgbClr val="3462AB"/>
              </a:buClr>
              <a:buFont typeface="Wingdings" panose="05000000000000000000" pitchFamily="2" charset="2"/>
              <a:buChar char="ü"/>
            </a:pPr>
            <a:r>
              <a:rPr lang="el-GR" sz="1400" dirty="0">
                <a:latin typeface="Arial" panose="020B0604020202020204" pitchFamily="34" charset="0"/>
                <a:cs typeface="Arial" panose="020B0604020202020204" pitchFamily="34" charset="0"/>
              </a:rPr>
              <a:t>Υφυπουργός Συντονισμού του κυβερνητικού έργου </a:t>
            </a:r>
          </a:p>
          <a:p>
            <a:pPr marL="285750" indent="-285750">
              <a:spcBef>
                <a:spcPts val="200"/>
              </a:spcBef>
              <a:spcAft>
                <a:spcPts val="200"/>
              </a:spcAft>
              <a:buClr>
                <a:srgbClr val="3462AB"/>
              </a:buClr>
              <a:buFont typeface="Wingdings" panose="05000000000000000000" pitchFamily="2" charset="2"/>
              <a:buChar char="ü"/>
            </a:pPr>
            <a:r>
              <a:rPr lang="el-GR" sz="1400" dirty="0">
                <a:latin typeface="Arial" panose="020B0604020202020204" pitchFamily="34" charset="0"/>
                <a:cs typeface="Arial" panose="020B0604020202020204" pitchFamily="34" charset="0"/>
              </a:rPr>
              <a:t>Κυβερνητικός Εκπρόσωπος</a:t>
            </a:r>
          </a:p>
          <a:p>
            <a:pPr marL="285750" indent="-285750">
              <a:spcBef>
                <a:spcPts val="200"/>
              </a:spcBef>
              <a:spcAft>
                <a:spcPts val="200"/>
              </a:spcAft>
              <a:buClr>
                <a:srgbClr val="3462AB"/>
              </a:buClr>
              <a:buFont typeface="Wingdings" panose="05000000000000000000" pitchFamily="2" charset="2"/>
              <a:buChar char="ü"/>
            </a:pPr>
            <a:r>
              <a:rPr lang="el-GR" sz="1400" dirty="0">
                <a:latin typeface="Arial" panose="020B0604020202020204" pitchFamily="34" charset="0"/>
                <a:cs typeface="Arial" panose="020B0604020202020204" pitchFamily="34" charset="0"/>
              </a:rPr>
              <a:t>Διευθυντής του γραφείου του Π</a:t>
            </a:r>
            <a:r>
              <a:rPr lang="el-GR" sz="1400" dirty="0" smtClean="0">
                <a:latin typeface="Arial" panose="020B0604020202020204" pitchFamily="34" charset="0"/>
                <a:cs typeface="Arial" panose="020B0604020202020204" pitchFamily="34" charset="0"/>
              </a:rPr>
              <a:t>ρωθυπουργού </a:t>
            </a:r>
            <a:endParaRPr lang="el-GR" sz="1400" dirty="0">
              <a:latin typeface="Arial" panose="020B0604020202020204" pitchFamily="34" charset="0"/>
              <a:cs typeface="Arial" panose="020B0604020202020204" pitchFamily="34" charset="0"/>
            </a:endParaRPr>
          </a:p>
          <a:p>
            <a:pPr marL="285750" indent="-285750">
              <a:spcBef>
                <a:spcPts val="200"/>
              </a:spcBef>
              <a:spcAft>
                <a:spcPts val="200"/>
              </a:spcAft>
              <a:buClr>
                <a:srgbClr val="3462AB"/>
              </a:buClr>
              <a:buFont typeface="Wingdings" panose="05000000000000000000" pitchFamily="2" charset="2"/>
              <a:buChar char="ü"/>
            </a:pPr>
            <a:r>
              <a:rPr lang="el-GR" sz="1400" dirty="0">
                <a:latin typeface="Arial" panose="020B0604020202020204" pitchFamily="34" charset="0"/>
                <a:cs typeface="Arial" panose="020B0604020202020204" pitchFamily="34" charset="0"/>
              </a:rPr>
              <a:t>Διευθυντής του γραφείου του ΠΘ (Βουλή)</a:t>
            </a:r>
          </a:p>
          <a:p>
            <a:pPr marL="285750" indent="-285750">
              <a:spcBef>
                <a:spcPts val="200"/>
              </a:spcBef>
              <a:spcAft>
                <a:spcPts val="200"/>
              </a:spcAft>
              <a:buClr>
                <a:srgbClr val="3462AB"/>
              </a:buClr>
              <a:buFont typeface="Wingdings" panose="05000000000000000000" pitchFamily="2" charset="2"/>
              <a:buChar char="ü"/>
            </a:pPr>
            <a:r>
              <a:rPr lang="el-GR" sz="1400" dirty="0">
                <a:latin typeface="Arial" panose="020B0604020202020204" pitchFamily="34" charset="0"/>
                <a:cs typeface="Arial" panose="020B0604020202020204" pitchFamily="34" charset="0"/>
              </a:rPr>
              <a:t>Γενικοί γραμματείς συντονισμού </a:t>
            </a:r>
          </a:p>
          <a:p>
            <a:pPr marL="285750" indent="-285750">
              <a:spcBef>
                <a:spcPts val="200"/>
              </a:spcBef>
              <a:spcAft>
                <a:spcPts val="200"/>
              </a:spcAft>
              <a:buClr>
                <a:srgbClr val="3462AB"/>
              </a:buClr>
              <a:buFont typeface="Wingdings" panose="05000000000000000000" pitchFamily="2" charset="2"/>
              <a:buChar char="ü"/>
            </a:pPr>
            <a:r>
              <a:rPr lang="el-GR" sz="1400" dirty="0">
                <a:latin typeface="Arial" panose="020B0604020202020204" pitchFamily="34" charset="0"/>
                <a:cs typeface="Arial" panose="020B0604020202020204" pitchFamily="34" charset="0"/>
              </a:rPr>
              <a:t>Ειδικός γραμματέας Ο.Π.Σ</a:t>
            </a:r>
          </a:p>
        </p:txBody>
      </p:sp>
      <p:grpSp>
        <p:nvGrpSpPr>
          <p:cNvPr id="5" name="Group 16">
            <a:extLst>
              <a:ext uri="{FF2B5EF4-FFF2-40B4-BE49-F238E27FC236}">
                <a16:creationId xmlns:a16="http://schemas.microsoft.com/office/drawing/2014/main" xmlns="" id="{A7AE2541-65A0-4434-B664-1951ACA3AFA7}"/>
              </a:ext>
            </a:extLst>
          </p:cNvPr>
          <p:cNvGrpSpPr>
            <a:grpSpLocks noChangeAspect="1"/>
          </p:cNvGrpSpPr>
          <p:nvPr/>
        </p:nvGrpSpPr>
        <p:grpSpPr bwMode="auto">
          <a:xfrm>
            <a:off x="5797110" y="3874647"/>
            <a:ext cx="697523" cy="697327"/>
            <a:chOff x="986" y="0"/>
            <a:chExt cx="6696" cy="6695"/>
          </a:xfrm>
          <a:solidFill>
            <a:schemeClr val="accent5"/>
          </a:solidFill>
        </p:grpSpPr>
        <p:sp>
          <p:nvSpPr>
            <p:cNvPr id="21" name="Freeform 17">
              <a:extLst>
                <a:ext uri="{FF2B5EF4-FFF2-40B4-BE49-F238E27FC236}">
                  <a16:creationId xmlns:a16="http://schemas.microsoft.com/office/drawing/2014/main" xmlns="" id="{35A85B23-1670-48DE-B918-3B9059CBD42F}"/>
                </a:ext>
              </a:extLst>
            </p:cNvPr>
            <p:cNvSpPr>
              <a:spLocks noEditPoints="1"/>
            </p:cNvSpPr>
            <p:nvPr/>
          </p:nvSpPr>
          <p:spPr bwMode="auto">
            <a:xfrm>
              <a:off x="986" y="0"/>
              <a:ext cx="6696" cy="6695"/>
            </a:xfrm>
            <a:custGeom>
              <a:avLst/>
              <a:gdLst>
                <a:gd name="T0" fmla="*/ 6412 w 6696"/>
                <a:gd name="T1" fmla="*/ 286 h 6695"/>
                <a:gd name="T2" fmla="*/ 6098 w 6696"/>
                <a:gd name="T3" fmla="*/ 2802 h 6695"/>
                <a:gd name="T4" fmla="*/ 5586 w 6696"/>
                <a:gd name="T5" fmla="*/ 2326 h 6695"/>
                <a:gd name="T6" fmla="*/ 5234 w 6696"/>
                <a:gd name="T7" fmla="*/ 2058 h 6695"/>
                <a:gd name="T8" fmla="*/ 4811 w 6696"/>
                <a:gd name="T9" fmla="*/ 1792 h 6695"/>
                <a:gd name="T10" fmla="*/ 4387 w 6696"/>
                <a:gd name="T11" fmla="*/ 1592 h 6695"/>
                <a:gd name="T12" fmla="*/ 3965 w 6696"/>
                <a:gd name="T13" fmla="*/ 1456 h 6695"/>
                <a:gd name="T14" fmla="*/ 3551 w 6696"/>
                <a:gd name="T15" fmla="*/ 1388 h 6695"/>
                <a:gd name="T16" fmla="*/ 3213 w 6696"/>
                <a:gd name="T17" fmla="*/ 1384 h 6695"/>
                <a:gd name="T18" fmla="*/ 2801 w 6696"/>
                <a:gd name="T19" fmla="*/ 1440 h 6695"/>
                <a:gd name="T20" fmla="*/ 2381 w 6696"/>
                <a:gd name="T21" fmla="*/ 1564 h 6695"/>
                <a:gd name="T22" fmla="*/ 1957 w 6696"/>
                <a:gd name="T23" fmla="*/ 1754 h 6695"/>
                <a:gd name="T24" fmla="*/ 1532 w 6696"/>
                <a:gd name="T25" fmla="*/ 2008 h 6695"/>
                <a:gd name="T26" fmla="*/ 1110 w 6696"/>
                <a:gd name="T27" fmla="*/ 2326 h 6695"/>
                <a:gd name="T28" fmla="*/ 708 w 6696"/>
                <a:gd name="T29" fmla="*/ 2690 h 6695"/>
                <a:gd name="T30" fmla="*/ 286 w 6696"/>
                <a:gd name="T31" fmla="*/ 286 h 6695"/>
                <a:gd name="T32" fmla="*/ 5948 w 6696"/>
                <a:gd name="T33" fmla="*/ 3633 h 6695"/>
                <a:gd name="T34" fmla="*/ 5534 w 6696"/>
                <a:gd name="T35" fmla="*/ 4035 h 6695"/>
                <a:gd name="T36" fmla="*/ 4987 w 6696"/>
                <a:gd name="T37" fmla="*/ 4459 h 6695"/>
                <a:gd name="T38" fmla="*/ 4393 w 6696"/>
                <a:gd name="T39" fmla="*/ 4791 h 6695"/>
                <a:gd name="T40" fmla="*/ 4039 w 6696"/>
                <a:gd name="T41" fmla="*/ 4923 h 6695"/>
                <a:gd name="T42" fmla="*/ 3667 w 6696"/>
                <a:gd name="T43" fmla="*/ 5005 h 6695"/>
                <a:gd name="T44" fmla="*/ 3349 w 6696"/>
                <a:gd name="T45" fmla="*/ 5029 h 6695"/>
                <a:gd name="T46" fmla="*/ 2965 w 6696"/>
                <a:gd name="T47" fmla="*/ 4995 h 6695"/>
                <a:gd name="T48" fmla="*/ 2597 w 6696"/>
                <a:gd name="T49" fmla="*/ 4905 h 6695"/>
                <a:gd name="T50" fmla="*/ 2247 w 6696"/>
                <a:gd name="T51" fmla="*/ 4765 h 6695"/>
                <a:gd name="T52" fmla="*/ 1608 w 6696"/>
                <a:gd name="T53" fmla="*/ 4391 h 6695"/>
                <a:gd name="T54" fmla="*/ 1082 w 6696"/>
                <a:gd name="T55" fmla="*/ 3963 h 6695"/>
                <a:gd name="T56" fmla="*/ 644 w 6696"/>
                <a:gd name="T57" fmla="*/ 3521 h 6695"/>
                <a:gd name="T58" fmla="*/ 748 w 6696"/>
                <a:gd name="T59" fmla="*/ 3062 h 6695"/>
                <a:gd name="T60" fmla="*/ 1160 w 6696"/>
                <a:gd name="T61" fmla="*/ 2660 h 6695"/>
                <a:gd name="T62" fmla="*/ 1709 w 6696"/>
                <a:gd name="T63" fmla="*/ 2236 h 6695"/>
                <a:gd name="T64" fmla="*/ 2303 w 6696"/>
                <a:gd name="T65" fmla="*/ 1904 h 6695"/>
                <a:gd name="T66" fmla="*/ 2657 w 6696"/>
                <a:gd name="T67" fmla="*/ 1772 h 6695"/>
                <a:gd name="T68" fmla="*/ 3029 w 6696"/>
                <a:gd name="T69" fmla="*/ 1688 h 6695"/>
                <a:gd name="T70" fmla="*/ 3349 w 6696"/>
                <a:gd name="T71" fmla="*/ 1666 h 6695"/>
                <a:gd name="T72" fmla="*/ 3731 w 6696"/>
                <a:gd name="T73" fmla="*/ 1698 h 6695"/>
                <a:gd name="T74" fmla="*/ 4099 w 6696"/>
                <a:gd name="T75" fmla="*/ 1790 h 6695"/>
                <a:gd name="T76" fmla="*/ 4449 w 6696"/>
                <a:gd name="T77" fmla="*/ 1930 h 6695"/>
                <a:gd name="T78" fmla="*/ 5088 w 6696"/>
                <a:gd name="T79" fmla="*/ 2304 h 6695"/>
                <a:gd name="T80" fmla="*/ 5614 w 6696"/>
                <a:gd name="T81" fmla="*/ 2732 h 6695"/>
                <a:gd name="T82" fmla="*/ 6052 w 6696"/>
                <a:gd name="T83" fmla="*/ 3174 h 6695"/>
                <a:gd name="T84" fmla="*/ 286 w 6696"/>
                <a:gd name="T85" fmla="*/ 3541 h 6695"/>
                <a:gd name="T86" fmla="*/ 832 w 6696"/>
                <a:gd name="T87" fmla="*/ 4123 h 6695"/>
                <a:gd name="T88" fmla="*/ 1180 w 6696"/>
                <a:gd name="T89" fmla="*/ 4427 h 6695"/>
                <a:gd name="T90" fmla="*/ 1602 w 6696"/>
                <a:gd name="T91" fmla="*/ 4733 h 6695"/>
                <a:gd name="T92" fmla="*/ 2027 w 6696"/>
                <a:gd name="T93" fmla="*/ 4977 h 6695"/>
                <a:gd name="T94" fmla="*/ 2451 w 6696"/>
                <a:gd name="T95" fmla="*/ 5155 h 6695"/>
                <a:gd name="T96" fmla="*/ 2869 w 6696"/>
                <a:gd name="T97" fmla="*/ 5267 h 6695"/>
                <a:gd name="T98" fmla="*/ 3281 w 6696"/>
                <a:gd name="T99" fmla="*/ 5313 h 6695"/>
                <a:gd name="T100" fmla="*/ 3621 w 6696"/>
                <a:gd name="T101" fmla="*/ 5299 h 6695"/>
                <a:gd name="T102" fmla="*/ 4035 w 6696"/>
                <a:gd name="T103" fmla="*/ 5219 h 6695"/>
                <a:gd name="T104" fmla="*/ 4457 w 6696"/>
                <a:gd name="T105" fmla="*/ 5073 h 6695"/>
                <a:gd name="T106" fmla="*/ 4881 w 6696"/>
                <a:gd name="T107" fmla="*/ 4863 h 6695"/>
                <a:gd name="T108" fmla="*/ 5306 w 6696"/>
                <a:gd name="T109" fmla="*/ 4587 h 6695"/>
                <a:gd name="T110" fmla="*/ 5660 w 6696"/>
                <a:gd name="T111" fmla="*/ 4307 h 6695"/>
                <a:gd name="T112" fmla="*/ 6196 w 6696"/>
                <a:gd name="T113" fmla="*/ 3787 h 6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96" h="6695">
                  <a:moveTo>
                    <a:pt x="0" y="0"/>
                  </a:moveTo>
                  <a:lnTo>
                    <a:pt x="0" y="6695"/>
                  </a:lnTo>
                  <a:lnTo>
                    <a:pt x="6696" y="6695"/>
                  </a:lnTo>
                  <a:lnTo>
                    <a:pt x="6696" y="0"/>
                  </a:lnTo>
                  <a:lnTo>
                    <a:pt x="0" y="0"/>
                  </a:lnTo>
                  <a:close/>
                  <a:moveTo>
                    <a:pt x="6412" y="286"/>
                  </a:moveTo>
                  <a:lnTo>
                    <a:pt x="6412" y="3154"/>
                  </a:lnTo>
                  <a:lnTo>
                    <a:pt x="6412" y="3154"/>
                  </a:lnTo>
                  <a:lnTo>
                    <a:pt x="6354" y="3084"/>
                  </a:lnTo>
                  <a:lnTo>
                    <a:pt x="6282" y="3002"/>
                  </a:lnTo>
                  <a:lnTo>
                    <a:pt x="6196" y="2906"/>
                  </a:lnTo>
                  <a:lnTo>
                    <a:pt x="6098" y="2802"/>
                  </a:lnTo>
                  <a:lnTo>
                    <a:pt x="5988" y="2690"/>
                  </a:lnTo>
                  <a:lnTo>
                    <a:pt x="5864" y="2572"/>
                  </a:lnTo>
                  <a:lnTo>
                    <a:pt x="5800" y="2512"/>
                  </a:lnTo>
                  <a:lnTo>
                    <a:pt x="5730" y="2450"/>
                  </a:lnTo>
                  <a:lnTo>
                    <a:pt x="5660" y="2388"/>
                  </a:lnTo>
                  <a:lnTo>
                    <a:pt x="5586" y="2326"/>
                  </a:lnTo>
                  <a:lnTo>
                    <a:pt x="5586" y="2326"/>
                  </a:lnTo>
                  <a:lnTo>
                    <a:pt x="5516" y="2268"/>
                  </a:lnTo>
                  <a:lnTo>
                    <a:pt x="5446" y="2212"/>
                  </a:lnTo>
                  <a:lnTo>
                    <a:pt x="5376" y="2160"/>
                  </a:lnTo>
                  <a:lnTo>
                    <a:pt x="5306" y="2108"/>
                  </a:lnTo>
                  <a:lnTo>
                    <a:pt x="5234" y="2058"/>
                  </a:lnTo>
                  <a:lnTo>
                    <a:pt x="5164" y="2008"/>
                  </a:lnTo>
                  <a:lnTo>
                    <a:pt x="5094" y="1962"/>
                  </a:lnTo>
                  <a:lnTo>
                    <a:pt x="5024" y="1916"/>
                  </a:lnTo>
                  <a:lnTo>
                    <a:pt x="4951" y="1874"/>
                  </a:lnTo>
                  <a:lnTo>
                    <a:pt x="4881" y="1832"/>
                  </a:lnTo>
                  <a:lnTo>
                    <a:pt x="4811" y="1792"/>
                  </a:lnTo>
                  <a:lnTo>
                    <a:pt x="4739" y="1754"/>
                  </a:lnTo>
                  <a:lnTo>
                    <a:pt x="4669" y="1718"/>
                  </a:lnTo>
                  <a:lnTo>
                    <a:pt x="4599" y="1684"/>
                  </a:lnTo>
                  <a:lnTo>
                    <a:pt x="4527" y="1652"/>
                  </a:lnTo>
                  <a:lnTo>
                    <a:pt x="4457" y="1620"/>
                  </a:lnTo>
                  <a:lnTo>
                    <a:pt x="4387" y="1592"/>
                  </a:lnTo>
                  <a:lnTo>
                    <a:pt x="4315" y="1564"/>
                  </a:lnTo>
                  <a:lnTo>
                    <a:pt x="4245" y="1540"/>
                  </a:lnTo>
                  <a:lnTo>
                    <a:pt x="4175" y="1516"/>
                  </a:lnTo>
                  <a:lnTo>
                    <a:pt x="4105" y="1494"/>
                  </a:lnTo>
                  <a:lnTo>
                    <a:pt x="4035" y="1474"/>
                  </a:lnTo>
                  <a:lnTo>
                    <a:pt x="3965" y="1456"/>
                  </a:lnTo>
                  <a:lnTo>
                    <a:pt x="3897" y="1440"/>
                  </a:lnTo>
                  <a:lnTo>
                    <a:pt x="3827" y="1426"/>
                  </a:lnTo>
                  <a:lnTo>
                    <a:pt x="3757" y="1414"/>
                  </a:lnTo>
                  <a:lnTo>
                    <a:pt x="3689" y="1404"/>
                  </a:lnTo>
                  <a:lnTo>
                    <a:pt x="3621" y="1396"/>
                  </a:lnTo>
                  <a:lnTo>
                    <a:pt x="3551" y="1388"/>
                  </a:lnTo>
                  <a:lnTo>
                    <a:pt x="3483" y="1384"/>
                  </a:lnTo>
                  <a:lnTo>
                    <a:pt x="3415" y="1380"/>
                  </a:lnTo>
                  <a:lnTo>
                    <a:pt x="3349" y="1380"/>
                  </a:lnTo>
                  <a:lnTo>
                    <a:pt x="3349" y="1380"/>
                  </a:lnTo>
                  <a:lnTo>
                    <a:pt x="3281" y="1380"/>
                  </a:lnTo>
                  <a:lnTo>
                    <a:pt x="3213" y="1384"/>
                  </a:lnTo>
                  <a:lnTo>
                    <a:pt x="3145" y="1388"/>
                  </a:lnTo>
                  <a:lnTo>
                    <a:pt x="3077" y="1396"/>
                  </a:lnTo>
                  <a:lnTo>
                    <a:pt x="3007" y="1404"/>
                  </a:lnTo>
                  <a:lnTo>
                    <a:pt x="2939" y="1414"/>
                  </a:lnTo>
                  <a:lnTo>
                    <a:pt x="2869" y="1426"/>
                  </a:lnTo>
                  <a:lnTo>
                    <a:pt x="2801" y="1440"/>
                  </a:lnTo>
                  <a:lnTo>
                    <a:pt x="2731" y="1456"/>
                  </a:lnTo>
                  <a:lnTo>
                    <a:pt x="2661" y="1474"/>
                  </a:lnTo>
                  <a:lnTo>
                    <a:pt x="2591" y="1494"/>
                  </a:lnTo>
                  <a:lnTo>
                    <a:pt x="2521" y="1516"/>
                  </a:lnTo>
                  <a:lnTo>
                    <a:pt x="2451" y="1540"/>
                  </a:lnTo>
                  <a:lnTo>
                    <a:pt x="2381" y="1564"/>
                  </a:lnTo>
                  <a:lnTo>
                    <a:pt x="2311" y="1592"/>
                  </a:lnTo>
                  <a:lnTo>
                    <a:pt x="2239" y="1620"/>
                  </a:lnTo>
                  <a:lnTo>
                    <a:pt x="2169" y="1652"/>
                  </a:lnTo>
                  <a:lnTo>
                    <a:pt x="2099" y="1684"/>
                  </a:lnTo>
                  <a:lnTo>
                    <a:pt x="2027" y="1718"/>
                  </a:lnTo>
                  <a:lnTo>
                    <a:pt x="1957" y="1754"/>
                  </a:lnTo>
                  <a:lnTo>
                    <a:pt x="1887" y="1792"/>
                  </a:lnTo>
                  <a:lnTo>
                    <a:pt x="1815" y="1832"/>
                  </a:lnTo>
                  <a:lnTo>
                    <a:pt x="1745" y="1874"/>
                  </a:lnTo>
                  <a:lnTo>
                    <a:pt x="1675" y="1916"/>
                  </a:lnTo>
                  <a:lnTo>
                    <a:pt x="1602" y="1962"/>
                  </a:lnTo>
                  <a:lnTo>
                    <a:pt x="1532" y="2008"/>
                  </a:lnTo>
                  <a:lnTo>
                    <a:pt x="1462" y="2058"/>
                  </a:lnTo>
                  <a:lnTo>
                    <a:pt x="1392" y="2108"/>
                  </a:lnTo>
                  <a:lnTo>
                    <a:pt x="1320" y="2160"/>
                  </a:lnTo>
                  <a:lnTo>
                    <a:pt x="1250" y="2212"/>
                  </a:lnTo>
                  <a:lnTo>
                    <a:pt x="1180" y="2268"/>
                  </a:lnTo>
                  <a:lnTo>
                    <a:pt x="1110" y="2326"/>
                  </a:lnTo>
                  <a:lnTo>
                    <a:pt x="1110" y="2326"/>
                  </a:lnTo>
                  <a:lnTo>
                    <a:pt x="1036" y="2388"/>
                  </a:lnTo>
                  <a:lnTo>
                    <a:pt x="966" y="2450"/>
                  </a:lnTo>
                  <a:lnTo>
                    <a:pt x="898" y="2512"/>
                  </a:lnTo>
                  <a:lnTo>
                    <a:pt x="832" y="2572"/>
                  </a:lnTo>
                  <a:lnTo>
                    <a:pt x="708" y="2690"/>
                  </a:lnTo>
                  <a:lnTo>
                    <a:pt x="598" y="2802"/>
                  </a:lnTo>
                  <a:lnTo>
                    <a:pt x="500" y="2906"/>
                  </a:lnTo>
                  <a:lnTo>
                    <a:pt x="414" y="3002"/>
                  </a:lnTo>
                  <a:lnTo>
                    <a:pt x="342" y="3084"/>
                  </a:lnTo>
                  <a:lnTo>
                    <a:pt x="286" y="3154"/>
                  </a:lnTo>
                  <a:lnTo>
                    <a:pt x="286" y="286"/>
                  </a:lnTo>
                  <a:lnTo>
                    <a:pt x="6412" y="286"/>
                  </a:lnTo>
                  <a:close/>
                  <a:moveTo>
                    <a:pt x="6200" y="3348"/>
                  </a:moveTo>
                  <a:lnTo>
                    <a:pt x="6200" y="3348"/>
                  </a:lnTo>
                  <a:lnTo>
                    <a:pt x="6136" y="3423"/>
                  </a:lnTo>
                  <a:lnTo>
                    <a:pt x="6052" y="3521"/>
                  </a:lnTo>
                  <a:lnTo>
                    <a:pt x="5948" y="3633"/>
                  </a:lnTo>
                  <a:lnTo>
                    <a:pt x="5890" y="3695"/>
                  </a:lnTo>
                  <a:lnTo>
                    <a:pt x="5826" y="3759"/>
                  </a:lnTo>
                  <a:lnTo>
                    <a:pt x="5760" y="3825"/>
                  </a:lnTo>
                  <a:lnTo>
                    <a:pt x="5688" y="3893"/>
                  </a:lnTo>
                  <a:lnTo>
                    <a:pt x="5614" y="3963"/>
                  </a:lnTo>
                  <a:lnTo>
                    <a:pt x="5534" y="4035"/>
                  </a:lnTo>
                  <a:lnTo>
                    <a:pt x="5452" y="4105"/>
                  </a:lnTo>
                  <a:lnTo>
                    <a:pt x="5366" y="4177"/>
                  </a:lnTo>
                  <a:lnTo>
                    <a:pt x="5276" y="4249"/>
                  </a:lnTo>
                  <a:lnTo>
                    <a:pt x="5184" y="4321"/>
                  </a:lnTo>
                  <a:lnTo>
                    <a:pt x="5088" y="4391"/>
                  </a:lnTo>
                  <a:lnTo>
                    <a:pt x="4987" y="4459"/>
                  </a:lnTo>
                  <a:lnTo>
                    <a:pt x="4885" y="4525"/>
                  </a:lnTo>
                  <a:lnTo>
                    <a:pt x="4781" y="4589"/>
                  </a:lnTo>
                  <a:lnTo>
                    <a:pt x="4673" y="4651"/>
                  </a:lnTo>
                  <a:lnTo>
                    <a:pt x="4563" y="4711"/>
                  </a:lnTo>
                  <a:lnTo>
                    <a:pt x="4449" y="4765"/>
                  </a:lnTo>
                  <a:lnTo>
                    <a:pt x="4393" y="4791"/>
                  </a:lnTo>
                  <a:lnTo>
                    <a:pt x="4335" y="4815"/>
                  </a:lnTo>
                  <a:lnTo>
                    <a:pt x="4277" y="4839"/>
                  </a:lnTo>
                  <a:lnTo>
                    <a:pt x="4217" y="4863"/>
                  </a:lnTo>
                  <a:lnTo>
                    <a:pt x="4159" y="4883"/>
                  </a:lnTo>
                  <a:lnTo>
                    <a:pt x="4099" y="4905"/>
                  </a:lnTo>
                  <a:lnTo>
                    <a:pt x="4039" y="4923"/>
                  </a:lnTo>
                  <a:lnTo>
                    <a:pt x="3977" y="4941"/>
                  </a:lnTo>
                  <a:lnTo>
                    <a:pt x="3917" y="4957"/>
                  </a:lnTo>
                  <a:lnTo>
                    <a:pt x="3855" y="4971"/>
                  </a:lnTo>
                  <a:lnTo>
                    <a:pt x="3793" y="4985"/>
                  </a:lnTo>
                  <a:lnTo>
                    <a:pt x="3731" y="4995"/>
                  </a:lnTo>
                  <a:lnTo>
                    <a:pt x="3667" y="5005"/>
                  </a:lnTo>
                  <a:lnTo>
                    <a:pt x="3605" y="5015"/>
                  </a:lnTo>
                  <a:lnTo>
                    <a:pt x="3541" y="5021"/>
                  </a:lnTo>
                  <a:lnTo>
                    <a:pt x="3477" y="5025"/>
                  </a:lnTo>
                  <a:lnTo>
                    <a:pt x="3413" y="5029"/>
                  </a:lnTo>
                  <a:lnTo>
                    <a:pt x="3349" y="5029"/>
                  </a:lnTo>
                  <a:lnTo>
                    <a:pt x="3349" y="5029"/>
                  </a:lnTo>
                  <a:lnTo>
                    <a:pt x="3283" y="5029"/>
                  </a:lnTo>
                  <a:lnTo>
                    <a:pt x="3219" y="5025"/>
                  </a:lnTo>
                  <a:lnTo>
                    <a:pt x="3155" y="5021"/>
                  </a:lnTo>
                  <a:lnTo>
                    <a:pt x="3093" y="5015"/>
                  </a:lnTo>
                  <a:lnTo>
                    <a:pt x="3029" y="5005"/>
                  </a:lnTo>
                  <a:lnTo>
                    <a:pt x="2965" y="4995"/>
                  </a:lnTo>
                  <a:lnTo>
                    <a:pt x="2903" y="4985"/>
                  </a:lnTo>
                  <a:lnTo>
                    <a:pt x="2841" y="4971"/>
                  </a:lnTo>
                  <a:lnTo>
                    <a:pt x="2779" y="4957"/>
                  </a:lnTo>
                  <a:lnTo>
                    <a:pt x="2719" y="4941"/>
                  </a:lnTo>
                  <a:lnTo>
                    <a:pt x="2657" y="4923"/>
                  </a:lnTo>
                  <a:lnTo>
                    <a:pt x="2597" y="4905"/>
                  </a:lnTo>
                  <a:lnTo>
                    <a:pt x="2537" y="4883"/>
                  </a:lnTo>
                  <a:lnTo>
                    <a:pt x="2479" y="4863"/>
                  </a:lnTo>
                  <a:lnTo>
                    <a:pt x="2419" y="4839"/>
                  </a:lnTo>
                  <a:lnTo>
                    <a:pt x="2361" y="4815"/>
                  </a:lnTo>
                  <a:lnTo>
                    <a:pt x="2303" y="4791"/>
                  </a:lnTo>
                  <a:lnTo>
                    <a:pt x="2247" y="4765"/>
                  </a:lnTo>
                  <a:lnTo>
                    <a:pt x="2133" y="4709"/>
                  </a:lnTo>
                  <a:lnTo>
                    <a:pt x="2023" y="4651"/>
                  </a:lnTo>
                  <a:lnTo>
                    <a:pt x="1917" y="4589"/>
                  </a:lnTo>
                  <a:lnTo>
                    <a:pt x="1811" y="4525"/>
                  </a:lnTo>
                  <a:lnTo>
                    <a:pt x="1709" y="4459"/>
                  </a:lnTo>
                  <a:lnTo>
                    <a:pt x="1608" y="4391"/>
                  </a:lnTo>
                  <a:lnTo>
                    <a:pt x="1512" y="4321"/>
                  </a:lnTo>
                  <a:lnTo>
                    <a:pt x="1420" y="4249"/>
                  </a:lnTo>
                  <a:lnTo>
                    <a:pt x="1330" y="4177"/>
                  </a:lnTo>
                  <a:lnTo>
                    <a:pt x="1244" y="4105"/>
                  </a:lnTo>
                  <a:lnTo>
                    <a:pt x="1162" y="4035"/>
                  </a:lnTo>
                  <a:lnTo>
                    <a:pt x="1082" y="3963"/>
                  </a:lnTo>
                  <a:lnTo>
                    <a:pt x="1008" y="3893"/>
                  </a:lnTo>
                  <a:lnTo>
                    <a:pt x="936" y="3825"/>
                  </a:lnTo>
                  <a:lnTo>
                    <a:pt x="870" y="3759"/>
                  </a:lnTo>
                  <a:lnTo>
                    <a:pt x="806" y="3695"/>
                  </a:lnTo>
                  <a:lnTo>
                    <a:pt x="748" y="3633"/>
                  </a:lnTo>
                  <a:lnTo>
                    <a:pt x="644" y="3521"/>
                  </a:lnTo>
                  <a:lnTo>
                    <a:pt x="560" y="3423"/>
                  </a:lnTo>
                  <a:lnTo>
                    <a:pt x="496" y="3348"/>
                  </a:lnTo>
                  <a:lnTo>
                    <a:pt x="496" y="3348"/>
                  </a:lnTo>
                  <a:lnTo>
                    <a:pt x="560" y="3270"/>
                  </a:lnTo>
                  <a:lnTo>
                    <a:pt x="644" y="3174"/>
                  </a:lnTo>
                  <a:lnTo>
                    <a:pt x="748" y="3062"/>
                  </a:lnTo>
                  <a:lnTo>
                    <a:pt x="806" y="3000"/>
                  </a:lnTo>
                  <a:lnTo>
                    <a:pt x="868" y="2936"/>
                  </a:lnTo>
                  <a:lnTo>
                    <a:pt x="936" y="2870"/>
                  </a:lnTo>
                  <a:lnTo>
                    <a:pt x="1006" y="2800"/>
                  </a:lnTo>
                  <a:lnTo>
                    <a:pt x="1082" y="2732"/>
                  </a:lnTo>
                  <a:lnTo>
                    <a:pt x="1160" y="2660"/>
                  </a:lnTo>
                  <a:lnTo>
                    <a:pt x="1244" y="2588"/>
                  </a:lnTo>
                  <a:lnTo>
                    <a:pt x="1330" y="2516"/>
                  </a:lnTo>
                  <a:lnTo>
                    <a:pt x="1418" y="2446"/>
                  </a:lnTo>
                  <a:lnTo>
                    <a:pt x="1512" y="2374"/>
                  </a:lnTo>
                  <a:lnTo>
                    <a:pt x="1608" y="2304"/>
                  </a:lnTo>
                  <a:lnTo>
                    <a:pt x="1709" y="2236"/>
                  </a:lnTo>
                  <a:lnTo>
                    <a:pt x="1811" y="2168"/>
                  </a:lnTo>
                  <a:lnTo>
                    <a:pt x="1915" y="2104"/>
                  </a:lnTo>
                  <a:lnTo>
                    <a:pt x="2023" y="2042"/>
                  </a:lnTo>
                  <a:lnTo>
                    <a:pt x="2133" y="1984"/>
                  </a:lnTo>
                  <a:lnTo>
                    <a:pt x="2245" y="1930"/>
                  </a:lnTo>
                  <a:lnTo>
                    <a:pt x="2303" y="1904"/>
                  </a:lnTo>
                  <a:lnTo>
                    <a:pt x="2361" y="1878"/>
                  </a:lnTo>
                  <a:lnTo>
                    <a:pt x="2419" y="1854"/>
                  </a:lnTo>
                  <a:lnTo>
                    <a:pt x="2477" y="1832"/>
                  </a:lnTo>
                  <a:lnTo>
                    <a:pt x="2537" y="1810"/>
                  </a:lnTo>
                  <a:lnTo>
                    <a:pt x="2597" y="1790"/>
                  </a:lnTo>
                  <a:lnTo>
                    <a:pt x="2657" y="1772"/>
                  </a:lnTo>
                  <a:lnTo>
                    <a:pt x="2717" y="1754"/>
                  </a:lnTo>
                  <a:lnTo>
                    <a:pt x="2779" y="1738"/>
                  </a:lnTo>
                  <a:lnTo>
                    <a:pt x="2841" y="1724"/>
                  </a:lnTo>
                  <a:lnTo>
                    <a:pt x="2903" y="1710"/>
                  </a:lnTo>
                  <a:lnTo>
                    <a:pt x="2965" y="1698"/>
                  </a:lnTo>
                  <a:lnTo>
                    <a:pt x="3029" y="1688"/>
                  </a:lnTo>
                  <a:lnTo>
                    <a:pt x="3091" y="1680"/>
                  </a:lnTo>
                  <a:lnTo>
                    <a:pt x="3155" y="1674"/>
                  </a:lnTo>
                  <a:lnTo>
                    <a:pt x="3219" y="1670"/>
                  </a:lnTo>
                  <a:lnTo>
                    <a:pt x="3283" y="1666"/>
                  </a:lnTo>
                  <a:lnTo>
                    <a:pt x="3349" y="1666"/>
                  </a:lnTo>
                  <a:lnTo>
                    <a:pt x="3349" y="1666"/>
                  </a:lnTo>
                  <a:lnTo>
                    <a:pt x="3413" y="1666"/>
                  </a:lnTo>
                  <a:lnTo>
                    <a:pt x="3477" y="1670"/>
                  </a:lnTo>
                  <a:lnTo>
                    <a:pt x="3541" y="1674"/>
                  </a:lnTo>
                  <a:lnTo>
                    <a:pt x="3605" y="1680"/>
                  </a:lnTo>
                  <a:lnTo>
                    <a:pt x="3667" y="1688"/>
                  </a:lnTo>
                  <a:lnTo>
                    <a:pt x="3731" y="1698"/>
                  </a:lnTo>
                  <a:lnTo>
                    <a:pt x="3793" y="1710"/>
                  </a:lnTo>
                  <a:lnTo>
                    <a:pt x="3855" y="1724"/>
                  </a:lnTo>
                  <a:lnTo>
                    <a:pt x="3917" y="1738"/>
                  </a:lnTo>
                  <a:lnTo>
                    <a:pt x="3977" y="1754"/>
                  </a:lnTo>
                  <a:lnTo>
                    <a:pt x="4039" y="1772"/>
                  </a:lnTo>
                  <a:lnTo>
                    <a:pt x="4099" y="1790"/>
                  </a:lnTo>
                  <a:lnTo>
                    <a:pt x="4159" y="1810"/>
                  </a:lnTo>
                  <a:lnTo>
                    <a:pt x="4217" y="1832"/>
                  </a:lnTo>
                  <a:lnTo>
                    <a:pt x="4277" y="1854"/>
                  </a:lnTo>
                  <a:lnTo>
                    <a:pt x="4335" y="1878"/>
                  </a:lnTo>
                  <a:lnTo>
                    <a:pt x="4393" y="1904"/>
                  </a:lnTo>
                  <a:lnTo>
                    <a:pt x="4449" y="1930"/>
                  </a:lnTo>
                  <a:lnTo>
                    <a:pt x="4563" y="1984"/>
                  </a:lnTo>
                  <a:lnTo>
                    <a:pt x="4673" y="2042"/>
                  </a:lnTo>
                  <a:lnTo>
                    <a:pt x="4781" y="2104"/>
                  </a:lnTo>
                  <a:lnTo>
                    <a:pt x="4885" y="2168"/>
                  </a:lnTo>
                  <a:lnTo>
                    <a:pt x="4987" y="2236"/>
                  </a:lnTo>
                  <a:lnTo>
                    <a:pt x="5088" y="2304"/>
                  </a:lnTo>
                  <a:lnTo>
                    <a:pt x="5184" y="2374"/>
                  </a:lnTo>
                  <a:lnTo>
                    <a:pt x="5276" y="2446"/>
                  </a:lnTo>
                  <a:lnTo>
                    <a:pt x="5366" y="2516"/>
                  </a:lnTo>
                  <a:lnTo>
                    <a:pt x="5452" y="2588"/>
                  </a:lnTo>
                  <a:lnTo>
                    <a:pt x="5534" y="2660"/>
                  </a:lnTo>
                  <a:lnTo>
                    <a:pt x="5614" y="2732"/>
                  </a:lnTo>
                  <a:lnTo>
                    <a:pt x="5688" y="2802"/>
                  </a:lnTo>
                  <a:lnTo>
                    <a:pt x="5760" y="2870"/>
                  </a:lnTo>
                  <a:lnTo>
                    <a:pt x="5826" y="2936"/>
                  </a:lnTo>
                  <a:lnTo>
                    <a:pt x="5890" y="3000"/>
                  </a:lnTo>
                  <a:lnTo>
                    <a:pt x="5948" y="3062"/>
                  </a:lnTo>
                  <a:lnTo>
                    <a:pt x="6052" y="3174"/>
                  </a:lnTo>
                  <a:lnTo>
                    <a:pt x="6136" y="3270"/>
                  </a:lnTo>
                  <a:lnTo>
                    <a:pt x="6200" y="3348"/>
                  </a:lnTo>
                  <a:lnTo>
                    <a:pt x="6200" y="3348"/>
                  </a:lnTo>
                  <a:close/>
                  <a:moveTo>
                    <a:pt x="286" y="6409"/>
                  </a:moveTo>
                  <a:lnTo>
                    <a:pt x="286" y="3541"/>
                  </a:lnTo>
                  <a:lnTo>
                    <a:pt x="286" y="3541"/>
                  </a:lnTo>
                  <a:lnTo>
                    <a:pt x="342" y="3611"/>
                  </a:lnTo>
                  <a:lnTo>
                    <a:pt x="414" y="3693"/>
                  </a:lnTo>
                  <a:lnTo>
                    <a:pt x="500" y="3787"/>
                  </a:lnTo>
                  <a:lnTo>
                    <a:pt x="598" y="3891"/>
                  </a:lnTo>
                  <a:lnTo>
                    <a:pt x="708" y="4005"/>
                  </a:lnTo>
                  <a:lnTo>
                    <a:pt x="832" y="4123"/>
                  </a:lnTo>
                  <a:lnTo>
                    <a:pt x="898" y="4183"/>
                  </a:lnTo>
                  <a:lnTo>
                    <a:pt x="966" y="4245"/>
                  </a:lnTo>
                  <a:lnTo>
                    <a:pt x="1036" y="4307"/>
                  </a:lnTo>
                  <a:lnTo>
                    <a:pt x="1110" y="4369"/>
                  </a:lnTo>
                  <a:lnTo>
                    <a:pt x="1110" y="4369"/>
                  </a:lnTo>
                  <a:lnTo>
                    <a:pt x="1180" y="4427"/>
                  </a:lnTo>
                  <a:lnTo>
                    <a:pt x="1250" y="4481"/>
                  </a:lnTo>
                  <a:lnTo>
                    <a:pt x="1320" y="4535"/>
                  </a:lnTo>
                  <a:lnTo>
                    <a:pt x="1392" y="4587"/>
                  </a:lnTo>
                  <a:lnTo>
                    <a:pt x="1462" y="4637"/>
                  </a:lnTo>
                  <a:lnTo>
                    <a:pt x="1532" y="4685"/>
                  </a:lnTo>
                  <a:lnTo>
                    <a:pt x="1602" y="4733"/>
                  </a:lnTo>
                  <a:lnTo>
                    <a:pt x="1675" y="4777"/>
                  </a:lnTo>
                  <a:lnTo>
                    <a:pt x="1745" y="4821"/>
                  </a:lnTo>
                  <a:lnTo>
                    <a:pt x="1815" y="4863"/>
                  </a:lnTo>
                  <a:lnTo>
                    <a:pt x="1887" y="4903"/>
                  </a:lnTo>
                  <a:lnTo>
                    <a:pt x="1957" y="4941"/>
                  </a:lnTo>
                  <a:lnTo>
                    <a:pt x="2027" y="4977"/>
                  </a:lnTo>
                  <a:lnTo>
                    <a:pt x="2099" y="5011"/>
                  </a:lnTo>
                  <a:lnTo>
                    <a:pt x="2169" y="5043"/>
                  </a:lnTo>
                  <a:lnTo>
                    <a:pt x="2239" y="5073"/>
                  </a:lnTo>
                  <a:lnTo>
                    <a:pt x="2311" y="5103"/>
                  </a:lnTo>
                  <a:lnTo>
                    <a:pt x="2381" y="5129"/>
                  </a:lnTo>
                  <a:lnTo>
                    <a:pt x="2451" y="5155"/>
                  </a:lnTo>
                  <a:lnTo>
                    <a:pt x="2521" y="5179"/>
                  </a:lnTo>
                  <a:lnTo>
                    <a:pt x="2591" y="5201"/>
                  </a:lnTo>
                  <a:lnTo>
                    <a:pt x="2661" y="5219"/>
                  </a:lnTo>
                  <a:lnTo>
                    <a:pt x="2731" y="5237"/>
                  </a:lnTo>
                  <a:lnTo>
                    <a:pt x="2801" y="5253"/>
                  </a:lnTo>
                  <a:lnTo>
                    <a:pt x="2869" y="5267"/>
                  </a:lnTo>
                  <a:lnTo>
                    <a:pt x="2939" y="5281"/>
                  </a:lnTo>
                  <a:lnTo>
                    <a:pt x="3007" y="5291"/>
                  </a:lnTo>
                  <a:lnTo>
                    <a:pt x="3077" y="5299"/>
                  </a:lnTo>
                  <a:lnTo>
                    <a:pt x="3145" y="5305"/>
                  </a:lnTo>
                  <a:lnTo>
                    <a:pt x="3213" y="5311"/>
                  </a:lnTo>
                  <a:lnTo>
                    <a:pt x="3281" y="5313"/>
                  </a:lnTo>
                  <a:lnTo>
                    <a:pt x="3349" y="5315"/>
                  </a:lnTo>
                  <a:lnTo>
                    <a:pt x="3349" y="5315"/>
                  </a:lnTo>
                  <a:lnTo>
                    <a:pt x="3415" y="5313"/>
                  </a:lnTo>
                  <a:lnTo>
                    <a:pt x="3483" y="5311"/>
                  </a:lnTo>
                  <a:lnTo>
                    <a:pt x="3551" y="5305"/>
                  </a:lnTo>
                  <a:lnTo>
                    <a:pt x="3621" y="5299"/>
                  </a:lnTo>
                  <a:lnTo>
                    <a:pt x="3689" y="5291"/>
                  </a:lnTo>
                  <a:lnTo>
                    <a:pt x="3757" y="5281"/>
                  </a:lnTo>
                  <a:lnTo>
                    <a:pt x="3827" y="5267"/>
                  </a:lnTo>
                  <a:lnTo>
                    <a:pt x="3897" y="5253"/>
                  </a:lnTo>
                  <a:lnTo>
                    <a:pt x="3965" y="5237"/>
                  </a:lnTo>
                  <a:lnTo>
                    <a:pt x="4035" y="5219"/>
                  </a:lnTo>
                  <a:lnTo>
                    <a:pt x="4105" y="5201"/>
                  </a:lnTo>
                  <a:lnTo>
                    <a:pt x="4175" y="5179"/>
                  </a:lnTo>
                  <a:lnTo>
                    <a:pt x="4245" y="5155"/>
                  </a:lnTo>
                  <a:lnTo>
                    <a:pt x="4315" y="5129"/>
                  </a:lnTo>
                  <a:lnTo>
                    <a:pt x="4387" y="5103"/>
                  </a:lnTo>
                  <a:lnTo>
                    <a:pt x="4457" y="5073"/>
                  </a:lnTo>
                  <a:lnTo>
                    <a:pt x="4527" y="5043"/>
                  </a:lnTo>
                  <a:lnTo>
                    <a:pt x="4599" y="5011"/>
                  </a:lnTo>
                  <a:lnTo>
                    <a:pt x="4669" y="4977"/>
                  </a:lnTo>
                  <a:lnTo>
                    <a:pt x="4739" y="4941"/>
                  </a:lnTo>
                  <a:lnTo>
                    <a:pt x="4811" y="4903"/>
                  </a:lnTo>
                  <a:lnTo>
                    <a:pt x="4881" y="4863"/>
                  </a:lnTo>
                  <a:lnTo>
                    <a:pt x="4951" y="4821"/>
                  </a:lnTo>
                  <a:lnTo>
                    <a:pt x="5024" y="4777"/>
                  </a:lnTo>
                  <a:lnTo>
                    <a:pt x="5094" y="4733"/>
                  </a:lnTo>
                  <a:lnTo>
                    <a:pt x="5164" y="4685"/>
                  </a:lnTo>
                  <a:lnTo>
                    <a:pt x="5234" y="4637"/>
                  </a:lnTo>
                  <a:lnTo>
                    <a:pt x="5306" y="4587"/>
                  </a:lnTo>
                  <a:lnTo>
                    <a:pt x="5376" y="4535"/>
                  </a:lnTo>
                  <a:lnTo>
                    <a:pt x="5446" y="4481"/>
                  </a:lnTo>
                  <a:lnTo>
                    <a:pt x="5516" y="4427"/>
                  </a:lnTo>
                  <a:lnTo>
                    <a:pt x="5586" y="4369"/>
                  </a:lnTo>
                  <a:lnTo>
                    <a:pt x="5586" y="4369"/>
                  </a:lnTo>
                  <a:lnTo>
                    <a:pt x="5660" y="4307"/>
                  </a:lnTo>
                  <a:lnTo>
                    <a:pt x="5730" y="4245"/>
                  </a:lnTo>
                  <a:lnTo>
                    <a:pt x="5800" y="4183"/>
                  </a:lnTo>
                  <a:lnTo>
                    <a:pt x="5864" y="4123"/>
                  </a:lnTo>
                  <a:lnTo>
                    <a:pt x="5988" y="4003"/>
                  </a:lnTo>
                  <a:lnTo>
                    <a:pt x="6098" y="3891"/>
                  </a:lnTo>
                  <a:lnTo>
                    <a:pt x="6196" y="3787"/>
                  </a:lnTo>
                  <a:lnTo>
                    <a:pt x="6282" y="3693"/>
                  </a:lnTo>
                  <a:lnTo>
                    <a:pt x="6354" y="3611"/>
                  </a:lnTo>
                  <a:lnTo>
                    <a:pt x="6412" y="3541"/>
                  </a:lnTo>
                  <a:lnTo>
                    <a:pt x="6412" y="6409"/>
                  </a:lnTo>
                  <a:lnTo>
                    <a:pt x="286" y="640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US" sz="1400"/>
            </a:p>
          </p:txBody>
        </p:sp>
        <p:sp>
          <p:nvSpPr>
            <p:cNvPr id="22" name="Freeform 18">
              <a:extLst>
                <a:ext uri="{FF2B5EF4-FFF2-40B4-BE49-F238E27FC236}">
                  <a16:creationId xmlns:a16="http://schemas.microsoft.com/office/drawing/2014/main" xmlns="" id="{CB9BF314-173D-4D17-8F9E-AB99AB35F2DA}"/>
                </a:ext>
              </a:extLst>
            </p:cNvPr>
            <p:cNvSpPr>
              <a:spLocks noEditPoints="1"/>
            </p:cNvSpPr>
            <p:nvPr/>
          </p:nvSpPr>
          <p:spPr bwMode="auto">
            <a:xfrm>
              <a:off x="2843" y="1856"/>
              <a:ext cx="2984" cy="2983"/>
            </a:xfrm>
            <a:custGeom>
              <a:avLst/>
              <a:gdLst>
                <a:gd name="T0" fmla="*/ 1264 w 2984"/>
                <a:gd name="T1" fmla="*/ 16 h 2983"/>
                <a:gd name="T2" fmla="*/ 910 w 2984"/>
                <a:gd name="T3" fmla="*/ 118 h 2983"/>
                <a:gd name="T4" fmla="*/ 600 w 2984"/>
                <a:gd name="T5" fmla="*/ 296 h 2983"/>
                <a:gd name="T6" fmla="*/ 340 w 2984"/>
                <a:gd name="T7" fmla="*/ 544 h 2983"/>
                <a:gd name="T8" fmla="*/ 146 w 2984"/>
                <a:gd name="T9" fmla="*/ 846 h 2983"/>
                <a:gd name="T10" fmla="*/ 30 w 2984"/>
                <a:gd name="T11" fmla="*/ 1192 h 2983"/>
                <a:gd name="T12" fmla="*/ 0 w 2984"/>
                <a:gd name="T13" fmla="*/ 1492 h 2983"/>
                <a:gd name="T14" fmla="*/ 46 w 2984"/>
                <a:gd name="T15" fmla="*/ 1863 h 2983"/>
                <a:gd name="T16" fmla="*/ 180 w 2984"/>
                <a:gd name="T17" fmla="*/ 2201 h 2983"/>
                <a:gd name="T18" fmla="*/ 388 w 2984"/>
                <a:gd name="T19" fmla="*/ 2493 h 2983"/>
                <a:gd name="T20" fmla="*/ 658 w 2984"/>
                <a:gd name="T21" fmla="*/ 2727 h 2983"/>
                <a:gd name="T22" fmla="*/ 978 w 2984"/>
                <a:gd name="T23" fmla="*/ 2893 h 2983"/>
                <a:gd name="T24" fmla="*/ 1338 w 2984"/>
                <a:gd name="T25" fmla="*/ 2975 h 2983"/>
                <a:gd name="T26" fmla="*/ 1644 w 2984"/>
                <a:gd name="T27" fmla="*/ 2975 h 2983"/>
                <a:gd name="T28" fmla="*/ 2004 w 2984"/>
                <a:gd name="T29" fmla="*/ 2893 h 2983"/>
                <a:gd name="T30" fmla="*/ 2324 w 2984"/>
                <a:gd name="T31" fmla="*/ 2727 h 2983"/>
                <a:gd name="T32" fmla="*/ 2596 w 2984"/>
                <a:gd name="T33" fmla="*/ 2493 h 2983"/>
                <a:gd name="T34" fmla="*/ 2802 w 2984"/>
                <a:gd name="T35" fmla="*/ 2201 h 2983"/>
                <a:gd name="T36" fmla="*/ 2936 w 2984"/>
                <a:gd name="T37" fmla="*/ 1863 h 2983"/>
                <a:gd name="T38" fmla="*/ 2984 w 2984"/>
                <a:gd name="T39" fmla="*/ 1492 h 2983"/>
                <a:gd name="T40" fmla="*/ 2952 w 2984"/>
                <a:gd name="T41" fmla="*/ 1192 h 2983"/>
                <a:gd name="T42" fmla="*/ 2836 w 2984"/>
                <a:gd name="T43" fmla="*/ 846 h 2983"/>
                <a:gd name="T44" fmla="*/ 2642 w 2984"/>
                <a:gd name="T45" fmla="*/ 544 h 2983"/>
                <a:gd name="T46" fmla="*/ 2384 w 2984"/>
                <a:gd name="T47" fmla="*/ 296 h 2983"/>
                <a:gd name="T48" fmla="*/ 2072 w 2984"/>
                <a:gd name="T49" fmla="*/ 118 h 2983"/>
                <a:gd name="T50" fmla="*/ 1718 w 2984"/>
                <a:gd name="T51" fmla="*/ 16 h 2983"/>
                <a:gd name="T52" fmla="*/ 2688 w 2984"/>
                <a:gd name="T53" fmla="*/ 1348 h 2983"/>
                <a:gd name="T54" fmla="*/ 1736 w 2984"/>
                <a:gd name="T55" fmla="*/ 312 h 2983"/>
                <a:gd name="T56" fmla="*/ 1976 w 2984"/>
                <a:gd name="T57" fmla="*/ 388 h 2983"/>
                <a:gd name="T58" fmla="*/ 2192 w 2984"/>
                <a:gd name="T59" fmla="*/ 512 h 2983"/>
                <a:gd name="T60" fmla="*/ 2378 w 2984"/>
                <a:gd name="T61" fmla="*/ 676 h 2983"/>
                <a:gd name="T62" fmla="*/ 2526 w 2984"/>
                <a:gd name="T63" fmla="*/ 874 h 2983"/>
                <a:gd name="T64" fmla="*/ 2632 w 2984"/>
                <a:gd name="T65" fmla="*/ 1100 h 2983"/>
                <a:gd name="T66" fmla="*/ 2688 w 2984"/>
                <a:gd name="T67" fmla="*/ 1348 h 2983"/>
                <a:gd name="T68" fmla="*/ 294 w 2984"/>
                <a:gd name="T69" fmla="*/ 1348 h 2983"/>
                <a:gd name="T70" fmla="*/ 350 w 2984"/>
                <a:gd name="T71" fmla="*/ 1100 h 2983"/>
                <a:gd name="T72" fmla="*/ 456 w 2984"/>
                <a:gd name="T73" fmla="*/ 874 h 2983"/>
                <a:gd name="T74" fmla="*/ 604 w 2984"/>
                <a:gd name="T75" fmla="*/ 676 h 2983"/>
                <a:gd name="T76" fmla="*/ 790 w 2984"/>
                <a:gd name="T77" fmla="*/ 512 h 2983"/>
                <a:gd name="T78" fmla="*/ 1006 w 2984"/>
                <a:gd name="T79" fmla="*/ 388 h 2983"/>
                <a:gd name="T80" fmla="*/ 1246 w 2984"/>
                <a:gd name="T81" fmla="*/ 312 h 2983"/>
                <a:gd name="T82" fmla="*/ 1348 w 2984"/>
                <a:gd name="T83" fmla="*/ 1633 h 2983"/>
                <a:gd name="T84" fmla="*/ 1196 w 2984"/>
                <a:gd name="T85" fmla="*/ 2661 h 2983"/>
                <a:gd name="T86" fmla="*/ 960 w 2984"/>
                <a:gd name="T87" fmla="*/ 2573 h 2983"/>
                <a:gd name="T88" fmla="*/ 750 w 2984"/>
                <a:gd name="T89" fmla="*/ 2441 h 2983"/>
                <a:gd name="T90" fmla="*/ 572 w 2984"/>
                <a:gd name="T91" fmla="*/ 2271 h 2983"/>
                <a:gd name="T92" fmla="*/ 432 w 2984"/>
                <a:gd name="T93" fmla="*/ 2065 h 2983"/>
                <a:gd name="T94" fmla="*/ 336 w 2984"/>
                <a:gd name="T95" fmla="*/ 1835 h 2983"/>
                <a:gd name="T96" fmla="*/ 294 w 2984"/>
                <a:gd name="T97" fmla="*/ 1633 h 2983"/>
                <a:gd name="T98" fmla="*/ 2682 w 2984"/>
                <a:gd name="T99" fmla="*/ 1685 h 2983"/>
                <a:gd name="T100" fmla="*/ 2614 w 2984"/>
                <a:gd name="T101" fmla="*/ 1929 h 2983"/>
                <a:gd name="T102" fmla="*/ 2500 w 2984"/>
                <a:gd name="T103" fmla="*/ 2151 h 2983"/>
                <a:gd name="T104" fmla="*/ 2344 w 2984"/>
                <a:gd name="T105" fmla="*/ 2343 h 2983"/>
                <a:gd name="T106" fmla="*/ 2152 w 2984"/>
                <a:gd name="T107" fmla="*/ 2499 h 2983"/>
                <a:gd name="T108" fmla="*/ 1930 w 2984"/>
                <a:gd name="T109" fmla="*/ 2613 h 2983"/>
                <a:gd name="T110" fmla="*/ 1686 w 2984"/>
                <a:gd name="T111" fmla="*/ 2681 h 29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84" h="2983">
                  <a:moveTo>
                    <a:pt x="1492" y="0"/>
                  </a:moveTo>
                  <a:lnTo>
                    <a:pt x="1492" y="0"/>
                  </a:lnTo>
                  <a:lnTo>
                    <a:pt x="1414" y="2"/>
                  </a:lnTo>
                  <a:lnTo>
                    <a:pt x="1338" y="8"/>
                  </a:lnTo>
                  <a:lnTo>
                    <a:pt x="1264" y="16"/>
                  </a:lnTo>
                  <a:lnTo>
                    <a:pt x="1190" y="30"/>
                  </a:lnTo>
                  <a:lnTo>
                    <a:pt x="1118" y="46"/>
                  </a:lnTo>
                  <a:lnTo>
                    <a:pt x="1048" y="66"/>
                  </a:lnTo>
                  <a:lnTo>
                    <a:pt x="978" y="90"/>
                  </a:lnTo>
                  <a:lnTo>
                    <a:pt x="910" y="118"/>
                  </a:lnTo>
                  <a:lnTo>
                    <a:pt x="844" y="148"/>
                  </a:lnTo>
                  <a:lnTo>
                    <a:pt x="780" y="180"/>
                  </a:lnTo>
                  <a:lnTo>
                    <a:pt x="718" y="216"/>
                  </a:lnTo>
                  <a:lnTo>
                    <a:pt x="658" y="254"/>
                  </a:lnTo>
                  <a:lnTo>
                    <a:pt x="600" y="296"/>
                  </a:lnTo>
                  <a:lnTo>
                    <a:pt x="542" y="340"/>
                  </a:lnTo>
                  <a:lnTo>
                    <a:pt x="488" y="388"/>
                  </a:lnTo>
                  <a:lnTo>
                    <a:pt x="436" y="438"/>
                  </a:lnTo>
                  <a:lnTo>
                    <a:pt x="388" y="490"/>
                  </a:lnTo>
                  <a:lnTo>
                    <a:pt x="340" y="544"/>
                  </a:lnTo>
                  <a:lnTo>
                    <a:pt x="296" y="600"/>
                  </a:lnTo>
                  <a:lnTo>
                    <a:pt x="254" y="658"/>
                  </a:lnTo>
                  <a:lnTo>
                    <a:pt x="216" y="718"/>
                  </a:lnTo>
                  <a:lnTo>
                    <a:pt x="180" y="782"/>
                  </a:lnTo>
                  <a:lnTo>
                    <a:pt x="146" y="846"/>
                  </a:lnTo>
                  <a:lnTo>
                    <a:pt x="116" y="912"/>
                  </a:lnTo>
                  <a:lnTo>
                    <a:pt x="90" y="980"/>
                  </a:lnTo>
                  <a:lnTo>
                    <a:pt x="66" y="1048"/>
                  </a:lnTo>
                  <a:lnTo>
                    <a:pt x="46" y="1120"/>
                  </a:lnTo>
                  <a:lnTo>
                    <a:pt x="30" y="1192"/>
                  </a:lnTo>
                  <a:lnTo>
                    <a:pt x="16" y="1264"/>
                  </a:lnTo>
                  <a:lnTo>
                    <a:pt x="6" y="1340"/>
                  </a:lnTo>
                  <a:lnTo>
                    <a:pt x="2" y="1416"/>
                  </a:lnTo>
                  <a:lnTo>
                    <a:pt x="0" y="1492"/>
                  </a:lnTo>
                  <a:lnTo>
                    <a:pt x="0" y="1492"/>
                  </a:lnTo>
                  <a:lnTo>
                    <a:pt x="2" y="1567"/>
                  </a:lnTo>
                  <a:lnTo>
                    <a:pt x="6" y="1643"/>
                  </a:lnTo>
                  <a:lnTo>
                    <a:pt x="16" y="1717"/>
                  </a:lnTo>
                  <a:lnTo>
                    <a:pt x="30" y="1791"/>
                  </a:lnTo>
                  <a:lnTo>
                    <a:pt x="46" y="1863"/>
                  </a:lnTo>
                  <a:lnTo>
                    <a:pt x="66" y="1933"/>
                  </a:lnTo>
                  <a:lnTo>
                    <a:pt x="90" y="2003"/>
                  </a:lnTo>
                  <a:lnTo>
                    <a:pt x="116" y="2071"/>
                  </a:lnTo>
                  <a:lnTo>
                    <a:pt x="146" y="2137"/>
                  </a:lnTo>
                  <a:lnTo>
                    <a:pt x="180" y="2201"/>
                  </a:lnTo>
                  <a:lnTo>
                    <a:pt x="216" y="2263"/>
                  </a:lnTo>
                  <a:lnTo>
                    <a:pt x="254" y="2325"/>
                  </a:lnTo>
                  <a:lnTo>
                    <a:pt x="296" y="2383"/>
                  </a:lnTo>
                  <a:lnTo>
                    <a:pt x="340" y="2439"/>
                  </a:lnTo>
                  <a:lnTo>
                    <a:pt x="388" y="2493"/>
                  </a:lnTo>
                  <a:lnTo>
                    <a:pt x="436" y="2545"/>
                  </a:lnTo>
                  <a:lnTo>
                    <a:pt x="488" y="2595"/>
                  </a:lnTo>
                  <a:lnTo>
                    <a:pt x="542" y="2641"/>
                  </a:lnTo>
                  <a:lnTo>
                    <a:pt x="600" y="2687"/>
                  </a:lnTo>
                  <a:lnTo>
                    <a:pt x="658" y="2727"/>
                  </a:lnTo>
                  <a:lnTo>
                    <a:pt x="718" y="2767"/>
                  </a:lnTo>
                  <a:lnTo>
                    <a:pt x="780" y="2803"/>
                  </a:lnTo>
                  <a:lnTo>
                    <a:pt x="844" y="2835"/>
                  </a:lnTo>
                  <a:lnTo>
                    <a:pt x="910" y="2865"/>
                  </a:lnTo>
                  <a:lnTo>
                    <a:pt x="978" y="2893"/>
                  </a:lnTo>
                  <a:lnTo>
                    <a:pt x="1048" y="2915"/>
                  </a:lnTo>
                  <a:lnTo>
                    <a:pt x="1118" y="2935"/>
                  </a:lnTo>
                  <a:lnTo>
                    <a:pt x="1190" y="2953"/>
                  </a:lnTo>
                  <a:lnTo>
                    <a:pt x="1264" y="2965"/>
                  </a:lnTo>
                  <a:lnTo>
                    <a:pt x="1338" y="2975"/>
                  </a:lnTo>
                  <a:lnTo>
                    <a:pt x="1414" y="2981"/>
                  </a:lnTo>
                  <a:lnTo>
                    <a:pt x="1492" y="2983"/>
                  </a:lnTo>
                  <a:lnTo>
                    <a:pt x="1492" y="2983"/>
                  </a:lnTo>
                  <a:lnTo>
                    <a:pt x="1568" y="2981"/>
                  </a:lnTo>
                  <a:lnTo>
                    <a:pt x="1644" y="2975"/>
                  </a:lnTo>
                  <a:lnTo>
                    <a:pt x="1718" y="2965"/>
                  </a:lnTo>
                  <a:lnTo>
                    <a:pt x="1792" y="2953"/>
                  </a:lnTo>
                  <a:lnTo>
                    <a:pt x="1864" y="2935"/>
                  </a:lnTo>
                  <a:lnTo>
                    <a:pt x="1934" y="2915"/>
                  </a:lnTo>
                  <a:lnTo>
                    <a:pt x="2004" y="2893"/>
                  </a:lnTo>
                  <a:lnTo>
                    <a:pt x="2072" y="2865"/>
                  </a:lnTo>
                  <a:lnTo>
                    <a:pt x="2138" y="2835"/>
                  </a:lnTo>
                  <a:lnTo>
                    <a:pt x="2202" y="2803"/>
                  </a:lnTo>
                  <a:lnTo>
                    <a:pt x="2264" y="2767"/>
                  </a:lnTo>
                  <a:lnTo>
                    <a:pt x="2324" y="2727"/>
                  </a:lnTo>
                  <a:lnTo>
                    <a:pt x="2384" y="2687"/>
                  </a:lnTo>
                  <a:lnTo>
                    <a:pt x="2440" y="2641"/>
                  </a:lnTo>
                  <a:lnTo>
                    <a:pt x="2494" y="2595"/>
                  </a:lnTo>
                  <a:lnTo>
                    <a:pt x="2546" y="2545"/>
                  </a:lnTo>
                  <a:lnTo>
                    <a:pt x="2596" y="2493"/>
                  </a:lnTo>
                  <a:lnTo>
                    <a:pt x="2642" y="2439"/>
                  </a:lnTo>
                  <a:lnTo>
                    <a:pt x="2686" y="2383"/>
                  </a:lnTo>
                  <a:lnTo>
                    <a:pt x="2728" y="2325"/>
                  </a:lnTo>
                  <a:lnTo>
                    <a:pt x="2766" y="2263"/>
                  </a:lnTo>
                  <a:lnTo>
                    <a:pt x="2802" y="2201"/>
                  </a:lnTo>
                  <a:lnTo>
                    <a:pt x="2836" y="2137"/>
                  </a:lnTo>
                  <a:lnTo>
                    <a:pt x="2866" y="2071"/>
                  </a:lnTo>
                  <a:lnTo>
                    <a:pt x="2892" y="2003"/>
                  </a:lnTo>
                  <a:lnTo>
                    <a:pt x="2916" y="1933"/>
                  </a:lnTo>
                  <a:lnTo>
                    <a:pt x="2936" y="1863"/>
                  </a:lnTo>
                  <a:lnTo>
                    <a:pt x="2952" y="1791"/>
                  </a:lnTo>
                  <a:lnTo>
                    <a:pt x="2966" y="1717"/>
                  </a:lnTo>
                  <a:lnTo>
                    <a:pt x="2976" y="1643"/>
                  </a:lnTo>
                  <a:lnTo>
                    <a:pt x="2982" y="1567"/>
                  </a:lnTo>
                  <a:lnTo>
                    <a:pt x="2984" y="1492"/>
                  </a:lnTo>
                  <a:lnTo>
                    <a:pt x="2984" y="1492"/>
                  </a:lnTo>
                  <a:lnTo>
                    <a:pt x="2982" y="1416"/>
                  </a:lnTo>
                  <a:lnTo>
                    <a:pt x="2976" y="1340"/>
                  </a:lnTo>
                  <a:lnTo>
                    <a:pt x="2966" y="1264"/>
                  </a:lnTo>
                  <a:lnTo>
                    <a:pt x="2952" y="1192"/>
                  </a:lnTo>
                  <a:lnTo>
                    <a:pt x="2936" y="1120"/>
                  </a:lnTo>
                  <a:lnTo>
                    <a:pt x="2916" y="1048"/>
                  </a:lnTo>
                  <a:lnTo>
                    <a:pt x="2892" y="980"/>
                  </a:lnTo>
                  <a:lnTo>
                    <a:pt x="2866" y="912"/>
                  </a:lnTo>
                  <a:lnTo>
                    <a:pt x="2836" y="846"/>
                  </a:lnTo>
                  <a:lnTo>
                    <a:pt x="2802" y="782"/>
                  </a:lnTo>
                  <a:lnTo>
                    <a:pt x="2766" y="718"/>
                  </a:lnTo>
                  <a:lnTo>
                    <a:pt x="2728" y="658"/>
                  </a:lnTo>
                  <a:lnTo>
                    <a:pt x="2686" y="600"/>
                  </a:lnTo>
                  <a:lnTo>
                    <a:pt x="2642" y="544"/>
                  </a:lnTo>
                  <a:lnTo>
                    <a:pt x="2596" y="490"/>
                  </a:lnTo>
                  <a:lnTo>
                    <a:pt x="2546" y="438"/>
                  </a:lnTo>
                  <a:lnTo>
                    <a:pt x="2494" y="388"/>
                  </a:lnTo>
                  <a:lnTo>
                    <a:pt x="2440" y="340"/>
                  </a:lnTo>
                  <a:lnTo>
                    <a:pt x="2384" y="296"/>
                  </a:lnTo>
                  <a:lnTo>
                    <a:pt x="2324" y="254"/>
                  </a:lnTo>
                  <a:lnTo>
                    <a:pt x="2264" y="216"/>
                  </a:lnTo>
                  <a:lnTo>
                    <a:pt x="2202" y="180"/>
                  </a:lnTo>
                  <a:lnTo>
                    <a:pt x="2138" y="148"/>
                  </a:lnTo>
                  <a:lnTo>
                    <a:pt x="2072" y="118"/>
                  </a:lnTo>
                  <a:lnTo>
                    <a:pt x="2004" y="90"/>
                  </a:lnTo>
                  <a:lnTo>
                    <a:pt x="1934" y="66"/>
                  </a:lnTo>
                  <a:lnTo>
                    <a:pt x="1864" y="46"/>
                  </a:lnTo>
                  <a:lnTo>
                    <a:pt x="1792" y="30"/>
                  </a:lnTo>
                  <a:lnTo>
                    <a:pt x="1718" y="16"/>
                  </a:lnTo>
                  <a:lnTo>
                    <a:pt x="1644" y="8"/>
                  </a:lnTo>
                  <a:lnTo>
                    <a:pt x="1568" y="2"/>
                  </a:lnTo>
                  <a:lnTo>
                    <a:pt x="1492" y="0"/>
                  </a:lnTo>
                  <a:lnTo>
                    <a:pt x="1492" y="0"/>
                  </a:lnTo>
                  <a:close/>
                  <a:moveTo>
                    <a:pt x="2688" y="1348"/>
                  </a:moveTo>
                  <a:lnTo>
                    <a:pt x="1634" y="1348"/>
                  </a:lnTo>
                  <a:lnTo>
                    <a:pt x="1634" y="294"/>
                  </a:lnTo>
                  <a:lnTo>
                    <a:pt x="1634" y="294"/>
                  </a:lnTo>
                  <a:lnTo>
                    <a:pt x="1686" y="302"/>
                  </a:lnTo>
                  <a:lnTo>
                    <a:pt x="1736" y="312"/>
                  </a:lnTo>
                  <a:lnTo>
                    <a:pt x="1786" y="322"/>
                  </a:lnTo>
                  <a:lnTo>
                    <a:pt x="1834" y="336"/>
                  </a:lnTo>
                  <a:lnTo>
                    <a:pt x="1884" y="352"/>
                  </a:lnTo>
                  <a:lnTo>
                    <a:pt x="1930" y="368"/>
                  </a:lnTo>
                  <a:lnTo>
                    <a:pt x="1976" y="388"/>
                  </a:lnTo>
                  <a:lnTo>
                    <a:pt x="2022" y="410"/>
                  </a:lnTo>
                  <a:lnTo>
                    <a:pt x="2066" y="432"/>
                  </a:lnTo>
                  <a:lnTo>
                    <a:pt x="2110" y="456"/>
                  </a:lnTo>
                  <a:lnTo>
                    <a:pt x="2152" y="484"/>
                  </a:lnTo>
                  <a:lnTo>
                    <a:pt x="2192" y="512"/>
                  </a:lnTo>
                  <a:lnTo>
                    <a:pt x="2232" y="542"/>
                  </a:lnTo>
                  <a:lnTo>
                    <a:pt x="2270" y="572"/>
                  </a:lnTo>
                  <a:lnTo>
                    <a:pt x="2308" y="606"/>
                  </a:lnTo>
                  <a:lnTo>
                    <a:pt x="2344" y="640"/>
                  </a:lnTo>
                  <a:lnTo>
                    <a:pt x="2378" y="676"/>
                  </a:lnTo>
                  <a:lnTo>
                    <a:pt x="2410" y="712"/>
                  </a:lnTo>
                  <a:lnTo>
                    <a:pt x="2442" y="750"/>
                  </a:lnTo>
                  <a:lnTo>
                    <a:pt x="2472" y="790"/>
                  </a:lnTo>
                  <a:lnTo>
                    <a:pt x="2500" y="832"/>
                  </a:lnTo>
                  <a:lnTo>
                    <a:pt x="2526" y="874"/>
                  </a:lnTo>
                  <a:lnTo>
                    <a:pt x="2550" y="916"/>
                  </a:lnTo>
                  <a:lnTo>
                    <a:pt x="2574" y="960"/>
                  </a:lnTo>
                  <a:lnTo>
                    <a:pt x="2594" y="1006"/>
                  </a:lnTo>
                  <a:lnTo>
                    <a:pt x="2614" y="1052"/>
                  </a:lnTo>
                  <a:lnTo>
                    <a:pt x="2632" y="1100"/>
                  </a:lnTo>
                  <a:lnTo>
                    <a:pt x="2648" y="1148"/>
                  </a:lnTo>
                  <a:lnTo>
                    <a:pt x="2660" y="1198"/>
                  </a:lnTo>
                  <a:lnTo>
                    <a:pt x="2672" y="1248"/>
                  </a:lnTo>
                  <a:lnTo>
                    <a:pt x="2682" y="1298"/>
                  </a:lnTo>
                  <a:lnTo>
                    <a:pt x="2688" y="1348"/>
                  </a:lnTo>
                  <a:lnTo>
                    <a:pt x="2688" y="1348"/>
                  </a:lnTo>
                  <a:close/>
                  <a:moveTo>
                    <a:pt x="1348" y="294"/>
                  </a:moveTo>
                  <a:lnTo>
                    <a:pt x="1348" y="1348"/>
                  </a:lnTo>
                  <a:lnTo>
                    <a:pt x="294" y="1348"/>
                  </a:lnTo>
                  <a:lnTo>
                    <a:pt x="294" y="1348"/>
                  </a:lnTo>
                  <a:lnTo>
                    <a:pt x="302" y="1298"/>
                  </a:lnTo>
                  <a:lnTo>
                    <a:pt x="310" y="1248"/>
                  </a:lnTo>
                  <a:lnTo>
                    <a:pt x="322" y="1198"/>
                  </a:lnTo>
                  <a:lnTo>
                    <a:pt x="336" y="1148"/>
                  </a:lnTo>
                  <a:lnTo>
                    <a:pt x="350" y="1100"/>
                  </a:lnTo>
                  <a:lnTo>
                    <a:pt x="368" y="1052"/>
                  </a:lnTo>
                  <a:lnTo>
                    <a:pt x="388" y="1006"/>
                  </a:lnTo>
                  <a:lnTo>
                    <a:pt x="408" y="960"/>
                  </a:lnTo>
                  <a:lnTo>
                    <a:pt x="432" y="916"/>
                  </a:lnTo>
                  <a:lnTo>
                    <a:pt x="456" y="874"/>
                  </a:lnTo>
                  <a:lnTo>
                    <a:pt x="482" y="832"/>
                  </a:lnTo>
                  <a:lnTo>
                    <a:pt x="510" y="790"/>
                  </a:lnTo>
                  <a:lnTo>
                    <a:pt x="540" y="750"/>
                  </a:lnTo>
                  <a:lnTo>
                    <a:pt x="572" y="712"/>
                  </a:lnTo>
                  <a:lnTo>
                    <a:pt x="604" y="676"/>
                  </a:lnTo>
                  <a:lnTo>
                    <a:pt x="638" y="640"/>
                  </a:lnTo>
                  <a:lnTo>
                    <a:pt x="674" y="606"/>
                  </a:lnTo>
                  <a:lnTo>
                    <a:pt x="712" y="572"/>
                  </a:lnTo>
                  <a:lnTo>
                    <a:pt x="750" y="542"/>
                  </a:lnTo>
                  <a:lnTo>
                    <a:pt x="790" y="512"/>
                  </a:lnTo>
                  <a:lnTo>
                    <a:pt x="830" y="484"/>
                  </a:lnTo>
                  <a:lnTo>
                    <a:pt x="872" y="456"/>
                  </a:lnTo>
                  <a:lnTo>
                    <a:pt x="916" y="432"/>
                  </a:lnTo>
                  <a:lnTo>
                    <a:pt x="960" y="410"/>
                  </a:lnTo>
                  <a:lnTo>
                    <a:pt x="1006" y="388"/>
                  </a:lnTo>
                  <a:lnTo>
                    <a:pt x="1052" y="368"/>
                  </a:lnTo>
                  <a:lnTo>
                    <a:pt x="1100" y="352"/>
                  </a:lnTo>
                  <a:lnTo>
                    <a:pt x="1148" y="336"/>
                  </a:lnTo>
                  <a:lnTo>
                    <a:pt x="1196" y="322"/>
                  </a:lnTo>
                  <a:lnTo>
                    <a:pt x="1246" y="312"/>
                  </a:lnTo>
                  <a:lnTo>
                    <a:pt x="1298" y="302"/>
                  </a:lnTo>
                  <a:lnTo>
                    <a:pt x="1348" y="294"/>
                  </a:lnTo>
                  <a:lnTo>
                    <a:pt x="1348" y="294"/>
                  </a:lnTo>
                  <a:close/>
                  <a:moveTo>
                    <a:pt x="294" y="1633"/>
                  </a:moveTo>
                  <a:lnTo>
                    <a:pt x="1348" y="1633"/>
                  </a:lnTo>
                  <a:lnTo>
                    <a:pt x="1348" y="2689"/>
                  </a:lnTo>
                  <a:lnTo>
                    <a:pt x="1348" y="2689"/>
                  </a:lnTo>
                  <a:lnTo>
                    <a:pt x="1298" y="2681"/>
                  </a:lnTo>
                  <a:lnTo>
                    <a:pt x="1246" y="2671"/>
                  </a:lnTo>
                  <a:lnTo>
                    <a:pt x="1196" y="2661"/>
                  </a:lnTo>
                  <a:lnTo>
                    <a:pt x="1148" y="2647"/>
                  </a:lnTo>
                  <a:lnTo>
                    <a:pt x="1100" y="2631"/>
                  </a:lnTo>
                  <a:lnTo>
                    <a:pt x="1052" y="2613"/>
                  </a:lnTo>
                  <a:lnTo>
                    <a:pt x="1006" y="2595"/>
                  </a:lnTo>
                  <a:lnTo>
                    <a:pt x="960" y="2573"/>
                  </a:lnTo>
                  <a:lnTo>
                    <a:pt x="916" y="2551"/>
                  </a:lnTo>
                  <a:lnTo>
                    <a:pt x="872" y="2525"/>
                  </a:lnTo>
                  <a:lnTo>
                    <a:pt x="830" y="2499"/>
                  </a:lnTo>
                  <a:lnTo>
                    <a:pt x="790" y="2471"/>
                  </a:lnTo>
                  <a:lnTo>
                    <a:pt x="750" y="2441"/>
                  </a:lnTo>
                  <a:lnTo>
                    <a:pt x="712" y="2411"/>
                  </a:lnTo>
                  <a:lnTo>
                    <a:pt x="674" y="2377"/>
                  </a:lnTo>
                  <a:lnTo>
                    <a:pt x="638" y="2343"/>
                  </a:lnTo>
                  <a:lnTo>
                    <a:pt x="604" y="2307"/>
                  </a:lnTo>
                  <a:lnTo>
                    <a:pt x="572" y="2271"/>
                  </a:lnTo>
                  <a:lnTo>
                    <a:pt x="540" y="2231"/>
                  </a:lnTo>
                  <a:lnTo>
                    <a:pt x="510" y="2193"/>
                  </a:lnTo>
                  <a:lnTo>
                    <a:pt x="482" y="2151"/>
                  </a:lnTo>
                  <a:lnTo>
                    <a:pt x="456" y="2109"/>
                  </a:lnTo>
                  <a:lnTo>
                    <a:pt x="432" y="2065"/>
                  </a:lnTo>
                  <a:lnTo>
                    <a:pt x="408" y="2021"/>
                  </a:lnTo>
                  <a:lnTo>
                    <a:pt x="388" y="1977"/>
                  </a:lnTo>
                  <a:lnTo>
                    <a:pt x="368" y="1929"/>
                  </a:lnTo>
                  <a:lnTo>
                    <a:pt x="350" y="1883"/>
                  </a:lnTo>
                  <a:lnTo>
                    <a:pt x="336" y="1835"/>
                  </a:lnTo>
                  <a:lnTo>
                    <a:pt x="322" y="1785"/>
                  </a:lnTo>
                  <a:lnTo>
                    <a:pt x="310" y="1735"/>
                  </a:lnTo>
                  <a:lnTo>
                    <a:pt x="302" y="1685"/>
                  </a:lnTo>
                  <a:lnTo>
                    <a:pt x="294" y="1633"/>
                  </a:lnTo>
                  <a:lnTo>
                    <a:pt x="294" y="1633"/>
                  </a:lnTo>
                  <a:close/>
                  <a:moveTo>
                    <a:pt x="1634" y="2689"/>
                  </a:moveTo>
                  <a:lnTo>
                    <a:pt x="1634" y="1633"/>
                  </a:lnTo>
                  <a:lnTo>
                    <a:pt x="2688" y="1633"/>
                  </a:lnTo>
                  <a:lnTo>
                    <a:pt x="2688" y="1633"/>
                  </a:lnTo>
                  <a:lnTo>
                    <a:pt x="2682" y="1685"/>
                  </a:lnTo>
                  <a:lnTo>
                    <a:pt x="2672" y="1735"/>
                  </a:lnTo>
                  <a:lnTo>
                    <a:pt x="2660" y="1785"/>
                  </a:lnTo>
                  <a:lnTo>
                    <a:pt x="2648" y="1835"/>
                  </a:lnTo>
                  <a:lnTo>
                    <a:pt x="2632" y="1883"/>
                  </a:lnTo>
                  <a:lnTo>
                    <a:pt x="2614" y="1929"/>
                  </a:lnTo>
                  <a:lnTo>
                    <a:pt x="2594" y="1977"/>
                  </a:lnTo>
                  <a:lnTo>
                    <a:pt x="2574" y="2021"/>
                  </a:lnTo>
                  <a:lnTo>
                    <a:pt x="2550" y="2065"/>
                  </a:lnTo>
                  <a:lnTo>
                    <a:pt x="2526" y="2109"/>
                  </a:lnTo>
                  <a:lnTo>
                    <a:pt x="2500" y="2151"/>
                  </a:lnTo>
                  <a:lnTo>
                    <a:pt x="2472" y="2193"/>
                  </a:lnTo>
                  <a:lnTo>
                    <a:pt x="2442" y="2231"/>
                  </a:lnTo>
                  <a:lnTo>
                    <a:pt x="2410" y="2271"/>
                  </a:lnTo>
                  <a:lnTo>
                    <a:pt x="2378" y="2307"/>
                  </a:lnTo>
                  <a:lnTo>
                    <a:pt x="2344" y="2343"/>
                  </a:lnTo>
                  <a:lnTo>
                    <a:pt x="2308" y="2377"/>
                  </a:lnTo>
                  <a:lnTo>
                    <a:pt x="2270" y="2411"/>
                  </a:lnTo>
                  <a:lnTo>
                    <a:pt x="2232" y="2441"/>
                  </a:lnTo>
                  <a:lnTo>
                    <a:pt x="2192" y="2471"/>
                  </a:lnTo>
                  <a:lnTo>
                    <a:pt x="2152" y="2499"/>
                  </a:lnTo>
                  <a:lnTo>
                    <a:pt x="2110" y="2525"/>
                  </a:lnTo>
                  <a:lnTo>
                    <a:pt x="2066" y="2551"/>
                  </a:lnTo>
                  <a:lnTo>
                    <a:pt x="2022" y="2573"/>
                  </a:lnTo>
                  <a:lnTo>
                    <a:pt x="1976" y="2595"/>
                  </a:lnTo>
                  <a:lnTo>
                    <a:pt x="1930" y="2613"/>
                  </a:lnTo>
                  <a:lnTo>
                    <a:pt x="1884" y="2631"/>
                  </a:lnTo>
                  <a:lnTo>
                    <a:pt x="1834" y="2647"/>
                  </a:lnTo>
                  <a:lnTo>
                    <a:pt x="1786" y="2661"/>
                  </a:lnTo>
                  <a:lnTo>
                    <a:pt x="1736" y="2671"/>
                  </a:lnTo>
                  <a:lnTo>
                    <a:pt x="1686" y="2681"/>
                  </a:lnTo>
                  <a:lnTo>
                    <a:pt x="1634" y="2689"/>
                  </a:lnTo>
                  <a:lnTo>
                    <a:pt x="1634" y="268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US" sz="1400"/>
            </a:p>
          </p:txBody>
        </p:sp>
      </p:grpSp>
      <p:sp>
        <p:nvSpPr>
          <p:cNvPr id="29" name="Rectangle 28">
            <a:extLst>
              <a:ext uri="{FF2B5EF4-FFF2-40B4-BE49-F238E27FC236}">
                <a16:creationId xmlns:a16="http://schemas.microsoft.com/office/drawing/2014/main" xmlns="" id="{EA6C1E22-5091-4F40-889F-019B967EF4D9}"/>
              </a:ext>
            </a:extLst>
          </p:cNvPr>
          <p:cNvSpPr/>
          <p:nvPr/>
        </p:nvSpPr>
        <p:spPr>
          <a:xfrm>
            <a:off x="5862996" y="1450877"/>
            <a:ext cx="2982633" cy="504000"/>
          </a:xfrm>
          <a:prstGeom prst="rect">
            <a:avLst/>
          </a:prstGeom>
          <a:solidFill>
            <a:srgbClr val="3462AB"/>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b="1" dirty="0">
                <a:solidFill>
                  <a:schemeClr val="bg1"/>
                </a:solidFill>
                <a:latin typeface="Arial" panose="020B0604020202020204" pitchFamily="34" charset="0"/>
                <a:cs typeface="Arial" panose="020B0604020202020204" pitchFamily="34" charset="0"/>
              </a:rPr>
              <a:t>Υφυπουργός Συντονισμού του κυβερνητικού έργου</a:t>
            </a:r>
            <a:endParaRPr lang="en-US" sz="1300" b="1" dirty="0">
              <a:solidFill>
                <a:schemeClr val="bg1"/>
              </a:solidFill>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xmlns="" id="{5A97C3CC-399D-4BCD-8383-580F226CA168}"/>
              </a:ext>
            </a:extLst>
          </p:cNvPr>
          <p:cNvSpPr/>
          <p:nvPr/>
        </p:nvSpPr>
        <p:spPr>
          <a:xfrm>
            <a:off x="3162056" y="2549675"/>
            <a:ext cx="2001725" cy="739774"/>
          </a:xfrm>
          <a:prstGeom prst="rect">
            <a:avLst/>
          </a:prstGeom>
          <a:solidFill>
            <a:schemeClr val="tx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dirty="0" smtClean="0">
                <a:solidFill>
                  <a:schemeClr val="accent1">
                    <a:lumMod val="50000"/>
                  </a:schemeClr>
                </a:solidFill>
                <a:latin typeface="Arial" panose="020B0604020202020204" pitchFamily="34" charset="0"/>
                <a:cs typeface="Arial" panose="020B0604020202020204" pitchFamily="34" charset="0"/>
              </a:rPr>
              <a:t>Γενική Γραμματεία Συντονισμού Εσωτερικών </a:t>
            </a:r>
            <a:r>
              <a:rPr lang="el-GR" sz="1300" dirty="0">
                <a:solidFill>
                  <a:schemeClr val="accent1">
                    <a:lumMod val="50000"/>
                  </a:schemeClr>
                </a:solidFill>
                <a:latin typeface="Arial" panose="020B0604020202020204" pitchFamily="34" charset="0"/>
                <a:cs typeface="Arial" panose="020B0604020202020204" pitchFamily="34" charset="0"/>
              </a:rPr>
              <a:t>Πολιτικών</a:t>
            </a:r>
            <a:endParaRPr lang="en-US" sz="1300" dirty="0">
              <a:solidFill>
                <a:schemeClr val="accent1">
                  <a:lumMod val="50000"/>
                </a:schemeClr>
              </a:solidFill>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xmlns="" id="{D92B3780-2E0C-44FC-BF8C-CB8BE4D80598}"/>
              </a:ext>
            </a:extLst>
          </p:cNvPr>
          <p:cNvSpPr/>
          <p:nvPr/>
        </p:nvSpPr>
        <p:spPr>
          <a:xfrm>
            <a:off x="9544843" y="2549675"/>
            <a:ext cx="2001725" cy="739774"/>
          </a:xfrm>
          <a:prstGeom prst="rect">
            <a:avLst/>
          </a:prstGeom>
          <a:solidFill>
            <a:schemeClr val="tx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dirty="0">
                <a:solidFill>
                  <a:schemeClr val="accent1">
                    <a:lumMod val="50000"/>
                  </a:schemeClr>
                </a:solidFill>
                <a:latin typeface="Arial" panose="020B0604020202020204" pitchFamily="34" charset="0"/>
                <a:cs typeface="Arial" panose="020B0604020202020204" pitchFamily="34" charset="0"/>
              </a:rPr>
              <a:t>Ειδική Γραμματεία Ο.Π.Σ </a:t>
            </a:r>
            <a:endParaRPr lang="en-US" sz="1300" dirty="0">
              <a:solidFill>
                <a:schemeClr val="accent1">
                  <a:lumMod val="50000"/>
                </a:schemeClr>
              </a:solidFill>
              <a:latin typeface="Arial" panose="020B0604020202020204" pitchFamily="34" charset="0"/>
              <a:cs typeface="Arial" panose="020B0604020202020204" pitchFamily="34" charset="0"/>
            </a:endParaRPr>
          </a:p>
        </p:txBody>
      </p:sp>
      <p:cxnSp>
        <p:nvCxnSpPr>
          <p:cNvPr id="8" name="Connector: Elbow 7">
            <a:extLst>
              <a:ext uri="{FF2B5EF4-FFF2-40B4-BE49-F238E27FC236}">
                <a16:creationId xmlns:a16="http://schemas.microsoft.com/office/drawing/2014/main" xmlns="" id="{342BECDE-4CA8-4E3E-A334-743EE99FD5EB}"/>
              </a:ext>
            </a:extLst>
          </p:cNvPr>
          <p:cNvCxnSpPr>
            <a:cxnSpLocks/>
            <a:stCxn id="29" idx="2"/>
            <a:endCxn id="30" idx="0"/>
          </p:cNvCxnSpPr>
          <p:nvPr/>
        </p:nvCxnSpPr>
        <p:spPr>
          <a:xfrm rot="5400000">
            <a:off x="5461217" y="656580"/>
            <a:ext cx="594798" cy="3191395"/>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xmlns="" id="{4EEFC030-32E6-4755-8343-CE002CE8B578}"/>
              </a:ext>
            </a:extLst>
          </p:cNvPr>
          <p:cNvSpPr/>
          <p:nvPr/>
        </p:nvSpPr>
        <p:spPr>
          <a:xfrm>
            <a:off x="6402738" y="2548468"/>
            <a:ext cx="2031160" cy="956732"/>
          </a:xfrm>
          <a:prstGeom prst="rect">
            <a:avLst/>
          </a:prstGeom>
          <a:solidFill>
            <a:schemeClr val="tx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dirty="0" smtClean="0">
                <a:solidFill>
                  <a:schemeClr val="accent1">
                    <a:lumMod val="50000"/>
                  </a:schemeClr>
                </a:solidFill>
                <a:latin typeface="Arial" panose="020B0604020202020204" pitchFamily="34" charset="0"/>
                <a:cs typeface="Arial" panose="020B0604020202020204" pitchFamily="34" charset="0"/>
              </a:rPr>
              <a:t>Γενική Γραμματεία Συντονισμού </a:t>
            </a:r>
            <a:r>
              <a:rPr lang="el-GR" sz="1300" dirty="0">
                <a:solidFill>
                  <a:schemeClr val="accent1">
                    <a:lumMod val="50000"/>
                  </a:schemeClr>
                </a:solidFill>
                <a:latin typeface="Arial" panose="020B0604020202020204" pitchFamily="34" charset="0"/>
                <a:cs typeface="Arial" panose="020B0604020202020204" pitchFamily="34" charset="0"/>
              </a:rPr>
              <a:t>Οικονομικών και Αναπτυξιακών Πολιτικών</a:t>
            </a:r>
            <a:endParaRPr lang="en-US" sz="1300" dirty="0">
              <a:solidFill>
                <a:schemeClr val="accent1">
                  <a:lumMod val="50000"/>
                </a:schemeClr>
              </a:solidFill>
              <a:latin typeface="Arial" panose="020B0604020202020204" pitchFamily="34" charset="0"/>
              <a:cs typeface="Arial" panose="020B0604020202020204" pitchFamily="34" charset="0"/>
            </a:endParaRPr>
          </a:p>
        </p:txBody>
      </p:sp>
      <p:cxnSp>
        <p:nvCxnSpPr>
          <p:cNvPr id="12" name="Connector: Elbow 11">
            <a:extLst>
              <a:ext uri="{FF2B5EF4-FFF2-40B4-BE49-F238E27FC236}">
                <a16:creationId xmlns:a16="http://schemas.microsoft.com/office/drawing/2014/main" xmlns="" id="{85A9D747-A447-4B40-930C-9BC2D3FA3E13}"/>
              </a:ext>
            </a:extLst>
          </p:cNvPr>
          <p:cNvCxnSpPr>
            <a:cxnSpLocks/>
          </p:cNvCxnSpPr>
          <p:nvPr/>
        </p:nvCxnSpPr>
        <p:spPr>
          <a:xfrm rot="5400000">
            <a:off x="7020670" y="2229252"/>
            <a:ext cx="667286" cy="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xmlns="" id="{2D9218C7-AE0C-4903-AD37-840F3A201D9F}"/>
              </a:ext>
            </a:extLst>
          </p:cNvPr>
          <p:cNvCxnSpPr>
            <a:cxnSpLocks/>
            <a:stCxn id="29" idx="2"/>
            <a:endCxn id="33" idx="0"/>
          </p:cNvCxnSpPr>
          <p:nvPr/>
        </p:nvCxnSpPr>
        <p:spPr>
          <a:xfrm rot="16200000" flipH="1">
            <a:off x="8652610" y="656579"/>
            <a:ext cx="594798" cy="3191393"/>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pic>
        <p:nvPicPr>
          <p:cNvPr id="26" name="Θέση περιεχομένου 4">
            <a:extLst>
              <a:ext uri="{FF2B5EF4-FFF2-40B4-BE49-F238E27FC236}">
                <a16:creationId xmlns:a16="http://schemas.microsoft.com/office/drawing/2014/main" xmlns="" id="{14563D3A-6670-4778-9976-806FD4F86E86}"/>
              </a:ext>
            </a:extLst>
          </p:cNvPr>
          <p:cNvPicPr>
            <a:picLocks noChangeAspect="1"/>
          </p:cNvPicPr>
          <p:nvPr/>
        </p:nvPicPr>
        <p:blipFill rotWithShape="1">
          <a:blip r:embed="rId6" cstate="print"/>
          <a:srcRect l="18791" t="23363" r="19139" b="23434"/>
          <a:stretch/>
        </p:blipFill>
        <p:spPr>
          <a:xfrm>
            <a:off x="11431851" y="6480683"/>
            <a:ext cx="617428" cy="297643"/>
          </a:xfrm>
          <a:prstGeom prst="rect">
            <a:avLst/>
          </a:prstGeom>
        </p:spPr>
      </p:pic>
    </p:spTree>
    <p:extLst>
      <p:ext uri="{BB962C8B-B14F-4D97-AF65-F5344CB8AC3E}">
        <p14:creationId xmlns:p14="http://schemas.microsoft.com/office/powerpoint/2010/main" xmlns="" val="3722425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xmlns="" id="{91AB4B8F-8E41-412A-8155-5B668B03F51F}"/>
              </a:ext>
            </a:extLst>
          </p:cNvPr>
          <p:cNvGraphicFramePr>
            <a:graphicFrameLocks noChangeAspect="1"/>
          </p:cNvGraphicFramePr>
          <p:nvPr>
            <p:custDataLst>
              <p:tags r:id="rId2"/>
            </p:custDataLst>
            <p:extLst>
              <p:ext uri="{D42A27DB-BD31-4B8C-83A1-F6EECF244321}">
                <p14:modId xmlns:p14="http://schemas.microsoft.com/office/powerpoint/2010/main" xmlns="" val="2579597863"/>
              </p:ext>
            </p:extLst>
          </p:nvPr>
        </p:nvGraphicFramePr>
        <p:xfrm>
          <a:off x="1588" y="1588"/>
          <a:ext cx="1588" cy="1588"/>
        </p:xfrm>
        <a:graphic>
          <a:graphicData uri="http://schemas.openxmlformats.org/presentationml/2006/ole">
            <p:oleObj spid="_x0000_s113666" name="think-cell Slide" r:id="rId5" imgW="360" imgH="360" progId="">
              <p:embed/>
            </p:oleObj>
          </a:graphicData>
        </a:graphic>
      </p:graphicFrame>
      <p:sp>
        <p:nvSpPr>
          <p:cNvPr id="6" name="Rectangle 5" hidden="1">
            <a:extLst>
              <a:ext uri="{FF2B5EF4-FFF2-40B4-BE49-F238E27FC236}">
                <a16:creationId xmlns:a16="http://schemas.microsoft.com/office/drawing/2014/main" xmlns="" id="{CD044CEA-8A6C-4000-B435-C2D98F6BA4CC}"/>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320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a:extLst>
              <a:ext uri="{FF2B5EF4-FFF2-40B4-BE49-F238E27FC236}">
                <a16:creationId xmlns:a16="http://schemas.microsoft.com/office/drawing/2014/main" xmlns="" id="{6A965CB4-B9D6-45C2-91CC-D90266856153}"/>
              </a:ext>
            </a:extLst>
          </p:cNvPr>
          <p:cNvSpPr>
            <a:spLocks noGrp="1"/>
          </p:cNvSpPr>
          <p:nvPr>
            <p:ph type="title"/>
          </p:nvPr>
        </p:nvSpPr>
        <p:spPr/>
        <p:txBody>
          <a:bodyPr/>
          <a:lstStyle/>
          <a:p>
            <a:r>
              <a:rPr lang="el-GR" dirty="0"/>
              <a:t>Διαδικασία τροφοδότησης μηχανισμού «ΜΑΖΙ»</a:t>
            </a:r>
          </a:p>
        </p:txBody>
      </p:sp>
      <p:sp>
        <p:nvSpPr>
          <p:cNvPr id="8" name="Rectangle 7">
            <a:extLst>
              <a:ext uri="{FF2B5EF4-FFF2-40B4-BE49-F238E27FC236}">
                <a16:creationId xmlns:a16="http://schemas.microsoft.com/office/drawing/2014/main" xmlns="" id="{344B71D7-1A0F-496C-A852-CD95276D238A}"/>
              </a:ext>
            </a:extLst>
          </p:cNvPr>
          <p:cNvSpPr/>
          <p:nvPr/>
        </p:nvSpPr>
        <p:spPr>
          <a:xfrm>
            <a:off x="229395" y="1319800"/>
            <a:ext cx="11699702" cy="3055276"/>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l-GR" sz="1300" b="1" dirty="0">
                <a:solidFill>
                  <a:schemeClr val="accent1">
                    <a:lumMod val="50000"/>
                  </a:schemeClr>
                </a:solidFill>
                <a:latin typeface="Arial" panose="020B0604020202020204" pitchFamily="34" charset="0"/>
                <a:cs typeface="Arial" panose="020B0604020202020204" pitchFamily="34" charset="0"/>
              </a:rPr>
              <a:t>ΠΡΟΕΔΡΙΑ ΚΥΒΕΡΝΗΣΗΣ</a:t>
            </a:r>
            <a:endParaRPr lang="en-US" sz="1300" b="1" dirty="0">
              <a:solidFill>
                <a:schemeClr val="accent1">
                  <a:lumMod val="50000"/>
                </a:schemeClr>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xmlns="" id="{C0EBF9B0-B2AB-4E2A-8633-D68B5A3364B4}"/>
              </a:ext>
            </a:extLst>
          </p:cNvPr>
          <p:cNvSpPr/>
          <p:nvPr/>
        </p:nvSpPr>
        <p:spPr>
          <a:xfrm>
            <a:off x="468304" y="2667328"/>
            <a:ext cx="2001340" cy="408344"/>
          </a:xfrm>
          <a:prstGeom prst="rect">
            <a:avLst/>
          </a:prstGeom>
          <a:solidFill>
            <a:srgbClr val="3462AB"/>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b="1" dirty="0">
                <a:solidFill>
                  <a:schemeClr val="bg1"/>
                </a:solidFill>
                <a:latin typeface="Arial" panose="020B0604020202020204" pitchFamily="34" charset="0"/>
                <a:cs typeface="Arial" panose="020B0604020202020204" pitchFamily="34" charset="0"/>
              </a:rPr>
              <a:t>Υπουργείο</a:t>
            </a:r>
            <a:endParaRPr lang="en-US" sz="1300" b="1" dirty="0">
              <a:solidFill>
                <a:schemeClr val="bg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xmlns="" id="{CAB6905C-2BFE-422B-B0C2-A1B03D529FAE}"/>
              </a:ext>
            </a:extLst>
          </p:cNvPr>
          <p:cNvSpPr/>
          <p:nvPr/>
        </p:nvSpPr>
        <p:spPr>
          <a:xfrm>
            <a:off x="493707" y="1815772"/>
            <a:ext cx="2001725" cy="573199"/>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dirty="0">
                <a:solidFill>
                  <a:schemeClr val="accent1">
                    <a:lumMod val="50000"/>
                  </a:schemeClr>
                </a:solidFill>
                <a:latin typeface="Arial" panose="020B0604020202020204" pitchFamily="34" charset="0"/>
                <a:cs typeface="Arial" panose="020B0604020202020204" pitchFamily="34" charset="0"/>
              </a:rPr>
              <a:t>Υπεύθυνος πληροφόρησης υπουργείου</a:t>
            </a:r>
            <a:endParaRPr lang="en-US" sz="1300" dirty="0">
              <a:solidFill>
                <a:schemeClr val="accent1">
                  <a:lumMod val="50000"/>
                </a:schemeClr>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xmlns="" id="{EE4E040F-0B9E-47CE-8D11-645FA19C097B}"/>
              </a:ext>
            </a:extLst>
          </p:cNvPr>
          <p:cNvSpPr/>
          <p:nvPr/>
        </p:nvSpPr>
        <p:spPr>
          <a:xfrm>
            <a:off x="353016" y="1638720"/>
            <a:ext cx="2271256" cy="1703123"/>
          </a:xfrm>
          <a:prstGeom prst="rect">
            <a:avLst/>
          </a:prstGeom>
          <a:no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p>
        </p:txBody>
      </p:sp>
      <p:sp>
        <p:nvSpPr>
          <p:cNvPr id="11" name="Rectangle 10">
            <a:extLst>
              <a:ext uri="{FF2B5EF4-FFF2-40B4-BE49-F238E27FC236}">
                <a16:creationId xmlns:a16="http://schemas.microsoft.com/office/drawing/2014/main" xmlns="" id="{5A9B918E-E0EB-4998-87C4-E2D7A4D04886}"/>
              </a:ext>
            </a:extLst>
          </p:cNvPr>
          <p:cNvSpPr/>
          <p:nvPr/>
        </p:nvSpPr>
        <p:spPr>
          <a:xfrm>
            <a:off x="3568617" y="1776933"/>
            <a:ext cx="2265330" cy="408344"/>
          </a:xfrm>
          <a:prstGeom prst="rect">
            <a:avLst/>
          </a:prstGeom>
          <a:solidFill>
            <a:srgbClr val="3462AB"/>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b="1">
                <a:solidFill>
                  <a:schemeClr val="bg1"/>
                </a:solidFill>
                <a:latin typeface="Arial" panose="020B0604020202020204" pitchFamily="34" charset="0"/>
                <a:cs typeface="Arial" panose="020B0604020202020204" pitchFamily="34" charset="0"/>
              </a:rPr>
              <a:t>Τομεάρχης</a:t>
            </a:r>
            <a:endParaRPr lang="en-US" sz="1300" b="1" dirty="0">
              <a:solidFill>
                <a:schemeClr val="bg1"/>
              </a:solidFill>
              <a:latin typeface="Arial" panose="020B0604020202020204" pitchFamily="34" charset="0"/>
              <a:cs typeface="Arial" panose="020B0604020202020204" pitchFamily="34" charset="0"/>
            </a:endParaRPr>
          </a:p>
        </p:txBody>
      </p:sp>
      <p:cxnSp>
        <p:nvCxnSpPr>
          <p:cNvPr id="13" name="Straight Connector 12">
            <a:extLst>
              <a:ext uri="{FF2B5EF4-FFF2-40B4-BE49-F238E27FC236}">
                <a16:creationId xmlns:a16="http://schemas.microsoft.com/office/drawing/2014/main" xmlns="" id="{E6B7C665-0809-4BC9-8B44-2281B22E27C0}"/>
              </a:ext>
            </a:extLst>
          </p:cNvPr>
          <p:cNvCxnSpPr/>
          <p:nvPr/>
        </p:nvCxnSpPr>
        <p:spPr>
          <a:xfrm rot="5400000" flipH="1" flipV="1">
            <a:off x="1352486" y="2521022"/>
            <a:ext cx="237395" cy="4418"/>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xmlns="" id="{02490EEF-9BFE-4DD3-8D91-4669D1A63094}"/>
              </a:ext>
            </a:extLst>
          </p:cNvPr>
          <p:cNvSpPr/>
          <p:nvPr/>
        </p:nvSpPr>
        <p:spPr>
          <a:xfrm>
            <a:off x="3433853" y="1638718"/>
            <a:ext cx="2510528" cy="1703120"/>
          </a:xfrm>
          <a:prstGeom prst="rect">
            <a:avLst/>
          </a:prstGeom>
          <a:no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p>
        </p:txBody>
      </p:sp>
      <p:cxnSp>
        <p:nvCxnSpPr>
          <p:cNvPr id="19" name="Connector: Elbow 18">
            <a:extLst>
              <a:ext uri="{FF2B5EF4-FFF2-40B4-BE49-F238E27FC236}">
                <a16:creationId xmlns:a16="http://schemas.microsoft.com/office/drawing/2014/main" xmlns="" id="{CA1B9E89-F7C4-44B9-9E76-B95182C4958B}"/>
              </a:ext>
            </a:extLst>
          </p:cNvPr>
          <p:cNvCxnSpPr>
            <a:cxnSpLocks/>
            <a:endCxn id="11" idx="1"/>
          </p:cNvCxnSpPr>
          <p:nvPr/>
        </p:nvCxnSpPr>
        <p:spPr>
          <a:xfrm>
            <a:off x="2498149" y="1981101"/>
            <a:ext cx="1070468" cy="4"/>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xmlns="" id="{8012D14D-B027-4177-8FF6-919C5A9D841F}"/>
              </a:ext>
            </a:extLst>
          </p:cNvPr>
          <p:cNvSpPr/>
          <p:nvPr/>
        </p:nvSpPr>
        <p:spPr>
          <a:xfrm>
            <a:off x="3600989" y="2276467"/>
            <a:ext cx="2230360" cy="407993"/>
          </a:xfrm>
          <a:prstGeom prst="rect">
            <a:avLst/>
          </a:prstGeom>
          <a:solidFill>
            <a:schemeClr val="tx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dirty="0" smtClean="0">
                <a:solidFill>
                  <a:schemeClr val="accent1">
                    <a:lumMod val="50000"/>
                  </a:schemeClr>
                </a:solidFill>
                <a:latin typeface="Arial" panose="020B0604020202020204" pitchFamily="34" charset="0"/>
                <a:cs typeface="Arial" panose="020B0604020202020204" pitchFamily="34" charset="0"/>
              </a:rPr>
              <a:t>Έλεγχος</a:t>
            </a:r>
            <a:endParaRPr lang="en-US" sz="1300" dirty="0">
              <a:solidFill>
                <a:schemeClr val="accent1">
                  <a:lumMod val="50000"/>
                </a:schemeClr>
              </a:solidFill>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xmlns="" id="{C68FA565-400A-4D07-84F4-E779274939C1}"/>
              </a:ext>
            </a:extLst>
          </p:cNvPr>
          <p:cNvSpPr/>
          <p:nvPr/>
        </p:nvSpPr>
        <p:spPr>
          <a:xfrm>
            <a:off x="3600989" y="2819457"/>
            <a:ext cx="2230360" cy="407993"/>
          </a:xfrm>
          <a:prstGeom prst="rect">
            <a:avLst/>
          </a:prstGeom>
          <a:solidFill>
            <a:schemeClr val="tx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dirty="0">
                <a:solidFill>
                  <a:schemeClr val="accent1">
                    <a:lumMod val="50000"/>
                  </a:schemeClr>
                </a:solidFill>
                <a:latin typeface="Arial" panose="020B0604020202020204" pitchFamily="34" charset="0"/>
                <a:cs typeface="Arial" panose="020B0604020202020204" pitchFamily="34" charset="0"/>
              </a:rPr>
              <a:t>Καταχώρηση στο «ΜΑΖΙ»</a:t>
            </a:r>
            <a:endParaRPr lang="en-US" sz="1300" dirty="0">
              <a:solidFill>
                <a:schemeClr val="accent1">
                  <a:lumMod val="50000"/>
                </a:schemeClr>
              </a:solidFill>
              <a:latin typeface="Arial" panose="020B0604020202020204" pitchFamily="34" charset="0"/>
              <a:cs typeface="Arial" panose="020B0604020202020204" pitchFamily="34" charset="0"/>
            </a:endParaRPr>
          </a:p>
        </p:txBody>
      </p:sp>
      <p:sp>
        <p:nvSpPr>
          <p:cNvPr id="48" name="Rectangle 47">
            <a:extLst>
              <a:ext uri="{FF2B5EF4-FFF2-40B4-BE49-F238E27FC236}">
                <a16:creationId xmlns:a16="http://schemas.microsoft.com/office/drawing/2014/main" xmlns="" id="{24B3C37A-3F83-4EE2-B53E-851109301A37}"/>
              </a:ext>
            </a:extLst>
          </p:cNvPr>
          <p:cNvSpPr/>
          <p:nvPr/>
        </p:nvSpPr>
        <p:spPr>
          <a:xfrm>
            <a:off x="6628431" y="1944651"/>
            <a:ext cx="2510528" cy="1129478"/>
          </a:xfrm>
          <a:prstGeom prst="rect">
            <a:avLst/>
          </a:prstGeom>
          <a:no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p>
        </p:txBody>
      </p:sp>
      <p:sp>
        <p:nvSpPr>
          <p:cNvPr id="49" name="Rectangle 48">
            <a:extLst>
              <a:ext uri="{FF2B5EF4-FFF2-40B4-BE49-F238E27FC236}">
                <a16:creationId xmlns:a16="http://schemas.microsoft.com/office/drawing/2014/main" xmlns="" id="{88FB5368-4A5D-4157-BB42-C73469658605}"/>
              </a:ext>
            </a:extLst>
          </p:cNvPr>
          <p:cNvSpPr/>
          <p:nvPr/>
        </p:nvSpPr>
        <p:spPr>
          <a:xfrm>
            <a:off x="6744814" y="2094408"/>
            <a:ext cx="2265330" cy="408344"/>
          </a:xfrm>
          <a:prstGeom prst="rect">
            <a:avLst/>
          </a:prstGeom>
          <a:solidFill>
            <a:srgbClr val="3462AB"/>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b="1" dirty="0">
                <a:solidFill>
                  <a:schemeClr val="bg1"/>
                </a:solidFill>
                <a:latin typeface="Arial" panose="020B0604020202020204" pitchFamily="34" charset="0"/>
                <a:cs typeface="Arial" panose="020B0604020202020204" pitchFamily="34" charset="0"/>
              </a:rPr>
              <a:t>ΓΓ Συντονισμού</a:t>
            </a:r>
            <a:endParaRPr lang="en-US" sz="1300" b="1" dirty="0">
              <a:solidFill>
                <a:schemeClr val="bg1"/>
              </a:solidFill>
              <a:latin typeface="Arial" panose="020B0604020202020204" pitchFamily="34" charset="0"/>
              <a:cs typeface="Arial" panose="020B0604020202020204" pitchFamily="34" charset="0"/>
            </a:endParaRPr>
          </a:p>
        </p:txBody>
      </p:sp>
      <p:sp>
        <p:nvSpPr>
          <p:cNvPr id="50" name="Rectangle 49">
            <a:extLst>
              <a:ext uri="{FF2B5EF4-FFF2-40B4-BE49-F238E27FC236}">
                <a16:creationId xmlns:a16="http://schemas.microsoft.com/office/drawing/2014/main" xmlns="" id="{343C3022-0EED-400E-BAE9-73693D8992EA}"/>
              </a:ext>
            </a:extLst>
          </p:cNvPr>
          <p:cNvSpPr/>
          <p:nvPr/>
        </p:nvSpPr>
        <p:spPr>
          <a:xfrm>
            <a:off x="6757975" y="2602031"/>
            <a:ext cx="2230360" cy="407993"/>
          </a:xfrm>
          <a:prstGeom prst="rect">
            <a:avLst/>
          </a:prstGeom>
          <a:solidFill>
            <a:schemeClr val="tx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dirty="0" smtClean="0">
                <a:solidFill>
                  <a:schemeClr val="accent1">
                    <a:lumMod val="50000"/>
                  </a:schemeClr>
                </a:solidFill>
                <a:latin typeface="Arial" panose="020B0604020202020204" pitchFamily="34" charset="0"/>
                <a:cs typeface="Arial" panose="020B0604020202020204" pitchFamily="34" charset="0"/>
              </a:rPr>
              <a:t>Έγκριση</a:t>
            </a:r>
            <a:endParaRPr lang="en-US" sz="1300" dirty="0">
              <a:solidFill>
                <a:schemeClr val="accent1">
                  <a:lumMod val="50000"/>
                </a:schemeClr>
              </a:solidFill>
              <a:latin typeface="Arial" panose="020B0604020202020204" pitchFamily="34" charset="0"/>
              <a:cs typeface="Arial" panose="020B0604020202020204" pitchFamily="34" charset="0"/>
            </a:endParaRPr>
          </a:p>
        </p:txBody>
      </p:sp>
      <p:cxnSp>
        <p:nvCxnSpPr>
          <p:cNvPr id="52" name="Connector: Elbow 51">
            <a:extLst>
              <a:ext uri="{FF2B5EF4-FFF2-40B4-BE49-F238E27FC236}">
                <a16:creationId xmlns:a16="http://schemas.microsoft.com/office/drawing/2014/main" xmlns="" id="{5368A44D-4990-4872-8BF6-E7485FE9C175}"/>
              </a:ext>
            </a:extLst>
          </p:cNvPr>
          <p:cNvCxnSpPr/>
          <p:nvPr/>
        </p:nvCxnSpPr>
        <p:spPr>
          <a:xfrm>
            <a:off x="5916819" y="2006627"/>
            <a:ext cx="797081" cy="33899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xmlns="" id="{0994319B-B704-45EF-84D5-5A7E95C827B5}"/>
              </a:ext>
            </a:extLst>
          </p:cNvPr>
          <p:cNvSpPr/>
          <p:nvPr/>
        </p:nvSpPr>
        <p:spPr>
          <a:xfrm>
            <a:off x="9486324" y="2197277"/>
            <a:ext cx="2265330" cy="624226"/>
          </a:xfrm>
          <a:prstGeom prst="rect">
            <a:avLst/>
          </a:prstGeom>
          <a:solidFill>
            <a:srgbClr val="3462AB"/>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b="1" dirty="0">
                <a:solidFill>
                  <a:schemeClr val="bg1"/>
                </a:solidFill>
                <a:latin typeface="Arial" panose="020B0604020202020204" pitchFamily="34" charset="0"/>
                <a:cs typeface="Arial" panose="020B0604020202020204" pitchFamily="34" charset="0"/>
              </a:rPr>
              <a:t>Υφυπουργός Συντονισμού</a:t>
            </a:r>
            <a:endParaRPr lang="en-US" sz="1300" b="1" dirty="0">
              <a:solidFill>
                <a:schemeClr val="bg1"/>
              </a:solidFill>
              <a:latin typeface="Arial" panose="020B0604020202020204" pitchFamily="34" charset="0"/>
              <a:cs typeface="Arial" panose="020B0604020202020204" pitchFamily="34" charset="0"/>
            </a:endParaRPr>
          </a:p>
        </p:txBody>
      </p:sp>
      <p:cxnSp>
        <p:nvCxnSpPr>
          <p:cNvPr id="59" name="Straight Connector 58">
            <a:extLst>
              <a:ext uri="{FF2B5EF4-FFF2-40B4-BE49-F238E27FC236}">
                <a16:creationId xmlns:a16="http://schemas.microsoft.com/office/drawing/2014/main" xmlns="" id="{3690A85E-CEE5-44DD-8E15-CCC0FA9CC0E7}"/>
              </a:ext>
            </a:extLst>
          </p:cNvPr>
          <p:cNvCxnSpPr>
            <a:cxnSpLocks/>
            <a:stCxn id="48" idx="3"/>
            <a:endCxn id="54" idx="1"/>
          </p:cNvCxnSpPr>
          <p:nvPr/>
        </p:nvCxnSpPr>
        <p:spPr>
          <a:xfrm>
            <a:off x="9138958" y="2509390"/>
            <a:ext cx="347365" cy="0"/>
          </a:xfrm>
          <a:prstGeom prst="line">
            <a:avLst/>
          </a:prstGeom>
        </p:spPr>
        <p:style>
          <a:lnRef idx="1">
            <a:schemeClr val="accent1"/>
          </a:lnRef>
          <a:fillRef idx="0">
            <a:schemeClr val="accent1"/>
          </a:fillRef>
          <a:effectRef idx="0">
            <a:schemeClr val="accent1"/>
          </a:effectRef>
          <a:fontRef idx="minor">
            <a:schemeClr val="tx1"/>
          </a:fontRef>
        </p:style>
      </p:cxnSp>
      <p:sp>
        <p:nvSpPr>
          <p:cNvPr id="62" name="Rectangle 61">
            <a:extLst>
              <a:ext uri="{FF2B5EF4-FFF2-40B4-BE49-F238E27FC236}">
                <a16:creationId xmlns:a16="http://schemas.microsoft.com/office/drawing/2014/main" xmlns="" id="{1D7C28C3-C2B0-450E-94C6-B4EBDF3AD80B}"/>
              </a:ext>
            </a:extLst>
          </p:cNvPr>
          <p:cNvSpPr/>
          <p:nvPr/>
        </p:nvSpPr>
        <p:spPr>
          <a:xfrm>
            <a:off x="5206953" y="3768852"/>
            <a:ext cx="2438138" cy="480666"/>
          </a:xfrm>
          <a:prstGeom prst="rect">
            <a:avLst/>
          </a:prstGeom>
          <a:solidFill>
            <a:srgbClr val="3462AB"/>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b="1" dirty="0">
                <a:solidFill>
                  <a:schemeClr val="bg1"/>
                </a:solidFill>
                <a:latin typeface="Arial" panose="020B0604020202020204" pitchFamily="34" charset="0"/>
                <a:cs typeface="Arial" panose="020B0604020202020204" pitchFamily="34" charset="0"/>
              </a:rPr>
              <a:t>Ειδική Γραμματεία Ο.Π.Σ. «ΜΑΖΙ» </a:t>
            </a:r>
            <a:endParaRPr lang="en-US" sz="1300" b="1" dirty="0">
              <a:solidFill>
                <a:schemeClr val="bg1"/>
              </a:solidFill>
              <a:latin typeface="Arial" panose="020B0604020202020204" pitchFamily="34" charset="0"/>
              <a:cs typeface="Arial" panose="020B0604020202020204" pitchFamily="34" charset="0"/>
            </a:endParaRPr>
          </a:p>
        </p:txBody>
      </p:sp>
      <p:cxnSp>
        <p:nvCxnSpPr>
          <p:cNvPr id="67" name="Connector: Elbow 66">
            <a:extLst>
              <a:ext uri="{FF2B5EF4-FFF2-40B4-BE49-F238E27FC236}">
                <a16:creationId xmlns:a16="http://schemas.microsoft.com/office/drawing/2014/main" xmlns="" id="{D7BAB8B9-5037-457A-BDF6-67758067C967}"/>
              </a:ext>
            </a:extLst>
          </p:cNvPr>
          <p:cNvCxnSpPr>
            <a:cxnSpLocks/>
            <a:stCxn id="48" idx="2"/>
            <a:endCxn id="62" idx="0"/>
          </p:cNvCxnSpPr>
          <p:nvPr/>
        </p:nvCxnSpPr>
        <p:spPr>
          <a:xfrm rot="5400000">
            <a:off x="6807498" y="2692655"/>
            <a:ext cx="694723" cy="1457673"/>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pic>
        <p:nvPicPr>
          <p:cNvPr id="27" name="Θέση περιεχομένου 4">
            <a:extLst>
              <a:ext uri="{FF2B5EF4-FFF2-40B4-BE49-F238E27FC236}">
                <a16:creationId xmlns:a16="http://schemas.microsoft.com/office/drawing/2014/main" xmlns="" id="{28D83658-6D1D-4A5B-AEA0-D8A44C94ECE3}"/>
              </a:ext>
            </a:extLst>
          </p:cNvPr>
          <p:cNvPicPr>
            <a:picLocks noChangeAspect="1"/>
          </p:cNvPicPr>
          <p:nvPr/>
        </p:nvPicPr>
        <p:blipFill rotWithShape="1">
          <a:blip r:embed="rId6" cstate="print"/>
          <a:srcRect l="18791" t="23363" r="19139" b="23434"/>
          <a:stretch/>
        </p:blipFill>
        <p:spPr>
          <a:xfrm>
            <a:off x="11431851" y="6480683"/>
            <a:ext cx="617428" cy="297643"/>
          </a:xfrm>
          <a:prstGeom prst="rect">
            <a:avLst/>
          </a:prstGeom>
        </p:spPr>
      </p:pic>
      <p:sp>
        <p:nvSpPr>
          <p:cNvPr id="29" name="Double Bracket 28">
            <a:extLst>
              <a:ext uri="{FF2B5EF4-FFF2-40B4-BE49-F238E27FC236}">
                <a16:creationId xmlns:a16="http://schemas.microsoft.com/office/drawing/2014/main" xmlns="" id="{5BB78961-4F2C-4F29-A5CB-0DA03BCD1FC7}"/>
              </a:ext>
            </a:extLst>
          </p:cNvPr>
          <p:cNvSpPr/>
          <p:nvPr/>
        </p:nvSpPr>
        <p:spPr>
          <a:xfrm>
            <a:off x="2495047" y="4842618"/>
            <a:ext cx="3458874" cy="1367073"/>
          </a:xfrm>
          <a:prstGeom prst="bracketPair">
            <a:avLst/>
          </a:prstGeom>
          <a:ln w="28575">
            <a:solidFill>
              <a:srgbClr val="3462AB"/>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l-GR" sz="1400" i="1" dirty="0">
                <a:latin typeface="Arial" panose="020B0604020202020204" pitchFamily="34" charset="0"/>
                <a:cs typeface="Arial" panose="020B0604020202020204" pitchFamily="34" charset="0"/>
              </a:rPr>
              <a:t>Ορισμός από κάθε Υπουργό </a:t>
            </a:r>
            <a:r>
              <a:rPr lang="el-GR" sz="1400" b="1" i="1" dirty="0">
                <a:solidFill>
                  <a:srgbClr val="3462AB"/>
                </a:solidFill>
                <a:latin typeface="Arial" panose="020B0604020202020204" pitchFamily="34" charset="0"/>
                <a:cs typeface="Arial" panose="020B0604020202020204" pitchFamily="34" charset="0"/>
              </a:rPr>
              <a:t>ενός Υπεύθυνου Πληροφόρησης ανά Υπουργείο</a:t>
            </a:r>
            <a:r>
              <a:rPr lang="el-GR" sz="1400" i="1" dirty="0">
                <a:latin typeface="Arial" panose="020B0604020202020204" pitchFamily="34" charset="0"/>
                <a:cs typeface="Arial" panose="020B0604020202020204" pitchFamily="34" charset="0"/>
              </a:rPr>
              <a:t> ο οποίος θα είναι αρμόδιος για την παροχή των πολιτικών που θα εισάγονται στο σύστημα</a:t>
            </a:r>
            <a:endParaRPr lang="en-US" sz="1400" i="1" dirty="0"/>
          </a:p>
        </p:txBody>
      </p:sp>
      <p:cxnSp>
        <p:nvCxnSpPr>
          <p:cNvPr id="66" name="Γωνιώδης σύνδεση 65"/>
          <p:cNvCxnSpPr/>
          <p:nvPr/>
        </p:nvCxnSpPr>
        <p:spPr>
          <a:xfrm rot="10800000">
            <a:off x="1469507" y="4009055"/>
            <a:ext cx="3744488" cy="0"/>
          </a:xfrm>
          <a:prstGeom prst="bentConnector3">
            <a:avLst>
              <a:gd name="adj1" fmla="val 50000"/>
            </a:avLst>
          </a:prstGeom>
          <a:ln w="6350">
            <a:tailEnd type="none"/>
          </a:ln>
        </p:spPr>
        <p:style>
          <a:lnRef idx="1">
            <a:schemeClr val="accent1"/>
          </a:lnRef>
          <a:fillRef idx="0">
            <a:schemeClr val="accent1"/>
          </a:fillRef>
          <a:effectRef idx="0">
            <a:schemeClr val="accent1"/>
          </a:effectRef>
          <a:fontRef idx="minor">
            <a:schemeClr val="tx1"/>
          </a:fontRef>
        </p:style>
      </p:cxnSp>
      <p:cxnSp>
        <p:nvCxnSpPr>
          <p:cNvPr id="74" name="Ευθύγραμμο βέλος σύνδεσης 73"/>
          <p:cNvCxnSpPr/>
          <p:nvPr/>
        </p:nvCxnSpPr>
        <p:spPr>
          <a:xfrm flipV="1">
            <a:off x="1488644" y="3341838"/>
            <a:ext cx="0" cy="6672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46 - Γωνιακή σύνδεση"/>
          <p:cNvCxnSpPr/>
          <p:nvPr/>
        </p:nvCxnSpPr>
        <p:spPr>
          <a:xfrm rot="16200000" flipV="1">
            <a:off x="1473685" y="3192487"/>
            <a:ext cx="2672830" cy="612241"/>
          </a:xfrm>
          <a:prstGeom prst="bentConnector2">
            <a:avLst/>
          </a:prstGeom>
          <a:ln w="22225">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90623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nvPr>
        </p:nvGraphicFramePr>
        <p:xfrm>
          <a:off x="1589" y="1589"/>
          <a:ext cx="1587" cy="1587"/>
        </p:xfrm>
        <a:graphic>
          <a:graphicData uri="http://schemas.openxmlformats.org/presentationml/2006/ole">
            <p:oleObj spid="_x0000_s108546" name="think-cell Slide" r:id="rId4" imgW="360" imgH="360" progId="">
              <p:embed/>
            </p:oleObj>
          </a:graphicData>
        </a:graphic>
      </p:graphicFrame>
      <p:sp>
        <p:nvSpPr>
          <p:cNvPr id="2" name="Title 1"/>
          <p:cNvSpPr>
            <a:spLocks noGrp="1"/>
          </p:cNvSpPr>
          <p:nvPr>
            <p:ph type="title"/>
          </p:nvPr>
        </p:nvSpPr>
        <p:spPr/>
        <p:txBody>
          <a:bodyPr>
            <a:normAutofit/>
          </a:bodyPr>
          <a:lstStyle/>
          <a:p>
            <a:r>
              <a:rPr lang="el-GR" dirty="0"/>
              <a:t>Βασικά μεγέθη Κυβερνητικού Προγράμματος</a:t>
            </a:r>
            <a:endParaRPr lang="en-US" dirty="0"/>
          </a:p>
        </p:txBody>
      </p:sp>
      <p:sp>
        <p:nvSpPr>
          <p:cNvPr id="34" name="Google Shape;3620;p90"/>
          <p:cNvSpPr/>
          <p:nvPr/>
        </p:nvSpPr>
        <p:spPr>
          <a:xfrm>
            <a:off x="1823768" y="3003929"/>
            <a:ext cx="1440188" cy="453443"/>
          </a:xfrm>
          <a:prstGeom prst="rect">
            <a:avLst/>
          </a:prstGeom>
          <a:noFill/>
          <a:ln>
            <a:noFill/>
          </a:ln>
        </p:spPr>
        <p:txBody>
          <a:bodyPr spcFirstLastPara="1" wrap="square" lIns="0" tIns="0" rIns="0" bIns="0"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r>
              <a:rPr kumimoji="0" lang="el-GR" sz="2800" b="1" i="0" u="none" strike="noStrike" kern="0" cap="none" spc="0" normalizeH="0" baseline="0" noProof="0" dirty="0">
                <a:ln>
                  <a:noFill/>
                </a:ln>
                <a:solidFill>
                  <a:srgbClr val="0070C0"/>
                </a:solidFill>
                <a:effectLst/>
                <a:uLnTx/>
                <a:uFillTx/>
                <a:latin typeface="Calibri" panose="020F0502020204030204"/>
                <a:ea typeface="+mn-ea"/>
                <a:cs typeface="Arial"/>
                <a:sym typeface="Arial"/>
              </a:rPr>
              <a:t>#11#</a:t>
            </a:r>
            <a:endParaRPr kumimoji="0" lang="el-GR" sz="2800" b="0" i="0" u="none" strike="noStrike" kern="0" cap="none" spc="0" normalizeH="0" baseline="0" noProof="0" dirty="0">
              <a:ln>
                <a:noFill/>
              </a:ln>
              <a:solidFill>
                <a:srgbClr val="000000"/>
              </a:solidFill>
              <a:effectLst/>
              <a:uLnTx/>
              <a:uFillTx/>
              <a:latin typeface="Calibri" panose="020F0502020204030204"/>
              <a:ea typeface="+mn-ea"/>
              <a:cs typeface="Arial"/>
              <a:sym typeface="Arial"/>
            </a:endParaRPr>
          </a:p>
        </p:txBody>
      </p:sp>
      <p:sp>
        <p:nvSpPr>
          <p:cNvPr id="83" name="Google Shape;3615;p90"/>
          <p:cNvSpPr/>
          <p:nvPr/>
        </p:nvSpPr>
        <p:spPr>
          <a:xfrm>
            <a:off x="2211886" y="1981030"/>
            <a:ext cx="647942" cy="647858"/>
          </a:xfrm>
          <a:prstGeom prst="rect">
            <a:avLst/>
          </a:prstGeom>
          <a:solidFill>
            <a:srgbClr val="0070C0"/>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FFFFFF"/>
              </a:solidFill>
              <a:effectLst/>
              <a:uLnTx/>
              <a:uFillTx/>
              <a:latin typeface="Georgia"/>
              <a:ea typeface="Georgia"/>
              <a:cs typeface="Georgia"/>
              <a:sym typeface="Georgia"/>
            </a:endParaRPr>
          </a:p>
        </p:txBody>
      </p:sp>
      <p:sp>
        <p:nvSpPr>
          <p:cNvPr id="84" name="Google Shape;3616;p90"/>
          <p:cNvSpPr/>
          <p:nvPr/>
        </p:nvSpPr>
        <p:spPr>
          <a:xfrm>
            <a:off x="4364546" y="1979290"/>
            <a:ext cx="647942" cy="647858"/>
          </a:xfrm>
          <a:prstGeom prst="rect">
            <a:avLst/>
          </a:prstGeom>
          <a:solidFill>
            <a:srgbClr val="002060"/>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FFFFFF"/>
              </a:solidFill>
              <a:effectLst/>
              <a:uLnTx/>
              <a:uFillTx/>
              <a:latin typeface="Georgia"/>
              <a:ea typeface="Georgia"/>
              <a:cs typeface="Georgia"/>
              <a:sym typeface="Georgia"/>
            </a:endParaRPr>
          </a:p>
        </p:txBody>
      </p:sp>
      <p:sp>
        <p:nvSpPr>
          <p:cNvPr id="85" name="Google Shape;3617;p90"/>
          <p:cNvSpPr/>
          <p:nvPr/>
        </p:nvSpPr>
        <p:spPr>
          <a:xfrm>
            <a:off x="6270608" y="1979290"/>
            <a:ext cx="647942" cy="647858"/>
          </a:xfrm>
          <a:prstGeom prst="rect">
            <a:avLst/>
          </a:prstGeom>
          <a:solidFill>
            <a:schemeClr val="tx1"/>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FFFFFF"/>
              </a:solidFill>
              <a:effectLst/>
              <a:uLnTx/>
              <a:uFillTx/>
              <a:latin typeface="Georgia"/>
              <a:ea typeface="Georgia"/>
              <a:cs typeface="Georgia"/>
              <a:sym typeface="Georgia"/>
            </a:endParaRPr>
          </a:p>
        </p:txBody>
      </p:sp>
      <p:sp>
        <p:nvSpPr>
          <p:cNvPr id="86" name="Google Shape;3618;p90"/>
          <p:cNvSpPr/>
          <p:nvPr/>
        </p:nvSpPr>
        <p:spPr>
          <a:xfrm>
            <a:off x="8416273" y="1979290"/>
            <a:ext cx="647942" cy="647858"/>
          </a:xfrm>
          <a:prstGeom prst="rect">
            <a:avLst/>
          </a:prstGeom>
          <a:solidFill>
            <a:srgbClr val="3D94FD"/>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FFFFFF"/>
              </a:solidFill>
              <a:effectLst/>
              <a:uLnTx/>
              <a:uFillTx/>
              <a:latin typeface="Georgia"/>
              <a:ea typeface="Georgia"/>
              <a:cs typeface="Georgia"/>
              <a:sym typeface="Georgia"/>
            </a:endParaRPr>
          </a:p>
        </p:txBody>
      </p:sp>
      <p:sp>
        <p:nvSpPr>
          <p:cNvPr id="90" name="Google Shape;3620;p90"/>
          <p:cNvSpPr/>
          <p:nvPr/>
        </p:nvSpPr>
        <p:spPr>
          <a:xfrm>
            <a:off x="1981994" y="990600"/>
            <a:ext cx="1156398" cy="646248"/>
          </a:xfrm>
          <a:prstGeom prst="rect">
            <a:avLst/>
          </a:prstGeom>
          <a:noFill/>
          <a:ln>
            <a:noFill/>
          </a:ln>
        </p:spPr>
        <p:txBody>
          <a:bodyPr spcFirstLastPara="1" wrap="square" lIns="0" tIns="0" rIns="0" bIns="0" anchor="b"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r>
              <a:rPr kumimoji="0" lang="el-GR" sz="1600" b="1" i="0" u="none" strike="noStrike" kern="0" cap="none" spc="0" normalizeH="0" baseline="0" noProof="0" dirty="0">
                <a:ln>
                  <a:noFill/>
                </a:ln>
                <a:solidFill>
                  <a:srgbClr val="0070C0"/>
                </a:solidFill>
                <a:effectLst/>
                <a:uLnTx/>
                <a:uFillTx/>
                <a:latin typeface="Calibri" panose="020F0502020204030204"/>
                <a:ea typeface="+mn-ea"/>
                <a:cs typeface="Arial"/>
                <a:sym typeface="Arial"/>
              </a:rPr>
              <a:t>Στρατηγικές Επιλογές</a:t>
            </a:r>
            <a:endParaRPr kumimoji="0" sz="2000" b="0" i="0" u="none" strike="noStrike" kern="0" cap="none" spc="0" normalizeH="0" baseline="0" noProof="0" dirty="0">
              <a:ln>
                <a:noFill/>
              </a:ln>
              <a:solidFill>
                <a:srgbClr val="0070C0"/>
              </a:solidFill>
              <a:effectLst/>
              <a:uLnTx/>
              <a:uFillTx/>
              <a:latin typeface="Calibri" panose="020F0502020204030204"/>
              <a:ea typeface="+mn-ea"/>
              <a:cs typeface="Arial"/>
              <a:sym typeface="Arial"/>
            </a:endParaRPr>
          </a:p>
        </p:txBody>
      </p:sp>
      <p:sp>
        <p:nvSpPr>
          <p:cNvPr id="92" name="Google Shape;3621;p90"/>
          <p:cNvSpPr/>
          <p:nvPr/>
        </p:nvSpPr>
        <p:spPr>
          <a:xfrm>
            <a:off x="4134654" y="1190626"/>
            <a:ext cx="1156398" cy="446222"/>
          </a:xfrm>
          <a:prstGeom prst="rect">
            <a:avLst/>
          </a:prstGeom>
          <a:noFill/>
          <a:ln>
            <a:noFill/>
          </a:ln>
        </p:spPr>
        <p:txBody>
          <a:bodyPr spcFirstLastPara="1" wrap="square" lIns="0" tIns="0" rIns="0" bIns="0" anchor="b"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r>
              <a:rPr kumimoji="0" lang="el-GR" sz="1600" b="1" i="0" u="none" strike="noStrike" kern="0" cap="none" spc="0" normalizeH="0" baseline="0" noProof="0" dirty="0">
                <a:ln>
                  <a:noFill/>
                </a:ln>
                <a:solidFill>
                  <a:srgbClr val="002060"/>
                </a:solidFill>
                <a:effectLst/>
                <a:uLnTx/>
                <a:uFillTx/>
                <a:latin typeface="Calibri" panose="020F0502020204030204"/>
                <a:ea typeface="Arial"/>
                <a:cs typeface="Arial"/>
                <a:sym typeface="Arial"/>
              </a:rPr>
              <a:t>Στόχοι</a:t>
            </a:r>
            <a:endParaRPr kumimoji="0" sz="2000" b="0" i="0" u="none" strike="noStrike" kern="0" cap="none" spc="0" normalizeH="0" baseline="0" noProof="0" dirty="0">
              <a:ln>
                <a:noFill/>
              </a:ln>
              <a:solidFill>
                <a:srgbClr val="002060"/>
              </a:solidFill>
              <a:effectLst/>
              <a:uLnTx/>
              <a:uFillTx/>
              <a:latin typeface="Calibri" panose="020F0502020204030204"/>
              <a:ea typeface="+mn-ea"/>
              <a:cs typeface="Arial"/>
              <a:sym typeface="Arial"/>
            </a:endParaRPr>
          </a:p>
        </p:txBody>
      </p:sp>
      <p:sp>
        <p:nvSpPr>
          <p:cNvPr id="107" name="Google Shape;3622;p90"/>
          <p:cNvSpPr/>
          <p:nvPr/>
        </p:nvSpPr>
        <p:spPr>
          <a:xfrm>
            <a:off x="6267016" y="1066800"/>
            <a:ext cx="1156398" cy="646248"/>
          </a:xfrm>
          <a:prstGeom prst="rect">
            <a:avLst/>
          </a:prstGeom>
          <a:noFill/>
          <a:ln>
            <a:noFill/>
          </a:ln>
        </p:spPr>
        <p:txBody>
          <a:bodyPr spcFirstLastPara="1" wrap="square" lIns="0" tIns="0" rIns="0" bIns="0" anchor="b"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r>
              <a:rPr kumimoji="0" lang="el-GR" sz="1600" b="1" i="0" u="none" strike="noStrike" kern="0" cap="none" spc="0" normalizeH="0" baseline="0" noProof="0" dirty="0">
                <a:ln>
                  <a:noFill/>
                </a:ln>
                <a:solidFill>
                  <a:prstClr val="black"/>
                </a:solidFill>
                <a:effectLst/>
                <a:uLnTx/>
                <a:uFillTx/>
                <a:latin typeface="Calibri" panose="020F0502020204030204"/>
                <a:ea typeface="Arial"/>
                <a:cs typeface="Arial"/>
                <a:sym typeface="Arial"/>
              </a:rPr>
              <a:t>Δράσεις/ </a:t>
            </a:r>
          </a:p>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r>
              <a:rPr kumimoji="0" lang="el-GR" sz="1600" b="1" i="0" u="none" strike="noStrike" kern="0" cap="none" spc="0" normalizeH="0" baseline="0" noProof="0" dirty="0">
                <a:ln>
                  <a:noFill/>
                </a:ln>
                <a:solidFill>
                  <a:prstClr val="black"/>
                </a:solidFill>
                <a:effectLst/>
                <a:uLnTx/>
                <a:uFillTx/>
                <a:latin typeface="Calibri" panose="020F0502020204030204"/>
                <a:ea typeface="Arial"/>
                <a:cs typeface="Arial"/>
                <a:sym typeface="Arial"/>
              </a:rPr>
              <a:t>Υπό-δράσεις</a:t>
            </a:r>
          </a:p>
        </p:txBody>
      </p:sp>
      <p:sp>
        <p:nvSpPr>
          <p:cNvPr id="108" name="Google Shape;3623;p90"/>
          <p:cNvSpPr/>
          <p:nvPr/>
        </p:nvSpPr>
        <p:spPr>
          <a:xfrm>
            <a:off x="8014488" y="1082226"/>
            <a:ext cx="1465503" cy="554622"/>
          </a:xfrm>
          <a:prstGeom prst="rect">
            <a:avLst/>
          </a:prstGeom>
          <a:noFill/>
          <a:ln>
            <a:noFill/>
          </a:ln>
        </p:spPr>
        <p:txBody>
          <a:bodyPr spcFirstLastPara="1" wrap="square" lIns="0" tIns="0" rIns="0" bIns="0" anchor="b"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r>
              <a:rPr kumimoji="0" lang="el-GR" sz="1600" b="1" i="0" u="none" strike="noStrike" kern="0" cap="none" spc="0" normalizeH="0" baseline="0" noProof="0" dirty="0">
                <a:ln>
                  <a:noFill/>
                </a:ln>
                <a:solidFill>
                  <a:srgbClr val="3D94FD"/>
                </a:solidFill>
                <a:effectLst/>
                <a:uLnTx/>
                <a:uFillTx/>
                <a:latin typeface="Calibri" panose="020F0502020204030204"/>
                <a:ea typeface="Arial"/>
                <a:cs typeface="Arial"/>
                <a:sym typeface="Arial"/>
              </a:rPr>
              <a:t>Έργα</a:t>
            </a:r>
            <a:endParaRPr kumimoji="0" sz="2000" b="0" i="0" u="none" strike="noStrike" kern="0" cap="none" spc="0" normalizeH="0" baseline="0" noProof="0" dirty="0">
              <a:ln>
                <a:noFill/>
              </a:ln>
              <a:solidFill>
                <a:srgbClr val="3D94FD"/>
              </a:solidFill>
              <a:effectLst/>
              <a:uLnTx/>
              <a:uFillTx/>
              <a:latin typeface="Calibri" panose="020F0502020204030204"/>
              <a:ea typeface="+mn-ea"/>
              <a:cs typeface="Arial"/>
              <a:sym typeface="Arial"/>
            </a:endParaRPr>
          </a:p>
        </p:txBody>
      </p:sp>
      <p:grpSp>
        <p:nvGrpSpPr>
          <p:cNvPr id="3" name="Google Shape;3630;p90"/>
          <p:cNvGrpSpPr/>
          <p:nvPr/>
        </p:nvGrpSpPr>
        <p:grpSpPr>
          <a:xfrm>
            <a:off x="1981994" y="1751142"/>
            <a:ext cx="1405324" cy="1100855"/>
            <a:chOff x="954212" y="2649627"/>
            <a:chExt cx="1561611" cy="1223440"/>
          </a:xfrm>
        </p:grpSpPr>
        <p:sp>
          <p:nvSpPr>
            <p:cNvPr id="111" name="Google Shape;3631;p90"/>
            <p:cNvSpPr/>
            <p:nvPr/>
          </p:nvSpPr>
          <p:spPr>
            <a:xfrm>
              <a:off x="954212" y="2649627"/>
              <a:ext cx="1223440" cy="1223440"/>
            </a:xfrm>
            <a:prstGeom prst="frame">
              <a:avLst>
                <a:gd name="adj1" fmla="val 14698"/>
              </a:avLst>
            </a:prstGeom>
            <a:solidFill>
              <a:srgbClr val="BFB7B1"/>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12" name="Google Shape;3633;p90"/>
            <p:cNvSpPr/>
            <p:nvPr/>
          </p:nvSpPr>
          <p:spPr>
            <a:xfrm>
              <a:off x="2011823" y="3153564"/>
              <a:ext cx="504000" cy="252000"/>
            </a:xfrm>
            <a:prstGeom prst="chevron">
              <a:avLst>
                <a:gd name="adj" fmla="val 50000"/>
              </a:avLst>
            </a:prstGeom>
            <a:solidFill>
              <a:srgbClr val="BFB7B1"/>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grpSp>
      <p:grpSp>
        <p:nvGrpSpPr>
          <p:cNvPr id="4" name="Google Shape;3634;p90"/>
          <p:cNvGrpSpPr/>
          <p:nvPr/>
        </p:nvGrpSpPr>
        <p:grpSpPr>
          <a:xfrm>
            <a:off x="3330495" y="1751142"/>
            <a:ext cx="2216594" cy="1100855"/>
            <a:chOff x="52721" y="2649627"/>
            <a:chExt cx="2463102" cy="1223440"/>
          </a:xfrm>
        </p:grpSpPr>
        <p:sp>
          <p:nvSpPr>
            <p:cNvPr id="114" name="Google Shape;3635;p90"/>
            <p:cNvSpPr/>
            <p:nvPr/>
          </p:nvSpPr>
          <p:spPr>
            <a:xfrm>
              <a:off x="954212" y="2649627"/>
              <a:ext cx="1223440" cy="1223440"/>
            </a:xfrm>
            <a:prstGeom prst="frame">
              <a:avLst>
                <a:gd name="adj1" fmla="val 14698"/>
              </a:avLst>
            </a:prstGeom>
            <a:solidFill>
              <a:srgbClr val="BFB7B1"/>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15" name="Google Shape;3636;p90"/>
            <p:cNvSpPr/>
            <p:nvPr/>
          </p:nvSpPr>
          <p:spPr>
            <a:xfrm>
              <a:off x="52721" y="3153564"/>
              <a:ext cx="1055643" cy="270018"/>
            </a:xfrm>
            <a:prstGeom prst="chevron">
              <a:avLst>
                <a:gd name="adj" fmla="val 50000"/>
              </a:avLst>
            </a:prstGeom>
            <a:solidFill>
              <a:srgbClr val="BFB7B1"/>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16" name="Google Shape;3637;p90"/>
            <p:cNvSpPr/>
            <p:nvPr/>
          </p:nvSpPr>
          <p:spPr>
            <a:xfrm>
              <a:off x="2011823" y="3153564"/>
              <a:ext cx="504000" cy="252000"/>
            </a:xfrm>
            <a:prstGeom prst="chevron">
              <a:avLst>
                <a:gd name="adj" fmla="val 50000"/>
              </a:avLst>
            </a:prstGeom>
            <a:solidFill>
              <a:srgbClr val="BFB7B1"/>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grpSp>
      <p:grpSp>
        <p:nvGrpSpPr>
          <p:cNvPr id="5" name="Google Shape;3638;p90"/>
          <p:cNvGrpSpPr/>
          <p:nvPr/>
        </p:nvGrpSpPr>
        <p:grpSpPr>
          <a:xfrm>
            <a:off x="5490942" y="1751142"/>
            <a:ext cx="1956387" cy="1100855"/>
            <a:chOff x="604364" y="2649627"/>
            <a:chExt cx="1911459" cy="1223440"/>
          </a:xfrm>
        </p:grpSpPr>
        <p:sp>
          <p:nvSpPr>
            <p:cNvPr id="118" name="Google Shape;3639;p90"/>
            <p:cNvSpPr/>
            <p:nvPr/>
          </p:nvSpPr>
          <p:spPr>
            <a:xfrm>
              <a:off x="1154512" y="2649627"/>
              <a:ext cx="1023139" cy="1223440"/>
            </a:xfrm>
            <a:prstGeom prst="frame">
              <a:avLst>
                <a:gd name="adj1" fmla="val 14698"/>
              </a:avLst>
            </a:prstGeom>
            <a:solidFill>
              <a:srgbClr val="BFB7B1"/>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19" name="Google Shape;3640;p90"/>
            <p:cNvSpPr/>
            <p:nvPr/>
          </p:nvSpPr>
          <p:spPr>
            <a:xfrm>
              <a:off x="604364" y="3153563"/>
              <a:ext cx="634219" cy="270018"/>
            </a:xfrm>
            <a:prstGeom prst="chevron">
              <a:avLst>
                <a:gd name="adj" fmla="val 50000"/>
              </a:avLst>
            </a:prstGeom>
            <a:solidFill>
              <a:srgbClr val="BFB7B1"/>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20" name="Google Shape;3641;p90"/>
            <p:cNvSpPr/>
            <p:nvPr/>
          </p:nvSpPr>
          <p:spPr>
            <a:xfrm>
              <a:off x="2011823" y="3153564"/>
              <a:ext cx="504000" cy="252000"/>
            </a:xfrm>
            <a:prstGeom prst="chevron">
              <a:avLst>
                <a:gd name="adj" fmla="val 50000"/>
              </a:avLst>
            </a:prstGeom>
            <a:solidFill>
              <a:srgbClr val="BFB7B1"/>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grpSp>
      <p:grpSp>
        <p:nvGrpSpPr>
          <p:cNvPr id="6" name="Google Shape;3642;p90"/>
          <p:cNvGrpSpPr/>
          <p:nvPr/>
        </p:nvGrpSpPr>
        <p:grpSpPr>
          <a:xfrm>
            <a:off x="7381202" y="1751142"/>
            <a:ext cx="1909199" cy="1100855"/>
            <a:chOff x="56130" y="2649627"/>
            <a:chExt cx="2121522" cy="1223440"/>
          </a:xfrm>
        </p:grpSpPr>
        <p:sp>
          <p:nvSpPr>
            <p:cNvPr id="122" name="Google Shape;3643;p90"/>
            <p:cNvSpPr/>
            <p:nvPr/>
          </p:nvSpPr>
          <p:spPr>
            <a:xfrm>
              <a:off x="954212" y="2649627"/>
              <a:ext cx="1223440" cy="1223440"/>
            </a:xfrm>
            <a:prstGeom prst="frame">
              <a:avLst>
                <a:gd name="adj1" fmla="val 14698"/>
              </a:avLst>
            </a:prstGeom>
            <a:solidFill>
              <a:srgbClr val="BFB7B1"/>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23" name="Google Shape;3644;p90"/>
            <p:cNvSpPr/>
            <p:nvPr/>
          </p:nvSpPr>
          <p:spPr>
            <a:xfrm>
              <a:off x="56130" y="3153563"/>
              <a:ext cx="1052233" cy="270019"/>
            </a:xfrm>
            <a:prstGeom prst="chevron">
              <a:avLst>
                <a:gd name="adj" fmla="val 50000"/>
              </a:avLst>
            </a:prstGeom>
            <a:solidFill>
              <a:srgbClr val="BFB7B1"/>
            </a:solidFill>
            <a:ln>
              <a:noFill/>
            </a:ln>
          </p:spPr>
          <p:txBody>
            <a:bodyPr spcFirstLastPara="1" wrap="square" lIns="68569" tIns="34275" rIns="68569" bIns="34275"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grpSp>
      <p:grpSp>
        <p:nvGrpSpPr>
          <p:cNvPr id="7" name="Google Shape;3650;p90"/>
          <p:cNvGrpSpPr/>
          <p:nvPr/>
        </p:nvGrpSpPr>
        <p:grpSpPr>
          <a:xfrm>
            <a:off x="2297471" y="2061177"/>
            <a:ext cx="479648" cy="479514"/>
            <a:chOff x="986" y="0"/>
            <a:chExt cx="6673" cy="6672"/>
          </a:xfrm>
        </p:grpSpPr>
        <p:sp>
          <p:nvSpPr>
            <p:cNvPr id="129" name="Google Shape;3651;p90"/>
            <p:cNvSpPr/>
            <p:nvPr/>
          </p:nvSpPr>
          <p:spPr>
            <a:xfrm>
              <a:off x="3580" y="2182"/>
              <a:ext cx="1485" cy="2310"/>
            </a:xfrm>
            <a:custGeom>
              <a:avLst/>
              <a:gdLst/>
              <a:ahLst/>
              <a:cxnLst/>
              <a:rect l="l" t="t" r="r" b="b"/>
              <a:pathLst>
                <a:path w="1485" h="2310" extrusionOk="0">
                  <a:moveTo>
                    <a:pt x="356" y="1374"/>
                  </a:moveTo>
                  <a:lnTo>
                    <a:pt x="356" y="1924"/>
                  </a:lnTo>
                  <a:lnTo>
                    <a:pt x="356" y="1924"/>
                  </a:lnTo>
                  <a:lnTo>
                    <a:pt x="358" y="1962"/>
                  </a:lnTo>
                  <a:lnTo>
                    <a:pt x="364" y="2002"/>
                  </a:lnTo>
                  <a:lnTo>
                    <a:pt x="374" y="2038"/>
                  </a:lnTo>
                  <a:lnTo>
                    <a:pt x="388" y="2074"/>
                  </a:lnTo>
                  <a:lnTo>
                    <a:pt x="404" y="2108"/>
                  </a:lnTo>
                  <a:lnTo>
                    <a:pt x="424" y="2140"/>
                  </a:lnTo>
                  <a:lnTo>
                    <a:pt x="446" y="2168"/>
                  </a:lnTo>
                  <a:lnTo>
                    <a:pt x="470" y="2196"/>
                  </a:lnTo>
                  <a:lnTo>
                    <a:pt x="498" y="2222"/>
                  </a:lnTo>
                  <a:lnTo>
                    <a:pt x="528" y="2244"/>
                  </a:lnTo>
                  <a:lnTo>
                    <a:pt x="560" y="2262"/>
                  </a:lnTo>
                  <a:lnTo>
                    <a:pt x="592" y="2280"/>
                  </a:lnTo>
                  <a:lnTo>
                    <a:pt x="628" y="2292"/>
                  </a:lnTo>
                  <a:lnTo>
                    <a:pt x="666" y="2302"/>
                  </a:lnTo>
                  <a:lnTo>
                    <a:pt x="704" y="2308"/>
                  </a:lnTo>
                  <a:lnTo>
                    <a:pt x="743" y="2310"/>
                  </a:lnTo>
                  <a:lnTo>
                    <a:pt x="743" y="2310"/>
                  </a:lnTo>
                  <a:lnTo>
                    <a:pt x="781" y="2308"/>
                  </a:lnTo>
                  <a:lnTo>
                    <a:pt x="819" y="2302"/>
                  </a:lnTo>
                  <a:lnTo>
                    <a:pt x="857" y="2292"/>
                  </a:lnTo>
                  <a:lnTo>
                    <a:pt x="893" y="2280"/>
                  </a:lnTo>
                  <a:lnTo>
                    <a:pt x="927" y="2262"/>
                  </a:lnTo>
                  <a:lnTo>
                    <a:pt x="957" y="2244"/>
                  </a:lnTo>
                  <a:lnTo>
                    <a:pt x="987" y="2222"/>
                  </a:lnTo>
                  <a:lnTo>
                    <a:pt x="1015" y="2196"/>
                  </a:lnTo>
                  <a:lnTo>
                    <a:pt x="1039" y="2168"/>
                  </a:lnTo>
                  <a:lnTo>
                    <a:pt x="1063" y="2140"/>
                  </a:lnTo>
                  <a:lnTo>
                    <a:pt x="1081" y="2108"/>
                  </a:lnTo>
                  <a:lnTo>
                    <a:pt x="1097" y="2074"/>
                  </a:lnTo>
                  <a:lnTo>
                    <a:pt x="1111" y="2038"/>
                  </a:lnTo>
                  <a:lnTo>
                    <a:pt x="1121" y="2002"/>
                  </a:lnTo>
                  <a:lnTo>
                    <a:pt x="1127" y="1962"/>
                  </a:lnTo>
                  <a:lnTo>
                    <a:pt x="1129" y="1924"/>
                  </a:lnTo>
                  <a:lnTo>
                    <a:pt x="1129" y="1374"/>
                  </a:lnTo>
                  <a:lnTo>
                    <a:pt x="1129" y="1374"/>
                  </a:lnTo>
                  <a:lnTo>
                    <a:pt x="1169" y="1348"/>
                  </a:lnTo>
                  <a:lnTo>
                    <a:pt x="1207" y="1320"/>
                  </a:lnTo>
                  <a:lnTo>
                    <a:pt x="1243" y="1290"/>
                  </a:lnTo>
                  <a:lnTo>
                    <a:pt x="1277" y="1256"/>
                  </a:lnTo>
                  <a:lnTo>
                    <a:pt x="1309" y="1222"/>
                  </a:lnTo>
                  <a:lnTo>
                    <a:pt x="1337" y="1184"/>
                  </a:lnTo>
                  <a:lnTo>
                    <a:pt x="1365" y="1146"/>
                  </a:lnTo>
                  <a:lnTo>
                    <a:pt x="1389" y="1106"/>
                  </a:lnTo>
                  <a:lnTo>
                    <a:pt x="1411" y="1064"/>
                  </a:lnTo>
                  <a:lnTo>
                    <a:pt x="1429" y="1022"/>
                  </a:lnTo>
                  <a:lnTo>
                    <a:pt x="1447" y="976"/>
                  </a:lnTo>
                  <a:lnTo>
                    <a:pt x="1459" y="932"/>
                  </a:lnTo>
                  <a:lnTo>
                    <a:pt x="1471" y="886"/>
                  </a:lnTo>
                  <a:lnTo>
                    <a:pt x="1479" y="838"/>
                  </a:lnTo>
                  <a:lnTo>
                    <a:pt x="1483" y="790"/>
                  </a:lnTo>
                  <a:lnTo>
                    <a:pt x="1485" y="742"/>
                  </a:lnTo>
                  <a:lnTo>
                    <a:pt x="1485" y="742"/>
                  </a:lnTo>
                  <a:lnTo>
                    <a:pt x="1483" y="704"/>
                  </a:lnTo>
                  <a:lnTo>
                    <a:pt x="1481" y="666"/>
                  </a:lnTo>
                  <a:lnTo>
                    <a:pt x="1477" y="628"/>
                  </a:lnTo>
                  <a:lnTo>
                    <a:pt x="1469" y="592"/>
                  </a:lnTo>
                  <a:lnTo>
                    <a:pt x="1461" y="556"/>
                  </a:lnTo>
                  <a:lnTo>
                    <a:pt x="1451" y="522"/>
                  </a:lnTo>
                  <a:lnTo>
                    <a:pt x="1439" y="486"/>
                  </a:lnTo>
                  <a:lnTo>
                    <a:pt x="1427" y="452"/>
                  </a:lnTo>
                  <a:lnTo>
                    <a:pt x="1411" y="420"/>
                  </a:lnTo>
                  <a:lnTo>
                    <a:pt x="1395" y="388"/>
                  </a:lnTo>
                  <a:lnTo>
                    <a:pt x="1377" y="356"/>
                  </a:lnTo>
                  <a:lnTo>
                    <a:pt x="1357" y="326"/>
                  </a:lnTo>
                  <a:lnTo>
                    <a:pt x="1337" y="298"/>
                  </a:lnTo>
                  <a:lnTo>
                    <a:pt x="1315" y="270"/>
                  </a:lnTo>
                  <a:lnTo>
                    <a:pt x="1291" y="242"/>
                  </a:lnTo>
                  <a:lnTo>
                    <a:pt x="1267" y="216"/>
                  </a:lnTo>
                  <a:lnTo>
                    <a:pt x="1241" y="192"/>
                  </a:lnTo>
                  <a:lnTo>
                    <a:pt x="1215" y="168"/>
                  </a:lnTo>
                  <a:lnTo>
                    <a:pt x="1187" y="146"/>
                  </a:lnTo>
                  <a:lnTo>
                    <a:pt x="1157" y="126"/>
                  </a:lnTo>
                  <a:lnTo>
                    <a:pt x="1127" y="106"/>
                  </a:lnTo>
                  <a:lnTo>
                    <a:pt x="1095" y="88"/>
                  </a:lnTo>
                  <a:lnTo>
                    <a:pt x="1063" y="72"/>
                  </a:lnTo>
                  <a:lnTo>
                    <a:pt x="1031" y="58"/>
                  </a:lnTo>
                  <a:lnTo>
                    <a:pt x="997" y="44"/>
                  </a:lnTo>
                  <a:lnTo>
                    <a:pt x="963" y="32"/>
                  </a:lnTo>
                  <a:lnTo>
                    <a:pt x="927" y="22"/>
                  </a:lnTo>
                  <a:lnTo>
                    <a:pt x="891" y="14"/>
                  </a:lnTo>
                  <a:lnTo>
                    <a:pt x="855" y="8"/>
                  </a:lnTo>
                  <a:lnTo>
                    <a:pt x="817" y="2"/>
                  </a:lnTo>
                  <a:lnTo>
                    <a:pt x="781" y="0"/>
                  </a:lnTo>
                  <a:lnTo>
                    <a:pt x="743" y="0"/>
                  </a:lnTo>
                  <a:lnTo>
                    <a:pt x="743" y="0"/>
                  </a:lnTo>
                  <a:lnTo>
                    <a:pt x="704" y="0"/>
                  </a:lnTo>
                  <a:lnTo>
                    <a:pt x="668" y="2"/>
                  </a:lnTo>
                  <a:lnTo>
                    <a:pt x="630" y="8"/>
                  </a:lnTo>
                  <a:lnTo>
                    <a:pt x="594" y="14"/>
                  </a:lnTo>
                  <a:lnTo>
                    <a:pt x="558" y="22"/>
                  </a:lnTo>
                  <a:lnTo>
                    <a:pt x="522" y="32"/>
                  </a:lnTo>
                  <a:lnTo>
                    <a:pt x="488" y="44"/>
                  </a:lnTo>
                  <a:lnTo>
                    <a:pt x="454" y="58"/>
                  </a:lnTo>
                  <a:lnTo>
                    <a:pt x="422" y="72"/>
                  </a:lnTo>
                  <a:lnTo>
                    <a:pt x="390" y="88"/>
                  </a:lnTo>
                  <a:lnTo>
                    <a:pt x="358" y="106"/>
                  </a:lnTo>
                  <a:lnTo>
                    <a:pt x="328" y="126"/>
                  </a:lnTo>
                  <a:lnTo>
                    <a:pt x="300" y="146"/>
                  </a:lnTo>
                  <a:lnTo>
                    <a:pt x="272" y="168"/>
                  </a:lnTo>
                  <a:lnTo>
                    <a:pt x="244" y="192"/>
                  </a:lnTo>
                  <a:lnTo>
                    <a:pt x="218" y="216"/>
                  </a:lnTo>
                  <a:lnTo>
                    <a:pt x="194" y="242"/>
                  </a:lnTo>
                  <a:lnTo>
                    <a:pt x="170" y="270"/>
                  </a:lnTo>
                  <a:lnTo>
                    <a:pt x="148" y="298"/>
                  </a:lnTo>
                  <a:lnTo>
                    <a:pt x="128" y="326"/>
                  </a:lnTo>
                  <a:lnTo>
                    <a:pt x="108" y="356"/>
                  </a:lnTo>
                  <a:lnTo>
                    <a:pt x="90" y="388"/>
                  </a:lnTo>
                  <a:lnTo>
                    <a:pt x="74" y="420"/>
                  </a:lnTo>
                  <a:lnTo>
                    <a:pt x="60" y="452"/>
                  </a:lnTo>
                  <a:lnTo>
                    <a:pt x="46" y="486"/>
                  </a:lnTo>
                  <a:lnTo>
                    <a:pt x="34" y="522"/>
                  </a:lnTo>
                  <a:lnTo>
                    <a:pt x="24" y="556"/>
                  </a:lnTo>
                  <a:lnTo>
                    <a:pt x="16" y="592"/>
                  </a:lnTo>
                  <a:lnTo>
                    <a:pt x="10" y="628"/>
                  </a:lnTo>
                  <a:lnTo>
                    <a:pt x="4" y="666"/>
                  </a:lnTo>
                  <a:lnTo>
                    <a:pt x="2" y="704"/>
                  </a:lnTo>
                  <a:lnTo>
                    <a:pt x="0" y="742"/>
                  </a:lnTo>
                  <a:lnTo>
                    <a:pt x="0" y="742"/>
                  </a:lnTo>
                  <a:lnTo>
                    <a:pt x="2" y="790"/>
                  </a:lnTo>
                  <a:lnTo>
                    <a:pt x="6" y="838"/>
                  </a:lnTo>
                  <a:lnTo>
                    <a:pt x="14" y="886"/>
                  </a:lnTo>
                  <a:lnTo>
                    <a:pt x="26" y="932"/>
                  </a:lnTo>
                  <a:lnTo>
                    <a:pt x="40" y="976"/>
                  </a:lnTo>
                  <a:lnTo>
                    <a:pt x="56" y="1022"/>
                  </a:lnTo>
                  <a:lnTo>
                    <a:pt x="74" y="1064"/>
                  </a:lnTo>
                  <a:lnTo>
                    <a:pt x="96" y="1106"/>
                  </a:lnTo>
                  <a:lnTo>
                    <a:pt x="120" y="1146"/>
                  </a:lnTo>
                  <a:lnTo>
                    <a:pt x="148" y="1184"/>
                  </a:lnTo>
                  <a:lnTo>
                    <a:pt x="178" y="1222"/>
                  </a:lnTo>
                  <a:lnTo>
                    <a:pt x="208" y="1256"/>
                  </a:lnTo>
                  <a:lnTo>
                    <a:pt x="242" y="1290"/>
                  </a:lnTo>
                  <a:lnTo>
                    <a:pt x="278" y="1320"/>
                  </a:lnTo>
                  <a:lnTo>
                    <a:pt x="316" y="1348"/>
                  </a:lnTo>
                  <a:lnTo>
                    <a:pt x="356" y="1374"/>
                  </a:lnTo>
                  <a:lnTo>
                    <a:pt x="356" y="1374"/>
                  </a:lnTo>
                  <a:close/>
                  <a:moveTo>
                    <a:pt x="743" y="284"/>
                  </a:moveTo>
                  <a:lnTo>
                    <a:pt x="743" y="284"/>
                  </a:lnTo>
                  <a:lnTo>
                    <a:pt x="789" y="286"/>
                  </a:lnTo>
                  <a:lnTo>
                    <a:pt x="835" y="294"/>
                  </a:lnTo>
                  <a:lnTo>
                    <a:pt x="879" y="304"/>
                  </a:lnTo>
                  <a:lnTo>
                    <a:pt x="921" y="320"/>
                  </a:lnTo>
                  <a:lnTo>
                    <a:pt x="961" y="340"/>
                  </a:lnTo>
                  <a:lnTo>
                    <a:pt x="997" y="362"/>
                  </a:lnTo>
                  <a:lnTo>
                    <a:pt x="1033" y="388"/>
                  </a:lnTo>
                  <a:lnTo>
                    <a:pt x="1065" y="418"/>
                  </a:lnTo>
                  <a:lnTo>
                    <a:pt x="1095" y="450"/>
                  </a:lnTo>
                  <a:lnTo>
                    <a:pt x="1121" y="486"/>
                  </a:lnTo>
                  <a:lnTo>
                    <a:pt x="1145" y="524"/>
                  </a:lnTo>
                  <a:lnTo>
                    <a:pt x="1165" y="564"/>
                  </a:lnTo>
                  <a:lnTo>
                    <a:pt x="1179" y="606"/>
                  </a:lnTo>
                  <a:lnTo>
                    <a:pt x="1191" y="650"/>
                  </a:lnTo>
                  <a:lnTo>
                    <a:pt x="1197" y="694"/>
                  </a:lnTo>
                  <a:lnTo>
                    <a:pt x="1201" y="742"/>
                  </a:lnTo>
                  <a:lnTo>
                    <a:pt x="1201" y="742"/>
                  </a:lnTo>
                  <a:lnTo>
                    <a:pt x="1199" y="776"/>
                  </a:lnTo>
                  <a:lnTo>
                    <a:pt x="1195" y="808"/>
                  </a:lnTo>
                  <a:lnTo>
                    <a:pt x="1189" y="840"/>
                  </a:lnTo>
                  <a:lnTo>
                    <a:pt x="1181" y="872"/>
                  </a:lnTo>
                  <a:lnTo>
                    <a:pt x="1171" y="904"/>
                  </a:lnTo>
                  <a:lnTo>
                    <a:pt x="1157" y="934"/>
                  </a:lnTo>
                  <a:lnTo>
                    <a:pt x="1143" y="962"/>
                  </a:lnTo>
                  <a:lnTo>
                    <a:pt x="1127" y="990"/>
                  </a:lnTo>
                  <a:lnTo>
                    <a:pt x="1107" y="1016"/>
                  </a:lnTo>
                  <a:lnTo>
                    <a:pt x="1087" y="1042"/>
                  </a:lnTo>
                  <a:lnTo>
                    <a:pt x="1065" y="1066"/>
                  </a:lnTo>
                  <a:lnTo>
                    <a:pt x="1041" y="1088"/>
                  </a:lnTo>
                  <a:lnTo>
                    <a:pt x="1015" y="1108"/>
                  </a:lnTo>
                  <a:lnTo>
                    <a:pt x="987" y="1128"/>
                  </a:lnTo>
                  <a:lnTo>
                    <a:pt x="959" y="1144"/>
                  </a:lnTo>
                  <a:lnTo>
                    <a:pt x="927" y="1160"/>
                  </a:lnTo>
                  <a:lnTo>
                    <a:pt x="843" y="1196"/>
                  </a:lnTo>
                  <a:lnTo>
                    <a:pt x="843" y="1924"/>
                  </a:lnTo>
                  <a:lnTo>
                    <a:pt x="843" y="1924"/>
                  </a:lnTo>
                  <a:lnTo>
                    <a:pt x="841" y="1944"/>
                  </a:lnTo>
                  <a:lnTo>
                    <a:pt x="835" y="1962"/>
                  </a:lnTo>
                  <a:lnTo>
                    <a:pt x="827" y="1980"/>
                  </a:lnTo>
                  <a:lnTo>
                    <a:pt x="813" y="1994"/>
                  </a:lnTo>
                  <a:lnTo>
                    <a:pt x="799" y="2008"/>
                  </a:lnTo>
                  <a:lnTo>
                    <a:pt x="781" y="2016"/>
                  </a:lnTo>
                  <a:lnTo>
                    <a:pt x="763" y="2022"/>
                  </a:lnTo>
                  <a:lnTo>
                    <a:pt x="743" y="2026"/>
                  </a:lnTo>
                  <a:lnTo>
                    <a:pt x="743" y="2026"/>
                  </a:lnTo>
                  <a:lnTo>
                    <a:pt x="722" y="2022"/>
                  </a:lnTo>
                  <a:lnTo>
                    <a:pt x="704" y="2016"/>
                  </a:lnTo>
                  <a:lnTo>
                    <a:pt x="686" y="2008"/>
                  </a:lnTo>
                  <a:lnTo>
                    <a:pt x="672" y="1994"/>
                  </a:lnTo>
                  <a:lnTo>
                    <a:pt x="660" y="1980"/>
                  </a:lnTo>
                  <a:lnTo>
                    <a:pt x="650" y="1962"/>
                  </a:lnTo>
                  <a:lnTo>
                    <a:pt x="644" y="1944"/>
                  </a:lnTo>
                  <a:lnTo>
                    <a:pt x="642" y="1924"/>
                  </a:lnTo>
                  <a:lnTo>
                    <a:pt x="642" y="1196"/>
                  </a:lnTo>
                  <a:lnTo>
                    <a:pt x="558" y="1160"/>
                  </a:lnTo>
                  <a:lnTo>
                    <a:pt x="558" y="1160"/>
                  </a:lnTo>
                  <a:lnTo>
                    <a:pt x="526" y="1144"/>
                  </a:lnTo>
                  <a:lnTo>
                    <a:pt x="498" y="1128"/>
                  </a:lnTo>
                  <a:lnTo>
                    <a:pt x="470" y="1108"/>
                  </a:lnTo>
                  <a:lnTo>
                    <a:pt x="444" y="1088"/>
                  </a:lnTo>
                  <a:lnTo>
                    <a:pt x="420" y="1066"/>
                  </a:lnTo>
                  <a:lnTo>
                    <a:pt x="398" y="1042"/>
                  </a:lnTo>
                  <a:lnTo>
                    <a:pt x="378" y="1016"/>
                  </a:lnTo>
                  <a:lnTo>
                    <a:pt x="360" y="990"/>
                  </a:lnTo>
                  <a:lnTo>
                    <a:pt x="342" y="962"/>
                  </a:lnTo>
                  <a:lnTo>
                    <a:pt x="328" y="934"/>
                  </a:lnTo>
                  <a:lnTo>
                    <a:pt x="314" y="904"/>
                  </a:lnTo>
                  <a:lnTo>
                    <a:pt x="304" y="872"/>
                  </a:lnTo>
                  <a:lnTo>
                    <a:pt x="296" y="840"/>
                  </a:lnTo>
                  <a:lnTo>
                    <a:pt x="290" y="808"/>
                  </a:lnTo>
                  <a:lnTo>
                    <a:pt x="286" y="776"/>
                  </a:lnTo>
                  <a:lnTo>
                    <a:pt x="286" y="742"/>
                  </a:lnTo>
                  <a:lnTo>
                    <a:pt x="286" y="742"/>
                  </a:lnTo>
                  <a:lnTo>
                    <a:pt x="288" y="694"/>
                  </a:lnTo>
                  <a:lnTo>
                    <a:pt x="294" y="650"/>
                  </a:lnTo>
                  <a:lnTo>
                    <a:pt x="306" y="606"/>
                  </a:lnTo>
                  <a:lnTo>
                    <a:pt x="322" y="564"/>
                  </a:lnTo>
                  <a:lnTo>
                    <a:pt x="340" y="524"/>
                  </a:lnTo>
                  <a:lnTo>
                    <a:pt x="364" y="486"/>
                  </a:lnTo>
                  <a:lnTo>
                    <a:pt x="390" y="450"/>
                  </a:lnTo>
                  <a:lnTo>
                    <a:pt x="420" y="418"/>
                  </a:lnTo>
                  <a:lnTo>
                    <a:pt x="452" y="388"/>
                  </a:lnTo>
                  <a:lnTo>
                    <a:pt x="488" y="362"/>
                  </a:lnTo>
                  <a:lnTo>
                    <a:pt x="524" y="340"/>
                  </a:lnTo>
                  <a:lnTo>
                    <a:pt x="566" y="320"/>
                  </a:lnTo>
                  <a:lnTo>
                    <a:pt x="608" y="304"/>
                  </a:lnTo>
                  <a:lnTo>
                    <a:pt x="650" y="294"/>
                  </a:lnTo>
                  <a:lnTo>
                    <a:pt x="696" y="286"/>
                  </a:lnTo>
                  <a:lnTo>
                    <a:pt x="743" y="284"/>
                  </a:lnTo>
                  <a:lnTo>
                    <a:pt x="743" y="284"/>
                  </a:lnTo>
                  <a:close/>
                </a:path>
              </a:pathLst>
            </a:cu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30" name="Google Shape;3652;p90"/>
            <p:cNvSpPr/>
            <p:nvPr/>
          </p:nvSpPr>
          <p:spPr>
            <a:xfrm>
              <a:off x="986" y="0"/>
              <a:ext cx="6673" cy="6672"/>
            </a:xfrm>
            <a:custGeom>
              <a:avLst/>
              <a:gdLst/>
              <a:ahLst/>
              <a:cxnLst/>
              <a:rect l="l" t="t" r="r" b="b"/>
              <a:pathLst>
                <a:path w="6673" h="6672" extrusionOk="0">
                  <a:moveTo>
                    <a:pt x="0" y="0"/>
                  </a:moveTo>
                  <a:lnTo>
                    <a:pt x="0" y="6672"/>
                  </a:lnTo>
                  <a:lnTo>
                    <a:pt x="6673" y="6672"/>
                  </a:lnTo>
                  <a:lnTo>
                    <a:pt x="6673" y="0"/>
                  </a:lnTo>
                  <a:lnTo>
                    <a:pt x="0" y="0"/>
                  </a:lnTo>
                  <a:close/>
                  <a:moveTo>
                    <a:pt x="6387" y="6388"/>
                  </a:moveTo>
                  <a:lnTo>
                    <a:pt x="286" y="6388"/>
                  </a:lnTo>
                  <a:lnTo>
                    <a:pt x="286" y="284"/>
                  </a:lnTo>
                  <a:lnTo>
                    <a:pt x="6387" y="284"/>
                  </a:lnTo>
                  <a:lnTo>
                    <a:pt x="6387" y="6388"/>
                  </a:lnTo>
                  <a:close/>
                </a:path>
              </a:pathLst>
            </a:cu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31" name="Google Shape;3653;p90"/>
            <p:cNvSpPr/>
            <p:nvPr/>
          </p:nvSpPr>
          <p:spPr>
            <a:xfrm>
              <a:off x="2284" y="1298"/>
              <a:ext cx="4077" cy="4078"/>
            </a:xfrm>
            <a:custGeom>
              <a:avLst/>
              <a:gdLst/>
              <a:ahLst/>
              <a:cxnLst/>
              <a:rect l="l" t="t" r="r" b="b"/>
              <a:pathLst>
                <a:path w="4077" h="4078" extrusionOk="0">
                  <a:moveTo>
                    <a:pt x="2039" y="4078"/>
                  </a:moveTo>
                  <a:lnTo>
                    <a:pt x="2039" y="4078"/>
                  </a:lnTo>
                  <a:lnTo>
                    <a:pt x="2091" y="4078"/>
                  </a:lnTo>
                  <a:lnTo>
                    <a:pt x="2143" y="4076"/>
                  </a:lnTo>
                  <a:lnTo>
                    <a:pt x="2195" y="4072"/>
                  </a:lnTo>
                  <a:lnTo>
                    <a:pt x="2247" y="4068"/>
                  </a:lnTo>
                  <a:lnTo>
                    <a:pt x="2297" y="4062"/>
                  </a:lnTo>
                  <a:lnTo>
                    <a:pt x="2349" y="4054"/>
                  </a:lnTo>
                  <a:lnTo>
                    <a:pt x="2399" y="4046"/>
                  </a:lnTo>
                  <a:lnTo>
                    <a:pt x="2449" y="4036"/>
                  </a:lnTo>
                  <a:lnTo>
                    <a:pt x="2499" y="4026"/>
                  </a:lnTo>
                  <a:lnTo>
                    <a:pt x="2547" y="4014"/>
                  </a:lnTo>
                  <a:lnTo>
                    <a:pt x="2595" y="4000"/>
                  </a:lnTo>
                  <a:lnTo>
                    <a:pt x="2643" y="3986"/>
                  </a:lnTo>
                  <a:lnTo>
                    <a:pt x="2691" y="3970"/>
                  </a:lnTo>
                  <a:lnTo>
                    <a:pt x="2739" y="3954"/>
                  </a:lnTo>
                  <a:lnTo>
                    <a:pt x="2785" y="3936"/>
                  </a:lnTo>
                  <a:lnTo>
                    <a:pt x="2831" y="3918"/>
                  </a:lnTo>
                  <a:lnTo>
                    <a:pt x="2877" y="3898"/>
                  </a:lnTo>
                  <a:lnTo>
                    <a:pt x="2921" y="3876"/>
                  </a:lnTo>
                  <a:lnTo>
                    <a:pt x="2965" y="3854"/>
                  </a:lnTo>
                  <a:lnTo>
                    <a:pt x="3009" y="3832"/>
                  </a:lnTo>
                  <a:lnTo>
                    <a:pt x="3095" y="3782"/>
                  </a:lnTo>
                  <a:lnTo>
                    <a:pt x="3177" y="3728"/>
                  </a:lnTo>
                  <a:lnTo>
                    <a:pt x="3257" y="3672"/>
                  </a:lnTo>
                  <a:lnTo>
                    <a:pt x="3335" y="3612"/>
                  </a:lnTo>
                  <a:lnTo>
                    <a:pt x="3409" y="3548"/>
                  </a:lnTo>
                  <a:lnTo>
                    <a:pt x="3479" y="3480"/>
                  </a:lnTo>
                  <a:lnTo>
                    <a:pt x="3547" y="3408"/>
                  </a:lnTo>
                  <a:lnTo>
                    <a:pt x="3611" y="3334"/>
                  </a:lnTo>
                  <a:lnTo>
                    <a:pt x="3671" y="3258"/>
                  </a:lnTo>
                  <a:lnTo>
                    <a:pt x="3729" y="3178"/>
                  </a:lnTo>
                  <a:lnTo>
                    <a:pt x="3781" y="3096"/>
                  </a:lnTo>
                  <a:lnTo>
                    <a:pt x="3831" y="3010"/>
                  </a:lnTo>
                  <a:lnTo>
                    <a:pt x="3853" y="2966"/>
                  </a:lnTo>
                  <a:lnTo>
                    <a:pt x="3875" y="2922"/>
                  </a:lnTo>
                  <a:lnTo>
                    <a:pt x="3897" y="2876"/>
                  </a:lnTo>
                  <a:lnTo>
                    <a:pt x="3917" y="2832"/>
                  </a:lnTo>
                  <a:lnTo>
                    <a:pt x="3935" y="2786"/>
                  </a:lnTo>
                  <a:lnTo>
                    <a:pt x="3953" y="2738"/>
                  </a:lnTo>
                  <a:lnTo>
                    <a:pt x="3971" y="2692"/>
                  </a:lnTo>
                  <a:lnTo>
                    <a:pt x="3985" y="2644"/>
                  </a:lnTo>
                  <a:lnTo>
                    <a:pt x="3999" y="2596"/>
                  </a:lnTo>
                  <a:lnTo>
                    <a:pt x="4013" y="2548"/>
                  </a:lnTo>
                  <a:lnTo>
                    <a:pt x="4025" y="2498"/>
                  </a:lnTo>
                  <a:lnTo>
                    <a:pt x="4035" y="2448"/>
                  </a:lnTo>
                  <a:lnTo>
                    <a:pt x="4045" y="2398"/>
                  </a:lnTo>
                  <a:lnTo>
                    <a:pt x="4053" y="2348"/>
                  </a:lnTo>
                  <a:lnTo>
                    <a:pt x="4061" y="2298"/>
                  </a:lnTo>
                  <a:lnTo>
                    <a:pt x="4067" y="2246"/>
                  </a:lnTo>
                  <a:lnTo>
                    <a:pt x="4071" y="2196"/>
                  </a:lnTo>
                  <a:lnTo>
                    <a:pt x="4075" y="2144"/>
                  </a:lnTo>
                  <a:lnTo>
                    <a:pt x="4077" y="2090"/>
                  </a:lnTo>
                  <a:lnTo>
                    <a:pt x="4077" y="2038"/>
                  </a:lnTo>
                  <a:lnTo>
                    <a:pt x="4077" y="2038"/>
                  </a:lnTo>
                  <a:lnTo>
                    <a:pt x="4077" y="1986"/>
                  </a:lnTo>
                  <a:lnTo>
                    <a:pt x="4075" y="1934"/>
                  </a:lnTo>
                  <a:lnTo>
                    <a:pt x="4071" y="1882"/>
                  </a:lnTo>
                  <a:lnTo>
                    <a:pt x="4067" y="1830"/>
                  </a:lnTo>
                  <a:lnTo>
                    <a:pt x="4061" y="1778"/>
                  </a:lnTo>
                  <a:lnTo>
                    <a:pt x="4053" y="1728"/>
                  </a:lnTo>
                  <a:lnTo>
                    <a:pt x="4045" y="1678"/>
                  </a:lnTo>
                  <a:lnTo>
                    <a:pt x="4035" y="1628"/>
                  </a:lnTo>
                  <a:lnTo>
                    <a:pt x="4025" y="1578"/>
                  </a:lnTo>
                  <a:lnTo>
                    <a:pt x="4013" y="1530"/>
                  </a:lnTo>
                  <a:lnTo>
                    <a:pt x="3999" y="1480"/>
                  </a:lnTo>
                  <a:lnTo>
                    <a:pt x="3985" y="1432"/>
                  </a:lnTo>
                  <a:lnTo>
                    <a:pt x="3971" y="1384"/>
                  </a:lnTo>
                  <a:lnTo>
                    <a:pt x="3953" y="1338"/>
                  </a:lnTo>
                  <a:lnTo>
                    <a:pt x="3935" y="1292"/>
                  </a:lnTo>
                  <a:lnTo>
                    <a:pt x="3917" y="1246"/>
                  </a:lnTo>
                  <a:lnTo>
                    <a:pt x="3897" y="1200"/>
                  </a:lnTo>
                  <a:lnTo>
                    <a:pt x="3875" y="1156"/>
                  </a:lnTo>
                  <a:lnTo>
                    <a:pt x="3853" y="1110"/>
                  </a:lnTo>
                  <a:lnTo>
                    <a:pt x="3831" y="1068"/>
                  </a:lnTo>
                  <a:lnTo>
                    <a:pt x="3781" y="982"/>
                  </a:lnTo>
                  <a:lnTo>
                    <a:pt x="3729" y="898"/>
                  </a:lnTo>
                  <a:lnTo>
                    <a:pt x="3671" y="818"/>
                  </a:lnTo>
                  <a:lnTo>
                    <a:pt x="3611" y="742"/>
                  </a:lnTo>
                  <a:lnTo>
                    <a:pt x="3547" y="668"/>
                  </a:lnTo>
                  <a:lnTo>
                    <a:pt x="3479" y="598"/>
                  </a:lnTo>
                  <a:lnTo>
                    <a:pt x="3409" y="530"/>
                  </a:lnTo>
                  <a:lnTo>
                    <a:pt x="3335" y="466"/>
                  </a:lnTo>
                  <a:lnTo>
                    <a:pt x="3257" y="404"/>
                  </a:lnTo>
                  <a:lnTo>
                    <a:pt x="3177" y="348"/>
                  </a:lnTo>
                  <a:lnTo>
                    <a:pt x="3095" y="294"/>
                  </a:lnTo>
                  <a:lnTo>
                    <a:pt x="3009" y="246"/>
                  </a:lnTo>
                  <a:lnTo>
                    <a:pt x="2965" y="222"/>
                  </a:lnTo>
                  <a:lnTo>
                    <a:pt x="2921" y="200"/>
                  </a:lnTo>
                  <a:lnTo>
                    <a:pt x="2877" y="180"/>
                  </a:lnTo>
                  <a:lnTo>
                    <a:pt x="2831" y="160"/>
                  </a:lnTo>
                  <a:lnTo>
                    <a:pt x="2785" y="140"/>
                  </a:lnTo>
                  <a:lnTo>
                    <a:pt x="2739" y="122"/>
                  </a:lnTo>
                  <a:lnTo>
                    <a:pt x="2691" y="106"/>
                  </a:lnTo>
                  <a:lnTo>
                    <a:pt x="2643" y="90"/>
                  </a:lnTo>
                  <a:lnTo>
                    <a:pt x="2595" y="76"/>
                  </a:lnTo>
                  <a:lnTo>
                    <a:pt x="2547" y="64"/>
                  </a:lnTo>
                  <a:lnTo>
                    <a:pt x="2499" y="52"/>
                  </a:lnTo>
                  <a:lnTo>
                    <a:pt x="2449" y="40"/>
                  </a:lnTo>
                  <a:lnTo>
                    <a:pt x="2399" y="30"/>
                  </a:lnTo>
                  <a:lnTo>
                    <a:pt x="2349" y="22"/>
                  </a:lnTo>
                  <a:lnTo>
                    <a:pt x="2297" y="16"/>
                  </a:lnTo>
                  <a:lnTo>
                    <a:pt x="2247" y="10"/>
                  </a:lnTo>
                  <a:lnTo>
                    <a:pt x="2195" y="4"/>
                  </a:lnTo>
                  <a:lnTo>
                    <a:pt x="2143" y="2"/>
                  </a:lnTo>
                  <a:lnTo>
                    <a:pt x="2091" y="0"/>
                  </a:lnTo>
                  <a:lnTo>
                    <a:pt x="2039" y="0"/>
                  </a:lnTo>
                  <a:lnTo>
                    <a:pt x="2039" y="0"/>
                  </a:lnTo>
                  <a:lnTo>
                    <a:pt x="1986" y="0"/>
                  </a:lnTo>
                  <a:lnTo>
                    <a:pt x="1934" y="2"/>
                  </a:lnTo>
                  <a:lnTo>
                    <a:pt x="1882" y="4"/>
                  </a:lnTo>
                  <a:lnTo>
                    <a:pt x="1830" y="10"/>
                  </a:lnTo>
                  <a:lnTo>
                    <a:pt x="1780" y="16"/>
                  </a:lnTo>
                  <a:lnTo>
                    <a:pt x="1728" y="22"/>
                  </a:lnTo>
                  <a:lnTo>
                    <a:pt x="1678" y="30"/>
                  </a:lnTo>
                  <a:lnTo>
                    <a:pt x="1628" y="40"/>
                  </a:lnTo>
                  <a:lnTo>
                    <a:pt x="1580" y="52"/>
                  </a:lnTo>
                  <a:lnTo>
                    <a:pt x="1530" y="64"/>
                  </a:lnTo>
                  <a:lnTo>
                    <a:pt x="1482" y="76"/>
                  </a:lnTo>
                  <a:lnTo>
                    <a:pt x="1434" y="90"/>
                  </a:lnTo>
                  <a:lnTo>
                    <a:pt x="1386" y="106"/>
                  </a:lnTo>
                  <a:lnTo>
                    <a:pt x="1338" y="122"/>
                  </a:lnTo>
                  <a:lnTo>
                    <a:pt x="1292" y="140"/>
                  </a:lnTo>
                  <a:lnTo>
                    <a:pt x="1246" y="160"/>
                  </a:lnTo>
                  <a:lnTo>
                    <a:pt x="1200" y="180"/>
                  </a:lnTo>
                  <a:lnTo>
                    <a:pt x="1156" y="200"/>
                  </a:lnTo>
                  <a:lnTo>
                    <a:pt x="1112" y="222"/>
                  </a:lnTo>
                  <a:lnTo>
                    <a:pt x="1068" y="246"/>
                  </a:lnTo>
                  <a:lnTo>
                    <a:pt x="982" y="294"/>
                  </a:lnTo>
                  <a:lnTo>
                    <a:pt x="900" y="348"/>
                  </a:lnTo>
                  <a:lnTo>
                    <a:pt x="820" y="404"/>
                  </a:lnTo>
                  <a:lnTo>
                    <a:pt x="742" y="466"/>
                  </a:lnTo>
                  <a:lnTo>
                    <a:pt x="668" y="530"/>
                  </a:lnTo>
                  <a:lnTo>
                    <a:pt x="598" y="598"/>
                  </a:lnTo>
                  <a:lnTo>
                    <a:pt x="530" y="668"/>
                  </a:lnTo>
                  <a:lnTo>
                    <a:pt x="466" y="742"/>
                  </a:lnTo>
                  <a:lnTo>
                    <a:pt x="406" y="818"/>
                  </a:lnTo>
                  <a:lnTo>
                    <a:pt x="348" y="898"/>
                  </a:lnTo>
                  <a:lnTo>
                    <a:pt x="296" y="982"/>
                  </a:lnTo>
                  <a:lnTo>
                    <a:pt x="246" y="1068"/>
                  </a:lnTo>
                  <a:lnTo>
                    <a:pt x="224" y="1110"/>
                  </a:lnTo>
                  <a:lnTo>
                    <a:pt x="202" y="1156"/>
                  </a:lnTo>
                  <a:lnTo>
                    <a:pt x="180" y="1200"/>
                  </a:lnTo>
                  <a:lnTo>
                    <a:pt x="160" y="1246"/>
                  </a:lnTo>
                  <a:lnTo>
                    <a:pt x="142" y="1292"/>
                  </a:lnTo>
                  <a:lnTo>
                    <a:pt x="124" y="1338"/>
                  </a:lnTo>
                  <a:lnTo>
                    <a:pt x="108" y="1384"/>
                  </a:lnTo>
                  <a:lnTo>
                    <a:pt x="92" y="1432"/>
                  </a:lnTo>
                  <a:lnTo>
                    <a:pt x="78" y="1480"/>
                  </a:lnTo>
                  <a:lnTo>
                    <a:pt x="64" y="1530"/>
                  </a:lnTo>
                  <a:lnTo>
                    <a:pt x="52" y="1578"/>
                  </a:lnTo>
                  <a:lnTo>
                    <a:pt x="42" y="1628"/>
                  </a:lnTo>
                  <a:lnTo>
                    <a:pt x="32" y="1678"/>
                  </a:lnTo>
                  <a:lnTo>
                    <a:pt x="24" y="1728"/>
                  </a:lnTo>
                  <a:lnTo>
                    <a:pt x="16" y="1778"/>
                  </a:lnTo>
                  <a:lnTo>
                    <a:pt x="10" y="1830"/>
                  </a:lnTo>
                  <a:lnTo>
                    <a:pt x="6" y="1882"/>
                  </a:lnTo>
                  <a:lnTo>
                    <a:pt x="2" y="1934"/>
                  </a:lnTo>
                  <a:lnTo>
                    <a:pt x="0" y="1986"/>
                  </a:lnTo>
                  <a:lnTo>
                    <a:pt x="0" y="2038"/>
                  </a:lnTo>
                  <a:lnTo>
                    <a:pt x="0" y="2038"/>
                  </a:lnTo>
                  <a:lnTo>
                    <a:pt x="0" y="2090"/>
                  </a:lnTo>
                  <a:lnTo>
                    <a:pt x="2" y="2144"/>
                  </a:lnTo>
                  <a:lnTo>
                    <a:pt x="6" y="2196"/>
                  </a:lnTo>
                  <a:lnTo>
                    <a:pt x="10" y="2246"/>
                  </a:lnTo>
                  <a:lnTo>
                    <a:pt x="16" y="2298"/>
                  </a:lnTo>
                  <a:lnTo>
                    <a:pt x="24" y="2348"/>
                  </a:lnTo>
                  <a:lnTo>
                    <a:pt x="32" y="2398"/>
                  </a:lnTo>
                  <a:lnTo>
                    <a:pt x="42" y="2448"/>
                  </a:lnTo>
                  <a:lnTo>
                    <a:pt x="52" y="2498"/>
                  </a:lnTo>
                  <a:lnTo>
                    <a:pt x="64" y="2548"/>
                  </a:lnTo>
                  <a:lnTo>
                    <a:pt x="78" y="2596"/>
                  </a:lnTo>
                  <a:lnTo>
                    <a:pt x="92" y="2644"/>
                  </a:lnTo>
                  <a:lnTo>
                    <a:pt x="108" y="2692"/>
                  </a:lnTo>
                  <a:lnTo>
                    <a:pt x="124" y="2738"/>
                  </a:lnTo>
                  <a:lnTo>
                    <a:pt x="142" y="2786"/>
                  </a:lnTo>
                  <a:lnTo>
                    <a:pt x="160" y="2832"/>
                  </a:lnTo>
                  <a:lnTo>
                    <a:pt x="180" y="2876"/>
                  </a:lnTo>
                  <a:lnTo>
                    <a:pt x="202" y="2922"/>
                  </a:lnTo>
                  <a:lnTo>
                    <a:pt x="224" y="2966"/>
                  </a:lnTo>
                  <a:lnTo>
                    <a:pt x="246" y="3010"/>
                  </a:lnTo>
                  <a:lnTo>
                    <a:pt x="296" y="3096"/>
                  </a:lnTo>
                  <a:lnTo>
                    <a:pt x="348" y="3178"/>
                  </a:lnTo>
                  <a:lnTo>
                    <a:pt x="406" y="3258"/>
                  </a:lnTo>
                  <a:lnTo>
                    <a:pt x="466" y="3334"/>
                  </a:lnTo>
                  <a:lnTo>
                    <a:pt x="530" y="3408"/>
                  </a:lnTo>
                  <a:lnTo>
                    <a:pt x="598" y="3480"/>
                  </a:lnTo>
                  <a:lnTo>
                    <a:pt x="668" y="3548"/>
                  </a:lnTo>
                  <a:lnTo>
                    <a:pt x="742" y="3612"/>
                  </a:lnTo>
                  <a:lnTo>
                    <a:pt x="820" y="3672"/>
                  </a:lnTo>
                  <a:lnTo>
                    <a:pt x="900" y="3728"/>
                  </a:lnTo>
                  <a:lnTo>
                    <a:pt x="982" y="3782"/>
                  </a:lnTo>
                  <a:lnTo>
                    <a:pt x="1068" y="3832"/>
                  </a:lnTo>
                  <a:lnTo>
                    <a:pt x="1112" y="3854"/>
                  </a:lnTo>
                  <a:lnTo>
                    <a:pt x="1156" y="3876"/>
                  </a:lnTo>
                  <a:lnTo>
                    <a:pt x="1200" y="3898"/>
                  </a:lnTo>
                  <a:lnTo>
                    <a:pt x="1246" y="3918"/>
                  </a:lnTo>
                  <a:lnTo>
                    <a:pt x="1292" y="3936"/>
                  </a:lnTo>
                  <a:lnTo>
                    <a:pt x="1338" y="3954"/>
                  </a:lnTo>
                  <a:lnTo>
                    <a:pt x="1386" y="3970"/>
                  </a:lnTo>
                  <a:lnTo>
                    <a:pt x="1434" y="3986"/>
                  </a:lnTo>
                  <a:lnTo>
                    <a:pt x="1482" y="4000"/>
                  </a:lnTo>
                  <a:lnTo>
                    <a:pt x="1530" y="4014"/>
                  </a:lnTo>
                  <a:lnTo>
                    <a:pt x="1580" y="4026"/>
                  </a:lnTo>
                  <a:lnTo>
                    <a:pt x="1628" y="4036"/>
                  </a:lnTo>
                  <a:lnTo>
                    <a:pt x="1678" y="4046"/>
                  </a:lnTo>
                  <a:lnTo>
                    <a:pt x="1728" y="4054"/>
                  </a:lnTo>
                  <a:lnTo>
                    <a:pt x="1780" y="4062"/>
                  </a:lnTo>
                  <a:lnTo>
                    <a:pt x="1830" y="4068"/>
                  </a:lnTo>
                  <a:lnTo>
                    <a:pt x="1882" y="4072"/>
                  </a:lnTo>
                  <a:lnTo>
                    <a:pt x="1934" y="4076"/>
                  </a:lnTo>
                  <a:lnTo>
                    <a:pt x="1986" y="4078"/>
                  </a:lnTo>
                  <a:lnTo>
                    <a:pt x="2039" y="4078"/>
                  </a:lnTo>
                  <a:lnTo>
                    <a:pt x="2039" y="4078"/>
                  </a:lnTo>
                  <a:close/>
                  <a:moveTo>
                    <a:pt x="2039" y="284"/>
                  </a:moveTo>
                  <a:lnTo>
                    <a:pt x="2039" y="284"/>
                  </a:lnTo>
                  <a:lnTo>
                    <a:pt x="2129" y="286"/>
                  </a:lnTo>
                  <a:lnTo>
                    <a:pt x="2217" y="292"/>
                  </a:lnTo>
                  <a:lnTo>
                    <a:pt x="2305" y="304"/>
                  </a:lnTo>
                  <a:lnTo>
                    <a:pt x="2391" y="320"/>
                  </a:lnTo>
                  <a:lnTo>
                    <a:pt x="2477" y="338"/>
                  </a:lnTo>
                  <a:lnTo>
                    <a:pt x="2559" y="362"/>
                  </a:lnTo>
                  <a:lnTo>
                    <a:pt x="2641" y="390"/>
                  </a:lnTo>
                  <a:lnTo>
                    <a:pt x="2721" y="422"/>
                  </a:lnTo>
                  <a:lnTo>
                    <a:pt x="2799" y="456"/>
                  </a:lnTo>
                  <a:lnTo>
                    <a:pt x="2873" y="496"/>
                  </a:lnTo>
                  <a:lnTo>
                    <a:pt x="2947" y="538"/>
                  </a:lnTo>
                  <a:lnTo>
                    <a:pt x="3019" y="584"/>
                  </a:lnTo>
                  <a:lnTo>
                    <a:pt x="3087" y="632"/>
                  </a:lnTo>
                  <a:lnTo>
                    <a:pt x="3153" y="684"/>
                  </a:lnTo>
                  <a:lnTo>
                    <a:pt x="3217" y="740"/>
                  </a:lnTo>
                  <a:lnTo>
                    <a:pt x="3279" y="798"/>
                  </a:lnTo>
                  <a:lnTo>
                    <a:pt x="3337" y="860"/>
                  </a:lnTo>
                  <a:lnTo>
                    <a:pt x="3391" y="922"/>
                  </a:lnTo>
                  <a:lnTo>
                    <a:pt x="3443" y="990"/>
                  </a:lnTo>
                  <a:lnTo>
                    <a:pt x="3493" y="1058"/>
                  </a:lnTo>
                  <a:lnTo>
                    <a:pt x="3539" y="1130"/>
                  </a:lnTo>
                  <a:lnTo>
                    <a:pt x="3581" y="1202"/>
                  </a:lnTo>
                  <a:lnTo>
                    <a:pt x="3619" y="1278"/>
                  </a:lnTo>
                  <a:lnTo>
                    <a:pt x="3655" y="1356"/>
                  </a:lnTo>
                  <a:lnTo>
                    <a:pt x="3687" y="1436"/>
                  </a:lnTo>
                  <a:lnTo>
                    <a:pt x="3713" y="1518"/>
                  </a:lnTo>
                  <a:lnTo>
                    <a:pt x="3737" y="1600"/>
                  </a:lnTo>
                  <a:lnTo>
                    <a:pt x="3757" y="1686"/>
                  </a:lnTo>
                  <a:lnTo>
                    <a:pt x="3773" y="1772"/>
                  </a:lnTo>
                  <a:lnTo>
                    <a:pt x="3783" y="1860"/>
                  </a:lnTo>
                  <a:lnTo>
                    <a:pt x="3791" y="1948"/>
                  </a:lnTo>
                  <a:lnTo>
                    <a:pt x="3793" y="2038"/>
                  </a:lnTo>
                  <a:lnTo>
                    <a:pt x="3793" y="2038"/>
                  </a:lnTo>
                  <a:lnTo>
                    <a:pt x="3791" y="2128"/>
                  </a:lnTo>
                  <a:lnTo>
                    <a:pt x="3783" y="2218"/>
                  </a:lnTo>
                  <a:lnTo>
                    <a:pt x="3773" y="2306"/>
                  </a:lnTo>
                  <a:lnTo>
                    <a:pt x="3757" y="2392"/>
                  </a:lnTo>
                  <a:lnTo>
                    <a:pt x="3737" y="2476"/>
                  </a:lnTo>
                  <a:lnTo>
                    <a:pt x="3713" y="2560"/>
                  </a:lnTo>
                  <a:lnTo>
                    <a:pt x="3687" y="2642"/>
                  </a:lnTo>
                  <a:lnTo>
                    <a:pt x="3655" y="2720"/>
                  </a:lnTo>
                  <a:lnTo>
                    <a:pt x="3619" y="2798"/>
                  </a:lnTo>
                  <a:lnTo>
                    <a:pt x="3581" y="2874"/>
                  </a:lnTo>
                  <a:lnTo>
                    <a:pt x="3539" y="2948"/>
                  </a:lnTo>
                  <a:lnTo>
                    <a:pt x="3493" y="3018"/>
                  </a:lnTo>
                  <a:lnTo>
                    <a:pt x="3443" y="3088"/>
                  </a:lnTo>
                  <a:lnTo>
                    <a:pt x="3391" y="3154"/>
                  </a:lnTo>
                  <a:lnTo>
                    <a:pt x="3337" y="3218"/>
                  </a:lnTo>
                  <a:lnTo>
                    <a:pt x="3279" y="3278"/>
                  </a:lnTo>
                  <a:lnTo>
                    <a:pt x="3217" y="3336"/>
                  </a:lnTo>
                  <a:lnTo>
                    <a:pt x="3153" y="3392"/>
                  </a:lnTo>
                  <a:lnTo>
                    <a:pt x="3087" y="3444"/>
                  </a:lnTo>
                  <a:lnTo>
                    <a:pt x="3019" y="3494"/>
                  </a:lnTo>
                  <a:lnTo>
                    <a:pt x="2947" y="3538"/>
                  </a:lnTo>
                  <a:lnTo>
                    <a:pt x="2873" y="3580"/>
                  </a:lnTo>
                  <a:lnTo>
                    <a:pt x="2799" y="3620"/>
                  </a:lnTo>
                  <a:lnTo>
                    <a:pt x="2721" y="3654"/>
                  </a:lnTo>
                  <a:lnTo>
                    <a:pt x="2641" y="3686"/>
                  </a:lnTo>
                  <a:lnTo>
                    <a:pt x="2559" y="3714"/>
                  </a:lnTo>
                  <a:lnTo>
                    <a:pt x="2477" y="3738"/>
                  </a:lnTo>
                  <a:lnTo>
                    <a:pt x="2391" y="3758"/>
                  </a:lnTo>
                  <a:lnTo>
                    <a:pt x="2305" y="3772"/>
                  </a:lnTo>
                  <a:lnTo>
                    <a:pt x="2217" y="3784"/>
                  </a:lnTo>
                  <a:lnTo>
                    <a:pt x="2129" y="3790"/>
                  </a:lnTo>
                  <a:lnTo>
                    <a:pt x="2039" y="3794"/>
                  </a:lnTo>
                  <a:lnTo>
                    <a:pt x="2039" y="3794"/>
                  </a:lnTo>
                  <a:lnTo>
                    <a:pt x="1948" y="3790"/>
                  </a:lnTo>
                  <a:lnTo>
                    <a:pt x="1860" y="3784"/>
                  </a:lnTo>
                  <a:lnTo>
                    <a:pt x="1772" y="3772"/>
                  </a:lnTo>
                  <a:lnTo>
                    <a:pt x="1686" y="3758"/>
                  </a:lnTo>
                  <a:lnTo>
                    <a:pt x="1602" y="3738"/>
                  </a:lnTo>
                  <a:lnTo>
                    <a:pt x="1518" y="3714"/>
                  </a:lnTo>
                  <a:lnTo>
                    <a:pt x="1436" y="3686"/>
                  </a:lnTo>
                  <a:lnTo>
                    <a:pt x="1356" y="3654"/>
                  </a:lnTo>
                  <a:lnTo>
                    <a:pt x="1280" y="3620"/>
                  </a:lnTo>
                  <a:lnTo>
                    <a:pt x="1204" y="3580"/>
                  </a:lnTo>
                  <a:lnTo>
                    <a:pt x="1130" y="3538"/>
                  </a:lnTo>
                  <a:lnTo>
                    <a:pt x="1058" y="3494"/>
                  </a:lnTo>
                  <a:lnTo>
                    <a:pt x="990" y="3444"/>
                  </a:lnTo>
                  <a:lnTo>
                    <a:pt x="924" y="3392"/>
                  </a:lnTo>
                  <a:lnTo>
                    <a:pt x="860" y="3336"/>
                  </a:lnTo>
                  <a:lnTo>
                    <a:pt x="798" y="3278"/>
                  </a:lnTo>
                  <a:lnTo>
                    <a:pt x="740" y="3218"/>
                  </a:lnTo>
                  <a:lnTo>
                    <a:pt x="686" y="3154"/>
                  </a:lnTo>
                  <a:lnTo>
                    <a:pt x="634" y="3088"/>
                  </a:lnTo>
                  <a:lnTo>
                    <a:pt x="584" y="3018"/>
                  </a:lnTo>
                  <a:lnTo>
                    <a:pt x="538" y="2948"/>
                  </a:lnTo>
                  <a:lnTo>
                    <a:pt x="496" y="2874"/>
                  </a:lnTo>
                  <a:lnTo>
                    <a:pt x="458" y="2798"/>
                  </a:lnTo>
                  <a:lnTo>
                    <a:pt x="422" y="2720"/>
                  </a:lnTo>
                  <a:lnTo>
                    <a:pt x="392" y="2642"/>
                  </a:lnTo>
                  <a:lnTo>
                    <a:pt x="364" y="2560"/>
                  </a:lnTo>
                  <a:lnTo>
                    <a:pt x="340" y="2476"/>
                  </a:lnTo>
                  <a:lnTo>
                    <a:pt x="320" y="2392"/>
                  </a:lnTo>
                  <a:lnTo>
                    <a:pt x="304" y="2306"/>
                  </a:lnTo>
                  <a:lnTo>
                    <a:pt x="294" y="2218"/>
                  </a:lnTo>
                  <a:lnTo>
                    <a:pt x="286" y="2128"/>
                  </a:lnTo>
                  <a:lnTo>
                    <a:pt x="284" y="2038"/>
                  </a:lnTo>
                  <a:lnTo>
                    <a:pt x="284" y="2038"/>
                  </a:lnTo>
                  <a:lnTo>
                    <a:pt x="286" y="1948"/>
                  </a:lnTo>
                  <a:lnTo>
                    <a:pt x="294" y="1860"/>
                  </a:lnTo>
                  <a:lnTo>
                    <a:pt x="304" y="1772"/>
                  </a:lnTo>
                  <a:lnTo>
                    <a:pt x="320" y="1686"/>
                  </a:lnTo>
                  <a:lnTo>
                    <a:pt x="340" y="1600"/>
                  </a:lnTo>
                  <a:lnTo>
                    <a:pt x="364" y="1518"/>
                  </a:lnTo>
                  <a:lnTo>
                    <a:pt x="392" y="1436"/>
                  </a:lnTo>
                  <a:lnTo>
                    <a:pt x="422" y="1356"/>
                  </a:lnTo>
                  <a:lnTo>
                    <a:pt x="458" y="1278"/>
                  </a:lnTo>
                  <a:lnTo>
                    <a:pt x="496" y="1202"/>
                  </a:lnTo>
                  <a:lnTo>
                    <a:pt x="538" y="1130"/>
                  </a:lnTo>
                  <a:lnTo>
                    <a:pt x="584" y="1058"/>
                  </a:lnTo>
                  <a:lnTo>
                    <a:pt x="634" y="990"/>
                  </a:lnTo>
                  <a:lnTo>
                    <a:pt x="686" y="922"/>
                  </a:lnTo>
                  <a:lnTo>
                    <a:pt x="740" y="860"/>
                  </a:lnTo>
                  <a:lnTo>
                    <a:pt x="798" y="798"/>
                  </a:lnTo>
                  <a:lnTo>
                    <a:pt x="860" y="740"/>
                  </a:lnTo>
                  <a:lnTo>
                    <a:pt x="924" y="684"/>
                  </a:lnTo>
                  <a:lnTo>
                    <a:pt x="990" y="632"/>
                  </a:lnTo>
                  <a:lnTo>
                    <a:pt x="1058" y="584"/>
                  </a:lnTo>
                  <a:lnTo>
                    <a:pt x="1130" y="538"/>
                  </a:lnTo>
                  <a:lnTo>
                    <a:pt x="1204" y="496"/>
                  </a:lnTo>
                  <a:lnTo>
                    <a:pt x="1280" y="456"/>
                  </a:lnTo>
                  <a:lnTo>
                    <a:pt x="1356" y="422"/>
                  </a:lnTo>
                  <a:lnTo>
                    <a:pt x="1436" y="390"/>
                  </a:lnTo>
                  <a:lnTo>
                    <a:pt x="1518" y="362"/>
                  </a:lnTo>
                  <a:lnTo>
                    <a:pt x="1602" y="338"/>
                  </a:lnTo>
                  <a:lnTo>
                    <a:pt x="1686" y="320"/>
                  </a:lnTo>
                  <a:lnTo>
                    <a:pt x="1772" y="304"/>
                  </a:lnTo>
                  <a:lnTo>
                    <a:pt x="1860" y="292"/>
                  </a:lnTo>
                  <a:lnTo>
                    <a:pt x="1948" y="286"/>
                  </a:lnTo>
                  <a:lnTo>
                    <a:pt x="2039" y="284"/>
                  </a:lnTo>
                  <a:lnTo>
                    <a:pt x="2039" y="284"/>
                  </a:lnTo>
                  <a:close/>
                </a:path>
              </a:pathLst>
            </a:cu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grpSp>
      <p:grpSp>
        <p:nvGrpSpPr>
          <p:cNvPr id="8" name="Google Shape;3654;p90"/>
          <p:cNvGrpSpPr/>
          <p:nvPr/>
        </p:nvGrpSpPr>
        <p:grpSpPr>
          <a:xfrm>
            <a:off x="4451422" y="2061177"/>
            <a:ext cx="479290" cy="479514"/>
            <a:chOff x="988" y="0"/>
            <a:chExt cx="6700" cy="6704"/>
          </a:xfrm>
        </p:grpSpPr>
        <p:sp>
          <p:nvSpPr>
            <p:cNvPr id="133" name="Google Shape;3655;p90"/>
            <p:cNvSpPr/>
            <p:nvPr/>
          </p:nvSpPr>
          <p:spPr>
            <a:xfrm>
              <a:off x="988" y="0"/>
              <a:ext cx="6700" cy="6704"/>
            </a:xfrm>
            <a:custGeom>
              <a:avLst/>
              <a:gdLst/>
              <a:ahLst/>
              <a:cxnLst/>
              <a:rect l="l" t="t" r="r" b="b"/>
              <a:pathLst>
                <a:path w="6700" h="6704" extrusionOk="0">
                  <a:moveTo>
                    <a:pt x="0" y="0"/>
                  </a:moveTo>
                  <a:lnTo>
                    <a:pt x="0" y="6704"/>
                  </a:lnTo>
                  <a:lnTo>
                    <a:pt x="6700" y="6704"/>
                  </a:lnTo>
                  <a:lnTo>
                    <a:pt x="6700" y="0"/>
                  </a:lnTo>
                  <a:lnTo>
                    <a:pt x="0" y="0"/>
                  </a:lnTo>
                  <a:close/>
                  <a:moveTo>
                    <a:pt x="284" y="286"/>
                  </a:moveTo>
                  <a:lnTo>
                    <a:pt x="6414" y="286"/>
                  </a:lnTo>
                  <a:lnTo>
                    <a:pt x="6414" y="1048"/>
                  </a:lnTo>
                  <a:lnTo>
                    <a:pt x="1046" y="1048"/>
                  </a:lnTo>
                  <a:lnTo>
                    <a:pt x="1046" y="6418"/>
                  </a:lnTo>
                  <a:lnTo>
                    <a:pt x="284" y="6418"/>
                  </a:lnTo>
                  <a:lnTo>
                    <a:pt x="284" y="286"/>
                  </a:lnTo>
                  <a:close/>
                  <a:moveTo>
                    <a:pt x="2091" y="6418"/>
                  </a:moveTo>
                  <a:lnTo>
                    <a:pt x="1332" y="6418"/>
                  </a:lnTo>
                  <a:lnTo>
                    <a:pt x="1332" y="1334"/>
                  </a:lnTo>
                  <a:lnTo>
                    <a:pt x="6414" y="1334"/>
                  </a:lnTo>
                  <a:lnTo>
                    <a:pt x="6414" y="2094"/>
                  </a:lnTo>
                  <a:lnTo>
                    <a:pt x="2091" y="2094"/>
                  </a:lnTo>
                  <a:lnTo>
                    <a:pt x="2091" y="6418"/>
                  </a:lnTo>
                  <a:close/>
                  <a:moveTo>
                    <a:pt x="2377" y="6418"/>
                  </a:moveTo>
                  <a:lnTo>
                    <a:pt x="2377" y="2380"/>
                  </a:lnTo>
                  <a:lnTo>
                    <a:pt x="6414" y="2380"/>
                  </a:lnTo>
                  <a:lnTo>
                    <a:pt x="6414" y="6418"/>
                  </a:lnTo>
                  <a:lnTo>
                    <a:pt x="2377" y="6418"/>
                  </a:lnTo>
                  <a:close/>
                </a:path>
              </a:pathLst>
            </a:cu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34" name="Google Shape;3656;p90"/>
            <p:cNvSpPr/>
            <p:nvPr/>
          </p:nvSpPr>
          <p:spPr>
            <a:xfrm>
              <a:off x="4277" y="3006"/>
              <a:ext cx="2225" cy="2706"/>
            </a:xfrm>
            <a:custGeom>
              <a:avLst/>
              <a:gdLst/>
              <a:ahLst/>
              <a:cxnLst/>
              <a:rect l="l" t="t" r="r" b="b"/>
              <a:pathLst>
                <a:path w="2225" h="2706" extrusionOk="0">
                  <a:moveTo>
                    <a:pt x="1785" y="672"/>
                  </a:moveTo>
                  <a:lnTo>
                    <a:pt x="1785" y="672"/>
                  </a:lnTo>
                  <a:lnTo>
                    <a:pt x="1783" y="638"/>
                  </a:lnTo>
                  <a:lnTo>
                    <a:pt x="1781" y="604"/>
                  </a:lnTo>
                  <a:lnTo>
                    <a:pt x="1777" y="570"/>
                  </a:lnTo>
                  <a:lnTo>
                    <a:pt x="1771" y="538"/>
                  </a:lnTo>
                  <a:lnTo>
                    <a:pt x="1763" y="504"/>
                  </a:lnTo>
                  <a:lnTo>
                    <a:pt x="1755" y="472"/>
                  </a:lnTo>
                  <a:lnTo>
                    <a:pt x="1743" y="442"/>
                  </a:lnTo>
                  <a:lnTo>
                    <a:pt x="1732" y="410"/>
                  </a:lnTo>
                  <a:lnTo>
                    <a:pt x="1720" y="382"/>
                  </a:lnTo>
                  <a:lnTo>
                    <a:pt x="1704" y="352"/>
                  </a:lnTo>
                  <a:lnTo>
                    <a:pt x="1688" y="324"/>
                  </a:lnTo>
                  <a:lnTo>
                    <a:pt x="1670" y="296"/>
                  </a:lnTo>
                  <a:lnTo>
                    <a:pt x="1652" y="270"/>
                  </a:lnTo>
                  <a:lnTo>
                    <a:pt x="1632" y="244"/>
                  </a:lnTo>
                  <a:lnTo>
                    <a:pt x="1610" y="220"/>
                  </a:lnTo>
                  <a:lnTo>
                    <a:pt x="1588" y="198"/>
                  </a:lnTo>
                  <a:lnTo>
                    <a:pt x="1564" y="174"/>
                  </a:lnTo>
                  <a:lnTo>
                    <a:pt x="1540" y="154"/>
                  </a:lnTo>
                  <a:lnTo>
                    <a:pt x="1516" y="134"/>
                  </a:lnTo>
                  <a:lnTo>
                    <a:pt x="1488" y="116"/>
                  </a:lnTo>
                  <a:lnTo>
                    <a:pt x="1462" y="98"/>
                  </a:lnTo>
                  <a:lnTo>
                    <a:pt x="1434" y="82"/>
                  </a:lnTo>
                  <a:lnTo>
                    <a:pt x="1404" y="66"/>
                  </a:lnTo>
                  <a:lnTo>
                    <a:pt x="1374" y="52"/>
                  </a:lnTo>
                  <a:lnTo>
                    <a:pt x="1344" y="40"/>
                  </a:lnTo>
                  <a:lnTo>
                    <a:pt x="1312" y="30"/>
                  </a:lnTo>
                  <a:lnTo>
                    <a:pt x="1280" y="22"/>
                  </a:lnTo>
                  <a:lnTo>
                    <a:pt x="1248" y="14"/>
                  </a:lnTo>
                  <a:lnTo>
                    <a:pt x="1216" y="8"/>
                  </a:lnTo>
                  <a:lnTo>
                    <a:pt x="1182" y="4"/>
                  </a:lnTo>
                  <a:lnTo>
                    <a:pt x="1148" y="0"/>
                  </a:lnTo>
                  <a:lnTo>
                    <a:pt x="1114" y="0"/>
                  </a:lnTo>
                  <a:lnTo>
                    <a:pt x="1114" y="0"/>
                  </a:lnTo>
                  <a:lnTo>
                    <a:pt x="1078" y="0"/>
                  </a:lnTo>
                  <a:lnTo>
                    <a:pt x="1044" y="4"/>
                  </a:lnTo>
                  <a:lnTo>
                    <a:pt x="1010" y="8"/>
                  </a:lnTo>
                  <a:lnTo>
                    <a:pt x="978" y="14"/>
                  </a:lnTo>
                  <a:lnTo>
                    <a:pt x="946" y="22"/>
                  </a:lnTo>
                  <a:lnTo>
                    <a:pt x="914" y="30"/>
                  </a:lnTo>
                  <a:lnTo>
                    <a:pt x="882" y="40"/>
                  </a:lnTo>
                  <a:lnTo>
                    <a:pt x="852" y="52"/>
                  </a:lnTo>
                  <a:lnTo>
                    <a:pt x="822" y="66"/>
                  </a:lnTo>
                  <a:lnTo>
                    <a:pt x="792" y="82"/>
                  </a:lnTo>
                  <a:lnTo>
                    <a:pt x="764" y="98"/>
                  </a:lnTo>
                  <a:lnTo>
                    <a:pt x="738" y="116"/>
                  </a:lnTo>
                  <a:lnTo>
                    <a:pt x="712" y="134"/>
                  </a:lnTo>
                  <a:lnTo>
                    <a:pt x="686" y="154"/>
                  </a:lnTo>
                  <a:lnTo>
                    <a:pt x="662" y="174"/>
                  </a:lnTo>
                  <a:lnTo>
                    <a:pt x="638" y="198"/>
                  </a:lnTo>
                  <a:lnTo>
                    <a:pt x="616" y="220"/>
                  </a:lnTo>
                  <a:lnTo>
                    <a:pt x="594" y="244"/>
                  </a:lnTo>
                  <a:lnTo>
                    <a:pt x="574" y="270"/>
                  </a:lnTo>
                  <a:lnTo>
                    <a:pt x="556" y="296"/>
                  </a:lnTo>
                  <a:lnTo>
                    <a:pt x="538" y="324"/>
                  </a:lnTo>
                  <a:lnTo>
                    <a:pt x="522" y="352"/>
                  </a:lnTo>
                  <a:lnTo>
                    <a:pt x="508" y="382"/>
                  </a:lnTo>
                  <a:lnTo>
                    <a:pt x="494" y="410"/>
                  </a:lnTo>
                  <a:lnTo>
                    <a:pt x="482" y="442"/>
                  </a:lnTo>
                  <a:lnTo>
                    <a:pt x="472" y="472"/>
                  </a:lnTo>
                  <a:lnTo>
                    <a:pt x="462" y="504"/>
                  </a:lnTo>
                  <a:lnTo>
                    <a:pt x="454" y="538"/>
                  </a:lnTo>
                  <a:lnTo>
                    <a:pt x="448" y="570"/>
                  </a:lnTo>
                  <a:lnTo>
                    <a:pt x="444" y="604"/>
                  </a:lnTo>
                  <a:lnTo>
                    <a:pt x="442" y="638"/>
                  </a:lnTo>
                  <a:lnTo>
                    <a:pt x="440" y="672"/>
                  </a:lnTo>
                  <a:lnTo>
                    <a:pt x="440" y="984"/>
                  </a:lnTo>
                  <a:lnTo>
                    <a:pt x="0" y="984"/>
                  </a:lnTo>
                  <a:lnTo>
                    <a:pt x="0" y="2706"/>
                  </a:lnTo>
                  <a:lnTo>
                    <a:pt x="2225" y="2706"/>
                  </a:lnTo>
                  <a:lnTo>
                    <a:pt x="2225" y="984"/>
                  </a:lnTo>
                  <a:lnTo>
                    <a:pt x="1785" y="984"/>
                  </a:lnTo>
                  <a:lnTo>
                    <a:pt x="1785" y="672"/>
                  </a:lnTo>
                  <a:close/>
                  <a:moveTo>
                    <a:pt x="726" y="672"/>
                  </a:moveTo>
                  <a:lnTo>
                    <a:pt x="726" y="672"/>
                  </a:lnTo>
                  <a:lnTo>
                    <a:pt x="728" y="632"/>
                  </a:lnTo>
                  <a:lnTo>
                    <a:pt x="734" y="594"/>
                  </a:lnTo>
                  <a:lnTo>
                    <a:pt x="744" y="558"/>
                  </a:lnTo>
                  <a:lnTo>
                    <a:pt x="758" y="522"/>
                  </a:lnTo>
                  <a:lnTo>
                    <a:pt x="774" y="488"/>
                  </a:lnTo>
                  <a:lnTo>
                    <a:pt x="792" y="456"/>
                  </a:lnTo>
                  <a:lnTo>
                    <a:pt x="816" y="426"/>
                  </a:lnTo>
                  <a:lnTo>
                    <a:pt x="840" y="400"/>
                  </a:lnTo>
                  <a:lnTo>
                    <a:pt x="868" y="374"/>
                  </a:lnTo>
                  <a:lnTo>
                    <a:pt x="898" y="352"/>
                  </a:lnTo>
                  <a:lnTo>
                    <a:pt x="930" y="332"/>
                  </a:lnTo>
                  <a:lnTo>
                    <a:pt x="962" y="316"/>
                  </a:lnTo>
                  <a:lnTo>
                    <a:pt x="998" y="304"/>
                  </a:lnTo>
                  <a:lnTo>
                    <a:pt x="1036" y="294"/>
                  </a:lnTo>
                  <a:lnTo>
                    <a:pt x="1074" y="288"/>
                  </a:lnTo>
                  <a:lnTo>
                    <a:pt x="1114" y="286"/>
                  </a:lnTo>
                  <a:lnTo>
                    <a:pt x="1114" y="286"/>
                  </a:lnTo>
                  <a:lnTo>
                    <a:pt x="1152" y="288"/>
                  </a:lnTo>
                  <a:lnTo>
                    <a:pt x="1190" y="294"/>
                  </a:lnTo>
                  <a:lnTo>
                    <a:pt x="1228" y="304"/>
                  </a:lnTo>
                  <a:lnTo>
                    <a:pt x="1264" y="316"/>
                  </a:lnTo>
                  <a:lnTo>
                    <a:pt x="1298" y="332"/>
                  </a:lnTo>
                  <a:lnTo>
                    <a:pt x="1330" y="352"/>
                  </a:lnTo>
                  <a:lnTo>
                    <a:pt x="1358" y="374"/>
                  </a:lnTo>
                  <a:lnTo>
                    <a:pt x="1386" y="400"/>
                  </a:lnTo>
                  <a:lnTo>
                    <a:pt x="1412" y="426"/>
                  </a:lnTo>
                  <a:lnTo>
                    <a:pt x="1434" y="456"/>
                  </a:lnTo>
                  <a:lnTo>
                    <a:pt x="1452" y="488"/>
                  </a:lnTo>
                  <a:lnTo>
                    <a:pt x="1470" y="522"/>
                  </a:lnTo>
                  <a:lnTo>
                    <a:pt x="1482" y="558"/>
                  </a:lnTo>
                  <a:lnTo>
                    <a:pt x="1492" y="594"/>
                  </a:lnTo>
                  <a:lnTo>
                    <a:pt x="1498" y="632"/>
                  </a:lnTo>
                  <a:lnTo>
                    <a:pt x="1500" y="672"/>
                  </a:lnTo>
                  <a:lnTo>
                    <a:pt x="1500" y="984"/>
                  </a:lnTo>
                  <a:lnTo>
                    <a:pt x="726" y="984"/>
                  </a:lnTo>
                  <a:lnTo>
                    <a:pt x="726" y="672"/>
                  </a:lnTo>
                  <a:close/>
                  <a:moveTo>
                    <a:pt x="1939" y="2420"/>
                  </a:moveTo>
                  <a:lnTo>
                    <a:pt x="286" y="2420"/>
                  </a:lnTo>
                  <a:lnTo>
                    <a:pt x="286" y="1270"/>
                  </a:lnTo>
                  <a:lnTo>
                    <a:pt x="1939" y="1270"/>
                  </a:lnTo>
                  <a:lnTo>
                    <a:pt x="1939" y="2420"/>
                  </a:lnTo>
                  <a:close/>
                </a:path>
              </a:pathLst>
            </a:cu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35" name="Google Shape;3657;p90"/>
            <p:cNvSpPr/>
            <p:nvPr/>
          </p:nvSpPr>
          <p:spPr>
            <a:xfrm>
              <a:off x="5247" y="4636"/>
              <a:ext cx="286" cy="428"/>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grpSp>
      <p:grpSp>
        <p:nvGrpSpPr>
          <p:cNvPr id="9" name="Google Shape;3658;p90"/>
          <p:cNvGrpSpPr/>
          <p:nvPr/>
        </p:nvGrpSpPr>
        <p:grpSpPr>
          <a:xfrm>
            <a:off x="6339669" y="2061177"/>
            <a:ext cx="479647" cy="479514"/>
            <a:chOff x="986" y="0"/>
            <a:chExt cx="6714" cy="6713"/>
          </a:xfrm>
        </p:grpSpPr>
        <p:sp>
          <p:nvSpPr>
            <p:cNvPr id="137" name="Google Shape;3659;p90"/>
            <p:cNvSpPr/>
            <p:nvPr/>
          </p:nvSpPr>
          <p:spPr>
            <a:xfrm>
              <a:off x="986" y="0"/>
              <a:ext cx="6714" cy="6713"/>
            </a:xfrm>
            <a:custGeom>
              <a:avLst/>
              <a:gdLst/>
              <a:ahLst/>
              <a:cxnLst/>
              <a:rect l="l" t="t" r="r" b="b"/>
              <a:pathLst>
                <a:path w="6714" h="6713" extrusionOk="0">
                  <a:moveTo>
                    <a:pt x="0" y="0"/>
                  </a:moveTo>
                  <a:lnTo>
                    <a:pt x="0" y="6713"/>
                  </a:lnTo>
                  <a:lnTo>
                    <a:pt x="6714" y="6713"/>
                  </a:lnTo>
                  <a:lnTo>
                    <a:pt x="6714" y="0"/>
                  </a:lnTo>
                  <a:lnTo>
                    <a:pt x="0" y="0"/>
                  </a:lnTo>
                  <a:close/>
                  <a:moveTo>
                    <a:pt x="6428" y="4819"/>
                  </a:moveTo>
                  <a:lnTo>
                    <a:pt x="2920" y="4819"/>
                  </a:lnTo>
                  <a:lnTo>
                    <a:pt x="4242" y="3497"/>
                  </a:lnTo>
                  <a:lnTo>
                    <a:pt x="5106" y="3497"/>
                  </a:lnTo>
                  <a:lnTo>
                    <a:pt x="5378" y="3222"/>
                  </a:lnTo>
                  <a:lnTo>
                    <a:pt x="5378" y="3499"/>
                  </a:lnTo>
                  <a:lnTo>
                    <a:pt x="5668" y="3499"/>
                  </a:lnTo>
                  <a:lnTo>
                    <a:pt x="5668" y="3212"/>
                  </a:lnTo>
                  <a:lnTo>
                    <a:pt x="5386" y="3212"/>
                  </a:lnTo>
                  <a:lnTo>
                    <a:pt x="6428" y="2160"/>
                  </a:lnTo>
                  <a:lnTo>
                    <a:pt x="6428" y="4819"/>
                  </a:lnTo>
                  <a:close/>
                  <a:moveTo>
                    <a:pt x="288" y="5107"/>
                  </a:moveTo>
                  <a:lnTo>
                    <a:pt x="1404" y="5107"/>
                  </a:lnTo>
                  <a:lnTo>
                    <a:pt x="288" y="6225"/>
                  </a:lnTo>
                  <a:lnTo>
                    <a:pt x="288" y="5107"/>
                  </a:lnTo>
                  <a:close/>
                  <a:moveTo>
                    <a:pt x="288" y="4819"/>
                  </a:moveTo>
                  <a:lnTo>
                    <a:pt x="288" y="3499"/>
                  </a:lnTo>
                  <a:lnTo>
                    <a:pt x="454" y="3499"/>
                  </a:lnTo>
                  <a:lnTo>
                    <a:pt x="454" y="3212"/>
                  </a:lnTo>
                  <a:lnTo>
                    <a:pt x="288" y="3212"/>
                  </a:lnTo>
                  <a:lnTo>
                    <a:pt x="288" y="1892"/>
                  </a:lnTo>
                  <a:lnTo>
                    <a:pt x="6290" y="1892"/>
                  </a:lnTo>
                  <a:lnTo>
                    <a:pt x="4986" y="3210"/>
                  </a:lnTo>
                  <a:lnTo>
                    <a:pt x="4124" y="3210"/>
                  </a:lnTo>
                  <a:lnTo>
                    <a:pt x="3930" y="3405"/>
                  </a:lnTo>
                  <a:lnTo>
                    <a:pt x="3930" y="3212"/>
                  </a:lnTo>
                  <a:lnTo>
                    <a:pt x="3640" y="3212"/>
                  </a:lnTo>
                  <a:lnTo>
                    <a:pt x="3640" y="3499"/>
                  </a:lnTo>
                  <a:lnTo>
                    <a:pt x="3834" y="3499"/>
                  </a:lnTo>
                  <a:lnTo>
                    <a:pt x="2514" y="4819"/>
                  </a:lnTo>
                  <a:lnTo>
                    <a:pt x="288" y="4819"/>
                  </a:lnTo>
                  <a:close/>
                  <a:moveTo>
                    <a:pt x="6428" y="286"/>
                  </a:moveTo>
                  <a:lnTo>
                    <a:pt x="6428" y="1606"/>
                  </a:lnTo>
                  <a:lnTo>
                    <a:pt x="288" y="1606"/>
                  </a:lnTo>
                  <a:lnTo>
                    <a:pt x="288" y="286"/>
                  </a:lnTo>
                  <a:lnTo>
                    <a:pt x="6428" y="286"/>
                  </a:lnTo>
                  <a:close/>
                  <a:moveTo>
                    <a:pt x="490" y="6427"/>
                  </a:moveTo>
                  <a:lnTo>
                    <a:pt x="1810" y="5107"/>
                  </a:lnTo>
                  <a:lnTo>
                    <a:pt x="6428" y="5107"/>
                  </a:lnTo>
                  <a:lnTo>
                    <a:pt x="6428" y="6427"/>
                  </a:lnTo>
                  <a:lnTo>
                    <a:pt x="490" y="6427"/>
                  </a:lnTo>
                  <a:close/>
                </a:path>
              </a:pathLst>
            </a:cu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38" name="Google Shape;3660;p90"/>
            <p:cNvSpPr/>
            <p:nvPr/>
          </p:nvSpPr>
          <p:spPr>
            <a:xfrm>
              <a:off x="6944" y="3212"/>
              <a:ext cx="288" cy="287"/>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39" name="Google Shape;3661;p90"/>
            <p:cNvSpPr/>
            <p:nvPr/>
          </p:nvSpPr>
          <p:spPr>
            <a:xfrm>
              <a:off x="4046" y="3212"/>
              <a:ext cx="290" cy="287"/>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40" name="Google Shape;3662;p90"/>
            <p:cNvSpPr/>
            <p:nvPr/>
          </p:nvSpPr>
          <p:spPr>
            <a:xfrm>
              <a:off x="3468" y="3212"/>
              <a:ext cx="288" cy="287"/>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41" name="Google Shape;3663;p90"/>
            <p:cNvSpPr/>
            <p:nvPr/>
          </p:nvSpPr>
          <p:spPr>
            <a:xfrm>
              <a:off x="2888" y="3212"/>
              <a:ext cx="290" cy="287"/>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42" name="Google Shape;3664;p90"/>
            <p:cNvSpPr/>
            <p:nvPr/>
          </p:nvSpPr>
          <p:spPr>
            <a:xfrm>
              <a:off x="1730" y="3212"/>
              <a:ext cx="288" cy="287"/>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43" name="Google Shape;3665;p90"/>
            <p:cNvSpPr/>
            <p:nvPr/>
          </p:nvSpPr>
          <p:spPr>
            <a:xfrm>
              <a:off x="2308" y="3212"/>
              <a:ext cx="290" cy="287"/>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grpSp>
      <p:grpSp>
        <p:nvGrpSpPr>
          <p:cNvPr id="10" name="Google Shape;3666;p90"/>
          <p:cNvGrpSpPr/>
          <p:nvPr/>
        </p:nvGrpSpPr>
        <p:grpSpPr>
          <a:xfrm>
            <a:off x="8498873" y="2061177"/>
            <a:ext cx="479648" cy="479514"/>
            <a:chOff x="986" y="0"/>
            <a:chExt cx="6682" cy="6681"/>
          </a:xfrm>
        </p:grpSpPr>
        <p:sp>
          <p:nvSpPr>
            <p:cNvPr id="145" name="Google Shape;3667;p90"/>
            <p:cNvSpPr/>
            <p:nvPr/>
          </p:nvSpPr>
          <p:spPr>
            <a:xfrm>
              <a:off x="986" y="0"/>
              <a:ext cx="6682" cy="6681"/>
            </a:xfrm>
            <a:custGeom>
              <a:avLst/>
              <a:gdLst/>
              <a:ahLst/>
              <a:cxnLst/>
              <a:rect l="l" t="t" r="r" b="b"/>
              <a:pathLst>
                <a:path w="6682" h="6681" extrusionOk="0">
                  <a:moveTo>
                    <a:pt x="0" y="0"/>
                  </a:moveTo>
                  <a:lnTo>
                    <a:pt x="0" y="6681"/>
                  </a:lnTo>
                  <a:lnTo>
                    <a:pt x="6682" y="6681"/>
                  </a:lnTo>
                  <a:lnTo>
                    <a:pt x="6682" y="0"/>
                  </a:lnTo>
                  <a:lnTo>
                    <a:pt x="0" y="0"/>
                  </a:lnTo>
                  <a:close/>
                  <a:moveTo>
                    <a:pt x="1774" y="286"/>
                  </a:moveTo>
                  <a:lnTo>
                    <a:pt x="1774" y="2846"/>
                  </a:lnTo>
                  <a:lnTo>
                    <a:pt x="286" y="2846"/>
                  </a:lnTo>
                  <a:lnTo>
                    <a:pt x="286" y="286"/>
                  </a:lnTo>
                  <a:lnTo>
                    <a:pt x="1774" y="286"/>
                  </a:lnTo>
                  <a:close/>
                  <a:moveTo>
                    <a:pt x="286" y="4989"/>
                  </a:moveTo>
                  <a:lnTo>
                    <a:pt x="486" y="4989"/>
                  </a:lnTo>
                  <a:lnTo>
                    <a:pt x="486" y="4703"/>
                  </a:lnTo>
                  <a:lnTo>
                    <a:pt x="286" y="4703"/>
                  </a:lnTo>
                  <a:lnTo>
                    <a:pt x="286" y="3132"/>
                  </a:lnTo>
                  <a:lnTo>
                    <a:pt x="2060" y="3132"/>
                  </a:lnTo>
                  <a:lnTo>
                    <a:pt x="2060" y="286"/>
                  </a:lnTo>
                  <a:lnTo>
                    <a:pt x="6396" y="286"/>
                  </a:lnTo>
                  <a:lnTo>
                    <a:pt x="6396" y="3539"/>
                  </a:lnTo>
                  <a:lnTo>
                    <a:pt x="4724" y="3539"/>
                  </a:lnTo>
                  <a:lnTo>
                    <a:pt x="4724" y="6397"/>
                  </a:lnTo>
                  <a:lnTo>
                    <a:pt x="286" y="6397"/>
                  </a:lnTo>
                  <a:lnTo>
                    <a:pt x="286" y="4989"/>
                  </a:lnTo>
                  <a:close/>
                  <a:moveTo>
                    <a:pt x="5008" y="6397"/>
                  </a:moveTo>
                  <a:lnTo>
                    <a:pt x="5008" y="3825"/>
                  </a:lnTo>
                  <a:lnTo>
                    <a:pt x="6396" y="3825"/>
                  </a:lnTo>
                  <a:lnTo>
                    <a:pt x="6396" y="6397"/>
                  </a:lnTo>
                  <a:lnTo>
                    <a:pt x="5008" y="6397"/>
                  </a:lnTo>
                  <a:close/>
                </a:path>
              </a:pathLst>
            </a:cu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46" name="Google Shape;3668;p90"/>
            <p:cNvSpPr/>
            <p:nvPr/>
          </p:nvSpPr>
          <p:spPr>
            <a:xfrm>
              <a:off x="2328" y="4703"/>
              <a:ext cx="284" cy="286"/>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47" name="Google Shape;3669;p90"/>
            <p:cNvSpPr/>
            <p:nvPr/>
          </p:nvSpPr>
          <p:spPr>
            <a:xfrm>
              <a:off x="2898" y="4703"/>
              <a:ext cx="284" cy="286"/>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48" name="Google Shape;3670;p90"/>
            <p:cNvSpPr/>
            <p:nvPr/>
          </p:nvSpPr>
          <p:spPr>
            <a:xfrm>
              <a:off x="3466" y="4703"/>
              <a:ext cx="286" cy="286"/>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49" name="Google Shape;3671;p90"/>
            <p:cNvSpPr/>
            <p:nvPr/>
          </p:nvSpPr>
          <p:spPr>
            <a:xfrm>
              <a:off x="1758" y="4703"/>
              <a:ext cx="284" cy="286"/>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50" name="Google Shape;3672;p90"/>
            <p:cNvSpPr/>
            <p:nvPr/>
          </p:nvSpPr>
          <p:spPr>
            <a:xfrm>
              <a:off x="5586" y="1694"/>
              <a:ext cx="284" cy="284"/>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51" name="Google Shape;3673;p90"/>
            <p:cNvSpPr/>
            <p:nvPr/>
          </p:nvSpPr>
          <p:spPr>
            <a:xfrm>
              <a:off x="4216" y="2604"/>
              <a:ext cx="286" cy="284"/>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52" name="Google Shape;3674;p90"/>
            <p:cNvSpPr/>
            <p:nvPr/>
          </p:nvSpPr>
          <p:spPr>
            <a:xfrm>
              <a:off x="4216" y="2034"/>
              <a:ext cx="286" cy="284"/>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53" name="Google Shape;3675;p90"/>
            <p:cNvSpPr/>
            <p:nvPr/>
          </p:nvSpPr>
          <p:spPr>
            <a:xfrm>
              <a:off x="4446" y="1694"/>
              <a:ext cx="284" cy="284"/>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54" name="Google Shape;3676;p90"/>
            <p:cNvSpPr/>
            <p:nvPr/>
          </p:nvSpPr>
          <p:spPr>
            <a:xfrm>
              <a:off x="4036" y="4703"/>
              <a:ext cx="286" cy="286"/>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55" name="Google Shape;3677;p90"/>
            <p:cNvSpPr/>
            <p:nvPr/>
          </p:nvSpPr>
          <p:spPr>
            <a:xfrm>
              <a:off x="5016" y="1694"/>
              <a:ext cx="284" cy="284"/>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56" name="Google Shape;3678;p90"/>
            <p:cNvSpPr/>
            <p:nvPr/>
          </p:nvSpPr>
          <p:spPr>
            <a:xfrm>
              <a:off x="4216" y="3745"/>
              <a:ext cx="286" cy="284"/>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57" name="Google Shape;3679;p90"/>
            <p:cNvSpPr/>
            <p:nvPr/>
          </p:nvSpPr>
          <p:spPr>
            <a:xfrm>
              <a:off x="4216" y="3174"/>
              <a:ext cx="286" cy="285"/>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58" name="Google Shape;3680;p90"/>
            <p:cNvSpPr/>
            <p:nvPr/>
          </p:nvSpPr>
          <p:spPr>
            <a:xfrm>
              <a:off x="4216" y="4313"/>
              <a:ext cx="286" cy="286"/>
            </a:xfrm>
            <a:prstGeom prst="rect">
              <a:avLst/>
            </a:pr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sp>
          <p:nvSpPr>
            <p:cNvPr id="159" name="Google Shape;3681;p90"/>
            <p:cNvSpPr/>
            <p:nvPr/>
          </p:nvSpPr>
          <p:spPr>
            <a:xfrm>
              <a:off x="5958" y="1166"/>
              <a:ext cx="910" cy="1404"/>
            </a:xfrm>
            <a:custGeom>
              <a:avLst/>
              <a:gdLst/>
              <a:ahLst/>
              <a:cxnLst/>
              <a:rect l="l" t="t" r="r" b="b"/>
              <a:pathLst>
                <a:path w="910" h="1404" extrusionOk="0">
                  <a:moveTo>
                    <a:pt x="202" y="1404"/>
                  </a:moveTo>
                  <a:lnTo>
                    <a:pt x="910" y="696"/>
                  </a:lnTo>
                  <a:lnTo>
                    <a:pt x="214" y="0"/>
                  </a:lnTo>
                  <a:lnTo>
                    <a:pt x="14" y="202"/>
                  </a:lnTo>
                  <a:lnTo>
                    <a:pt x="340" y="528"/>
                  </a:lnTo>
                  <a:lnTo>
                    <a:pt x="198" y="528"/>
                  </a:lnTo>
                  <a:lnTo>
                    <a:pt x="198" y="812"/>
                  </a:lnTo>
                  <a:lnTo>
                    <a:pt x="390" y="812"/>
                  </a:lnTo>
                  <a:lnTo>
                    <a:pt x="0" y="1202"/>
                  </a:lnTo>
                  <a:lnTo>
                    <a:pt x="202" y="1404"/>
                  </a:lnTo>
                  <a:close/>
                  <a:moveTo>
                    <a:pt x="482" y="670"/>
                  </a:moveTo>
                  <a:lnTo>
                    <a:pt x="508" y="696"/>
                  </a:lnTo>
                  <a:lnTo>
                    <a:pt x="482" y="720"/>
                  </a:lnTo>
                  <a:lnTo>
                    <a:pt x="482" y="670"/>
                  </a:lnTo>
                  <a:close/>
                </a:path>
              </a:pathLst>
            </a:custGeom>
            <a:solidFill>
              <a:srgbClr val="FFFFFF"/>
            </a:solidFill>
            <a:ln>
              <a:noFill/>
            </a:ln>
          </p:spPr>
          <p:txBody>
            <a:bodyPr spcFirstLastPara="1" wrap="square" lIns="58631" tIns="29306" rIns="58631" bIns="29306" anchor="t" anchorCtr="0">
              <a:noAutofit/>
            </a:bodyPr>
            <a:lstStyle/>
            <a:p>
              <a:pPr marL="0" marR="0" lvl="0" indent="0" algn="l" defTabSz="685800" rtl="0" eaLnBrk="1" fontAlgn="auto" latinLnBrk="0" hangingPunct="1">
                <a:lnSpc>
                  <a:spcPct val="100000"/>
                </a:lnSpc>
                <a:spcBef>
                  <a:spcPts val="0"/>
                </a:spcBef>
                <a:spcAft>
                  <a:spcPts val="0"/>
                </a:spcAft>
                <a:buClr>
                  <a:srgbClr val="000000"/>
                </a:buClr>
                <a:buSzTx/>
                <a:buFontTx/>
                <a:buNone/>
                <a:tabLst/>
                <a:defRPr/>
              </a:pPr>
              <a:endParaRPr kumimoji="0" sz="900" b="0" i="0" u="none" strike="noStrike" kern="0" cap="none" spc="0" normalizeH="0" baseline="0" noProof="0">
                <a:ln>
                  <a:noFill/>
                </a:ln>
                <a:solidFill>
                  <a:srgbClr val="000000"/>
                </a:solidFill>
                <a:effectLst/>
                <a:uLnTx/>
                <a:uFillTx/>
                <a:latin typeface="Calibri" panose="020F0502020204030204"/>
                <a:ea typeface="Arial"/>
                <a:cs typeface="Arial"/>
                <a:sym typeface="Arial"/>
              </a:endParaRPr>
            </a:p>
          </p:txBody>
        </p:sp>
      </p:grpSp>
      <p:sp>
        <p:nvSpPr>
          <p:cNvPr id="165" name="Google Shape;3620;p90"/>
          <p:cNvSpPr/>
          <p:nvPr/>
        </p:nvSpPr>
        <p:spPr>
          <a:xfrm>
            <a:off x="3999308" y="3003929"/>
            <a:ext cx="1440188" cy="453443"/>
          </a:xfrm>
          <a:prstGeom prst="rect">
            <a:avLst/>
          </a:prstGeom>
          <a:noFill/>
          <a:ln>
            <a:noFill/>
          </a:ln>
        </p:spPr>
        <p:txBody>
          <a:bodyPr spcFirstLastPara="1" wrap="square" lIns="0" tIns="0" rIns="0" bIns="0"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r>
              <a:rPr kumimoji="0" lang="el-GR" sz="2800" b="1" i="0" u="none" strike="noStrike" kern="0" cap="none" spc="0" normalizeH="0" baseline="0" noProof="0" dirty="0">
                <a:ln>
                  <a:noFill/>
                </a:ln>
                <a:solidFill>
                  <a:srgbClr val="002060"/>
                </a:solidFill>
                <a:effectLst/>
                <a:uLnTx/>
                <a:uFillTx/>
                <a:latin typeface="Calibri" panose="020F0502020204030204"/>
                <a:ea typeface="Arial"/>
                <a:cs typeface="Arial"/>
                <a:sym typeface="Arial"/>
              </a:rPr>
              <a:t>#110#</a:t>
            </a:r>
          </a:p>
        </p:txBody>
      </p:sp>
      <p:sp>
        <p:nvSpPr>
          <p:cNvPr id="166" name="Google Shape;3620;p90"/>
          <p:cNvSpPr/>
          <p:nvPr/>
        </p:nvSpPr>
        <p:spPr>
          <a:xfrm>
            <a:off x="5889607" y="3003929"/>
            <a:ext cx="1440188" cy="453443"/>
          </a:xfrm>
          <a:prstGeom prst="rect">
            <a:avLst/>
          </a:prstGeom>
          <a:noFill/>
          <a:ln>
            <a:noFill/>
          </a:ln>
        </p:spPr>
        <p:txBody>
          <a:bodyPr spcFirstLastPara="1" wrap="square" lIns="0" tIns="0" rIns="0" bIns="0"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r>
              <a:rPr kumimoji="0" lang="el-GR" sz="2800" b="1" i="0" u="none" strike="noStrike" kern="0" cap="none" spc="0" normalizeH="0" baseline="0" noProof="0" dirty="0">
                <a:ln>
                  <a:noFill/>
                </a:ln>
                <a:solidFill>
                  <a:prstClr val="black"/>
                </a:solidFill>
                <a:effectLst/>
                <a:uLnTx/>
                <a:uFillTx/>
                <a:latin typeface="Calibri" panose="020F0502020204030204"/>
                <a:ea typeface="Arial"/>
                <a:cs typeface="Arial"/>
                <a:sym typeface="Arial"/>
              </a:rPr>
              <a:t>#516#</a:t>
            </a:r>
          </a:p>
        </p:txBody>
      </p:sp>
      <p:sp>
        <p:nvSpPr>
          <p:cNvPr id="167" name="Google Shape;3620;p90"/>
          <p:cNvSpPr/>
          <p:nvPr/>
        </p:nvSpPr>
        <p:spPr>
          <a:xfrm>
            <a:off x="8021462" y="3003929"/>
            <a:ext cx="1440188" cy="453443"/>
          </a:xfrm>
          <a:prstGeom prst="rect">
            <a:avLst/>
          </a:prstGeom>
          <a:noFill/>
          <a:ln>
            <a:noFill/>
          </a:ln>
        </p:spPr>
        <p:txBody>
          <a:bodyPr spcFirstLastPara="1" wrap="square" lIns="0" tIns="0" rIns="0" bIns="0" anchor="ctr" anchorCtr="0">
            <a:noAutofit/>
          </a:bodyPr>
          <a:lstStyle/>
          <a:p>
            <a:pPr marL="0" marR="0" lvl="0" indent="0" algn="ctr" defTabSz="685800" rtl="0" eaLnBrk="1" fontAlgn="auto" latinLnBrk="0" hangingPunct="1">
              <a:lnSpc>
                <a:spcPct val="100000"/>
              </a:lnSpc>
              <a:spcBef>
                <a:spcPts val="0"/>
              </a:spcBef>
              <a:spcAft>
                <a:spcPts val="0"/>
              </a:spcAft>
              <a:buClr>
                <a:srgbClr val="000000"/>
              </a:buClr>
              <a:buSzTx/>
              <a:buFontTx/>
              <a:buNone/>
              <a:tabLst/>
              <a:defRPr/>
            </a:pPr>
            <a:r>
              <a:rPr kumimoji="0" lang="el-GR" sz="2800" b="1" i="0" u="none" strike="noStrike" kern="0" cap="none" spc="0" normalizeH="0" baseline="0" noProof="0" dirty="0">
                <a:ln>
                  <a:noFill/>
                </a:ln>
                <a:solidFill>
                  <a:srgbClr val="3D94FD"/>
                </a:solidFill>
                <a:effectLst/>
                <a:uLnTx/>
                <a:uFillTx/>
                <a:latin typeface="Calibri" panose="020F0502020204030204"/>
                <a:ea typeface="Arial"/>
                <a:cs typeface="Arial"/>
                <a:sym typeface="Arial"/>
              </a:rPr>
              <a:t>#969#</a:t>
            </a:r>
          </a:p>
        </p:txBody>
      </p:sp>
      <p:grpSp>
        <p:nvGrpSpPr>
          <p:cNvPr id="11" name="Group 5">
            <a:extLst>
              <a:ext uri="{FF2B5EF4-FFF2-40B4-BE49-F238E27FC236}">
                <a16:creationId xmlns:a16="http://schemas.microsoft.com/office/drawing/2014/main" xmlns="" id="{61042681-F610-4163-8606-94D5F5ED994E}"/>
              </a:ext>
            </a:extLst>
          </p:cNvPr>
          <p:cNvGrpSpPr/>
          <p:nvPr/>
        </p:nvGrpSpPr>
        <p:grpSpPr>
          <a:xfrm>
            <a:off x="1981994" y="4357047"/>
            <a:ext cx="9762986" cy="569283"/>
            <a:chOff x="2098826" y="4846572"/>
            <a:chExt cx="9761715" cy="569283"/>
          </a:xfrm>
        </p:grpSpPr>
        <p:sp>
          <p:nvSpPr>
            <p:cNvPr id="93" name="Rectangle 92">
              <a:extLst>
                <a:ext uri="{FF2B5EF4-FFF2-40B4-BE49-F238E27FC236}">
                  <a16:creationId xmlns:a16="http://schemas.microsoft.com/office/drawing/2014/main" xmlns="" id="{6344F55C-6049-4D90-9BC4-B858EDCEB5DC}"/>
                </a:ext>
              </a:extLst>
            </p:cNvPr>
            <p:cNvSpPr/>
            <p:nvPr/>
          </p:nvSpPr>
          <p:spPr>
            <a:xfrm>
              <a:off x="2098826" y="4869314"/>
              <a:ext cx="1070673" cy="521034"/>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a:solidFill>
                    <a:schemeClr val="bg1"/>
                  </a:solidFill>
                </a:rPr>
                <a:t>#1</a:t>
              </a:r>
              <a:r>
                <a:rPr lang="en-US" sz="2400" b="1" dirty="0">
                  <a:solidFill>
                    <a:schemeClr val="bg1"/>
                  </a:solidFill>
                </a:rPr>
                <a:t>03</a:t>
              </a:r>
              <a:r>
                <a:rPr lang="el-GR" sz="2400" b="1" dirty="0">
                  <a:solidFill>
                    <a:schemeClr val="bg1"/>
                  </a:solidFill>
                </a:rPr>
                <a:t>#</a:t>
              </a:r>
            </a:p>
          </p:txBody>
        </p:sp>
        <p:sp>
          <p:nvSpPr>
            <p:cNvPr id="94" name="TextBox 93">
              <a:extLst>
                <a:ext uri="{FF2B5EF4-FFF2-40B4-BE49-F238E27FC236}">
                  <a16:creationId xmlns:a16="http://schemas.microsoft.com/office/drawing/2014/main" xmlns="" id="{37EEF910-5007-4EEB-94F7-87A830A45B48}"/>
                </a:ext>
              </a:extLst>
            </p:cNvPr>
            <p:cNvSpPr txBox="1"/>
            <p:nvPr/>
          </p:nvSpPr>
          <p:spPr>
            <a:xfrm>
              <a:off x="3220541" y="4846572"/>
              <a:ext cx="8640000" cy="569283"/>
            </a:xfrm>
            <a:prstGeom prst="rect">
              <a:avLst/>
            </a:prstGeom>
            <a:noFill/>
          </p:spPr>
          <p:txBody>
            <a:bodyPr wrap="square" rtlCol="0" anchor="ctr">
              <a:noAutofit/>
            </a:bodyPr>
            <a:lstStyle/>
            <a:p>
              <a:r>
                <a:rPr lang="el-GR" sz="1600" dirty="0">
                  <a:latin typeface="Arial" panose="020B0604020202020204" pitchFamily="34" charset="0"/>
                  <a:cs typeface="Arial" panose="020B0604020202020204" pitchFamily="34" charset="0"/>
                </a:rPr>
                <a:t>έργα που σχετίζονται με την εφαρμογή </a:t>
              </a:r>
              <a:r>
                <a:rPr lang="el-GR" sz="1600" b="1" dirty="0">
                  <a:latin typeface="Arial" panose="020B0604020202020204" pitchFamily="34" charset="0"/>
                  <a:cs typeface="Arial" panose="020B0604020202020204" pitchFamily="34" charset="0"/>
                </a:rPr>
                <a:t>μέτρων ενισχυμένης εποπτείας</a:t>
              </a:r>
            </a:p>
          </p:txBody>
        </p:sp>
      </p:grpSp>
      <p:grpSp>
        <p:nvGrpSpPr>
          <p:cNvPr id="12" name="Group 6">
            <a:extLst>
              <a:ext uri="{FF2B5EF4-FFF2-40B4-BE49-F238E27FC236}">
                <a16:creationId xmlns:a16="http://schemas.microsoft.com/office/drawing/2014/main" xmlns="" id="{CD039CDC-20A6-43F0-BB49-9BDC22B444D8}"/>
              </a:ext>
            </a:extLst>
          </p:cNvPr>
          <p:cNvGrpSpPr/>
          <p:nvPr/>
        </p:nvGrpSpPr>
        <p:grpSpPr>
          <a:xfrm>
            <a:off x="1981994" y="4980293"/>
            <a:ext cx="9762986" cy="569283"/>
            <a:chOff x="2098826" y="5271820"/>
            <a:chExt cx="9761715" cy="569283"/>
          </a:xfrm>
        </p:grpSpPr>
        <p:sp>
          <p:nvSpPr>
            <p:cNvPr id="95" name="Rectangle 94">
              <a:extLst>
                <a:ext uri="{FF2B5EF4-FFF2-40B4-BE49-F238E27FC236}">
                  <a16:creationId xmlns:a16="http://schemas.microsoft.com/office/drawing/2014/main" xmlns="" id="{8FD7C538-9949-45F8-A5F0-C405FB1F4256}"/>
                </a:ext>
              </a:extLst>
            </p:cNvPr>
            <p:cNvSpPr/>
            <p:nvPr/>
          </p:nvSpPr>
          <p:spPr>
            <a:xfrm>
              <a:off x="2098826" y="5294562"/>
              <a:ext cx="1070673" cy="521034"/>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a:solidFill>
                    <a:schemeClr val="bg1"/>
                  </a:solidFill>
                </a:rPr>
                <a:t>#5</a:t>
              </a:r>
              <a:r>
                <a:rPr lang="en-US" sz="2400" b="1" dirty="0">
                  <a:solidFill>
                    <a:schemeClr val="bg1"/>
                  </a:solidFill>
                </a:rPr>
                <a:t>08</a:t>
              </a:r>
              <a:r>
                <a:rPr lang="el-GR" sz="2400" b="1" dirty="0">
                  <a:solidFill>
                    <a:schemeClr val="bg1"/>
                  </a:solidFill>
                </a:rPr>
                <a:t>#</a:t>
              </a:r>
            </a:p>
          </p:txBody>
        </p:sp>
        <p:sp>
          <p:nvSpPr>
            <p:cNvPr id="96" name="TextBox 95">
              <a:extLst>
                <a:ext uri="{FF2B5EF4-FFF2-40B4-BE49-F238E27FC236}">
                  <a16:creationId xmlns:a16="http://schemas.microsoft.com/office/drawing/2014/main" xmlns="" id="{A647E950-A9CF-4093-94AC-DC5D485B7511}"/>
                </a:ext>
              </a:extLst>
            </p:cNvPr>
            <p:cNvSpPr txBox="1"/>
            <p:nvPr/>
          </p:nvSpPr>
          <p:spPr>
            <a:xfrm>
              <a:off x="3220541" y="5271820"/>
              <a:ext cx="8640000" cy="569283"/>
            </a:xfrm>
            <a:prstGeom prst="rect">
              <a:avLst/>
            </a:prstGeom>
            <a:noFill/>
          </p:spPr>
          <p:txBody>
            <a:bodyPr wrap="square" rtlCol="0" anchor="ctr">
              <a:noAutofit/>
            </a:bodyPr>
            <a:lstStyle/>
            <a:p>
              <a:r>
                <a:rPr lang="el-GR" sz="1600" dirty="0">
                  <a:latin typeface="Arial" panose="020B0604020202020204" pitchFamily="34" charset="0"/>
                  <a:cs typeface="Arial" panose="020B0604020202020204" pitchFamily="34" charset="0"/>
                </a:rPr>
                <a:t>έργα </a:t>
              </a:r>
              <a:r>
                <a:rPr lang="el-GR" sz="1600" b="1" dirty="0">
                  <a:latin typeface="Arial" panose="020B0604020202020204" pitchFamily="34" charset="0"/>
                  <a:cs typeface="Arial" panose="020B0604020202020204" pitchFamily="34" charset="0"/>
                </a:rPr>
                <a:t>κρίσιμης και υψηλής προτεραιότητας</a:t>
              </a:r>
            </a:p>
          </p:txBody>
        </p:sp>
      </p:grpSp>
      <p:grpSp>
        <p:nvGrpSpPr>
          <p:cNvPr id="13" name="Group 7">
            <a:extLst>
              <a:ext uri="{FF2B5EF4-FFF2-40B4-BE49-F238E27FC236}">
                <a16:creationId xmlns:a16="http://schemas.microsoft.com/office/drawing/2014/main" xmlns="" id="{21DC0242-727F-49F7-9514-8051B805E8A7}"/>
              </a:ext>
            </a:extLst>
          </p:cNvPr>
          <p:cNvGrpSpPr/>
          <p:nvPr/>
        </p:nvGrpSpPr>
        <p:grpSpPr>
          <a:xfrm>
            <a:off x="1989194" y="5603538"/>
            <a:ext cx="9762986" cy="569283"/>
            <a:chOff x="2106025" y="5897227"/>
            <a:chExt cx="9761715" cy="569283"/>
          </a:xfrm>
        </p:grpSpPr>
        <p:sp>
          <p:nvSpPr>
            <p:cNvPr id="97" name="Rectangle 96">
              <a:extLst>
                <a:ext uri="{FF2B5EF4-FFF2-40B4-BE49-F238E27FC236}">
                  <a16:creationId xmlns:a16="http://schemas.microsoft.com/office/drawing/2014/main" xmlns="" id="{A1DB2E28-D2FA-4C20-8AD7-FFE5302EB855}"/>
                </a:ext>
              </a:extLst>
            </p:cNvPr>
            <p:cNvSpPr/>
            <p:nvPr/>
          </p:nvSpPr>
          <p:spPr>
            <a:xfrm>
              <a:off x="2106025" y="5919969"/>
              <a:ext cx="1070673" cy="521034"/>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95%</a:t>
              </a:r>
              <a:endParaRPr lang="el-GR" sz="2400" b="1" dirty="0">
                <a:solidFill>
                  <a:schemeClr val="bg1"/>
                </a:solidFill>
              </a:endParaRPr>
            </a:p>
          </p:txBody>
        </p:sp>
        <p:sp>
          <p:nvSpPr>
            <p:cNvPr id="98" name="TextBox 97">
              <a:extLst>
                <a:ext uri="{FF2B5EF4-FFF2-40B4-BE49-F238E27FC236}">
                  <a16:creationId xmlns:a16="http://schemas.microsoft.com/office/drawing/2014/main" xmlns="" id="{085EBABE-EF35-4E65-B708-6421A0FAF6E1}"/>
                </a:ext>
              </a:extLst>
            </p:cNvPr>
            <p:cNvSpPr txBox="1"/>
            <p:nvPr/>
          </p:nvSpPr>
          <p:spPr>
            <a:xfrm>
              <a:off x="3227740" y="5897227"/>
              <a:ext cx="8640000" cy="569283"/>
            </a:xfrm>
            <a:prstGeom prst="rect">
              <a:avLst/>
            </a:prstGeom>
            <a:noFill/>
          </p:spPr>
          <p:txBody>
            <a:bodyPr wrap="square" rtlCol="0" anchor="ctr">
              <a:noAutofit/>
            </a:bodyPr>
            <a:lstStyle/>
            <a:p>
              <a:r>
                <a:rPr lang="el-GR" sz="1600" dirty="0">
                  <a:latin typeface="Arial" panose="020B0604020202020204" pitchFamily="34" charset="0"/>
                  <a:cs typeface="Arial" panose="020B0604020202020204" pitchFamily="34" charset="0"/>
                </a:rPr>
                <a:t>των έργων με </a:t>
              </a:r>
              <a:r>
                <a:rPr lang="el-GR" sz="1600" b="1" dirty="0">
                  <a:latin typeface="Arial" panose="020B0604020202020204" pitchFamily="34" charset="0"/>
                  <a:cs typeface="Arial" panose="020B0604020202020204" pitchFamily="34" charset="0"/>
                </a:rPr>
                <a:t>ορίζοντα ολοκλήρωσης εντός της πρώτης διετίας </a:t>
              </a:r>
              <a:r>
                <a:rPr lang="el-GR" sz="1600" dirty="0">
                  <a:latin typeface="Arial" panose="020B0604020202020204" pitchFamily="34" charset="0"/>
                  <a:cs typeface="Arial" panose="020B0604020202020204" pitchFamily="34" charset="0"/>
                </a:rPr>
                <a:t>καθώς το Κυβερνητικό Πρόγραμμα είναι από το σχεδιασμό του </a:t>
              </a:r>
              <a:r>
                <a:rPr lang="el-GR" sz="1600" dirty="0" err="1">
                  <a:latin typeface="Arial" panose="020B0604020202020204" pitchFamily="34" charset="0"/>
                  <a:cs typeface="Arial" panose="020B0604020202020204" pitchFamily="34" charset="0"/>
                </a:rPr>
                <a:t>εμπροσθοβαρές</a:t>
              </a:r>
              <a:endParaRPr lang="el-GR" sz="1600" b="1" dirty="0">
                <a:latin typeface="Arial" panose="020B0604020202020204" pitchFamily="34" charset="0"/>
                <a:cs typeface="Arial" panose="020B0604020202020204" pitchFamily="34" charset="0"/>
              </a:endParaRPr>
            </a:p>
          </p:txBody>
        </p:sp>
      </p:grpSp>
      <p:grpSp>
        <p:nvGrpSpPr>
          <p:cNvPr id="14" name="Group 4">
            <a:extLst>
              <a:ext uri="{FF2B5EF4-FFF2-40B4-BE49-F238E27FC236}">
                <a16:creationId xmlns:a16="http://schemas.microsoft.com/office/drawing/2014/main" xmlns="" id="{8F83A3F0-59F9-4028-A7FC-68C7E6C0053A}"/>
              </a:ext>
            </a:extLst>
          </p:cNvPr>
          <p:cNvGrpSpPr/>
          <p:nvPr/>
        </p:nvGrpSpPr>
        <p:grpSpPr>
          <a:xfrm>
            <a:off x="1981994" y="3733800"/>
            <a:ext cx="9762986" cy="569283"/>
            <a:chOff x="2098826" y="4201658"/>
            <a:chExt cx="9761715" cy="569283"/>
          </a:xfrm>
        </p:grpSpPr>
        <p:sp>
          <p:nvSpPr>
            <p:cNvPr id="72" name="Rectangle 71">
              <a:extLst>
                <a:ext uri="{FF2B5EF4-FFF2-40B4-BE49-F238E27FC236}">
                  <a16:creationId xmlns:a16="http://schemas.microsoft.com/office/drawing/2014/main" xmlns="" id="{3B9CCF76-C7EE-4911-85B7-B1D5BC244468}"/>
                </a:ext>
              </a:extLst>
            </p:cNvPr>
            <p:cNvSpPr/>
            <p:nvPr/>
          </p:nvSpPr>
          <p:spPr>
            <a:xfrm>
              <a:off x="2098826" y="4224400"/>
              <a:ext cx="1070673" cy="521034"/>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a:solidFill>
                    <a:schemeClr val="bg1"/>
                  </a:solidFill>
                </a:rPr>
                <a:t>#11#</a:t>
              </a:r>
            </a:p>
          </p:txBody>
        </p:sp>
        <p:sp>
          <p:nvSpPr>
            <p:cNvPr id="73" name="TextBox 72">
              <a:extLst>
                <a:ext uri="{FF2B5EF4-FFF2-40B4-BE49-F238E27FC236}">
                  <a16:creationId xmlns:a16="http://schemas.microsoft.com/office/drawing/2014/main" xmlns="" id="{D58B37FB-0406-4985-A7FC-8DB5FF975355}"/>
                </a:ext>
              </a:extLst>
            </p:cNvPr>
            <p:cNvSpPr txBox="1"/>
            <p:nvPr/>
          </p:nvSpPr>
          <p:spPr>
            <a:xfrm>
              <a:off x="3220541" y="4201658"/>
              <a:ext cx="8640000" cy="569283"/>
            </a:xfrm>
            <a:prstGeom prst="rect">
              <a:avLst/>
            </a:prstGeom>
            <a:noFill/>
          </p:spPr>
          <p:txBody>
            <a:bodyPr wrap="square" rtlCol="0" anchor="ctr">
              <a:noAutofit/>
            </a:bodyPr>
            <a:lstStyle/>
            <a:p>
              <a:r>
                <a:rPr lang="el-GR" sz="1600" b="1" dirty="0">
                  <a:latin typeface="Arial" panose="020B0604020202020204" pitchFamily="34" charset="0"/>
                  <a:cs typeface="Arial" panose="020B0604020202020204" pitchFamily="34" charset="0"/>
                </a:rPr>
                <a:t>στρατηγικές επιλογές </a:t>
              </a:r>
              <a:r>
                <a:rPr lang="el-GR" sz="1600" dirty="0">
                  <a:latin typeface="Arial" panose="020B0604020202020204" pitchFamily="34" charset="0"/>
                  <a:cs typeface="Arial" panose="020B0604020202020204" pitchFamily="34" charset="0"/>
                </a:rPr>
                <a:t>– λιγότερες από τον αριθμό των Υπουργείων – υποδηλώνοντας τη «συνιδιοκτησία» των βασικών επιδιώξεων της Κυβέρνησης</a:t>
              </a:r>
              <a:endParaRPr lang="el-GR" sz="1600" b="1" dirty="0">
                <a:latin typeface="Arial" panose="020B0604020202020204" pitchFamily="34" charset="0"/>
                <a:cs typeface="Arial" panose="020B0604020202020204" pitchFamily="34" charset="0"/>
              </a:endParaRPr>
            </a:p>
          </p:txBody>
        </p:sp>
      </p:grpSp>
      <p:pic>
        <p:nvPicPr>
          <p:cNvPr id="79" name="Θέση περιεχομένου 4">
            <a:extLst>
              <a:ext uri="{FF2B5EF4-FFF2-40B4-BE49-F238E27FC236}">
                <a16:creationId xmlns:a16="http://schemas.microsoft.com/office/drawing/2014/main" xmlns="" id="{14563D3A-6670-4778-9976-806FD4F86E86}"/>
              </a:ext>
            </a:extLst>
          </p:cNvPr>
          <p:cNvPicPr>
            <a:picLocks noChangeAspect="1"/>
          </p:cNvPicPr>
          <p:nvPr/>
        </p:nvPicPr>
        <p:blipFill rotWithShape="1">
          <a:blip r:embed="rId5" cstate="print"/>
          <a:srcRect l="18791" t="23363" r="19139" b="23434"/>
          <a:stretch/>
        </p:blipFill>
        <p:spPr>
          <a:xfrm>
            <a:off x="11431851" y="6477000"/>
            <a:ext cx="617428" cy="297643"/>
          </a:xfrm>
          <a:prstGeom prst="rect">
            <a:avLst/>
          </a:prstGeom>
        </p:spPr>
      </p:pic>
    </p:spTree>
    <p:extLst>
      <p:ext uri="{BB962C8B-B14F-4D97-AF65-F5344CB8AC3E}">
        <p14:creationId xmlns:p14="http://schemas.microsoft.com/office/powerpoint/2010/main" xmlns="" val="4055590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p14="http://schemas.microsoft.com/office/powerpoint/2010/main" xmlns="" val="1056314756"/>
              </p:ext>
            </p:extLst>
          </p:nvPr>
        </p:nvGraphicFramePr>
        <p:xfrm>
          <a:off x="1589" y="1589"/>
          <a:ext cx="1587" cy="1587"/>
        </p:xfrm>
        <a:graphic>
          <a:graphicData uri="http://schemas.openxmlformats.org/presentationml/2006/ole">
            <p:oleObj spid="_x0000_s186370" name="think-cell Slide" r:id="rId128" imgW="360" imgH="360" progId="">
              <p:embed/>
            </p:oleObj>
          </a:graphicData>
        </a:graphic>
      </p:graphicFrame>
      <p:sp>
        <p:nvSpPr>
          <p:cNvPr id="3" name="Rectangle 2" hidden="1">
            <a:extLst>
              <a:ext uri="{FF2B5EF4-FFF2-40B4-BE49-F238E27FC236}">
                <a16:creationId xmlns:a16="http://schemas.microsoft.com/office/drawing/2014/main" xmlns="" id="{73094961-375E-4EF1-9808-4F76422ED57B}"/>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1100" dirty="0">
              <a:latin typeface="Arial" panose="020B0604020202020204" pitchFamily="34" charset="0"/>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normAutofit/>
          </a:bodyPr>
          <a:lstStyle/>
          <a:p>
            <a:r>
              <a:rPr lang="el-GR" dirty="0"/>
              <a:t>Κατανομή έργων ανά Υπουργείο και επίπεδο προτεραιότητας</a:t>
            </a:r>
            <a:endParaRPr lang="en-US" dirty="0"/>
          </a:p>
        </p:txBody>
      </p:sp>
      <p:graphicFrame>
        <p:nvGraphicFramePr>
          <p:cNvPr id="238" name="Chart 237">
            <a:extLst>
              <a:ext uri="{FF2B5EF4-FFF2-40B4-BE49-F238E27FC236}">
                <a16:creationId xmlns:a16="http://schemas.microsoft.com/office/drawing/2014/main" xmlns="" id="{6EC632C9-AF63-4464-912D-09D3DE67DDD5}"/>
              </a:ext>
            </a:extLst>
          </p:cNvPr>
          <p:cNvGraphicFramePr/>
          <p:nvPr>
            <p:custDataLst>
              <p:tags r:id="rId4"/>
            </p:custDataLst>
            <p:extLst>
              <p:ext uri="{D42A27DB-BD31-4B8C-83A1-F6EECF244321}">
                <p14:modId xmlns:p14="http://schemas.microsoft.com/office/powerpoint/2010/main" xmlns="" val="3509895143"/>
              </p:ext>
            </p:extLst>
          </p:nvPr>
        </p:nvGraphicFramePr>
        <p:xfrm>
          <a:off x="4496594" y="1184275"/>
          <a:ext cx="7503502" cy="2393950"/>
        </p:xfrm>
        <a:graphic>
          <a:graphicData uri="http://schemas.openxmlformats.org/drawingml/2006/chart">
            <c:chart xmlns:c="http://schemas.openxmlformats.org/drawingml/2006/chart" xmlns:r="http://schemas.openxmlformats.org/officeDocument/2006/relationships" r:id="rId129"/>
          </a:graphicData>
        </a:graphic>
      </p:graphicFrame>
      <p:sp useBgFill="1">
        <p:nvSpPr>
          <p:cNvPr id="6" name="Freeform: Shape 5">
            <a:extLst>
              <a:ext uri="{FF2B5EF4-FFF2-40B4-BE49-F238E27FC236}">
                <a16:creationId xmlns:a16="http://schemas.microsoft.com/office/drawing/2014/main" xmlns="" id="{29BEF2EE-7680-4F66-A46D-FBDC40445A4F}"/>
              </a:ext>
            </a:extLst>
          </p:cNvPr>
          <p:cNvSpPr/>
          <p:nvPr>
            <p:custDataLst>
              <p:tags r:id="rId5"/>
            </p:custDataLst>
          </p:nvPr>
        </p:nvSpPr>
        <p:spPr bwMode="auto">
          <a:xfrm>
            <a:off x="5060231" y="1427163"/>
            <a:ext cx="333418" cy="147638"/>
          </a:xfrm>
          <a:custGeom>
            <a:avLst/>
            <a:gdLst/>
            <a:ahLst/>
            <a:cxnLst/>
            <a:rect l="0" t="0" r="0" b="0"/>
            <a:pathLst>
              <a:path w="333376" h="147638">
                <a:moveTo>
                  <a:pt x="0" y="90487"/>
                </a:moveTo>
                <a:lnTo>
                  <a:pt x="333375" y="0"/>
                </a:lnTo>
                <a:lnTo>
                  <a:pt x="333375" y="57150"/>
                </a:lnTo>
                <a:lnTo>
                  <a:pt x="0" y="147637"/>
                </a:lnTo>
                <a:close/>
              </a:path>
            </a:pathLst>
          </a:custGeom>
          <a:ln w="12700" cap="flat" cmpd="sng" algn="ctr">
            <a:noFill/>
            <a:prstDash val="solid"/>
            <a:miter lim="800000"/>
            <a:headEnd type="none" w="med" len="med"/>
            <a:tailEnd type="none" w="med" len="med"/>
          </a:ln>
          <a:effectLst/>
          <a:extLst>
            <a:ext uri="{91240B29-F687-4F45-9708-019B960494DF}">
              <a14:hiddenLine xmlns:a14="http://schemas.microsoft.com/office/drawing/2010/main" xmlns="" w="12700" cap="flat" cmpd="sng" algn="ctr">
                <a:solidFill>
                  <a:schemeClr val="accent1">
                    <a:shade val="5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useBgFill="1">
        <p:nvSpPr>
          <p:cNvPr id="229" name="Freeform: Shape 228">
            <a:extLst>
              <a:ext uri="{FF2B5EF4-FFF2-40B4-BE49-F238E27FC236}">
                <a16:creationId xmlns:a16="http://schemas.microsoft.com/office/drawing/2014/main" xmlns="" id="{39AF65E1-BAC9-4B69-90D3-9C8DBF3B44E2}"/>
              </a:ext>
            </a:extLst>
          </p:cNvPr>
          <p:cNvSpPr/>
          <p:nvPr>
            <p:custDataLst>
              <p:tags r:id="rId6"/>
            </p:custDataLst>
          </p:nvPr>
        </p:nvSpPr>
        <p:spPr bwMode="auto">
          <a:xfrm>
            <a:off x="11534898" y="2560638"/>
            <a:ext cx="333419" cy="147638"/>
          </a:xfrm>
          <a:custGeom>
            <a:avLst/>
            <a:gdLst/>
            <a:ahLst/>
            <a:cxnLst/>
            <a:rect l="0" t="0" r="0" b="0"/>
            <a:pathLst>
              <a:path w="333376" h="147638">
                <a:moveTo>
                  <a:pt x="0" y="90487"/>
                </a:moveTo>
                <a:lnTo>
                  <a:pt x="333375" y="0"/>
                </a:lnTo>
                <a:lnTo>
                  <a:pt x="333375" y="57150"/>
                </a:lnTo>
                <a:lnTo>
                  <a:pt x="0" y="147637"/>
                </a:lnTo>
                <a:close/>
              </a:path>
            </a:pathLst>
          </a:custGeom>
          <a:ln w="12700" cap="flat" cmpd="sng" algn="ctr">
            <a:noFill/>
            <a:prstDash val="solid"/>
            <a:miter lim="800000"/>
            <a:headEnd type="none" w="med" len="med"/>
            <a:tailEnd type="none" w="med" len="med"/>
          </a:ln>
          <a:effectLst/>
          <a:extLst>
            <a:ext uri="{91240B29-F687-4F45-9708-019B960494DF}">
              <a14:hiddenLine xmlns:a14="http://schemas.microsoft.com/office/drawing/2010/main" xmlns="" w="12700" cap="flat" cmpd="sng" algn="ctr">
                <a:solidFill>
                  <a:schemeClr val="accent1">
                    <a:shade val="5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useBgFill="1">
        <p:nvSpPr>
          <p:cNvPr id="226" name="Freeform: Shape 225">
            <a:extLst>
              <a:ext uri="{FF2B5EF4-FFF2-40B4-BE49-F238E27FC236}">
                <a16:creationId xmlns:a16="http://schemas.microsoft.com/office/drawing/2014/main" xmlns="" id="{27F96F4A-EF0B-4293-8BAD-E9A8D8886595}"/>
              </a:ext>
            </a:extLst>
          </p:cNvPr>
          <p:cNvSpPr/>
          <p:nvPr>
            <p:custDataLst>
              <p:tags r:id="rId7"/>
            </p:custDataLst>
          </p:nvPr>
        </p:nvSpPr>
        <p:spPr bwMode="auto">
          <a:xfrm>
            <a:off x="11103042" y="2560638"/>
            <a:ext cx="333419" cy="147638"/>
          </a:xfrm>
          <a:custGeom>
            <a:avLst/>
            <a:gdLst/>
            <a:ahLst/>
            <a:cxnLst/>
            <a:rect l="0" t="0" r="0" b="0"/>
            <a:pathLst>
              <a:path w="333376" h="147638">
                <a:moveTo>
                  <a:pt x="0" y="90487"/>
                </a:moveTo>
                <a:lnTo>
                  <a:pt x="333375" y="0"/>
                </a:lnTo>
                <a:lnTo>
                  <a:pt x="333375" y="57150"/>
                </a:lnTo>
                <a:lnTo>
                  <a:pt x="0" y="147637"/>
                </a:lnTo>
                <a:close/>
              </a:path>
            </a:pathLst>
          </a:custGeom>
          <a:ln w="12700" cap="flat" cmpd="sng" algn="ctr">
            <a:noFill/>
            <a:prstDash val="solid"/>
            <a:miter lim="800000"/>
            <a:headEnd type="none" w="med" len="med"/>
            <a:tailEnd type="none" w="med" len="med"/>
          </a:ln>
          <a:effectLst/>
          <a:extLst>
            <a:ext uri="{91240B29-F687-4F45-9708-019B960494DF}">
              <a14:hiddenLine xmlns:a14="http://schemas.microsoft.com/office/drawing/2010/main" xmlns="" w="12700" cap="flat" cmpd="sng" algn="ctr">
                <a:solidFill>
                  <a:schemeClr val="accent1">
                    <a:shade val="5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useBgFill="1">
        <p:nvSpPr>
          <p:cNvPr id="209" name="Freeform: Shape 208">
            <a:extLst>
              <a:ext uri="{FF2B5EF4-FFF2-40B4-BE49-F238E27FC236}">
                <a16:creationId xmlns:a16="http://schemas.microsoft.com/office/drawing/2014/main" xmlns="" id="{9AD7918C-3DA4-42E2-A307-B1F1F89F8F7F}"/>
              </a:ext>
            </a:extLst>
          </p:cNvPr>
          <p:cNvSpPr/>
          <p:nvPr>
            <p:custDataLst>
              <p:tags r:id="rId8"/>
            </p:custDataLst>
          </p:nvPr>
        </p:nvSpPr>
        <p:spPr bwMode="auto">
          <a:xfrm>
            <a:off x="6355799" y="2560639"/>
            <a:ext cx="331831" cy="146051"/>
          </a:xfrm>
          <a:custGeom>
            <a:avLst/>
            <a:gdLst/>
            <a:ahLst/>
            <a:cxnLst/>
            <a:rect l="0" t="0" r="0" b="0"/>
            <a:pathLst>
              <a:path w="331788" h="146051">
                <a:moveTo>
                  <a:pt x="0" y="88900"/>
                </a:moveTo>
                <a:lnTo>
                  <a:pt x="331787" y="0"/>
                </a:lnTo>
                <a:lnTo>
                  <a:pt x="331787" y="57150"/>
                </a:lnTo>
                <a:lnTo>
                  <a:pt x="0" y="146050"/>
                </a:lnTo>
                <a:close/>
              </a:path>
            </a:pathLst>
          </a:custGeom>
          <a:ln w="12700" cap="flat" cmpd="sng" algn="ctr">
            <a:noFill/>
            <a:prstDash val="solid"/>
            <a:miter lim="800000"/>
            <a:headEnd type="none" w="med" len="med"/>
            <a:tailEnd type="none" w="med" len="med"/>
          </a:ln>
          <a:effectLst/>
          <a:extLst>
            <a:ext uri="{91240B29-F687-4F45-9708-019B960494DF}">
              <a14:hiddenLine xmlns:a14="http://schemas.microsoft.com/office/drawing/2010/main" xmlns="" w="12700" cap="flat" cmpd="sng" algn="ctr">
                <a:solidFill>
                  <a:schemeClr val="accent1">
                    <a:shade val="5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useBgFill="1">
        <p:nvSpPr>
          <p:cNvPr id="203" name="Freeform: Shape 202">
            <a:extLst>
              <a:ext uri="{FF2B5EF4-FFF2-40B4-BE49-F238E27FC236}">
                <a16:creationId xmlns:a16="http://schemas.microsoft.com/office/drawing/2014/main" xmlns="" id="{BF578C47-9CBF-4EBB-B112-2F874C06E90C}"/>
              </a:ext>
            </a:extLst>
          </p:cNvPr>
          <p:cNvSpPr/>
          <p:nvPr>
            <p:custDataLst>
              <p:tags r:id="rId9"/>
            </p:custDataLst>
          </p:nvPr>
        </p:nvSpPr>
        <p:spPr bwMode="auto">
          <a:xfrm>
            <a:off x="5060230" y="2560638"/>
            <a:ext cx="333419" cy="147638"/>
          </a:xfrm>
          <a:custGeom>
            <a:avLst/>
            <a:gdLst/>
            <a:ahLst/>
            <a:cxnLst/>
            <a:rect l="0" t="0" r="0" b="0"/>
            <a:pathLst>
              <a:path w="333376" h="147638">
                <a:moveTo>
                  <a:pt x="0" y="90487"/>
                </a:moveTo>
                <a:lnTo>
                  <a:pt x="333375" y="0"/>
                </a:lnTo>
                <a:lnTo>
                  <a:pt x="333375" y="57150"/>
                </a:lnTo>
                <a:lnTo>
                  <a:pt x="0" y="147637"/>
                </a:lnTo>
                <a:close/>
              </a:path>
            </a:pathLst>
          </a:custGeom>
          <a:ln w="12700" cap="flat" cmpd="sng" algn="ctr">
            <a:noFill/>
            <a:prstDash val="solid"/>
            <a:miter lim="800000"/>
            <a:headEnd type="none" w="med" len="med"/>
            <a:tailEnd type="none" w="med" len="med"/>
          </a:ln>
          <a:effectLst/>
          <a:extLst>
            <a:ext uri="{91240B29-F687-4F45-9708-019B960494DF}">
              <a14:hiddenLine xmlns:a14="http://schemas.microsoft.com/office/drawing/2010/main" xmlns="" w="12700" cap="flat" cmpd="sng" algn="ctr">
                <a:solidFill>
                  <a:schemeClr val="accent1">
                    <a:shade val="5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useBgFill="1">
        <p:nvSpPr>
          <p:cNvPr id="212" name="Freeform: Shape 211">
            <a:extLst>
              <a:ext uri="{FF2B5EF4-FFF2-40B4-BE49-F238E27FC236}">
                <a16:creationId xmlns:a16="http://schemas.microsoft.com/office/drawing/2014/main" xmlns="" id="{B23C739E-BE59-43B3-ABE8-AF88DB555CCB}"/>
              </a:ext>
            </a:extLst>
          </p:cNvPr>
          <p:cNvSpPr/>
          <p:nvPr>
            <p:custDataLst>
              <p:tags r:id="rId10"/>
            </p:custDataLst>
          </p:nvPr>
        </p:nvSpPr>
        <p:spPr bwMode="auto">
          <a:xfrm>
            <a:off x="8513492" y="2560638"/>
            <a:ext cx="333419" cy="147638"/>
          </a:xfrm>
          <a:custGeom>
            <a:avLst/>
            <a:gdLst/>
            <a:ahLst/>
            <a:cxnLst/>
            <a:rect l="0" t="0" r="0" b="0"/>
            <a:pathLst>
              <a:path w="333376" h="147638">
                <a:moveTo>
                  <a:pt x="0" y="90487"/>
                </a:moveTo>
                <a:lnTo>
                  <a:pt x="333375" y="0"/>
                </a:lnTo>
                <a:lnTo>
                  <a:pt x="333375" y="57150"/>
                </a:lnTo>
                <a:lnTo>
                  <a:pt x="0" y="147637"/>
                </a:lnTo>
                <a:close/>
              </a:path>
            </a:pathLst>
          </a:custGeom>
          <a:ln w="12700" cap="flat" cmpd="sng" algn="ctr">
            <a:noFill/>
            <a:prstDash val="solid"/>
            <a:miter lim="800000"/>
            <a:headEnd type="none" w="med" len="med"/>
            <a:tailEnd type="none" w="med" len="med"/>
          </a:ln>
          <a:effectLst/>
          <a:extLst>
            <a:ext uri="{91240B29-F687-4F45-9708-019B960494DF}">
              <a14:hiddenLine xmlns:a14="http://schemas.microsoft.com/office/drawing/2010/main" xmlns="" w="12700" cap="flat" cmpd="sng" algn="ctr">
                <a:solidFill>
                  <a:schemeClr val="accent1">
                    <a:shade val="5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useBgFill="1">
        <p:nvSpPr>
          <p:cNvPr id="215" name="Freeform: Shape 214">
            <a:extLst>
              <a:ext uri="{FF2B5EF4-FFF2-40B4-BE49-F238E27FC236}">
                <a16:creationId xmlns:a16="http://schemas.microsoft.com/office/drawing/2014/main" xmlns="" id="{73B74AD0-6584-42EB-AEAF-F1C8C4BDF9ED}"/>
              </a:ext>
            </a:extLst>
          </p:cNvPr>
          <p:cNvSpPr/>
          <p:nvPr>
            <p:custDataLst>
              <p:tags r:id="rId11"/>
            </p:custDataLst>
          </p:nvPr>
        </p:nvSpPr>
        <p:spPr bwMode="auto">
          <a:xfrm>
            <a:off x="8945348" y="2560638"/>
            <a:ext cx="333419" cy="147638"/>
          </a:xfrm>
          <a:custGeom>
            <a:avLst/>
            <a:gdLst/>
            <a:ahLst/>
            <a:cxnLst/>
            <a:rect l="0" t="0" r="0" b="0"/>
            <a:pathLst>
              <a:path w="333376" h="147638">
                <a:moveTo>
                  <a:pt x="0" y="90487"/>
                </a:moveTo>
                <a:lnTo>
                  <a:pt x="333375" y="0"/>
                </a:lnTo>
                <a:lnTo>
                  <a:pt x="333375" y="57150"/>
                </a:lnTo>
                <a:lnTo>
                  <a:pt x="0" y="147637"/>
                </a:lnTo>
                <a:close/>
              </a:path>
            </a:pathLst>
          </a:custGeom>
          <a:ln w="12700" cap="flat" cmpd="sng" algn="ctr">
            <a:noFill/>
            <a:prstDash val="solid"/>
            <a:miter lim="800000"/>
            <a:headEnd type="none" w="med" len="med"/>
            <a:tailEnd type="none" w="med" len="med"/>
          </a:ln>
          <a:effectLst/>
          <a:extLst>
            <a:ext uri="{91240B29-F687-4F45-9708-019B960494DF}">
              <a14:hiddenLine xmlns:a14="http://schemas.microsoft.com/office/drawing/2010/main" xmlns="" w="12700" cap="flat" cmpd="sng" algn="ctr">
                <a:solidFill>
                  <a:schemeClr val="accent1">
                    <a:shade val="5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useBgFill="1">
        <p:nvSpPr>
          <p:cNvPr id="220" name="Freeform: Shape 219">
            <a:extLst>
              <a:ext uri="{FF2B5EF4-FFF2-40B4-BE49-F238E27FC236}">
                <a16:creationId xmlns:a16="http://schemas.microsoft.com/office/drawing/2014/main" xmlns="" id="{1AFCF46B-E1D2-44E4-993D-067EE20D18C8}"/>
              </a:ext>
            </a:extLst>
          </p:cNvPr>
          <p:cNvSpPr/>
          <p:nvPr>
            <p:custDataLst>
              <p:tags r:id="rId12"/>
            </p:custDataLst>
          </p:nvPr>
        </p:nvSpPr>
        <p:spPr bwMode="auto">
          <a:xfrm>
            <a:off x="9377204" y="2560638"/>
            <a:ext cx="333419" cy="147638"/>
          </a:xfrm>
          <a:custGeom>
            <a:avLst/>
            <a:gdLst/>
            <a:ahLst/>
            <a:cxnLst/>
            <a:rect l="0" t="0" r="0" b="0"/>
            <a:pathLst>
              <a:path w="333376" h="147638">
                <a:moveTo>
                  <a:pt x="0" y="90487"/>
                </a:moveTo>
                <a:lnTo>
                  <a:pt x="333375" y="0"/>
                </a:lnTo>
                <a:lnTo>
                  <a:pt x="333375" y="57150"/>
                </a:lnTo>
                <a:lnTo>
                  <a:pt x="0" y="147637"/>
                </a:lnTo>
                <a:close/>
              </a:path>
            </a:pathLst>
          </a:custGeom>
          <a:ln w="12700" cap="flat" cmpd="sng" algn="ctr">
            <a:noFill/>
            <a:prstDash val="solid"/>
            <a:miter lim="800000"/>
            <a:headEnd type="none" w="med" len="med"/>
            <a:tailEnd type="none" w="med" len="med"/>
          </a:ln>
          <a:effectLst/>
          <a:extLst>
            <a:ext uri="{91240B29-F687-4F45-9708-019B960494DF}">
              <a14:hiddenLine xmlns:a14="http://schemas.microsoft.com/office/drawing/2010/main" xmlns="" w="12700" cap="flat" cmpd="sng" algn="ctr">
                <a:solidFill>
                  <a:schemeClr val="accent1">
                    <a:shade val="5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useBgFill="1">
        <p:nvSpPr>
          <p:cNvPr id="223" name="Freeform: Shape 222">
            <a:extLst>
              <a:ext uri="{FF2B5EF4-FFF2-40B4-BE49-F238E27FC236}">
                <a16:creationId xmlns:a16="http://schemas.microsoft.com/office/drawing/2014/main" xmlns="" id="{AED1596E-E403-4F3A-BFA7-3ABFEE9A622D}"/>
              </a:ext>
            </a:extLst>
          </p:cNvPr>
          <p:cNvSpPr/>
          <p:nvPr>
            <p:custDataLst>
              <p:tags r:id="rId13"/>
            </p:custDataLst>
          </p:nvPr>
        </p:nvSpPr>
        <p:spPr bwMode="auto">
          <a:xfrm>
            <a:off x="9809061" y="2560639"/>
            <a:ext cx="331832" cy="146051"/>
          </a:xfrm>
          <a:custGeom>
            <a:avLst/>
            <a:gdLst/>
            <a:ahLst/>
            <a:cxnLst/>
            <a:rect l="0" t="0" r="0" b="0"/>
            <a:pathLst>
              <a:path w="331789" h="146051">
                <a:moveTo>
                  <a:pt x="0" y="88900"/>
                </a:moveTo>
                <a:lnTo>
                  <a:pt x="331788" y="0"/>
                </a:lnTo>
                <a:lnTo>
                  <a:pt x="331788" y="57150"/>
                </a:lnTo>
                <a:lnTo>
                  <a:pt x="0" y="146050"/>
                </a:lnTo>
                <a:close/>
              </a:path>
            </a:pathLst>
          </a:custGeom>
          <a:ln w="12700" cap="flat" cmpd="sng" algn="ctr">
            <a:noFill/>
            <a:prstDash val="solid"/>
            <a:miter lim="800000"/>
            <a:headEnd type="none" w="med" len="med"/>
            <a:tailEnd type="none" w="med" len="med"/>
          </a:ln>
          <a:effectLst/>
          <a:extLst>
            <a:ext uri="{91240B29-F687-4F45-9708-019B960494DF}">
              <a14:hiddenLine xmlns:a14="http://schemas.microsoft.com/office/drawing/2010/main" xmlns="" w="12700" cap="flat" cmpd="sng" algn="ctr">
                <a:solidFill>
                  <a:schemeClr val="accent1">
                    <a:shade val="5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Freeform: Shape 3">
            <a:extLst>
              <a:ext uri="{FF2B5EF4-FFF2-40B4-BE49-F238E27FC236}">
                <a16:creationId xmlns:a16="http://schemas.microsoft.com/office/drawing/2014/main" xmlns="" id="{C43C9249-90A8-4D90-B93D-F11D9E76A68A}"/>
              </a:ext>
            </a:extLst>
          </p:cNvPr>
          <p:cNvSpPr/>
          <p:nvPr>
            <p:custDataLst>
              <p:tags r:id="rId14"/>
            </p:custDataLst>
          </p:nvPr>
        </p:nvSpPr>
        <p:spPr bwMode="auto">
          <a:xfrm>
            <a:off x="5060231" y="1427163"/>
            <a:ext cx="333418"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22" name="Freeform: Shape 221">
            <a:extLst>
              <a:ext uri="{FF2B5EF4-FFF2-40B4-BE49-F238E27FC236}">
                <a16:creationId xmlns:a16="http://schemas.microsoft.com/office/drawing/2014/main" xmlns="" id="{CB124803-D662-42AD-AF97-5ADA21B136E9}"/>
              </a:ext>
            </a:extLst>
          </p:cNvPr>
          <p:cNvSpPr/>
          <p:nvPr>
            <p:custDataLst>
              <p:tags r:id="rId15"/>
            </p:custDataLst>
          </p:nvPr>
        </p:nvSpPr>
        <p:spPr bwMode="auto">
          <a:xfrm>
            <a:off x="9809061" y="2617789"/>
            <a:ext cx="331832" cy="88901"/>
          </a:xfrm>
          <a:custGeom>
            <a:avLst/>
            <a:gdLst/>
            <a:ahLst/>
            <a:cxnLst/>
            <a:rect l="0" t="0" r="0" b="0"/>
            <a:pathLst>
              <a:path w="331789" h="88901">
                <a:moveTo>
                  <a:pt x="0" y="88900"/>
                </a:moveTo>
                <a:lnTo>
                  <a:pt x="331788"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24" name="Freeform: Shape 223">
            <a:extLst>
              <a:ext uri="{FF2B5EF4-FFF2-40B4-BE49-F238E27FC236}">
                <a16:creationId xmlns:a16="http://schemas.microsoft.com/office/drawing/2014/main" xmlns="" id="{F9E29A24-59DC-4F40-985F-76B42675CE3F}"/>
              </a:ext>
            </a:extLst>
          </p:cNvPr>
          <p:cNvSpPr/>
          <p:nvPr>
            <p:custDataLst>
              <p:tags r:id="rId16"/>
            </p:custDataLst>
          </p:nvPr>
        </p:nvSpPr>
        <p:spPr bwMode="auto">
          <a:xfrm>
            <a:off x="11103042" y="256063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19" name="Freeform: Shape 218">
            <a:extLst>
              <a:ext uri="{FF2B5EF4-FFF2-40B4-BE49-F238E27FC236}">
                <a16:creationId xmlns:a16="http://schemas.microsoft.com/office/drawing/2014/main" xmlns="" id="{F5D66DB1-3ABA-4415-8A23-4460FF8E9B8B}"/>
              </a:ext>
            </a:extLst>
          </p:cNvPr>
          <p:cNvSpPr/>
          <p:nvPr>
            <p:custDataLst>
              <p:tags r:id="rId17"/>
            </p:custDataLst>
          </p:nvPr>
        </p:nvSpPr>
        <p:spPr bwMode="auto">
          <a:xfrm>
            <a:off x="9377204" y="261778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14" name="Freeform: Shape 213">
            <a:extLst>
              <a:ext uri="{FF2B5EF4-FFF2-40B4-BE49-F238E27FC236}">
                <a16:creationId xmlns:a16="http://schemas.microsoft.com/office/drawing/2014/main" xmlns="" id="{60185640-16D2-4C7B-82AF-D3C50AC10327}"/>
              </a:ext>
            </a:extLst>
          </p:cNvPr>
          <p:cNvSpPr/>
          <p:nvPr>
            <p:custDataLst>
              <p:tags r:id="rId18"/>
            </p:custDataLst>
          </p:nvPr>
        </p:nvSpPr>
        <p:spPr bwMode="auto">
          <a:xfrm>
            <a:off x="8945348" y="261778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5" name="Freeform: Shape 4">
            <a:extLst>
              <a:ext uri="{FF2B5EF4-FFF2-40B4-BE49-F238E27FC236}">
                <a16:creationId xmlns:a16="http://schemas.microsoft.com/office/drawing/2014/main" xmlns="" id="{0717A470-6123-405D-A0A7-C1FED81C661F}"/>
              </a:ext>
            </a:extLst>
          </p:cNvPr>
          <p:cNvSpPr/>
          <p:nvPr>
            <p:custDataLst>
              <p:tags r:id="rId19"/>
            </p:custDataLst>
          </p:nvPr>
        </p:nvSpPr>
        <p:spPr bwMode="auto">
          <a:xfrm>
            <a:off x="5060231" y="1484313"/>
            <a:ext cx="333418"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08" name="Freeform: Shape 207">
            <a:extLst>
              <a:ext uri="{FF2B5EF4-FFF2-40B4-BE49-F238E27FC236}">
                <a16:creationId xmlns:a16="http://schemas.microsoft.com/office/drawing/2014/main" xmlns="" id="{61DFA207-98E0-4633-AE41-CFE197ABA500}"/>
              </a:ext>
            </a:extLst>
          </p:cNvPr>
          <p:cNvSpPr/>
          <p:nvPr>
            <p:custDataLst>
              <p:tags r:id="rId20"/>
            </p:custDataLst>
          </p:nvPr>
        </p:nvSpPr>
        <p:spPr bwMode="auto">
          <a:xfrm>
            <a:off x="6355799" y="2617789"/>
            <a:ext cx="331831" cy="88901"/>
          </a:xfrm>
          <a:custGeom>
            <a:avLst/>
            <a:gdLst/>
            <a:ahLst/>
            <a:cxnLst/>
            <a:rect l="0" t="0" r="0" b="0"/>
            <a:pathLst>
              <a:path w="331788" h="88901">
                <a:moveTo>
                  <a:pt x="0" y="88900"/>
                </a:moveTo>
                <a:lnTo>
                  <a:pt x="331787"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11" name="Freeform: Shape 210">
            <a:extLst>
              <a:ext uri="{FF2B5EF4-FFF2-40B4-BE49-F238E27FC236}">
                <a16:creationId xmlns:a16="http://schemas.microsoft.com/office/drawing/2014/main" xmlns="" id="{41D16015-1B13-4DD8-9BA7-6E0A74EAAC7A}"/>
              </a:ext>
            </a:extLst>
          </p:cNvPr>
          <p:cNvSpPr/>
          <p:nvPr>
            <p:custDataLst>
              <p:tags r:id="rId21"/>
            </p:custDataLst>
          </p:nvPr>
        </p:nvSpPr>
        <p:spPr bwMode="auto">
          <a:xfrm>
            <a:off x="8513492" y="261778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02" name="Freeform: Shape 201">
            <a:extLst>
              <a:ext uri="{FF2B5EF4-FFF2-40B4-BE49-F238E27FC236}">
                <a16:creationId xmlns:a16="http://schemas.microsoft.com/office/drawing/2014/main" xmlns="" id="{D09C1F62-243F-4DFE-86F8-1A15771714AD}"/>
              </a:ext>
            </a:extLst>
          </p:cNvPr>
          <p:cNvSpPr/>
          <p:nvPr>
            <p:custDataLst>
              <p:tags r:id="rId22"/>
            </p:custDataLst>
          </p:nvPr>
        </p:nvSpPr>
        <p:spPr bwMode="auto">
          <a:xfrm>
            <a:off x="5060230" y="261778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13" name="Freeform: Shape 212">
            <a:extLst>
              <a:ext uri="{FF2B5EF4-FFF2-40B4-BE49-F238E27FC236}">
                <a16:creationId xmlns:a16="http://schemas.microsoft.com/office/drawing/2014/main" xmlns="" id="{9E2F3968-70AF-4015-A569-B38041CC61B4}"/>
              </a:ext>
            </a:extLst>
          </p:cNvPr>
          <p:cNvSpPr/>
          <p:nvPr>
            <p:custDataLst>
              <p:tags r:id="rId23"/>
            </p:custDataLst>
          </p:nvPr>
        </p:nvSpPr>
        <p:spPr bwMode="auto">
          <a:xfrm>
            <a:off x="8945348" y="256063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18" name="Freeform: Shape 217">
            <a:extLst>
              <a:ext uri="{FF2B5EF4-FFF2-40B4-BE49-F238E27FC236}">
                <a16:creationId xmlns:a16="http://schemas.microsoft.com/office/drawing/2014/main" xmlns="" id="{05730F8F-05F5-4284-851F-BE124D6F7D25}"/>
              </a:ext>
            </a:extLst>
          </p:cNvPr>
          <p:cNvSpPr/>
          <p:nvPr>
            <p:custDataLst>
              <p:tags r:id="rId24"/>
            </p:custDataLst>
          </p:nvPr>
        </p:nvSpPr>
        <p:spPr bwMode="auto">
          <a:xfrm>
            <a:off x="9377204" y="256063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87" name="Freeform: Shape 186">
            <a:extLst>
              <a:ext uri="{FF2B5EF4-FFF2-40B4-BE49-F238E27FC236}">
                <a16:creationId xmlns:a16="http://schemas.microsoft.com/office/drawing/2014/main" xmlns="" id="{1600BFF4-D34C-4F33-8844-990DFFFDEBE9}"/>
              </a:ext>
            </a:extLst>
          </p:cNvPr>
          <p:cNvSpPr/>
          <p:nvPr>
            <p:custDataLst>
              <p:tags r:id="rId25"/>
            </p:custDataLst>
          </p:nvPr>
        </p:nvSpPr>
        <p:spPr bwMode="auto">
          <a:xfrm>
            <a:off x="5060230" y="256063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21" name="Freeform: Shape 220">
            <a:extLst>
              <a:ext uri="{FF2B5EF4-FFF2-40B4-BE49-F238E27FC236}">
                <a16:creationId xmlns:a16="http://schemas.microsoft.com/office/drawing/2014/main" xmlns="" id="{3F2E20E5-A1D2-4B1A-8D6B-CF33B134FAA8}"/>
              </a:ext>
            </a:extLst>
          </p:cNvPr>
          <p:cNvSpPr/>
          <p:nvPr>
            <p:custDataLst>
              <p:tags r:id="rId26"/>
            </p:custDataLst>
          </p:nvPr>
        </p:nvSpPr>
        <p:spPr bwMode="auto">
          <a:xfrm>
            <a:off x="9809061" y="2560639"/>
            <a:ext cx="331832" cy="88901"/>
          </a:xfrm>
          <a:custGeom>
            <a:avLst/>
            <a:gdLst/>
            <a:ahLst/>
            <a:cxnLst/>
            <a:rect l="0" t="0" r="0" b="0"/>
            <a:pathLst>
              <a:path w="331789" h="88901">
                <a:moveTo>
                  <a:pt x="0" y="88900"/>
                </a:moveTo>
                <a:lnTo>
                  <a:pt x="331788"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04" name="Freeform: Shape 203">
            <a:extLst>
              <a:ext uri="{FF2B5EF4-FFF2-40B4-BE49-F238E27FC236}">
                <a16:creationId xmlns:a16="http://schemas.microsoft.com/office/drawing/2014/main" xmlns="" id="{4829BCD3-B067-4F3E-A530-C721F4100B68}"/>
              </a:ext>
            </a:extLst>
          </p:cNvPr>
          <p:cNvSpPr/>
          <p:nvPr>
            <p:custDataLst>
              <p:tags r:id="rId27"/>
            </p:custDataLst>
          </p:nvPr>
        </p:nvSpPr>
        <p:spPr bwMode="auto">
          <a:xfrm>
            <a:off x="6355799" y="2560639"/>
            <a:ext cx="331831" cy="88901"/>
          </a:xfrm>
          <a:custGeom>
            <a:avLst/>
            <a:gdLst/>
            <a:ahLst/>
            <a:cxnLst/>
            <a:rect l="0" t="0" r="0" b="0"/>
            <a:pathLst>
              <a:path w="331788" h="88901">
                <a:moveTo>
                  <a:pt x="0" y="88900"/>
                </a:moveTo>
                <a:lnTo>
                  <a:pt x="331787"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25" name="Freeform: Shape 224">
            <a:extLst>
              <a:ext uri="{FF2B5EF4-FFF2-40B4-BE49-F238E27FC236}">
                <a16:creationId xmlns:a16="http://schemas.microsoft.com/office/drawing/2014/main" xmlns="" id="{94798B9A-A732-473A-9CC3-6EB6D66CA3A3}"/>
              </a:ext>
            </a:extLst>
          </p:cNvPr>
          <p:cNvSpPr/>
          <p:nvPr>
            <p:custDataLst>
              <p:tags r:id="rId28"/>
            </p:custDataLst>
          </p:nvPr>
        </p:nvSpPr>
        <p:spPr bwMode="auto">
          <a:xfrm>
            <a:off x="11103042" y="261778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27" name="Freeform: Shape 226">
            <a:extLst>
              <a:ext uri="{FF2B5EF4-FFF2-40B4-BE49-F238E27FC236}">
                <a16:creationId xmlns:a16="http://schemas.microsoft.com/office/drawing/2014/main" xmlns="" id="{A1FBC5B8-EA54-4A72-8AF6-29EA451CA779}"/>
              </a:ext>
            </a:extLst>
          </p:cNvPr>
          <p:cNvSpPr/>
          <p:nvPr>
            <p:custDataLst>
              <p:tags r:id="rId29"/>
            </p:custDataLst>
          </p:nvPr>
        </p:nvSpPr>
        <p:spPr bwMode="auto">
          <a:xfrm>
            <a:off x="11534898" y="256063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28" name="Freeform: Shape 227">
            <a:extLst>
              <a:ext uri="{FF2B5EF4-FFF2-40B4-BE49-F238E27FC236}">
                <a16:creationId xmlns:a16="http://schemas.microsoft.com/office/drawing/2014/main" xmlns="" id="{91EEB682-FA94-4E18-9A44-445D001AA0D2}"/>
              </a:ext>
            </a:extLst>
          </p:cNvPr>
          <p:cNvSpPr/>
          <p:nvPr>
            <p:custDataLst>
              <p:tags r:id="rId30"/>
            </p:custDataLst>
          </p:nvPr>
        </p:nvSpPr>
        <p:spPr bwMode="auto">
          <a:xfrm>
            <a:off x="11534898" y="261778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10" name="Freeform: Shape 209">
            <a:extLst>
              <a:ext uri="{FF2B5EF4-FFF2-40B4-BE49-F238E27FC236}">
                <a16:creationId xmlns:a16="http://schemas.microsoft.com/office/drawing/2014/main" xmlns="" id="{C35D93B6-9A0A-4CCD-AC80-225DD217AD58}"/>
              </a:ext>
            </a:extLst>
          </p:cNvPr>
          <p:cNvSpPr/>
          <p:nvPr>
            <p:custDataLst>
              <p:tags r:id="rId31"/>
            </p:custDataLst>
          </p:nvPr>
        </p:nvSpPr>
        <p:spPr bwMode="auto">
          <a:xfrm>
            <a:off x="8513492" y="2560638"/>
            <a:ext cx="333419" cy="90488"/>
          </a:xfrm>
          <a:custGeom>
            <a:avLst/>
            <a:gdLst/>
            <a:ahLst/>
            <a:cxnLst/>
            <a:rect l="0" t="0" r="0" b="0"/>
            <a:pathLst>
              <a:path w="333376" h="90488">
                <a:moveTo>
                  <a:pt x="0" y="90487"/>
                </a:moveTo>
                <a:lnTo>
                  <a:pt x="333375" y="0"/>
                </a:lnTo>
              </a:path>
            </a:pathLst>
          </a:custGeom>
          <a:ln w="9525"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40" name="Straight Connector 139">
            <a:extLst>
              <a:ext uri="{FF2B5EF4-FFF2-40B4-BE49-F238E27FC236}">
                <a16:creationId xmlns:a16="http://schemas.microsoft.com/office/drawing/2014/main" xmlns="" id="{09486688-4A94-4CDB-85CE-61BEE39E5915}"/>
              </a:ext>
            </a:extLst>
          </p:cNvPr>
          <p:cNvCxnSpPr/>
          <p:nvPr>
            <p:custDataLst>
              <p:tags r:id="rId32"/>
            </p:custDataLst>
          </p:nvPr>
        </p:nvCxnSpPr>
        <p:spPr bwMode="auto">
          <a:xfrm flipH="1">
            <a:off x="6181151" y="3394075"/>
            <a:ext cx="47631" cy="101600"/>
          </a:xfrm>
          <a:prstGeom prst="line">
            <a:avLst/>
          </a:prstGeom>
          <a:ln w="6350"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xmlns="" id="{83C357EF-08CB-45C7-B44D-5B59060595BF}"/>
              </a:ext>
            </a:extLst>
          </p:cNvPr>
          <p:cNvCxnSpPr/>
          <p:nvPr>
            <p:custDataLst>
              <p:tags r:id="rId33"/>
            </p:custDataLst>
          </p:nvPr>
        </p:nvCxnSpPr>
        <p:spPr bwMode="auto">
          <a:xfrm flipH="1">
            <a:off x="4885583" y="3394075"/>
            <a:ext cx="47631" cy="101600"/>
          </a:xfrm>
          <a:prstGeom prst="line">
            <a:avLst/>
          </a:prstGeom>
          <a:ln w="6350"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xmlns="" id="{936F191A-9A39-4A6E-B44D-3801D9B7C7AC}"/>
              </a:ext>
            </a:extLst>
          </p:cNvPr>
          <p:cNvCxnSpPr/>
          <p:nvPr>
            <p:custDataLst>
              <p:tags r:id="rId34"/>
            </p:custDataLst>
          </p:nvPr>
        </p:nvCxnSpPr>
        <p:spPr bwMode="auto">
          <a:xfrm flipH="1">
            <a:off x="7043276" y="3394075"/>
            <a:ext cx="47631" cy="101600"/>
          </a:xfrm>
          <a:prstGeom prst="line">
            <a:avLst/>
          </a:prstGeom>
          <a:ln w="6350"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xmlns="" id="{5283D68B-8836-433D-8F22-23C7950D245B}"/>
              </a:ext>
            </a:extLst>
          </p:cNvPr>
          <p:cNvCxnSpPr/>
          <p:nvPr>
            <p:custDataLst>
              <p:tags r:id="rId35"/>
            </p:custDataLst>
          </p:nvPr>
        </p:nvCxnSpPr>
        <p:spPr bwMode="auto">
          <a:xfrm flipH="1">
            <a:off x="7475132" y="3394075"/>
            <a:ext cx="47631" cy="101600"/>
          </a:xfrm>
          <a:prstGeom prst="line">
            <a:avLst/>
          </a:prstGeom>
          <a:ln w="6350"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xmlns="" id="{51DB4DD4-5D02-4AD6-A97A-6CB465657184}"/>
              </a:ext>
            </a:extLst>
          </p:cNvPr>
          <p:cNvCxnSpPr/>
          <p:nvPr>
            <p:custDataLst>
              <p:tags r:id="rId36"/>
            </p:custDataLst>
          </p:nvPr>
        </p:nvCxnSpPr>
        <p:spPr bwMode="auto">
          <a:xfrm flipH="1">
            <a:off x="7906988" y="3076575"/>
            <a:ext cx="47631" cy="0"/>
          </a:xfrm>
          <a:prstGeom prst="line">
            <a:avLst/>
          </a:prstGeom>
          <a:ln w="6350"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xmlns="" id="{959A4299-551C-4562-9939-140A622243B6}"/>
              </a:ext>
            </a:extLst>
          </p:cNvPr>
          <p:cNvCxnSpPr/>
          <p:nvPr>
            <p:custDataLst>
              <p:tags r:id="rId37"/>
            </p:custDataLst>
          </p:nvPr>
        </p:nvCxnSpPr>
        <p:spPr bwMode="auto">
          <a:xfrm flipH="1">
            <a:off x="8338844" y="3394075"/>
            <a:ext cx="47631" cy="92075"/>
          </a:xfrm>
          <a:prstGeom prst="line">
            <a:avLst/>
          </a:prstGeom>
          <a:ln w="6350"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xmlns="" id="{C25BF95F-E31D-4608-B7CA-BEBBFD43E970}"/>
              </a:ext>
            </a:extLst>
          </p:cNvPr>
          <p:cNvCxnSpPr/>
          <p:nvPr>
            <p:custDataLst>
              <p:tags r:id="rId38"/>
            </p:custDataLst>
          </p:nvPr>
        </p:nvCxnSpPr>
        <p:spPr bwMode="auto">
          <a:xfrm flipH="1">
            <a:off x="8770701" y="1846263"/>
            <a:ext cx="47631" cy="0"/>
          </a:xfrm>
          <a:prstGeom prst="line">
            <a:avLst/>
          </a:prstGeom>
          <a:ln w="6350"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xmlns="" id="{73B10790-B851-4724-994A-F14E86A7FE6E}"/>
              </a:ext>
            </a:extLst>
          </p:cNvPr>
          <p:cNvCxnSpPr/>
          <p:nvPr>
            <p:custDataLst>
              <p:tags r:id="rId39"/>
            </p:custDataLst>
          </p:nvPr>
        </p:nvCxnSpPr>
        <p:spPr bwMode="auto">
          <a:xfrm flipH="1">
            <a:off x="9202557" y="3394075"/>
            <a:ext cx="47631" cy="101600"/>
          </a:xfrm>
          <a:prstGeom prst="line">
            <a:avLst/>
          </a:prstGeom>
          <a:ln w="6350"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xmlns="" id="{DCA80745-85C5-4C9B-8C50-92D8558FDB77}"/>
              </a:ext>
            </a:extLst>
          </p:cNvPr>
          <p:cNvCxnSpPr/>
          <p:nvPr>
            <p:custDataLst>
              <p:tags r:id="rId40"/>
            </p:custDataLst>
          </p:nvPr>
        </p:nvCxnSpPr>
        <p:spPr bwMode="auto">
          <a:xfrm flipH="1">
            <a:off x="10928395" y="3394075"/>
            <a:ext cx="47631" cy="101600"/>
          </a:xfrm>
          <a:prstGeom prst="line">
            <a:avLst/>
          </a:prstGeom>
          <a:ln w="6350"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xmlns="" id="{E4DD2873-45FC-409B-9C9D-2992571FA939}"/>
              </a:ext>
            </a:extLst>
          </p:cNvPr>
          <p:cNvCxnSpPr/>
          <p:nvPr>
            <p:custDataLst>
              <p:tags r:id="rId41"/>
            </p:custDataLst>
          </p:nvPr>
        </p:nvCxnSpPr>
        <p:spPr bwMode="auto">
          <a:xfrm flipH="1">
            <a:off x="10496538" y="3394075"/>
            <a:ext cx="47631" cy="101600"/>
          </a:xfrm>
          <a:prstGeom prst="line">
            <a:avLst/>
          </a:prstGeom>
          <a:ln w="6350"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xmlns="" id="{16C73F2C-C65A-461C-A1AB-1F300B9450A4}"/>
              </a:ext>
            </a:extLst>
          </p:cNvPr>
          <p:cNvCxnSpPr/>
          <p:nvPr>
            <p:custDataLst>
              <p:tags r:id="rId42"/>
            </p:custDataLst>
          </p:nvPr>
        </p:nvCxnSpPr>
        <p:spPr bwMode="auto">
          <a:xfrm flipH="1">
            <a:off x="6181151" y="3152775"/>
            <a:ext cx="47631" cy="0"/>
          </a:xfrm>
          <a:prstGeom prst="line">
            <a:avLst/>
          </a:prstGeom>
          <a:ln w="6350" cap="flat" cmpd="sng" algn="ctr">
            <a:solidFill>
              <a:schemeClr val="tx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5" name="Text Placeholder 2">
            <a:extLst>
              <a:ext uri="{FF2B5EF4-FFF2-40B4-BE49-F238E27FC236}">
                <a16:creationId xmlns:a16="http://schemas.microsoft.com/office/drawing/2014/main" xmlns="" id="{121D88BD-F705-4020-B894-F293FA90A301}"/>
              </a:ext>
            </a:extLst>
          </p:cNvPr>
          <p:cNvSpPr>
            <a:spLocks noGrp="1"/>
          </p:cNvSpPr>
          <p:nvPr>
            <p:custDataLst>
              <p:tags r:id="rId43"/>
            </p:custDataLst>
          </p:nvPr>
        </p:nvSpPr>
        <p:spPr bwMode="gray">
          <a:xfrm>
            <a:off x="9481993" y="3421064"/>
            <a:ext cx="125429" cy="150813"/>
          </a:xfrm>
          <a:prstGeom prst="rect">
            <a:avLst/>
          </a:prstGeom>
          <a:solidFill>
            <a:schemeClr val="accent3"/>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D209B82-4C2F-4FC6-BEDA-A03D9590C9A5}" type="datetime'0'''''''''''''''''''">
              <a:rPr lang="el-GR" altLang="en-US" smtClean="0">
                <a:sym typeface="Arial" panose="020B0604020202020204" pitchFamily="34" charset="0"/>
              </a:rPr>
              <a:pPr marL="0" indent="0" algn="ctr">
                <a:spcBef>
                  <a:spcPct val="0"/>
                </a:spcBef>
                <a:spcAft>
                  <a:spcPct val="0"/>
                </a:spcAft>
                <a:buNone/>
              </a:pPr>
              <a:t>0</a:t>
            </a:fld>
            <a:endParaRPr lang="el-GR" dirty="0">
              <a:sym typeface="Arial" panose="020B0604020202020204" pitchFamily="34" charset="0"/>
            </a:endParaRPr>
          </a:p>
        </p:txBody>
      </p:sp>
      <p:sp>
        <p:nvSpPr>
          <p:cNvPr id="94" name="Text Placeholder 2">
            <a:extLst>
              <a:ext uri="{FF2B5EF4-FFF2-40B4-BE49-F238E27FC236}">
                <a16:creationId xmlns:a16="http://schemas.microsoft.com/office/drawing/2014/main" xmlns="" id="{461DADC7-E3CF-4BAB-B8DB-3CC94600C50B}"/>
              </a:ext>
            </a:extLst>
          </p:cNvPr>
          <p:cNvSpPr>
            <a:spLocks noGrp="1"/>
          </p:cNvSpPr>
          <p:nvPr>
            <p:custDataLst>
              <p:tags r:id="rId44"/>
            </p:custDataLst>
          </p:nvPr>
        </p:nvSpPr>
        <p:spPr bwMode="auto">
          <a:xfrm>
            <a:off x="9459765" y="3663951"/>
            <a:ext cx="168297" cy="1712913"/>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980B78A3-AF67-40CE-A738-6B77DACE31F5}" type="datetime''''' ''''Πολιτ''''ισ''''μ''''''ο''ύ κ''αι Αθλη''''τισ''μού'">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Πολιτισμού και Αθλητισμού</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58" name="Text Placeholder 2">
            <a:extLst>
              <a:ext uri="{FF2B5EF4-FFF2-40B4-BE49-F238E27FC236}">
                <a16:creationId xmlns:a16="http://schemas.microsoft.com/office/drawing/2014/main" xmlns="" id="{20AE6E8B-405F-4324-93E5-BEEF77F0319F}"/>
              </a:ext>
            </a:extLst>
          </p:cNvPr>
          <p:cNvSpPr>
            <a:spLocks noGrp="1"/>
          </p:cNvSpPr>
          <p:nvPr>
            <p:custDataLst>
              <p:tags r:id="rId45"/>
            </p:custDataLst>
          </p:nvPr>
        </p:nvSpPr>
        <p:spPr bwMode="gray">
          <a:xfrm>
            <a:off x="9912262" y="3421064"/>
            <a:ext cx="125429" cy="150813"/>
          </a:xfrm>
          <a:prstGeom prst="rect">
            <a:avLst/>
          </a:prstGeom>
          <a:solidFill>
            <a:schemeClr val="accent3"/>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0C0F8162-3038-45B0-860C-D34C403DBE0C}" type="datetime'''''''''''''0'''''''''''''">
              <a:rPr lang="el-GR" altLang="en-US" smtClean="0">
                <a:sym typeface="Arial" panose="020B0604020202020204" pitchFamily="34" charset="0"/>
              </a:rPr>
              <a:pPr marL="0" indent="0" algn="ctr">
                <a:spcBef>
                  <a:spcPct val="0"/>
                </a:spcBef>
                <a:spcAft>
                  <a:spcPct val="0"/>
                </a:spcAft>
                <a:buNone/>
              </a:pPr>
              <a:t>0</a:t>
            </a:fld>
            <a:endParaRPr lang="el-GR" dirty="0">
              <a:sym typeface="Arial" panose="020B0604020202020204" pitchFamily="34" charset="0"/>
            </a:endParaRPr>
          </a:p>
        </p:txBody>
      </p:sp>
      <p:sp>
        <p:nvSpPr>
          <p:cNvPr id="95" name="Text Placeholder 2">
            <a:extLst>
              <a:ext uri="{FF2B5EF4-FFF2-40B4-BE49-F238E27FC236}">
                <a16:creationId xmlns:a16="http://schemas.microsoft.com/office/drawing/2014/main" xmlns="" id="{C3C5A2A7-6984-455B-83BD-3ACA63B46DE4}"/>
              </a:ext>
            </a:extLst>
          </p:cNvPr>
          <p:cNvSpPr>
            <a:spLocks noGrp="1"/>
          </p:cNvSpPr>
          <p:nvPr>
            <p:custDataLst>
              <p:tags r:id="rId46"/>
            </p:custDataLst>
          </p:nvPr>
        </p:nvSpPr>
        <p:spPr bwMode="auto">
          <a:xfrm>
            <a:off x="9890034" y="3663951"/>
            <a:ext cx="168297" cy="1484313"/>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D7B51FC2-6423-417D-BB3F-30AF1F5C27EC}" type="datetime''' Πρ''''οσ''τασ''ίας τ''''ου Πο''''''''λ''ίτ''η'''">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Προστασίας του Πολίτη</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60" name="Text Placeholder 2">
            <a:extLst>
              <a:ext uri="{FF2B5EF4-FFF2-40B4-BE49-F238E27FC236}">
                <a16:creationId xmlns:a16="http://schemas.microsoft.com/office/drawing/2014/main" xmlns="" id="{16E571A5-EEFC-4610-8E34-CDE132D559DF}"/>
              </a:ext>
            </a:extLst>
          </p:cNvPr>
          <p:cNvSpPr>
            <a:spLocks noGrp="1"/>
          </p:cNvSpPr>
          <p:nvPr>
            <p:custDataLst>
              <p:tags r:id="rId47"/>
            </p:custDataLst>
          </p:nvPr>
        </p:nvSpPr>
        <p:spPr bwMode="gray">
          <a:xfrm>
            <a:off x="9010444" y="2244726"/>
            <a:ext cx="20322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ctr">
              <a:lnSpc>
                <a:spcPct val="100000"/>
              </a:lnSpc>
              <a:spcBef>
                <a:spcPct val="0"/>
              </a:spcBef>
              <a:spcAft>
                <a:spcPct val="0"/>
              </a:spcAft>
              <a:buNone/>
              <a:defRPr/>
            </a:pPr>
            <a:fld id="{01495B36-9592-42A9-B670-881BD10F72A0}" type="datetime'''5''''''''6'''''''''''''''''''">
              <a:rPr lang="el-GR" altLang="en-US" b="1" smtClean="0">
                <a:solidFill>
                  <a:srgbClr val="000000"/>
                </a:solidFill>
                <a:sym typeface="Arial" panose="020B0604020202020204" pitchFamily="34" charset="0"/>
              </a:rPr>
              <a:pPr marL="0" lvl="0" indent="0" algn="ctr">
                <a:lnSpc>
                  <a:spcPct val="100000"/>
                </a:lnSpc>
                <a:spcBef>
                  <a:spcPct val="0"/>
                </a:spcBef>
                <a:spcAft>
                  <a:spcPct val="0"/>
                </a:spcAft>
                <a:buNone/>
                <a:defRPr/>
              </a:pPr>
              <a:t>56</a:t>
            </a:fld>
            <a:endParaRPr kumimoji="0" lang="el-GR" b="1" strike="noStrike" kern="1200" spc="0" normalizeH="0" noProof="0" dirty="0">
              <a:ln>
                <a:noFill/>
              </a:ln>
              <a:solidFill>
                <a:srgbClr val="000000"/>
              </a:solidFill>
              <a:effectLst/>
              <a:uLnTx/>
              <a:uFillTx/>
              <a:sym typeface="Arial" panose="020B0604020202020204" pitchFamily="34" charset="0"/>
            </a:endParaRPr>
          </a:p>
        </p:txBody>
      </p:sp>
      <p:sp>
        <p:nvSpPr>
          <p:cNvPr id="166" name="Text Placeholder 2">
            <a:extLst>
              <a:ext uri="{FF2B5EF4-FFF2-40B4-BE49-F238E27FC236}">
                <a16:creationId xmlns:a16="http://schemas.microsoft.com/office/drawing/2014/main" xmlns="" id="{D6E476D9-6E4B-42CC-8F61-A7D06D4BDD30}"/>
              </a:ext>
            </a:extLst>
          </p:cNvPr>
          <p:cNvSpPr>
            <a:spLocks noGrp="1"/>
          </p:cNvSpPr>
          <p:nvPr>
            <p:custDataLst>
              <p:tags r:id="rId48"/>
            </p:custDataLst>
          </p:nvPr>
        </p:nvSpPr>
        <p:spPr bwMode="gray">
          <a:xfrm>
            <a:off x="10344118" y="3021014"/>
            <a:ext cx="125429" cy="150813"/>
          </a:xfrm>
          <a:prstGeom prst="rect">
            <a:avLst/>
          </a:prstGeom>
          <a:solidFill>
            <a:schemeClr val="hlink"/>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BDD7211-3586-4B70-B01B-6844DB0BC8A8}" type="datetime'''''''''''''''''''''''''0'''''''''''''">
              <a:rPr lang="el-GR" altLang="en-US" smtClean="0">
                <a:solidFill>
                  <a:schemeClr val="bg1"/>
                </a:solidFill>
                <a:sym typeface="Arial" panose="020B0604020202020204" pitchFamily="34" charset="0"/>
              </a:rPr>
              <a:pPr marL="0" indent="0" algn="ctr">
                <a:spcBef>
                  <a:spcPct val="0"/>
                </a:spcBef>
                <a:spcAft>
                  <a:spcPct val="0"/>
                </a:spcAft>
                <a:buNone/>
              </a:pPr>
              <a:t>0</a:t>
            </a:fld>
            <a:endParaRPr lang="el-GR" dirty="0">
              <a:solidFill>
                <a:schemeClr val="bg1"/>
              </a:solidFill>
              <a:sym typeface="Arial" panose="020B0604020202020204" pitchFamily="34" charset="0"/>
            </a:endParaRPr>
          </a:p>
        </p:txBody>
      </p:sp>
      <p:sp>
        <p:nvSpPr>
          <p:cNvPr id="96" name="Text Placeholder 2">
            <a:extLst>
              <a:ext uri="{FF2B5EF4-FFF2-40B4-BE49-F238E27FC236}">
                <a16:creationId xmlns:a16="http://schemas.microsoft.com/office/drawing/2014/main" xmlns="" id="{9C46D6AD-9118-4658-BBCC-50A20926880C}"/>
              </a:ext>
            </a:extLst>
          </p:cNvPr>
          <p:cNvSpPr>
            <a:spLocks noGrp="1"/>
          </p:cNvSpPr>
          <p:nvPr>
            <p:custDataLst>
              <p:tags r:id="rId49"/>
            </p:custDataLst>
          </p:nvPr>
        </p:nvSpPr>
        <p:spPr bwMode="auto">
          <a:xfrm>
            <a:off x="10321890" y="3663951"/>
            <a:ext cx="168297" cy="709613"/>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4A204058-DBD7-405A-BCDD-28B89A806172}" type="datetime' ''Το''''''υ''''''''''''''''''''ρ''''''''''''''''ισμ''''ού'''">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Τουρισμού</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68" name="Text Placeholder 2">
            <a:extLst>
              <a:ext uri="{FF2B5EF4-FFF2-40B4-BE49-F238E27FC236}">
                <a16:creationId xmlns:a16="http://schemas.microsoft.com/office/drawing/2014/main" xmlns="" id="{88C4CF24-2F94-44A9-BBA8-1E4215DE049A}"/>
              </a:ext>
            </a:extLst>
          </p:cNvPr>
          <p:cNvSpPr>
            <a:spLocks noGrp="1"/>
          </p:cNvSpPr>
          <p:nvPr>
            <p:custDataLst>
              <p:tags r:id="rId50"/>
            </p:custDataLst>
          </p:nvPr>
        </p:nvSpPr>
        <p:spPr bwMode="gray">
          <a:xfrm>
            <a:off x="10976026" y="3319464"/>
            <a:ext cx="125429" cy="150813"/>
          </a:xfrm>
          <a:prstGeom prst="rect">
            <a:avLst/>
          </a:prstGeom>
          <a:noFill/>
          <a:ln>
            <a:noFill/>
          </a:ln>
          <a:extLst>
            <a:ext uri="{909E8E84-426E-40DD-AFC4-6F175D3DCCD1}">
              <a14:hiddenFill xmlns:a14="http://schemas.microsoft.com/office/drawing/2010/main" xmlns="">
                <a:solidFill>
                  <a:schemeClr val="accent3"/>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2796E6A2-BF7A-4A8B-94DA-6EC0EE9BB297}" type="datetime'''''''''''''''''''''''''''0'''''''''''''''''''''''''''">
              <a:rPr lang="el-GR" altLang="en-US" smtClean="0">
                <a:sym typeface="Arial" panose="020B0604020202020204" pitchFamily="34" charset="0"/>
              </a:rPr>
              <a:pPr marL="0" indent="0">
                <a:spcBef>
                  <a:spcPct val="0"/>
                </a:spcBef>
                <a:spcAft>
                  <a:spcPct val="0"/>
                </a:spcAft>
                <a:buNone/>
              </a:pPr>
              <a:t>0</a:t>
            </a:fld>
            <a:endParaRPr lang="el-GR" dirty="0">
              <a:sym typeface="Arial" panose="020B0604020202020204" pitchFamily="34" charset="0"/>
            </a:endParaRPr>
          </a:p>
        </p:txBody>
      </p:sp>
      <p:sp>
        <p:nvSpPr>
          <p:cNvPr id="97" name="Text Placeholder 2">
            <a:extLst>
              <a:ext uri="{FF2B5EF4-FFF2-40B4-BE49-F238E27FC236}">
                <a16:creationId xmlns:a16="http://schemas.microsoft.com/office/drawing/2014/main" xmlns="" id="{3E87A112-C311-4D3A-8DE7-9D81638AF5FE}"/>
              </a:ext>
            </a:extLst>
          </p:cNvPr>
          <p:cNvSpPr>
            <a:spLocks noGrp="1"/>
          </p:cNvSpPr>
          <p:nvPr>
            <p:custDataLst>
              <p:tags r:id="rId51"/>
            </p:custDataLst>
          </p:nvPr>
        </p:nvSpPr>
        <p:spPr bwMode="auto">
          <a:xfrm>
            <a:off x="10753747" y="3663951"/>
            <a:ext cx="168297" cy="442913"/>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3837B696-B68E-423D-9A1B-63D0EA45ABD9}" type="datetime' ''''Υγε''ί''''''''''''ας'''''''">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Υγείας</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81" name="Text Placeholder 2">
            <a:extLst>
              <a:ext uri="{FF2B5EF4-FFF2-40B4-BE49-F238E27FC236}">
                <a16:creationId xmlns:a16="http://schemas.microsoft.com/office/drawing/2014/main" xmlns="" id="{D9453048-799F-497D-8243-FC8062E70597}"/>
              </a:ext>
            </a:extLst>
          </p:cNvPr>
          <p:cNvSpPr>
            <a:spLocks noGrp="1"/>
          </p:cNvSpPr>
          <p:nvPr>
            <p:custDataLst>
              <p:tags r:id="rId52"/>
            </p:custDataLst>
          </p:nvPr>
        </p:nvSpPr>
        <p:spPr bwMode="gray">
          <a:xfrm>
            <a:off x="11207831" y="1676401"/>
            <a:ext cx="125429" cy="150813"/>
          </a:xfrm>
          <a:prstGeom prst="rect">
            <a:avLst/>
          </a:prstGeom>
          <a:solidFill>
            <a:schemeClr val="hlink"/>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4048335D-812E-4351-971B-C5244DAEB9DB}" type="datetime'''''''''''''''''''''''''''''''''''''''''''''0'''''''''''''">
              <a:rPr lang="el-GR" altLang="en-US" smtClean="0">
                <a:solidFill>
                  <a:schemeClr val="bg1"/>
                </a:solidFill>
                <a:sym typeface="Arial" panose="020B0604020202020204" pitchFamily="34" charset="0"/>
              </a:rPr>
              <a:pPr marL="0" indent="0" algn="ctr">
                <a:spcBef>
                  <a:spcPct val="0"/>
                </a:spcBef>
                <a:spcAft>
                  <a:spcPct val="0"/>
                </a:spcAft>
                <a:buNone/>
              </a:pPr>
              <a:t>0</a:t>
            </a:fld>
            <a:endParaRPr lang="el-GR" dirty="0">
              <a:solidFill>
                <a:schemeClr val="bg1"/>
              </a:solidFill>
              <a:sym typeface="Arial" panose="020B0604020202020204" pitchFamily="34" charset="0"/>
            </a:endParaRPr>
          </a:p>
        </p:txBody>
      </p:sp>
      <p:sp>
        <p:nvSpPr>
          <p:cNvPr id="180" name="Text Placeholder 2">
            <a:extLst>
              <a:ext uri="{FF2B5EF4-FFF2-40B4-BE49-F238E27FC236}">
                <a16:creationId xmlns:a16="http://schemas.microsoft.com/office/drawing/2014/main" xmlns="" id="{B1E90D8A-BE36-40A5-BD37-0E7C739B1685}"/>
              </a:ext>
            </a:extLst>
          </p:cNvPr>
          <p:cNvSpPr>
            <a:spLocks noGrp="1"/>
          </p:cNvSpPr>
          <p:nvPr>
            <p:custDataLst>
              <p:tags r:id="rId53"/>
            </p:custDataLst>
          </p:nvPr>
        </p:nvSpPr>
        <p:spPr bwMode="gray">
          <a:xfrm>
            <a:off x="11207831" y="3421064"/>
            <a:ext cx="125429" cy="150813"/>
          </a:xfrm>
          <a:prstGeom prst="rect">
            <a:avLst/>
          </a:prstGeom>
          <a:solidFill>
            <a:schemeClr val="accent3"/>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6478274-1A5F-42E4-8865-A92103A12020}" type="datetime'0'''''''''''''''''''''''''''''''''''''''">
              <a:rPr lang="el-GR" altLang="en-US" smtClean="0">
                <a:sym typeface="Arial" panose="020B0604020202020204" pitchFamily="34" charset="0"/>
              </a:rPr>
              <a:pPr marL="0" indent="0" algn="ctr">
                <a:spcBef>
                  <a:spcPct val="0"/>
                </a:spcBef>
                <a:spcAft>
                  <a:spcPct val="0"/>
                </a:spcAft>
                <a:buNone/>
              </a:pPr>
              <a:t>0</a:t>
            </a:fld>
            <a:endParaRPr lang="el-GR" dirty="0">
              <a:sym typeface="Arial" panose="020B0604020202020204" pitchFamily="34" charset="0"/>
            </a:endParaRPr>
          </a:p>
        </p:txBody>
      </p:sp>
      <p:sp>
        <p:nvSpPr>
          <p:cNvPr id="98" name="Text Placeholder 2">
            <a:extLst>
              <a:ext uri="{FF2B5EF4-FFF2-40B4-BE49-F238E27FC236}">
                <a16:creationId xmlns:a16="http://schemas.microsoft.com/office/drawing/2014/main" xmlns="" id="{7FAEDBBB-F287-473B-92BC-62770E5217BB}"/>
              </a:ext>
            </a:extLst>
          </p:cNvPr>
          <p:cNvSpPr>
            <a:spLocks noGrp="1"/>
          </p:cNvSpPr>
          <p:nvPr>
            <p:custDataLst>
              <p:tags r:id="rId54"/>
            </p:custDataLst>
          </p:nvPr>
        </p:nvSpPr>
        <p:spPr bwMode="auto">
          <a:xfrm>
            <a:off x="11185603" y="3663950"/>
            <a:ext cx="168297" cy="1722438"/>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B0919BB6-2406-44CC-B1FD-A9B938725386}" type="datetime''''' Υποδ''''ομ''ών'' και Μετ''''α''''φο''ρ''''ών'">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Υποδομών και Μεταφορών</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89" name="Text Placeholder 2">
            <a:extLst>
              <a:ext uri="{FF2B5EF4-FFF2-40B4-BE49-F238E27FC236}">
                <a16:creationId xmlns:a16="http://schemas.microsoft.com/office/drawing/2014/main" xmlns="" id="{3C7C2171-1B66-49E6-A589-80D3FFC1ACF2}"/>
              </a:ext>
            </a:extLst>
          </p:cNvPr>
          <p:cNvSpPr>
            <a:spLocks noGrp="1"/>
          </p:cNvSpPr>
          <p:nvPr>
            <p:custDataLst>
              <p:tags r:id="rId55"/>
            </p:custDataLst>
          </p:nvPr>
        </p:nvSpPr>
        <p:spPr bwMode="gray">
          <a:xfrm>
            <a:off x="11639687" y="2933701"/>
            <a:ext cx="125429" cy="150813"/>
          </a:xfrm>
          <a:prstGeom prst="rect">
            <a:avLst/>
          </a:prstGeom>
          <a:solidFill>
            <a:schemeClr val="accent1"/>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50379674-30A2-489A-BFC4-EF10E7CC54C8}" type="datetime'''''''''''''''''''''''''''''''''''1'''''''''''''">
              <a:rPr lang="el-GR" altLang="en-US" smtClean="0">
                <a:solidFill>
                  <a:schemeClr val="bg1"/>
                </a:solidFill>
                <a:sym typeface="Arial" panose="020B0604020202020204" pitchFamily="34" charset="0"/>
              </a:rPr>
              <a:pPr marL="0" indent="0" algn="ctr">
                <a:spcBef>
                  <a:spcPct val="0"/>
                </a:spcBef>
                <a:spcAft>
                  <a:spcPct val="0"/>
                </a:spcAft>
                <a:buNone/>
              </a:pPr>
              <a:t>1</a:t>
            </a:fld>
            <a:endParaRPr lang="el-GR" dirty="0">
              <a:solidFill>
                <a:schemeClr val="bg1"/>
              </a:solidFill>
              <a:sym typeface="Arial" panose="020B0604020202020204" pitchFamily="34" charset="0"/>
            </a:endParaRPr>
          </a:p>
        </p:txBody>
      </p:sp>
      <p:sp>
        <p:nvSpPr>
          <p:cNvPr id="185" name="Text Placeholder 2">
            <a:extLst>
              <a:ext uri="{FF2B5EF4-FFF2-40B4-BE49-F238E27FC236}">
                <a16:creationId xmlns:a16="http://schemas.microsoft.com/office/drawing/2014/main" xmlns="" id="{C351C678-8146-4326-B2E2-B7F2959CFC32}"/>
              </a:ext>
            </a:extLst>
          </p:cNvPr>
          <p:cNvSpPr>
            <a:spLocks noGrp="1"/>
          </p:cNvSpPr>
          <p:nvPr>
            <p:custDataLst>
              <p:tags r:id="rId56"/>
            </p:custDataLst>
          </p:nvPr>
        </p:nvSpPr>
        <p:spPr bwMode="gray">
          <a:xfrm>
            <a:off x="11639687" y="3421064"/>
            <a:ext cx="125429" cy="150813"/>
          </a:xfrm>
          <a:prstGeom prst="rect">
            <a:avLst/>
          </a:prstGeom>
          <a:solidFill>
            <a:schemeClr val="accent3"/>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5B2EB13-68AC-42E5-94B8-24BA9B98F102}" type="datetime'''''''''''''''''''''''''''''''''''''''''0'''''''''''''''''''">
              <a:rPr lang="el-GR" altLang="en-US" smtClean="0">
                <a:sym typeface="Arial" panose="020B0604020202020204" pitchFamily="34" charset="0"/>
              </a:rPr>
              <a:pPr marL="0" indent="0" algn="ctr">
                <a:spcBef>
                  <a:spcPct val="0"/>
                </a:spcBef>
                <a:spcAft>
                  <a:spcPct val="0"/>
                </a:spcAft>
                <a:buNone/>
              </a:pPr>
              <a:t>0</a:t>
            </a:fld>
            <a:endParaRPr lang="el-GR" dirty="0">
              <a:sym typeface="Arial" panose="020B0604020202020204" pitchFamily="34" charset="0"/>
            </a:endParaRPr>
          </a:p>
        </p:txBody>
      </p:sp>
      <p:sp>
        <p:nvSpPr>
          <p:cNvPr id="101" name="Text Placeholder 2">
            <a:extLst>
              <a:ext uri="{FF2B5EF4-FFF2-40B4-BE49-F238E27FC236}">
                <a16:creationId xmlns:a16="http://schemas.microsoft.com/office/drawing/2014/main" xmlns="" id="{20E3F833-24F5-4D2D-AE4E-E36DBD483C8F}"/>
              </a:ext>
            </a:extLst>
          </p:cNvPr>
          <p:cNvSpPr>
            <a:spLocks noGrp="1"/>
          </p:cNvSpPr>
          <p:nvPr>
            <p:custDataLst>
              <p:tags r:id="rId57"/>
            </p:custDataLst>
          </p:nvPr>
        </p:nvSpPr>
        <p:spPr bwMode="auto">
          <a:xfrm>
            <a:off x="11617459" y="3663951"/>
            <a:ext cx="168297" cy="1641475"/>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3BE95F00-7ACD-4CD5-B522-3114AA52BF8E}" type="datetime' Ψηφ''ιακ''ής'''' ''Δ''''''ιακ''υβ''''''έ''ρνη''σ''η''''''''ς'">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Ψηφιακής Διακυβέρνησης</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03" name="Text Placeholder 2">
            <a:extLst>
              <a:ext uri="{FF2B5EF4-FFF2-40B4-BE49-F238E27FC236}">
                <a16:creationId xmlns:a16="http://schemas.microsoft.com/office/drawing/2014/main" xmlns="" id="{AB9A4748-181C-437D-BE68-86D281EB92B0}"/>
              </a:ext>
            </a:extLst>
          </p:cNvPr>
          <p:cNvSpPr>
            <a:spLocks noGrp="1"/>
          </p:cNvSpPr>
          <p:nvPr>
            <p:custDataLst>
              <p:tags r:id="rId58"/>
            </p:custDataLst>
          </p:nvPr>
        </p:nvSpPr>
        <p:spPr bwMode="gray">
          <a:xfrm>
            <a:off x="4693469" y="2938464"/>
            <a:ext cx="20322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lgn="ctr">
              <a:spcBef>
                <a:spcPct val="0"/>
              </a:spcBef>
              <a:spcAft>
                <a:spcPct val="0"/>
              </a:spcAft>
            </a:pPr>
            <a:fld id="{59A82D18-1A3C-4C90-B659-22DE55B03AD6}" type="datetime'''''''1''''''''''''''''''''''''''''''''''''''''''''6'''''">
              <a:rPr lang="el-GR" altLang="en-US" sz="1100" b="1" smtClean="0">
                <a:solidFill>
                  <a:srgbClr val="000000"/>
                </a:solidFill>
                <a:latin typeface="Arial" panose="020B0604020202020204" pitchFamily="34" charset="0"/>
                <a:cs typeface="Arial" panose="020B0604020202020204" pitchFamily="34" charset="0"/>
                <a:sym typeface="Arial" panose="020B0604020202020204" pitchFamily="34" charset="0"/>
              </a:rPr>
              <a:pPr lvl="0" algn="ctr">
                <a:spcBef>
                  <a:spcPct val="0"/>
                </a:spcBef>
                <a:spcAft>
                  <a:spcPct val="0"/>
                </a:spcAft>
              </a:pPr>
              <a:t>16</a:t>
            </a:fld>
            <a:endParaRPr kumimoji="0" lang="el-GR" sz="1100" b="1"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25" name="Text Placeholder 2">
            <a:extLst>
              <a:ext uri="{FF2B5EF4-FFF2-40B4-BE49-F238E27FC236}">
                <a16:creationId xmlns:a16="http://schemas.microsoft.com/office/drawing/2014/main" xmlns="" id="{5CABDD10-7C30-4404-9C07-ED6E7D33A30B}"/>
              </a:ext>
            </a:extLst>
          </p:cNvPr>
          <p:cNvSpPr>
            <a:spLocks noGrp="1"/>
          </p:cNvSpPr>
          <p:nvPr>
            <p:custDataLst>
              <p:tags r:id="rId59"/>
            </p:custDataLst>
          </p:nvPr>
        </p:nvSpPr>
        <p:spPr bwMode="gray">
          <a:xfrm>
            <a:off x="5087220" y="1073151"/>
            <a:ext cx="281025"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lgn="ctr">
              <a:spcBef>
                <a:spcPct val="0"/>
              </a:spcBef>
              <a:spcAft>
                <a:spcPct val="0"/>
              </a:spcAft>
            </a:pPr>
            <a:fld id="{4BC1BF13-5C8B-4937-8DE5-AFDEAE8E4358}" type="datetime'''''''''''''1''''''''''''''''''''''''''''94'''''''">
              <a:rPr lang="el-GR" altLang="en-US" sz="1100" b="1" smtClean="0">
                <a:solidFill>
                  <a:srgbClr val="000000"/>
                </a:solidFill>
                <a:latin typeface="Arial" panose="020B0604020202020204" pitchFamily="34" charset="0"/>
                <a:cs typeface="Arial" panose="020B0604020202020204" pitchFamily="34" charset="0"/>
                <a:sym typeface="Arial" panose="020B0604020202020204" pitchFamily="34" charset="0"/>
              </a:rPr>
              <a:pPr lvl="0" algn="ctr">
                <a:spcBef>
                  <a:spcPct val="0"/>
                </a:spcBef>
                <a:spcAft>
                  <a:spcPct val="0"/>
                </a:spcAft>
              </a:pPr>
              <a:t>194</a:t>
            </a:fld>
            <a:endParaRPr kumimoji="0" lang="el-GR" sz="1100" b="1"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00" name="Text Placeholder 2">
            <a:extLst>
              <a:ext uri="{FF2B5EF4-FFF2-40B4-BE49-F238E27FC236}">
                <a16:creationId xmlns:a16="http://schemas.microsoft.com/office/drawing/2014/main" xmlns="" id="{C7A3DBD3-8798-42B9-908F-664BA6883933}"/>
              </a:ext>
            </a:extLst>
          </p:cNvPr>
          <p:cNvSpPr>
            <a:spLocks noGrp="1"/>
          </p:cNvSpPr>
          <p:nvPr>
            <p:custDataLst>
              <p:tags r:id="rId60"/>
            </p:custDataLst>
          </p:nvPr>
        </p:nvSpPr>
        <p:spPr bwMode="gray">
          <a:xfrm>
            <a:off x="5557182" y="2843214"/>
            <a:ext cx="20322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lgn="ctr">
              <a:spcBef>
                <a:spcPct val="0"/>
              </a:spcBef>
              <a:spcAft>
                <a:spcPct val="0"/>
              </a:spcAft>
            </a:pPr>
            <a:fld id="{9E128489-2E3C-4388-ADD4-AB8DDDB16619}" type="datetime'''''''2''''''''''1'''''''''''">
              <a:rPr lang="el-GR" altLang="en-US" sz="1100" b="1" smtClean="0">
                <a:solidFill>
                  <a:srgbClr val="000000"/>
                </a:solidFill>
                <a:latin typeface="Arial" panose="020B0604020202020204" pitchFamily="34" charset="0"/>
                <a:cs typeface="Arial" panose="020B0604020202020204" pitchFamily="34" charset="0"/>
                <a:sym typeface="Arial" panose="020B0604020202020204" pitchFamily="34" charset="0"/>
              </a:rPr>
              <a:pPr lvl="0" algn="ctr">
                <a:spcBef>
                  <a:spcPct val="0"/>
                </a:spcBef>
                <a:spcAft>
                  <a:spcPct val="0"/>
                </a:spcAft>
              </a:pPr>
              <a:t>21</a:t>
            </a:fld>
            <a:endParaRPr kumimoji="0" lang="el-GR" sz="1100" b="1"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48" name="Text Placeholder 2">
            <a:extLst>
              <a:ext uri="{FF2B5EF4-FFF2-40B4-BE49-F238E27FC236}">
                <a16:creationId xmlns:a16="http://schemas.microsoft.com/office/drawing/2014/main" xmlns="" id="{CBC44F0A-ED7F-4C68-927E-9D08B1D866BB}"/>
              </a:ext>
            </a:extLst>
          </p:cNvPr>
          <p:cNvSpPr>
            <a:spLocks noGrp="1"/>
          </p:cNvSpPr>
          <p:nvPr>
            <p:custDataLst>
              <p:tags r:id="rId61"/>
            </p:custDataLst>
          </p:nvPr>
        </p:nvSpPr>
        <p:spPr bwMode="gray">
          <a:xfrm>
            <a:off x="4733163" y="3421064"/>
            <a:ext cx="125429" cy="150813"/>
          </a:xfrm>
          <a:prstGeom prst="rect">
            <a:avLst/>
          </a:prstGeom>
          <a:solidFill>
            <a:schemeClr val="accent3"/>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6C481F4-8FCA-4099-BDC0-D929B730F135}" type="datetime'''''''''''''''''''''''0'''''''''''''''''''''''''''''">
              <a:rPr lang="el-GR" altLang="en-US" smtClean="0">
                <a:sym typeface="Arial" panose="020B0604020202020204" pitchFamily="34" charset="0"/>
              </a:rPr>
              <a:pPr marL="0" indent="0" algn="ctr">
                <a:spcBef>
                  <a:spcPct val="0"/>
                </a:spcBef>
                <a:spcAft>
                  <a:spcPct val="0"/>
                </a:spcAft>
                <a:buNone/>
              </a:pPr>
              <a:t>0</a:t>
            </a:fld>
            <a:endParaRPr lang="el-GR" dirty="0">
              <a:sym typeface="Arial" panose="020B0604020202020204" pitchFamily="34" charset="0"/>
            </a:endParaRPr>
          </a:p>
        </p:txBody>
      </p:sp>
      <p:sp>
        <p:nvSpPr>
          <p:cNvPr id="99" name="Text Placeholder 2">
            <a:extLst>
              <a:ext uri="{FF2B5EF4-FFF2-40B4-BE49-F238E27FC236}">
                <a16:creationId xmlns:a16="http://schemas.microsoft.com/office/drawing/2014/main" xmlns="" id="{F1C9EBBC-1A91-40FB-81CB-91A5F5A6B1BD}"/>
              </a:ext>
            </a:extLst>
          </p:cNvPr>
          <p:cNvSpPr>
            <a:spLocks noGrp="1"/>
          </p:cNvSpPr>
          <p:nvPr>
            <p:custDataLst>
              <p:tags r:id="rId62"/>
            </p:custDataLst>
          </p:nvPr>
        </p:nvSpPr>
        <p:spPr bwMode="gray">
          <a:xfrm>
            <a:off x="6419307" y="2081214"/>
            <a:ext cx="20322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lgn="ctr">
              <a:spcBef>
                <a:spcPct val="0"/>
              </a:spcBef>
              <a:spcAft>
                <a:spcPct val="0"/>
              </a:spcAft>
            </a:pPr>
            <a:fld id="{8E8B7973-996D-476B-8143-D55777C77D72}" type="datetime'''''''''''''6''''''''''''2'''''''''''''''''''">
              <a:rPr lang="el-GR" altLang="en-US" sz="1100" b="1" smtClean="0">
                <a:solidFill>
                  <a:srgbClr val="000000"/>
                </a:solidFill>
                <a:latin typeface="Arial" panose="020B0604020202020204" pitchFamily="34" charset="0"/>
                <a:cs typeface="Arial" panose="020B0604020202020204" pitchFamily="34" charset="0"/>
                <a:sym typeface="Arial" panose="020B0604020202020204" pitchFamily="34" charset="0"/>
              </a:rPr>
              <a:pPr lvl="0" algn="ctr">
                <a:spcBef>
                  <a:spcPct val="0"/>
                </a:spcBef>
                <a:spcAft>
                  <a:spcPct val="0"/>
                </a:spcAft>
              </a:pPr>
              <a:t>62</a:t>
            </a:fld>
            <a:endParaRPr kumimoji="0" lang="el-GR" sz="1100" b="1"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63" name="Text Placeholder 2">
            <a:extLst>
              <a:ext uri="{FF2B5EF4-FFF2-40B4-BE49-F238E27FC236}">
                <a16:creationId xmlns:a16="http://schemas.microsoft.com/office/drawing/2014/main" xmlns="" id="{88F46F7E-7C08-475C-8C6C-E937D74CA46E}"/>
              </a:ext>
            </a:extLst>
          </p:cNvPr>
          <p:cNvSpPr>
            <a:spLocks noGrp="1"/>
          </p:cNvSpPr>
          <p:nvPr>
            <p:custDataLst>
              <p:tags r:id="rId63"/>
            </p:custDataLst>
          </p:nvPr>
        </p:nvSpPr>
        <p:spPr bwMode="gray">
          <a:xfrm>
            <a:off x="6851163" y="2565401"/>
            <a:ext cx="20322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lgn="ctr">
              <a:spcBef>
                <a:spcPct val="0"/>
              </a:spcBef>
              <a:spcAft>
                <a:spcPct val="0"/>
              </a:spcAft>
            </a:pPr>
            <a:fld id="{E1865FB6-F290-421F-9FF5-C7864C743665}" type="datetime'''''''''''''''''''''''3''''''7'''''''''''''''''''''''''''''''">
              <a:rPr lang="el-GR" altLang="en-US" sz="1100" b="1" smtClean="0">
                <a:solidFill>
                  <a:srgbClr val="000000"/>
                </a:solidFill>
                <a:latin typeface="Arial" panose="020B0604020202020204" pitchFamily="34" charset="0"/>
                <a:cs typeface="Arial" panose="020B0604020202020204" pitchFamily="34" charset="0"/>
                <a:sym typeface="Arial" panose="020B0604020202020204" pitchFamily="34" charset="0"/>
              </a:rPr>
              <a:pPr lvl="0" algn="ctr">
                <a:spcBef>
                  <a:spcPct val="0"/>
                </a:spcBef>
                <a:spcAft>
                  <a:spcPct val="0"/>
                </a:spcAft>
              </a:pPr>
              <a:t>37</a:t>
            </a:fld>
            <a:endParaRPr kumimoji="0" lang="el-GR" sz="1100" b="1"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62" name="Text Placeholder 2">
            <a:extLst>
              <a:ext uri="{FF2B5EF4-FFF2-40B4-BE49-F238E27FC236}">
                <a16:creationId xmlns:a16="http://schemas.microsoft.com/office/drawing/2014/main" xmlns="" id="{9C08419A-C61B-45FE-98E1-1481BB8C0270}"/>
              </a:ext>
            </a:extLst>
          </p:cNvPr>
          <p:cNvSpPr>
            <a:spLocks noGrp="1"/>
          </p:cNvSpPr>
          <p:nvPr>
            <p:custDataLst>
              <p:tags r:id="rId64"/>
            </p:custDataLst>
          </p:nvPr>
        </p:nvSpPr>
        <p:spPr bwMode="gray">
          <a:xfrm>
            <a:off x="7283019" y="2565401"/>
            <a:ext cx="20322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lgn="ctr">
              <a:spcBef>
                <a:spcPct val="0"/>
              </a:spcBef>
              <a:spcAft>
                <a:spcPct val="0"/>
              </a:spcAft>
            </a:pPr>
            <a:fld id="{7CE8BC91-D1B6-4974-AD0E-5A3D787CDAFF}" type="datetime'3''''''''''''''''''''6'''''''''">
              <a:rPr lang="el-GR" altLang="en-US" sz="1100" b="1" smtClean="0">
                <a:solidFill>
                  <a:srgbClr val="000000"/>
                </a:solidFill>
                <a:latin typeface="Arial" panose="020B0604020202020204" pitchFamily="34" charset="0"/>
                <a:cs typeface="Arial" panose="020B0604020202020204" pitchFamily="34" charset="0"/>
                <a:sym typeface="Arial" panose="020B0604020202020204" pitchFamily="34" charset="0"/>
              </a:rPr>
              <a:pPr lvl="0" algn="ctr">
                <a:spcBef>
                  <a:spcPct val="0"/>
                </a:spcBef>
                <a:spcAft>
                  <a:spcPct val="0"/>
                </a:spcAft>
              </a:pPr>
              <a:t>36</a:t>
            </a:fld>
            <a:endParaRPr kumimoji="0" lang="el-GR" sz="1100" b="1"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64" name="Text Placeholder 2">
            <a:extLst>
              <a:ext uri="{FF2B5EF4-FFF2-40B4-BE49-F238E27FC236}">
                <a16:creationId xmlns:a16="http://schemas.microsoft.com/office/drawing/2014/main" xmlns="" id="{BD504530-29BA-4C10-A29B-56A156920DB1}"/>
              </a:ext>
            </a:extLst>
          </p:cNvPr>
          <p:cNvSpPr>
            <a:spLocks noGrp="1"/>
          </p:cNvSpPr>
          <p:nvPr>
            <p:custDataLst>
              <p:tags r:id="rId65"/>
            </p:custDataLst>
          </p:nvPr>
        </p:nvSpPr>
        <p:spPr bwMode="gray">
          <a:xfrm>
            <a:off x="7714876" y="2746376"/>
            <a:ext cx="20322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lgn="ctr">
              <a:spcBef>
                <a:spcPct val="0"/>
              </a:spcBef>
              <a:spcAft>
                <a:spcPct val="0"/>
              </a:spcAft>
            </a:pPr>
            <a:fld id="{E64B02E7-B70A-438F-94DB-9E4D8A29C56C}" type="datetime'''''''''''''''''''''''''''''2''''''''''''''''''9'''">
              <a:rPr lang="el-GR" altLang="en-US" sz="1100" b="1" smtClean="0">
                <a:solidFill>
                  <a:srgbClr val="000000"/>
                </a:solidFill>
                <a:latin typeface="Arial" panose="020B0604020202020204" pitchFamily="34" charset="0"/>
                <a:cs typeface="Arial" panose="020B0604020202020204" pitchFamily="34" charset="0"/>
                <a:sym typeface="Arial" panose="020B0604020202020204" pitchFamily="34" charset="0"/>
              </a:rPr>
              <a:pPr lvl="0" algn="ctr">
                <a:spcBef>
                  <a:spcPct val="0"/>
                </a:spcBef>
                <a:spcAft>
                  <a:spcPct val="0"/>
                </a:spcAft>
              </a:pPr>
              <a:t>29</a:t>
            </a:fld>
            <a:endParaRPr kumimoji="0" lang="el-GR" sz="1100" b="1"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72" name="Text Placeholder 2">
            <a:extLst>
              <a:ext uri="{FF2B5EF4-FFF2-40B4-BE49-F238E27FC236}">
                <a16:creationId xmlns:a16="http://schemas.microsoft.com/office/drawing/2014/main" xmlns="" id="{0F4660D6-8D5C-4EC3-9CAF-BF771603F7CD}"/>
              </a:ext>
            </a:extLst>
          </p:cNvPr>
          <p:cNvSpPr>
            <a:spLocks noGrp="1"/>
          </p:cNvSpPr>
          <p:nvPr>
            <p:custDataLst>
              <p:tags r:id="rId66"/>
            </p:custDataLst>
          </p:nvPr>
        </p:nvSpPr>
        <p:spPr bwMode="gray">
          <a:xfrm>
            <a:off x="8146732" y="2536826"/>
            <a:ext cx="20322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lgn="ctr">
              <a:spcBef>
                <a:spcPct val="0"/>
              </a:spcBef>
              <a:spcAft>
                <a:spcPct val="0"/>
              </a:spcAft>
            </a:pPr>
            <a:fld id="{01F9018E-1D35-46D8-9329-64E00767482E}" type="datetime'''4''0'''''''''''''''''''''''''''''''''''">
              <a:rPr lang="el-GR" altLang="en-US" sz="1100" b="1" smtClean="0">
                <a:solidFill>
                  <a:srgbClr val="000000"/>
                </a:solidFill>
                <a:latin typeface="Arial" panose="020B0604020202020204" pitchFamily="34" charset="0"/>
                <a:cs typeface="Arial" panose="020B0604020202020204" pitchFamily="34" charset="0"/>
                <a:sym typeface="Arial" panose="020B0604020202020204" pitchFamily="34" charset="0"/>
              </a:rPr>
              <a:pPr lvl="0" algn="ctr">
                <a:spcBef>
                  <a:spcPct val="0"/>
                </a:spcBef>
                <a:spcAft>
                  <a:spcPct val="0"/>
                </a:spcAft>
              </a:pPr>
              <a:t>40</a:t>
            </a:fld>
            <a:endParaRPr kumimoji="0" lang="el-GR" sz="1100" b="1"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71" name="Text Placeholder 2">
            <a:extLst>
              <a:ext uri="{FF2B5EF4-FFF2-40B4-BE49-F238E27FC236}">
                <a16:creationId xmlns:a16="http://schemas.microsoft.com/office/drawing/2014/main" xmlns="" id="{9986BB75-D272-4D08-A42E-99619D90F04F}"/>
              </a:ext>
            </a:extLst>
          </p:cNvPr>
          <p:cNvSpPr>
            <a:spLocks noGrp="1"/>
          </p:cNvSpPr>
          <p:nvPr>
            <p:custDataLst>
              <p:tags r:id="rId67"/>
            </p:custDataLst>
          </p:nvPr>
        </p:nvSpPr>
        <p:spPr bwMode="gray">
          <a:xfrm>
            <a:off x="8578588" y="1593851"/>
            <a:ext cx="20322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lgn="ctr">
              <a:spcBef>
                <a:spcPct val="0"/>
              </a:spcBef>
              <a:spcAft>
                <a:spcPct val="0"/>
              </a:spcAft>
            </a:pPr>
            <a:fld id="{160924D6-90C2-4DC6-81F2-F76B5C4C1241}" type="datetime'''''''''''''''8''''7'''''''''''''''''''''''''''''''''''''''''">
              <a:rPr lang="el-GR" altLang="en-US" sz="1100" b="1" smtClean="0">
                <a:solidFill>
                  <a:srgbClr val="000000"/>
                </a:solidFill>
                <a:latin typeface="Arial" panose="020B0604020202020204" pitchFamily="34" charset="0"/>
                <a:cs typeface="Arial" panose="020B0604020202020204" pitchFamily="34" charset="0"/>
                <a:sym typeface="Arial" panose="020B0604020202020204" pitchFamily="34" charset="0"/>
              </a:rPr>
              <a:pPr lvl="0" algn="ctr">
                <a:spcBef>
                  <a:spcPct val="0"/>
                </a:spcBef>
                <a:spcAft>
                  <a:spcPct val="0"/>
                </a:spcAft>
              </a:pPr>
              <a:t>87</a:t>
            </a:fld>
            <a:endParaRPr kumimoji="0" lang="el-GR" sz="1100" b="1"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24" name="Text Placeholder 2">
            <a:extLst>
              <a:ext uri="{FF2B5EF4-FFF2-40B4-BE49-F238E27FC236}">
                <a16:creationId xmlns:a16="http://schemas.microsoft.com/office/drawing/2014/main" xmlns="" id="{110A9679-C002-4A18-B876-F60F396508AA}"/>
              </a:ext>
            </a:extLst>
          </p:cNvPr>
          <p:cNvSpPr>
            <a:spLocks noGrp="1"/>
          </p:cNvSpPr>
          <p:nvPr>
            <p:custDataLst>
              <p:tags r:id="rId68"/>
            </p:custDataLst>
          </p:nvPr>
        </p:nvSpPr>
        <p:spPr bwMode="gray">
          <a:xfrm>
            <a:off x="4733163" y="3106739"/>
            <a:ext cx="125429" cy="168275"/>
          </a:xfrm>
          <a:prstGeom prst="rect">
            <a:avLst/>
          </a:prstGeom>
          <a:solidFill>
            <a:schemeClr val="hlink"/>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spcAft>
                <a:spcPct val="0"/>
              </a:spcAft>
              <a:buNone/>
            </a:pPr>
            <a:fld id="{85450D5E-3B1B-4235-B3D0-ED3C25C36A08}" type="datetime'''''''''''''''''''''''''''''''''''0'''''">
              <a:rPr lang="el-GR" altLang="en-US" smtClean="0">
                <a:solidFill>
                  <a:schemeClr val="bg1"/>
                </a:solidFill>
                <a:sym typeface="Arial" panose="020B0604020202020204" pitchFamily="34" charset="0"/>
              </a:rPr>
              <a:pPr marL="0" indent="0" algn="ctr">
                <a:lnSpc>
                  <a:spcPct val="100000"/>
                </a:lnSpc>
                <a:spcBef>
                  <a:spcPct val="0"/>
                </a:spcBef>
                <a:spcAft>
                  <a:spcPct val="0"/>
                </a:spcAft>
                <a:buNone/>
              </a:pPr>
              <a:t>0</a:t>
            </a:fld>
            <a:endParaRPr lang="el-GR" dirty="0">
              <a:solidFill>
                <a:schemeClr val="bg1"/>
              </a:solidFill>
              <a:sym typeface="Arial" panose="020B0604020202020204" pitchFamily="34" charset="0"/>
            </a:endParaRPr>
          </a:p>
        </p:txBody>
      </p:sp>
      <p:sp>
        <p:nvSpPr>
          <p:cNvPr id="154" name="Text Placeholder 2">
            <a:extLst>
              <a:ext uri="{FF2B5EF4-FFF2-40B4-BE49-F238E27FC236}">
                <a16:creationId xmlns:a16="http://schemas.microsoft.com/office/drawing/2014/main" xmlns="" id="{3CB4EEEF-094C-4A7F-B2AF-5FA70E4634C8}"/>
              </a:ext>
            </a:extLst>
          </p:cNvPr>
          <p:cNvSpPr>
            <a:spLocks noGrp="1"/>
          </p:cNvSpPr>
          <p:nvPr>
            <p:custDataLst>
              <p:tags r:id="rId69"/>
            </p:custDataLst>
          </p:nvPr>
        </p:nvSpPr>
        <p:spPr bwMode="gray">
          <a:xfrm>
            <a:off x="9442301" y="1843089"/>
            <a:ext cx="203226" cy="150813"/>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9A77E4C5-55DF-4C47-9FA5-E22541E8FD10}" type="datetime'''''''''''''''''''''''''7''''''8'''''''''''''">
              <a:rPr lang="el-GR" altLang="en-US" b="1" smtClean="0">
                <a:sym typeface="Arial" panose="020B0604020202020204" pitchFamily="34" charset="0"/>
              </a:rPr>
              <a:pPr marL="0" indent="0" algn="ctr">
                <a:spcBef>
                  <a:spcPct val="0"/>
                </a:spcBef>
                <a:spcAft>
                  <a:spcPct val="0"/>
                </a:spcAft>
                <a:buNone/>
              </a:pPr>
              <a:t>78</a:t>
            </a:fld>
            <a:endParaRPr lang="el-GR" b="1" dirty="0">
              <a:sym typeface="Arial" panose="020B0604020202020204" pitchFamily="34" charset="0"/>
            </a:endParaRPr>
          </a:p>
        </p:txBody>
      </p:sp>
      <p:sp>
        <p:nvSpPr>
          <p:cNvPr id="157" name="Text Placeholder 2">
            <a:extLst>
              <a:ext uri="{FF2B5EF4-FFF2-40B4-BE49-F238E27FC236}">
                <a16:creationId xmlns:a16="http://schemas.microsoft.com/office/drawing/2014/main" xmlns="" id="{AE237A03-FBFE-4ED4-9AC5-7F063C4D0C6A}"/>
              </a:ext>
            </a:extLst>
          </p:cNvPr>
          <p:cNvSpPr>
            <a:spLocks noGrp="1"/>
          </p:cNvSpPr>
          <p:nvPr>
            <p:custDataLst>
              <p:tags r:id="rId70"/>
            </p:custDataLst>
          </p:nvPr>
        </p:nvSpPr>
        <p:spPr bwMode="gray">
          <a:xfrm>
            <a:off x="9834463" y="1422401"/>
            <a:ext cx="281025" cy="150813"/>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6A1EB56C-46FC-42E9-9767-55BB473881FB}" type="datetime'1''0''''''''''''''''''''''''''''''''''''''''''0'">
              <a:rPr lang="el-GR" altLang="en-US" b="1" smtClean="0">
                <a:sym typeface="Arial" panose="020B0604020202020204" pitchFamily="34" charset="0"/>
              </a:rPr>
              <a:pPr marL="0" indent="0" algn="ctr">
                <a:spcBef>
                  <a:spcPct val="0"/>
                </a:spcBef>
                <a:spcAft>
                  <a:spcPct val="0"/>
                </a:spcAft>
                <a:buNone/>
              </a:pPr>
              <a:t>100</a:t>
            </a:fld>
            <a:endParaRPr lang="el-GR" b="1" dirty="0">
              <a:sym typeface="Arial" panose="020B0604020202020204" pitchFamily="34" charset="0"/>
            </a:endParaRPr>
          </a:p>
        </p:txBody>
      </p:sp>
      <p:sp>
        <p:nvSpPr>
          <p:cNvPr id="159" name="Text Placeholder 2">
            <a:extLst>
              <a:ext uri="{FF2B5EF4-FFF2-40B4-BE49-F238E27FC236}">
                <a16:creationId xmlns:a16="http://schemas.microsoft.com/office/drawing/2014/main" xmlns="" id="{51C18279-B06E-4496-ADD0-7E6AA2C14120}"/>
              </a:ext>
            </a:extLst>
          </p:cNvPr>
          <p:cNvSpPr>
            <a:spLocks noGrp="1"/>
          </p:cNvSpPr>
          <p:nvPr>
            <p:custDataLst>
              <p:tags r:id="rId71"/>
            </p:custDataLst>
          </p:nvPr>
        </p:nvSpPr>
        <p:spPr bwMode="gray">
          <a:xfrm>
            <a:off x="10304425" y="2860676"/>
            <a:ext cx="203226" cy="150813"/>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4B36170-24E5-4772-8C27-78D7EA9BBB43}" type="datetime'''''''''''''''''''''''2''''''''1'''''''''''''''''''''''''''''">
              <a:rPr lang="el-GR" altLang="en-US" b="1" smtClean="0">
                <a:sym typeface="Arial" panose="020B0604020202020204" pitchFamily="34" charset="0"/>
              </a:rPr>
              <a:pPr marL="0" indent="0" algn="ctr">
                <a:spcBef>
                  <a:spcPct val="0"/>
                </a:spcBef>
                <a:spcAft>
                  <a:spcPct val="0"/>
                </a:spcAft>
                <a:buNone/>
              </a:pPr>
              <a:t>21</a:t>
            </a:fld>
            <a:endParaRPr lang="el-GR" b="1" dirty="0">
              <a:sym typeface="Arial" panose="020B0604020202020204" pitchFamily="34" charset="0"/>
            </a:endParaRPr>
          </a:p>
        </p:txBody>
      </p:sp>
      <p:sp>
        <p:nvSpPr>
          <p:cNvPr id="167" name="Text Placeholder 2">
            <a:extLst>
              <a:ext uri="{FF2B5EF4-FFF2-40B4-BE49-F238E27FC236}">
                <a16:creationId xmlns:a16="http://schemas.microsoft.com/office/drawing/2014/main" xmlns="" id="{5738A9F5-5081-42E9-A437-0D0483CE1169}"/>
              </a:ext>
            </a:extLst>
          </p:cNvPr>
          <p:cNvSpPr>
            <a:spLocks noGrp="1"/>
          </p:cNvSpPr>
          <p:nvPr>
            <p:custDataLst>
              <p:tags r:id="rId72"/>
            </p:custDataLst>
          </p:nvPr>
        </p:nvSpPr>
        <p:spPr bwMode="gray">
          <a:xfrm>
            <a:off x="10736281" y="2744789"/>
            <a:ext cx="203226" cy="150813"/>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67E82B99-7B4B-4983-873C-83934FDF18A9}" type="datetime'''''''''''''''''''''3''''0'''''''''''''''''''''">
              <a:rPr lang="el-GR" altLang="en-US" b="1" smtClean="0">
                <a:sym typeface="Arial" panose="020B0604020202020204" pitchFamily="34" charset="0"/>
              </a:rPr>
              <a:pPr marL="0" indent="0" algn="ctr">
                <a:spcBef>
                  <a:spcPct val="0"/>
                </a:spcBef>
                <a:spcAft>
                  <a:spcPct val="0"/>
                </a:spcAft>
                <a:buNone/>
              </a:pPr>
              <a:t>30</a:t>
            </a:fld>
            <a:endParaRPr lang="el-GR" b="1" dirty="0">
              <a:sym typeface="Arial" panose="020B0604020202020204" pitchFamily="34" charset="0"/>
            </a:endParaRPr>
          </a:p>
        </p:txBody>
      </p:sp>
      <p:sp>
        <p:nvSpPr>
          <p:cNvPr id="172" name="Text Placeholder 2">
            <a:extLst>
              <a:ext uri="{FF2B5EF4-FFF2-40B4-BE49-F238E27FC236}">
                <a16:creationId xmlns:a16="http://schemas.microsoft.com/office/drawing/2014/main" xmlns="" id="{B398FE0A-D62B-428C-B7A3-9BB44FC0E56C}"/>
              </a:ext>
            </a:extLst>
          </p:cNvPr>
          <p:cNvSpPr>
            <a:spLocks noGrp="1"/>
          </p:cNvSpPr>
          <p:nvPr>
            <p:custDataLst>
              <p:tags r:id="rId73"/>
            </p:custDataLst>
          </p:nvPr>
        </p:nvSpPr>
        <p:spPr bwMode="gray">
          <a:xfrm>
            <a:off x="11168137" y="1525589"/>
            <a:ext cx="203226" cy="150813"/>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9D97479D-CF3B-4DBA-8E13-B7BC37D7787F}" type="datetime'''9''''''''''''''''''''''''''''''2'''">
              <a:rPr lang="el-GR" altLang="en-US" b="1" smtClean="0">
                <a:sym typeface="Arial" panose="020B0604020202020204" pitchFamily="34" charset="0"/>
              </a:rPr>
              <a:pPr marL="0" indent="0" algn="ctr">
                <a:spcBef>
                  <a:spcPct val="0"/>
                </a:spcBef>
                <a:spcAft>
                  <a:spcPct val="0"/>
                </a:spcAft>
                <a:buNone/>
              </a:pPr>
              <a:t>92</a:t>
            </a:fld>
            <a:endParaRPr lang="el-GR" b="1" dirty="0">
              <a:sym typeface="Arial" panose="020B0604020202020204" pitchFamily="34" charset="0"/>
            </a:endParaRPr>
          </a:p>
        </p:txBody>
      </p:sp>
      <p:sp>
        <p:nvSpPr>
          <p:cNvPr id="56" name="Text Placeholder 2">
            <a:extLst>
              <a:ext uri="{FF2B5EF4-FFF2-40B4-BE49-F238E27FC236}">
                <a16:creationId xmlns:a16="http://schemas.microsoft.com/office/drawing/2014/main" xmlns="" id="{4C99B15E-3559-4348-965F-93FE016096EE}"/>
              </a:ext>
            </a:extLst>
          </p:cNvPr>
          <p:cNvSpPr>
            <a:spLocks noGrp="1"/>
          </p:cNvSpPr>
          <p:nvPr>
            <p:custDataLst>
              <p:tags r:id="rId74"/>
            </p:custDataLst>
          </p:nvPr>
        </p:nvSpPr>
        <p:spPr bwMode="gray">
          <a:xfrm>
            <a:off x="6459000" y="3421064"/>
            <a:ext cx="125429" cy="150813"/>
          </a:xfrm>
          <a:prstGeom prst="rect">
            <a:avLst/>
          </a:prstGeom>
          <a:solidFill>
            <a:schemeClr val="accent3"/>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A34AFFA-AED8-4EB3-A389-59665A5C1DBA}" type="datetime'''''''''''''''''''''''''''''''0'''''''''">
              <a:rPr lang="el-GR" altLang="en-US" smtClean="0">
                <a:sym typeface="Arial" panose="020B0604020202020204" pitchFamily="34" charset="0"/>
              </a:rPr>
              <a:pPr marL="0" indent="0" algn="ctr">
                <a:spcBef>
                  <a:spcPct val="0"/>
                </a:spcBef>
                <a:spcAft>
                  <a:spcPct val="0"/>
                </a:spcAft>
                <a:buNone/>
              </a:pPr>
              <a:t>0</a:t>
            </a:fld>
            <a:endParaRPr lang="el-GR" dirty="0">
              <a:sym typeface="Arial" panose="020B0604020202020204" pitchFamily="34" charset="0"/>
            </a:endParaRPr>
          </a:p>
        </p:txBody>
      </p:sp>
      <p:sp>
        <p:nvSpPr>
          <p:cNvPr id="89" name="Text Placeholder 2">
            <a:extLst>
              <a:ext uri="{FF2B5EF4-FFF2-40B4-BE49-F238E27FC236}">
                <a16:creationId xmlns:a16="http://schemas.microsoft.com/office/drawing/2014/main" xmlns="" id="{3C3C8601-4B23-445B-BB45-26B2BE50721D}"/>
              </a:ext>
            </a:extLst>
          </p:cNvPr>
          <p:cNvSpPr>
            <a:spLocks noGrp="1"/>
          </p:cNvSpPr>
          <p:nvPr>
            <p:custDataLst>
              <p:tags r:id="rId75"/>
            </p:custDataLst>
          </p:nvPr>
        </p:nvSpPr>
        <p:spPr bwMode="gray">
          <a:xfrm>
            <a:off x="5989038" y="2938464"/>
            <a:ext cx="20322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lgn="ctr">
              <a:spcBef>
                <a:spcPct val="0"/>
              </a:spcBef>
              <a:spcAft>
                <a:spcPct val="0"/>
              </a:spcAft>
            </a:pPr>
            <a:fld id="{BC8DEBB6-EA45-4A36-8D5D-27CE42EC75C3}" type="datetime'''''''''''''''''''''''''''''''''1''''''''9'''''">
              <a:rPr lang="el-GR" altLang="en-US" sz="1100" b="1" smtClean="0">
                <a:solidFill>
                  <a:srgbClr val="000000"/>
                </a:solidFill>
                <a:latin typeface="Arial" panose="020B0604020202020204" pitchFamily="34" charset="0"/>
                <a:cs typeface="Arial" panose="020B0604020202020204" pitchFamily="34" charset="0"/>
                <a:sym typeface="Arial" panose="020B0604020202020204" pitchFamily="34" charset="0"/>
              </a:rPr>
              <a:pPr lvl="0" algn="ctr">
                <a:spcBef>
                  <a:spcPct val="0"/>
                </a:spcBef>
                <a:spcAft>
                  <a:spcPct val="0"/>
                </a:spcAft>
              </a:pPr>
              <a:t>19</a:t>
            </a:fld>
            <a:endParaRPr kumimoji="0" lang="el-GR" sz="1100" b="1"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74" name="Text Placeholder 2">
            <a:extLst>
              <a:ext uri="{FF2B5EF4-FFF2-40B4-BE49-F238E27FC236}">
                <a16:creationId xmlns:a16="http://schemas.microsoft.com/office/drawing/2014/main" xmlns="" id="{8149E6C8-4AB3-4E0E-8738-69CD7A13F2E0}"/>
              </a:ext>
            </a:extLst>
          </p:cNvPr>
          <p:cNvSpPr>
            <a:spLocks noGrp="1"/>
          </p:cNvSpPr>
          <p:nvPr>
            <p:custDataLst>
              <p:tags r:id="rId76"/>
            </p:custDataLst>
          </p:nvPr>
        </p:nvSpPr>
        <p:spPr bwMode="auto">
          <a:xfrm>
            <a:off x="8596053" y="3663950"/>
            <a:ext cx="168297" cy="1785938"/>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F285FD44-2EFD-4045-AC69-33334DBCA965}" type="datetime' Πα''''''ιδ''ε''''''''ίας κ''αι Θ''ρ''η''σκ''''''ευμά''τ''ων'">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Παιδείας και Θρησκευμάτων</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50" name="Text Placeholder 2">
            <a:extLst>
              <a:ext uri="{FF2B5EF4-FFF2-40B4-BE49-F238E27FC236}">
                <a16:creationId xmlns:a16="http://schemas.microsoft.com/office/drawing/2014/main" xmlns="" id="{D5F2DA30-B234-4644-AB7B-8D095D7428AC}"/>
              </a:ext>
            </a:extLst>
          </p:cNvPr>
          <p:cNvSpPr>
            <a:spLocks noGrp="1"/>
          </p:cNvSpPr>
          <p:nvPr>
            <p:custDataLst>
              <p:tags r:id="rId77"/>
            </p:custDataLst>
          </p:nvPr>
        </p:nvSpPr>
        <p:spPr bwMode="gray">
          <a:xfrm>
            <a:off x="5165019" y="3421064"/>
            <a:ext cx="125429" cy="150813"/>
          </a:xfrm>
          <a:prstGeom prst="rect">
            <a:avLst/>
          </a:prstGeom>
          <a:solidFill>
            <a:schemeClr val="accent3"/>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B794F1C-5D4F-4711-A488-2C4D913ABC69}" type="datetime'''''''''''''''''''''''''0'''''''''">
              <a:rPr lang="el-GR" altLang="en-US" smtClean="0">
                <a:sym typeface="Arial" panose="020B0604020202020204" pitchFamily="34" charset="0"/>
              </a:rPr>
              <a:pPr marL="0" indent="0" algn="ctr">
                <a:spcBef>
                  <a:spcPct val="0"/>
                </a:spcBef>
                <a:spcAft>
                  <a:spcPct val="0"/>
                </a:spcAft>
                <a:buNone/>
              </a:pPr>
              <a:t>0</a:t>
            </a:fld>
            <a:endParaRPr lang="el-GR" dirty="0">
              <a:sym typeface="Arial" panose="020B0604020202020204" pitchFamily="34" charset="0"/>
            </a:endParaRPr>
          </a:p>
        </p:txBody>
      </p:sp>
      <p:sp>
        <p:nvSpPr>
          <p:cNvPr id="73" name="Text Placeholder 2">
            <a:extLst>
              <a:ext uri="{FF2B5EF4-FFF2-40B4-BE49-F238E27FC236}">
                <a16:creationId xmlns:a16="http://schemas.microsoft.com/office/drawing/2014/main" xmlns="" id="{875DD25F-0251-41F7-A4C5-218F338D8583}"/>
              </a:ext>
            </a:extLst>
          </p:cNvPr>
          <p:cNvSpPr>
            <a:spLocks noGrp="1"/>
          </p:cNvSpPr>
          <p:nvPr>
            <p:custDataLst>
              <p:tags r:id="rId78"/>
            </p:custDataLst>
          </p:nvPr>
        </p:nvSpPr>
        <p:spPr bwMode="auto">
          <a:xfrm>
            <a:off x="7732340" y="3663950"/>
            <a:ext cx="168297" cy="2220913"/>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E62225D6-F62C-48CE-BD4D-25BF9FF68BF6}" type="datetime' ''Ν''αυτιλί''ας και Νη''σι''ω''τικ''ής ''Πολ''ι''τ''ικ''''ής'">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Ναυτιλίας και Νησιωτικής Πολιτικής</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49" name="Text Placeholder 2">
            <a:extLst>
              <a:ext uri="{FF2B5EF4-FFF2-40B4-BE49-F238E27FC236}">
                <a16:creationId xmlns:a16="http://schemas.microsoft.com/office/drawing/2014/main" xmlns="" id="{1C84B515-EEDC-4154-BC7F-F2BEFC4FC10F}"/>
              </a:ext>
            </a:extLst>
          </p:cNvPr>
          <p:cNvSpPr>
            <a:spLocks noGrp="1"/>
          </p:cNvSpPr>
          <p:nvPr>
            <p:custDataLst>
              <p:tags r:id="rId79"/>
            </p:custDataLst>
          </p:nvPr>
        </p:nvSpPr>
        <p:spPr bwMode="gray">
          <a:xfrm>
            <a:off x="7322712" y="2733676"/>
            <a:ext cx="125429" cy="168275"/>
          </a:xfrm>
          <a:prstGeom prst="rect">
            <a:avLst/>
          </a:prstGeom>
          <a:solidFill>
            <a:schemeClr val="hlink"/>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spcAft>
                <a:spcPct val="0"/>
              </a:spcAft>
              <a:buNone/>
            </a:pPr>
            <a:fld id="{6B3866FC-7E1F-4660-896B-663615A18857}" type="datetime'''''''''''''''''''''1'''''''''''''''''''''''''''''''''''''''">
              <a:rPr lang="el-GR" altLang="en-US" smtClean="0">
                <a:solidFill>
                  <a:schemeClr val="bg1"/>
                </a:solidFill>
                <a:sym typeface="Arial" panose="020B0604020202020204" pitchFamily="34" charset="0"/>
              </a:rPr>
              <a:pPr marL="0" indent="0" algn="ctr">
                <a:lnSpc>
                  <a:spcPct val="100000"/>
                </a:lnSpc>
                <a:spcBef>
                  <a:spcPct val="0"/>
                </a:spcBef>
                <a:spcAft>
                  <a:spcPct val="0"/>
                </a:spcAft>
                <a:buNone/>
              </a:pPr>
              <a:t>1</a:t>
            </a:fld>
            <a:endParaRPr lang="el-GR" dirty="0">
              <a:solidFill>
                <a:schemeClr val="bg1"/>
              </a:solidFill>
              <a:sym typeface="Arial" panose="020B0604020202020204" pitchFamily="34" charset="0"/>
            </a:endParaRPr>
          </a:p>
        </p:txBody>
      </p:sp>
      <p:sp>
        <p:nvSpPr>
          <p:cNvPr id="78" name="Text Placeholder 2">
            <a:extLst>
              <a:ext uri="{FF2B5EF4-FFF2-40B4-BE49-F238E27FC236}">
                <a16:creationId xmlns:a16="http://schemas.microsoft.com/office/drawing/2014/main" xmlns="" id="{16E5553D-8119-4359-B6B7-4AE34B960109}"/>
              </a:ext>
            </a:extLst>
          </p:cNvPr>
          <p:cNvSpPr>
            <a:spLocks noGrp="1"/>
          </p:cNvSpPr>
          <p:nvPr>
            <p:custDataLst>
              <p:tags r:id="rId80"/>
            </p:custDataLst>
          </p:nvPr>
        </p:nvSpPr>
        <p:spPr bwMode="auto">
          <a:xfrm>
            <a:off x="8164196" y="3663951"/>
            <a:ext cx="168297" cy="835025"/>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128F0D91-5B25-4C43-B3A6-FFBD7E8877FC}" type="datetime''' Ο''''''''''ικο''''''νο''''''μ''ι''''''''''κ''''''''''''ών'">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Οικονομικών</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65" name="Text Placeholder 2">
            <a:extLst>
              <a:ext uri="{FF2B5EF4-FFF2-40B4-BE49-F238E27FC236}">
                <a16:creationId xmlns:a16="http://schemas.microsoft.com/office/drawing/2014/main" xmlns="" id="{C2597932-A88C-4400-9AE1-1396E197B4DF}"/>
              </a:ext>
            </a:extLst>
          </p:cNvPr>
          <p:cNvSpPr>
            <a:spLocks noGrp="1"/>
          </p:cNvSpPr>
          <p:nvPr>
            <p:custDataLst>
              <p:tags r:id="rId81"/>
            </p:custDataLst>
          </p:nvPr>
        </p:nvSpPr>
        <p:spPr bwMode="gray">
          <a:xfrm>
            <a:off x="8618281" y="3421064"/>
            <a:ext cx="125429" cy="150813"/>
          </a:xfrm>
          <a:prstGeom prst="rect">
            <a:avLst/>
          </a:prstGeom>
          <a:solidFill>
            <a:schemeClr val="accent3"/>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6683C979-9C9B-4CFB-9A38-9825635D2EA8}" type="datetime'''0'''''''''''''''''''''''''''">
              <a:rPr lang="el-GR" altLang="en-US" smtClean="0">
                <a:sym typeface="Arial" panose="020B0604020202020204" pitchFamily="34" charset="0"/>
              </a:rPr>
              <a:pPr marL="0" indent="0" algn="ctr">
                <a:spcBef>
                  <a:spcPct val="0"/>
                </a:spcBef>
                <a:spcAft>
                  <a:spcPct val="0"/>
                </a:spcAft>
                <a:buNone/>
              </a:pPr>
              <a:t>0</a:t>
            </a:fld>
            <a:endParaRPr lang="el-GR" dirty="0">
              <a:sym typeface="Arial" panose="020B0604020202020204" pitchFamily="34" charset="0"/>
            </a:endParaRPr>
          </a:p>
        </p:txBody>
      </p:sp>
      <p:sp>
        <p:nvSpPr>
          <p:cNvPr id="104" name="Text Placeholder 2">
            <a:extLst>
              <a:ext uri="{FF2B5EF4-FFF2-40B4-BE49-F238E27FC236}">
                <a16:creationId xmlns:a16="http://schemas.microsoft.com/office/drawing/2014/main" xmlns="" id="{0014CDE4-DED3-4A98-9844-255EA35CC192}"/>
              </a:ext>
            </a:extLst>
          </p:cNvPr>
          <p:cNvSpPr>
            <a:spLocks noGrp="1"/>
          </p:cNvSpPr>
          <p:nvPr>
            <p:custDataLst>
              <p:tags r:id="rId82"/>
            </p:custDataLst>
          </p:nvPr>
        </p:nvSpPr>
        <p:spPr bwMode="auto">
          <a:xfrm>
            <a:off x="4710935" y="3663950"/>
            <a:ext cx="168297" cy="2262188"/>
          </a:xfrm>
          <a:prstGeom prst="rect">
            <a:avLst/>
          </a:prstGeom>
          <a:noFill/>
          <a:extLst>
            <a:ext uri="{909E8E84-426E-40DD-AFC4-6F175D3DCCD1}">
              <a14:hiddenFill xmlns:a14="http://schemas.microsoft.com/office/drawing/2010/main" xmlns="">
                <a:solidFill>
                  <a:schemeClr val="bg1"/>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7572F171-AB34-4D90-B1F8-BABE2500E849}" type="datetime' Αγρο''τικής Ανάπτυ''ξη''''''ς και'' Τ''ρο''φ''ί''''μ''''''ων'">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Αγροτικής Ανάπτυξης και Τροφίμων</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32" name="Text Placeholder 2">
            <a:extLst>
              <a:ext uri="{FF2B5EF4-FFF2-40B4-BE49-F238E27FC236}">
                <a16:creationId xmlns:a16="http://schemas.microsoft.com/office/drawing/2014/main" xmlns="" id="{DBA41971-65E1-4BF8-8ADF-0419FF68BA6D}"/>
              </a:ext>
            </a:extLst>
          </p:cNvPr>
          <p:cNvSpPr>
            <a:spLocks noGrp="1"/>
          </p:cNvSpPr>
          <p:nvPr>
            <p:custDataLst>
              <p:tags r:id="rId83"/>
            </p:custDataLst>
          </p:nvPr>
        </p:nvSpPr>
        <p:spPr bwMode="gray">
          <a:xfrm>
            <a:off x="4933214" y="3319464"/>
            <a:ext cx="125429" cy="150813"/>
          </a:xfrm>
          <a:prstGeom prst="rect">
            <a:avLst/>
          </a:prstGeom>
          <a:noFill/>
          <a:ln>
            <a:noFill/>
          </a:ln>
          <a:extLst>
            <a:ext uri="{909E8E84-426E-40DD-AFC4-6F175D3DCCD1}">
              <a14:hiddenFill xmlns:a14="http://schemas.microsoft.com/office/drawing/2010/main" xmlns="">
                <a:solidFill>
                  <a:schemeClr val="accent6"/>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875BFF34-54AC-4689-BD7D-8EFA60A8DC0A}" type="datetime'''''''''''''''''''''''''''''''''0'''''''''''''''''''">
              <a:rPr lang="el-GR" altLang="en-US" smtClean="0">
                <a:sym typeface="Arial" panose="020B0604020202020204" pitchFamily="34" charset="0"/>
              </a:rPr>
              <a:pPr marL="0" indent="0">
                <a:spcBef>
                  <a:spcPct val="0"/>
                </a:spcBef>
                <a:spcAft>
                  <a:spcPct val="0"/>
                </a:spcAft>
                <a:buNone/>
              </a:pPr>
              <a:t>0</a:t>
            </a:fld>
            <a:endParaRPr lang="el-GR" dirty="0">
              <a:sym typeface="Arial" panose="020B0604020202020204" pitchFamily="34" charset="0"/>
            </a:endParaRPr>
          </a:p>
        </p:txBody>
      </p:sp>
      <p:sp>
        <p:nvSpPr>
          <p:cNvPr id="197" name="Text Placeholder 2">
            <a:extLst>
              <a:ext uri="{FF2B5EF4-FFF2-40B4-BE49-F238E27FC236}">
                <a16:creationId xmlns:a16="http://schemas.microsoft.com/office/drawing/2014/main" xmlns="" id="{5FC8FE64-CC24-41A6-AE43-E4178D4325E2}"/>
              </a:ext>
            </a:extLst>
          </p:cNvPr>
          <p:cNvSpPr>
            <a:spLocks noGrp="1"/>
          </p:cNvSpPr>
          <p:nvPr>
            <p:custDataLst>
              <p:tags r:id="rId84"/>
            </p:custDataLst>
          </p:nvPr>
        </p:nvSpPr>
        <p:spPr bwMode="gray">
          <a:xfrm>
            <a:off x="5165019" y="1249364"/>
            <a:ext cx="125429" cy="168275"/>
          </a:xfrm>
          <a:prstGeom prst="rect">
            <a:avLst/>
          </a:prstGeom>
          <a:solidFill>
            <a:schemeClr val="hlink"/>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spcAft>
                <a:spcPct val="0"/>
              </a:spcAft>
              <a:buNone/>
            </a:pPr>
            <a:fld id="{246BDC7D-E8B1-428D-827D-2EB487FEFFD0}" type="datetime'''''''7'''''">
              <a:rPr lang="el-GR" altLang="en-US" smtClean="0">
                <a:solidFill>
                  <a:schemeClr val="bg1"/>
                </a:solidFill>
                <a:sym typeface="Arial" panose="020B0604020202020204" pitchFamily="34" charset="0"/>
              </a:rPr>
              <a:pPr marL="0" indent="0" algn="ctr">
                <a:lnSpc>
                  <a:spcPct val="100000"/>
                </a:lnSpc>
                <a:spcBef>
                  <a:spcPct val="0"/>
                </a:spcBef>
                <a:spcAft>
                  <a:spcPct val="0"/>
                </a:spcAft>
                <a:buNone/>
              </a:pPr>
              <a:t>7</a:t>
            </a:fld>
            <a:endParaRPr lang="el-GR" dirty="0">
              <a:solidFill>
                <a:schemeClr val="bg1"/>
              </a:solidFill>
              <a:sym typeface="Arial" panose="020B0604020202020204" pitchFamily="34" charset="0"/>
            </a:endParaRPr>
          </a:p>
        </p:txBody>
      </p:sp>
      <p:sp>
        <p:nvSpPr>
          <p:cNvPr id="198" name="Text Placeholder 2">
            <a:extLst>
              <a:ext uri="{FF2B5EF4-FFF2-40B4-BE49-F238E27FC236}">
                <a16:creationId xmlns:a16="http://schemas.microsoft.com/office/drawing/2014/main" xmlns="" id="{4294849F-10B0-48E1-B40A-6EE019824F91}"/>
              </a:ext>
            </a:extLst>
          </p:cNvPr>
          <p:cNvSpPr>
            <a:spLocks noGrp="1"/>
          </p:cNvSpPr>
          <p:nvPr>
            <p:custDataLst>
              <p:tags r:id="rId85"/>
            </p:custDataLst>
          </p:nvPr>
        </p:nvSpPr>
        <p:spPr bwMode="gray">
          <a:xfrm>
            <a:off x="7754568" y="2914651"/>
            <a:ext cx="125429" cy="168275"/>
          </a:xfrm>
          <a:prstGeom prst="rect">
            <a:avLst/>
          </a:prstGeom>
          <a:solidFill>
            <a:schemeClr val="hlink"/>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spcAft>
                <a:spcPct val="0"/>
              </a:spcAft>
              <a:buNone/>
            </a:pPr>
            <a:fld id="{970D85BF-9E22-49C8-8984-0A727C46BC0F}" type="datetime'''6'''''''''''''''''''''''''''''''''''''''">
              <a:rPr lang="el-GR" altLang="en-US" smtClean="0">
                <a:solidFill>
                  <a:schemeClr val="bg1"/>
                </a:solidFill>
                <a:sym typeface="Arial" panose="020B0604020202020204" pitchFamily="34" charset="0"/>
              </a:rPr>
              <a:pPr marL="0" indent="0" algn="ctr">
                <a:lnSpc>
                  <a:spcPct val="100000"/>
                </a:lnSpc>
                <a:spcBef>
                  <a:spcPct val="0"/>
                </a:spcBef>
                <a:spcAft>
                  <a:spcPct val="0"/>
                </a:spcAft>
                <a:buNone/>
              </a:pPr>
              <a:t>6</a:t>
            </a:fld>
            <a:endParaRPr lang="el-GR" dirty="0">
              <a:solidFill>
                <a:schemeClr val="bg1"/>
              </a:solidFill>
              <a:sym typeface="Arial" panose="020B0604020202020204" pitchFamily="34" charset="0"/>
            </a:endParaRPr>
          </a:p>
        </p:txBody>
      </p:sp>
      <p:sp>
        <p:nvSpPr>
          <p:cNvPr id="53" name="Text Placeholder 2">
            <a:extLst>
              <a:ext uri="{FF2B5EF4-FFF2-40B4-BE49-F238E27FC236}">
                <a16:creationId xmlns:a16="http://schemas.microsoft.com/office/drawing/2014/main" xmlns="" id="{6F9BB360-5AE4-4F87-9227-5033F5EA2D3A}"/>
              </a:ext>
            </a:extLst>
          </p:cNvPr>
          <p:cNvSpPr>
            <a:spLocks noGrp="1"/>
          </p:cNvSpPr>
          <p:nvPr>
            <p:custDataLst>
              <p:tags r:id="rId86"/>
            </p:custDataLst>
          </p:nvPr>
        </p:nvSpPr>
        <p:spPr bwMode="gray">
          <a:xfrm>
            <a:off x="6228783" y="3319464"/>
            <a:ext cx="125429" cy="150813"/>
          </a:xfrm>
          <a:prstGeom prst="rect">
            <a:avLst/>
          </a:prstGeom>
          <a:noFill/>
          <a:ln>
            <a:noFill/>
          </a:ln>
          <a:extLst>
            <a:ext uri="{909E8E84-426E-40DD-AFC4-6F175D3DCCD1}">
              <a14:hiddenFill xmlns:a14="http://schemas.microsoft.com/office/drawing/2010/main" xmlns="">
                <a:solidFill>
                  <a:schemeClr val="accent3"/>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A6AC5264-1093-4B41-8A1C-8C486FABDB9C}" type="datetime'''''0'''''''''''''''''''''''''''''''''''''">
              <a:rPr lang="el-GR" altLang="en-US" smtClean="0">
                <a:sym typeface="Arial" panose="020B0604020202020204" pitchFamily="34" charset="0"/>
              </a:rPr>
              <a:pPr marL="0" indent="0">
                <a:spcBef>
                  <a:spcPct val="0"/>
                </a:spcBef>
                <a:spcAft>
                  <a:spcPct val="0"/>
                </a:spcAft>
                <a:buNone/>
              </a:pPr>
              <a:t>0</a:t>
            </a:fld>
            <a:endParaRPr lang="el-GR" dirty="0">
              <a:sym typeface="Arial" panose="020B0604020202020204" pitchFamily="34" charset="0"/>
            </a:endParaRPr>
          </a:p>
        </p:txBody>
      </p:sp>
      <p:sp>
        <p:nvSpPr>
          <p:cNvPr id="199" name="Text Placeholder 2">
            <a:extLst>
              <a:ext uri="{FF2B5EF4-FFF2-40B4-BE49-F238E27FC236}">
                <a16:creationId xmlns:a16="http://schemas.microsoft.com/office/drawing/2014/main" xmlns="" id="{50BF6505-79C3-4FC0-A50F-E95CB83693DD}"/>
              </a:ext>
            </a:extLst>
          </p:cNvPr>
          <p:cNvSpPr>
            <a:spLocks noGrp="1"/>
          </p:cNvSpPr>
          <p:nvPr>
            <p:custDataLst>
              <p:tags r:id="rId87"/>
            </p:custDataLst>
          </p:nvPr>
        </p:nvSpPr>
        <p:spPr bwMode="gray">
          <a:xfrm>
            <a:off x="8186424" y="2705101"/>
            <a:ext cx="125429" cy="168275"/>
          </a:xfrm>
          <a:prstGeom prst="rect">
            <a:avLst/>
          </a:prstGeom>
          <a:solidFill>
            <a:schemeClr val="hlink"/>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spcAft>
                <a:spcPct val="0"/>
              </a:spcAft>
              <a:buNone/>
            </a:pPr>
            <a:fld id="{F8FBB871-1361-4B55-82E9-3D8B1A0E6231}" type="datetime'''''''''''''''''6'''''''''''''''''''''''''''''''''''''''''''''">
              <a:rPr lang="el-GR" altLang="en-US" smtClean="0">
                <a:solidFill>
                  <a:schemeClr val="bg1"/>
                </a:solidFill>
                <a:sym typeface="Arial" panose="020B0604020202020204" pitchFamily="34" charset="0"/>
              </a:rPr>
              <a:pPr marL="0" indent="0" algn="ctr">
                <a:lnSpc>
                  <a:spcPct val="100000"/>
                </a:lnSpc>
                <a:spcBef>
                  <a:spcPct val="0"/>
                </a:spcBef>
                <a:spcAft>
                  <a:spcPct val="0"/>
                </a:spcAft>
                <a:buNone/>
              </a:pPr>
              <a:t>6</a:t>
            </a:fld>
            <a:endParaRPr lang="el-GR" dirty="0">
              <a:solidFill>
                <a:schemeClr val="bg1"/>
              </a:solidFill>
              <a:sym typeface="Arial" panose="020B0604020202020204" pitchFamily="34" charset="0"/>
            </a:endParaRPr>
          </a:p>
        </p:txBody>
      </p:sp>
      <p:sp>
        <p:nvSpPr>
          <p:cNvPr id="200" name="Text Placeholder 2">
            <a:extLst>
              <a:ext uri="{FF2B5EF4-FFF2-40B4-BE49-F238E27FC236}">
                <a16:creationId xmlns:a16="http://schemas.microsoft.com/office/drawing/2014/main" xmlns="" id="{60B1B8D6-1051-40DA-94A5-921277A88923}"/>
              </a:ext>
            </a:extLst>
          </p:cNvPr>
          <p:cNvSpPr>
            <a:spLocks noGrp="1"/>
          </p:cNvSpPr>
          <p:nvPr>
            <p:custDataLst>
              <p:tags r:id="rId88"/>
            </p:custDataLst>
          </p:nvPr>
        </p:nvSpPr>
        <p:spPr bwMode="gray">
          <a:xfrm>
            <a:off x="10775975" y="3373439"/>
            <a:ext cx="125429" cy="150813"/>
          </a:xfrm>
          <a:prstGeom prst="rect">
            <a:avLst/>
          </a:prstGeom>
          <a:solidFill>
            <a:schemeClr val="accent6"/>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0DCF1836-6526-4EE9-8869-F10449982C2C}" type="datetime'5'''''''''''''''''''''''''''''''''''''''''''">
              <a:rPr lang="el-GR" altLang="en-US" smtClean="0">
                <a:solidFill>
                  <a:schemeClr val="bg1"/>
                </a:solidFill>
                <a:sym typeface="Arial" panose="020B0604020202020204" pitchFamily="34" charset="0"/>
              </a:rPr>
              <a:pPr marL="0" indent="0" algn="ctr">
                <a:spcBef>
                  <a:spcPct val="0"/>
                </a:spcBef>
                <a:spcAft>
                  <a:spcPct val="0"/>
                </a:spcAft>
                <a:buNone/>
              </a:pPr>
              <a:t>5</a:t>
            </a:fld>
            <a:endParaRPr lang="el-GR" dirty="0">
              <a:solidFill>
                <a:schemeClr val="bg1"/>
              </a:solidFill>
              <a:sym typeface="Arial" panose="020B0604020202020204" pitchFamily="34" charset="0"/>
            </a:endParaRPr>
          </a:p>
        </p:txBody>
      </p:sp>
      <p:sp>
        <p:nvSpPr>
          <p:cNvPr id="57" name="Text Placeholder 2">
            <a:extLst>
              <a:ext uri="{FF2B5EF4-FFF2-40B4-BE49-F238E27FC236}">
                <a16:creationId xmlns:a16="http://schemas.microsoft.com/office/drawing/2014/main" xmlns="" id="{43FA9B05-19E8-48AA-996C-326E09412327}"/>
              </a:ext>
            </a:extLst>
          </p:cNvPr>
          <p:cNvSpPr>
            <a:spLocks noGrp="1"/>
          </p:cNvSpPr>
          <p:nvPr>
            <p:custDataLst>
              <p:tags r:id="rId89"/>
            </p:custDataLst>
          </p:nvPr>
        </p:nvSpPr>
        <p:spPr bwMode="gray">
          <a:xfrm>
            <a:off x="7090907" y="3319464"/>
            <a:ext cx="125429" cy="150813"/>
          </a:xfrm>
          <a:prstGeom prst="rect">
            <a:avLst/>
          </a:prstGeom>
          <a:noFill/>
          <a:ln>
            <a:noFill/>
          </a:ln>
          <a:extLst>
            <a:ext uri="{909E8E84-426E-40DD-AFC4-6F175D3DCCD1}">
              <a14:hiddenFill xmlns:a14="http://schemas.microsoft.com/office/drawing/2010/main" xmlns="">
                <a:solidFill>
                  <a:schemeClr val="accent3"/>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ABA5AA10-32E2-4E3A-B543-430449F21ADB}" type="datetime'''''''''''''''''''''''''''0'''''''''''''''''''''''">
              <a:rPr lang="el-GR" altLang="en-US" smtClean="0">
                <a:sym typeface="Arial" panose="020B0604020202020204" pitchFamily="34" charset="0"/>
              </a:rPr>
              <a:pPr marL="0" indent="0">
                <a:spcBef>
                  <a:spcPct val="0"/>
                </a:spcBef>
                <a:spcAft>
                  <a:spcPct val="0"/>
                </a:spcAft>
                <a:buNone/>
              </a:pPr>
              <a:t>0</a:t>
            </a:fld>
            <a:endParaRPr lang="el-GR" dirty="0">
              <a:sym typeface="Arial" panose="020B0604020202020204" pitchFamily="34" charset="0"/>
            </a:endParaRPr>
          </a:p>
        </p:txBody>
      </p:sp>
      <p:sp>
        <p:nvSpPr>
          <p:cNvPr id="102" name="Text Placeholder 2">
            <a:extLst>
              <a:ext uri="{FF2B5EF4-FFF2-40B4-BE49-F238E27FC236}">
                <a16:creationId xmlns:a16="http://schemas.microsoft.com/office/drawing/2014/main" xmlns="" id="{7304FDBB-6D1D-4F6C-ADE0-D5E6219AAC89}"/>
              </a:ext>
            </a:extLst>
          </p:cNvPr>
          <p:cNvSpPr>
            <a:spLocks noGrp="1"/>
          </p:cNvSpPr>
          <p:nvPr>
            <p:custDataLst>
              <p:tags r:id="rId90"/>
            </p:custDataLst>
          </p:nvPr>
        </p:nvSpPr>
        <p:spPr bwMode="gray">
          <a:xfrm>
            <a:off x="5087220" y="1622426"/>
            <a:ext cx="281025" cy="168275"/>
          </a:xfrm>
          <a:prstGeom prst="rect">
            <a:avLst/>
          </a:prstGeom>
          <a:solidFill>
            <a:schemeClr val="accent1"/>
          </a:solidFill>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ctr">
              <a:lnSpc>
                <a:spcPct val="100000"/>
              </a:lnSpc>
              <a:spcBef>
                <a:spcPct val="0"/>
              </a:spcBef>
              <a:spcAft>
                <a:spcPct val="0"/>
              </a:spcAft>
              <a:buNone/>
              <a:defRPr/>
            </a:pPr>
            <a:fld id="{AFDCD407-BC51-4E5A-A629-30239C13FD6A}" type="datetime'''''1''''''''''''''''''''''''''0''6'''''''''''''''''''">
              <a:rPr lang="el-GR" altLang="en-US" smtClean="0">
                <a:solidFill>
                  <a:schemeClr val="bg1"/>
                </a:solidFill>
                <a:sym typeface="Arial" panose="020B0604020202020204" pitchFamily="34" charset="0"/>
              </a:rPr>
              <a:pPr marL="0" lvl="0" indent="0" algn="ctr">
                <a:lnSpc>
                  <a:spcPct val="100000"/>
                </a:lnSpc>
                <a:spcBef>
                  <a:spcPct val="0"/>
                </a:spcBef>
                <a:spcAft>
                  <a:spcPct val="0"/>
                </a:spcAft>
                <a:buNone/>
                <a:defRPr/>
              </a:pPr>
              <a:t>106</a:t>
            </a:fld>
            <a:endParaRPr kumimoji="0" lang="el-GR" strike="noStrike" kern="1200" spc="0" normalizeH="0" noProof="0" dirty="0">
              <a:ln>
                <a:noFill/>
              </a:ln>
              <a:solidFill>
                <a:schemeClr val="bg1"/>
              </a:solidFill>
              <a:effectLst/>
              <a:uLnTx/>
              <a:uFillTx/>
              <a:sym typeface="Arial" panose="020B0604020202020204" pitchFamily="34" charset="0"/>
            </a:endParaRPr>
          </a:p>
        </p:txBody>
      </p:sp>
      <p:sp>
        <p:nvSpPr>
          <p:cNvPr id="105" name="Text Placeholder 2">
            <a:extLst>
              <a:ext uri="{FF2B5EF4-FFF2-40B4-BE49-F238E27FC236}">
                <a16:creationId xmlns:a16="http://schemas.microsoft.com/office/drawing/2014/main" xmlns="" id="{139966B0-DB02-461F-9341-DCAA0BC0BDEC}"/>
              </a:ext>
            </a:extLst>
          </p:cNvPr>
          <p:cNvSpPr>
            <a:spLocks noGrp="1"/>
          </p:cNvSpPr>
          <p:nvPr>
            <p:custDataLst>
              <p:tags r:id="rId91"/>
            </p:custDataLst>
          </p:nvPr>
        </p:nvSpPr>
        <p:spPr bwMode="auto">
          <a:xfrm>
            <a:off x="5142791" y="3663950"/>
            <a:ext cx="168297" cy="1690688"/>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AEBFBF24-0D32-4425-9CFE-BB1C069FFDA6}" type="datetime' ''''Ανά''πτ''''''υξης'''''' ''''''&amp; ''''''Επ''ενδύ''σεω''ν'''">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Ανάπτυξης &amp; Επενδύσεων</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59" name="Text Placeholder 2">
            <a:extLst>
              <a:ext uri="{FF2B5EF4-FFF2-40B4-BE49-F238E27FC236}">
                <a16:creationId xmlns:a16="http://schemas.microsoft.com/office/drawing/2014/main" xmlns="" id="{2768B90B-F3FA-4574-A0AE-EEAB7B69EC01}"/>
              </a:ext>
            </a:extLst>
          </p:cNvPr>
          <p:cNvSpPr>
            <a:spLocks noGrp="1"/>
          </p:cNvSpPr>
          <p:nvPr>
            <p:custDataLst>
              <p:tags r:id="rId92"/>
            </p:custDataLst>
          </p:nvPr>
        </p:nvSpPr>
        <p:spPr bwMode="gray">
          <a:xfrm>
            <a:off x="7522763" y="3319464"/>
            <a:ext cx="125429" cy="150813"/>
          </a:xfrm>
          <a:prstGeom prst="rect">
            <a:avLst/>
          </a:prstGeom>
          <a:noFill/>
          <a:ln>
            <a:noFill/>
          </a:ln>
          <a:extLst>
            <a:ext uri="{909E8E84-426E-40DD-AFC4-6F175D3DCCD1}">
              <a14:hiddenFill xmlns:a14="http://schemas.microsoft.com/office/drawing/2010/main" xmlns="">
                <a:solidFill>
                  <a:schemeClr val="accent3"/>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BD6E3943-7587-41F3-B810-B4A96DCA4970}" type="datetime'0'''''''''''''''''''''''''''''''''''''''''''''''">
              <a:rPr lang="el-GR" altLang="en-US" smtClean="0">
                <a:sym typeface="Arial" panose="020B0604020202020204" pitchFamily="34" charset="0"/>
              </a:rPr>
              <a:pPr marL="0" indent="0">
                <a:spcBef>
                  <a:spcPct val="0"/>
                </a:spcBef>
                <a:spcAft>
                  <a:spcPct val="0"/>
                </a:spcAft>
                <a:buNone/>
              </a:pPr>
              <a:t>0</a:t>
            </a:fld>
            <a:endParaRPr lang="el-GR" dirty="0">
              <a:sym typeface="Arial" panose="020B0604020202020204" pitchFamily="34" charset="0"/>
            </a:endParaRPr>
          </a:p>
        </p:txBody>
      </p:sp>
      <p:sp>
        <p:nvSpPr>
          <p:cNvPr id="133" name="Text Placeholder 2">
            <a:extLst>
              <a:ext uri="{FF2B5EF4-FFF2-40B4-BE49-F238E27FC236}">
                <a16:creationId xmlns:a16="http://schemas.microsoft.com/office/drawing/2014/main" xmlns="" id="{DA38B761-D1F8-47AD-8691-522C01FC1277}"/>
              </a:ext>
            </a:extLst>
          </p:cNvPr>
          <p:cNvSpPr>
            <a:spLocks noGrp="1"/>
          </p:cNvSpPr>
          <p:nvPr>
            <p:custDataLst>
              <p:tags r:id="rId93"/>
            </p:custDataLst>
          </p:nvPr>
        </p:nvSpPr>
        <p:spPr bwMode="gray">
          <a:xfrm>
            <a:off x="8618281" y="1762126"/>
            <a:ext cx="125429" cy="168275"/>
          </a:xfrm>
          <a:prstGeom prst="rect">
            <a:avLst/>
          </a:prstGeom>
          <a:solidFill>
            <a:schemeClr val="accent1"/>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spcAft>
                <a:spcPct val="0"/>
              </a:spcAft>
              <a:buNone/>
            </a:pPr>
            <a:fld id="{BE95B967-0B3E-449B-86C1-A61DD6CF015C}" type="datetime'''''''''''''''''0'''''''''''''''''''''''''''''''''''">
              <a:rPr lang="el-GR" altLang="en-US" smtClean="0">
                <a:solidFill>
                  <a:schemeClr val="bg1"/>
                </a:solidFill>
                <a:sym typeface="Arial" panose="020B0604020202020204" pitchFamily="34" charset="0"/>
              </a:rPr>
              <a:pPr marL="0" indent="0" algn="ctr">
                <a:lnSpc>
                  <a:spcPct val="100000"/>
                </a:lnSpc>
                <a:spcBef>
                  <a:spcPct val="0"/>
                </a:spcBef>
                <a:spcAft>
                  <a:spcPct val="0"/>
                </a:spcAft>
                <a:buNone/>
              </a:pPr>
              <a:t>0</a:t>
            </a:fld>
            <a:endParaRPr lang="el-GR" dirty="0">
              <a:solidFill>
                <a:schemeClr val="bg1"/>
              </a:solidFill>
              <a:sym typeface="Arial" panose="020B0604020202020204" pitchFamily="34" charset="0"/>
            </a:endParaRPr>
          </a:p>
        </p:txBody>
      </p:sp>
      <p:sp>
        <p:nvSpPr>
          <p:cNvPr id="239" name="Text Placeholder 2">
            <a:extLst>
              <a:ext uri="{FF2B5EF4-FFF2-40B4-BE49-F238E27FC236}">
                <a16:creationId xmlns:a16="http://schemas.microsoft.com/office/drawing/2014/main" xmlns="" id="{FB9E4CFB-A1E6-492F-A9FD-16522476415E}"/>
              </a:ext>
            </a:extLst>
          </p:cNvPr>
          <p:cNvSpPr>
            <a:spLocks noGrp="1"/>
          </p:cNvSpPr>
          <p:nvPr>
            <p:custDataLst>
              <p:tags r:id="rId94"/>
            </p:custDataLst>
          </p:nvPr>
        </p:nvSpPr>
        <p:spPr bwMode="gray">
          <a:xfrm>
            <a:off x="5596875" y="3011489"/>
            <a:ext cx="125429" cy="168275"/>
          </a:xfrm>
          <a:prstGeom prst="rect">
            <a:avLst/>
          </a:prstGeom>
          <a:solidFill>
            <a:schemeClr val="hlink"/>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spcAft>
                <a:spcPct val="0"/>
              </a:spcAft>
              <a:buNone/>
            </a:pPr>
            <a:fld id="{3D4A40D7-7867-45FE-9E81-AD675C79023F}" type="datetime'''''''''''''''''''0'''''''''''''''''''''''''''''''''''''''''">
              <a:rPr lang="el-GR" altLang="en-US" smtClean="0">
                <a:solidFill>
                  <a:schemeClr val="bg1"/>
                </a:solidFill>
                <a:sym typeface="Arial" panose="020B0604020202020204" pitchFamily="34" charset="0"/>
              </a:rPr>
              <a:pPr marL="0" indent="0" algn="ctr">
                <a:lnSpc>
                  <a:spcPct val="100000"/>
                </a:lnSpc>
                <a:spcBef>
                  <a:spcPct val="0"/>
                </a:spcBef>
                <a:spcAft>
                  <a:spcPct val="0"/>
                </a:spcAft>
                <a:buNone/>
              </a:pPr>
              <a:t>0</a:t>
            </a:fld>
            <a:endParaRPr lang="el-GR" dirty="0">
              <a:solidFill>
                <a:schemeClr val="bg1"/>
              </a:solidFill>
              <a:sym typeface="Arial" panose="020B0604020202020204" pitchFamily="34" charset="0"/>
            </a:endParaRPr>
          </a:p>
        </p:txBody>
      </p:sp>
      <p:sp>
        <p:nvSpPr>
          <p:cNvPr id="52" name="Text Placeholder 2">
            <a:extLst>
              <a:ext uri="{FF2B5EF4-FFF2-40B4-BE49-F238E27FC236}">
                <a16:creationId xmlns:a16="http://schemas.microsoft.com/office/drawing/2014/main" xmlns="" id="{103C699C-CC39-415D-A4BD-683379227DD9}"/>
              </a:ext>
            </a:extLst>
          </p:cNvPr>
          <p:cNvSpPr>
            <a:spLocks noGrp="1"/>
          </p:cNvSpPr>
          <p:nvPr>
            <p:custDataLst>
              <p:tags r:id="rId95"/>
            </p:custDataLst>
          </p:nvPr>
        </p:nvSpPr>
        <p:spPr bwMode="gray">
          <a:xfrm>
            <a:off x="5596875" y="3421064"/>
            <a:ext cx="125429" cy="150813"/>
          </a:xfrm>
          <a:prstGeom prst="rect">
            <a:avLst/>
          </a:prstGeom>
          <a:solidFill>
            <a:schemeClr val="accent3"/>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C1B043EE-F975-4F53-B463-E1939E56694C}" type="datetime'''''''''''''''''''''''''''''''''''''''0'''''''''''''''''''''''">
              <a:rPr lang="el-GR" altLang="en-US" smtClean="0">
                <a:sym typeface="Arial" panose="020B0604020202020204" pitchFamily="34" charset="0"/>
              </a:rPr>
              <a:pPr marL="0" indent="0" algn="ctr">
                <a:spcBef>
                  <a:spcPct val="0"/>
                </a:spcBef>
                <a:spcAft>
                  <a:spcPct val="0"/>
                </a:spcAft>
                <a:buNone/>
              </a:pPr>
              <a:t>0</a:t>
            </a:fld>
            <a:endParaRPr lang="el-GR" dirty="0">
              <a:sym typeface="Arial" panose="020B0604020202020204" pitchFamily="34" charset="0"/>
            </a:endParaRPr>
          </a:p>
        </p:txBody>
      </p:sp>
      <p:sp>
        <p:nvSpPr>
          <p:cNvPr id="81" name="Text Placeholder 2">
            <a:extLst>
              <a:ext uri="{FF2B5EF4-FFF2-40B4-BE49-F238E27FC236}">
                <a16:creationId xmlns:a16="http://schemas.microsoft.com/office/drawing/2014/main" xmlns="" id="{467FBDC8-AE4C-4F89-880E-1A2A62C5B586}"/>
              </a:ext>
            </a:extLst>
          </p:cNvPr>
          <p:cNvSpPr>
            <a:spLocks noGrp="1"/>
          </p:cNvSpPr>
          <p:nvPr>
            <p:custDataLst>
              <p:tags r:id="rId96"/>
            </p:custDataLst>
          </p:nvPr>
        </p:nvSpPr>
        <p:spPr bwMode="auto">
          <a:xfrm>
            <a:off x="5574647" y="3663950"/>
            <a:ext cx="168297" cy="800100"/>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4D99465F-3E9A-4E44-9C75-CB9A5ACED8BA}" type="datetime' ''''Δικα''''''''ιοσ''''''''''''''''ύν''''''''η''ς'">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Δικαιοσύνης</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60" name="Text Placeholder 2">
            <a:extLst>
              <a:ext uri="{FF2B5EF4-FFF2-40B4-BE49-F238E27FC236}">
                <a16:creationId xmlns:a16="http://schemas.microsoft.com/office/drawing/2014/main" xmlns="" id="{E7FA69E3-9B34-4DA3-B683-A8A423E7D77A}"/>
              </a:ext>
            </a:extLst>
          </p:cNvPr>
          <p:cNvSpPr>
            <a:spLocks noGrp="1"/>
          </p:cNvSpPr>
          <p:nvPr>
            <p:custDataLst>
              <p:tags r:id="rId97"/>
            </p:custDataLst>
          </p:nvPr>
        </p:nvSpPr>
        <p:spPr bwMode="gray">
          <a:xfrm>
            <a:off x="7322712" y="3411539"/>
            <a:ext cx="125429" cy="150813"/>
          </a:xfrm>
          <a:prstGeom prst="rect">
            <a:avLst/>
          </a:prstGeom>
          <a:solidFill>
            <a:schemeClr val="accent6"/>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66772929-C5F4-4A9B-9870-E391B4D665D0}" type="datetime'''''''''''1'''''''''''''''''''''''''''''">
              <a:rPr lang="el-GR" altLang="en-US" smtClean="0">
                <a:solidFill>
                  <a:schemeClr val="bg1"/>
                </a:solidFill>
                <a:sym typeface="Arial" panose="020B0604020202020204" pitchFamily="34" charset="0"/>
              </a:rPr>
              <a:pPr marL="0" indent="0" algn="ctr">
                <a:spcBef>
                  <a:spcPct val="0"/>
                </a:spcBef>
                <a:spcAft>
                  <a:spcPct val="0"/>
                </a:spcAft>
                <a:buNone/>
              </a:pPr>
              <a:t>1</a:t>
            </a:fld>
            <a:endParaRPr lang="el-GR" dirty="0">
              <a:solidFill>
                <a:schemeClr val="bg1"/>
              </a:solidFill>
              <a:sym typeface="Arial" panose="020B0604020202020204" pitchFamily="34" charset="0"/>
            </a:endParaRPr>
          </a:p>
        </p:txBody>
      </p:sp>
      <p:sp>
        <p:nvSpPr>
          <p:cNvPr id="88" name="Text Placeholder 2">
            <a:extLst>
              <a:ext uri="{FF2B5EF4-FFF2-40B4-BE49-F238E27FC236}">
                <a16:creationId xmlns:a16="http://schemas.microsoft.com/office/drawing/2014/main" xmlns="" id="{AAD7AE17-E464-4965-B5CC-9D9AF57DB457}"/>
              </a:ext>
            </a:extLst>
          </p:cNvPr>
          <p:cNvSpPr>
            <a:spLocks noGrp="1"/>
          </p:cNvSpPr>
          <p:nvPr>
            <p:custDataLst>
              <p:tags r:id="rId98"/>
            </p:custDataLst>
          </p:nvPr>
        </p:nvSpPr>
        <p:spPr bwMode="auto">
          <a:xfrm>
            <a:off x="6006503" y="3663951"/>
            <a:ext cx="168297" cy="1031875"/>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7168FC14-0ECD-4879-9D3C-89BE77A1C3EE}" type="datetime''''''''' ''''''Εθ''''νι''κ''ή''''''ς ''Ά''μ''''''υ''''''νας'''">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Εθνικής Άμυνας</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50" name="Text Placeholder 2">
            <a:extLst>
              <a:ext uri="{FF2B5EF4-FFF2-40B4-BE49-F238E27FC236}">
                <a16:creationId xmlns:a16="http://schemas.microsoft.com/office/drawing/2014/main" xmlns="" id="{06EF8DEB-B6EA-4A7A-9046-CE080DAAB20B}"/>
              </a:ext>
            </a:extLst>
          </p:cNvPr>
          <p:cNvSpPr>
            <a:spLocks noGrp="1"/>
          </p:cNvSpPr>
          <p:nvPr>
            <p:custDataLst>
              <p:tags r:id="rId99"/>
            </p:custDataLst>
          </p:nvPr>
        </p:nvSpPr>
        <p:spPr bwMode="gray">
          <a:xfrm>
            <a:off x="8186424" y="3363914"/>
            <a:ext cx="125429" cy="150813"/>
          </a:xfrm>
          <a:prstGeom prst="rect">
            <a:avLst/>
          </a:prstGeom>
          <a:solidFill>
            <a:schemeClr val="accent6"/>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38218388-4610-4A83-8441-3AFF89DAAEB4}" type="datetime'''''''4'''''''''''">
              <a:rPr lang="el-GR" altLang="en-US" smtClean="0">
                <a:solidFill>
                  <a:schemeClr val="bg1"/>
                </a:solidFill>
                <a:sym typeface="Arial" panose="020B0604020202020204" pitchFamily="34" charset="0"/>
              </a:rPr>
              <a:pPr marL="0" indent="0" algn="ctr">
                <a:spcBef>
                  <a:spcPct val="0"/>
                </a:spcBef>
                <a:spcAft>
                  <a:spcPct val="0"/>
                </a:spcAft>
                <a:buNone/>
              </a:pPr>
              <a:t>4</a:t>
            </a:fld>
            <a:endParaRPr lang="el-GR" dirty="0">
              <a:solidFill>
                <a:schemeClr val="bg1"/>
              </a:solidFill>
              <a:sym typeface="Arial" panose="020B0604020202020204" pitchFamily="34" charset="0"/>
            </a:endParaRPr>
          </a:p>
        </p:txBody>
      </p:sp>
      <p:sp>
        <p:nvSpPr>
          <p:cNvPr id="188" name="Text Placeholder 2">
            <a:extLst>
              <a:ext uri="{FF2B5EF4-FFF2-40B4-BE49-F238E27FC236}">
                <a16:creationId xmlns:a16="http://schemas.microsoft.com/office/drawing/2014/main" xmlns="" id="{753F7695-D84C-43C5-8E0B-F8A0D292E98A}"/>
              </a:ext>
            </a:extLst>
          </p:cNvPr>
          <p:cNvSpPr>
            <a:spLocks noGrp="1"/>
          </p:cNvSpPr>
          <p:nvPr>
            <p:custDataLst>
              <p:tags r:id="rId100"/>
            </p:custDataLst>
          </p:nvPr>
        </p:nvSpPr>
        <p:spPr bwMode="gray">
          <a:xfrm>
            <a:off x="6459000" y="2249489"/>
            <a:ext cx="125429" cy="168275"/>
          </a:xfrm>
          <a:prstGeom prst="rect">
            <a:avLst/>
          </a:prstGeom>
          <a:solidFill>
            <a:schemeClr val="hlink"/>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spcAft>
                <a:spcPct val="0"/>
              </a:spcAft>
              <a:buNone/>
            </a:pPr>
            <a:fld id="{C539965A-36FB-4FA7-B8A6-BE4B7D53D619}" type="datetime'''''''''''''''''''''''''''''1'''''''''''''''''''''''''''">
              <a:rPr lang="el-GR" altLang="en-US" smtClean="0">
                <a:solidFill>
                  <a:schemeClr val="bg1"/>
                </a:solidFill>
                <a:sym typeface="Arial" panose="020B0604020202020204" pitchFamily="34" charset="0"/>
              </a:rPr>
              <a:pPr marL="0" indent="0" algn="ctr">
                <a:lnSpc>
                  <a:spcPct val="100000"/>
                </a:lnSpc>
                <a:spcBef>
                  <a:spcPct val="0"/>
                </a:spcBef>
                <a:spcAft>
                  <a:spcPct val="0"/>
                </a:spcAft>
                <a:buNone/>
              </a:pPr>
              <a:t>1</a:t>
            </a:fld>
            <a:endParaRPr lang="el-GR" dirty="0">
              <a:solidFill>
                <a:schemeClr val="bg1"/>
              </a:solidFill>
              <a:sym typeface="Arial" panose="020B0604020202020204" pitchFamily="34" charset="0"/>
            </a:endParaRPr>
          </a:p>
        </p:txBody>
      </p:sp>
      <p:sp>
        <p:nvSpPr>
          <p:cNvPr id="184" name="Text Placeholder 2">
            <a:extLst>
              <a:ext uri="{FF2B5EF4-FFF2-40B4-BE49-F238E27FC236}">
                <a16:creationId xmlns:a16="http://schemas.microsoft.com/office/drawing/2014/main" xmlns="" id="{DD312DF6-896B-4FB5-A8D9-43073EA36E37}"/>
              </a:ext>
            </a:extLst>
          </p:cNvPr>
          <p:cNvSpPr>
            <a:spLocks noGrp="1"/>
          </p:cNvSpPr>
          <p:nvPr>
            <p:custDataLst>
              <p:tags r:id="rId101"/>
            </p:custDataLst>
          </p:nvPr>
        </p:nvSpPr>
        <p:spPr bwMode="gray">
          <a:xfrm>
            <a:off x="11599994" y="2357439"/>
            <a:ext cx="203226" cy="150813"/>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b"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7EAE6AA-977B-4DFB-9FF2-C626D0B25DDC}" type="datetime'''''''''''''''''''''''''''''''''''''''''''''''''''51'''''''''">
              <a:rPr lang="el-GR" altLang="en-US" b="1" smtClean="0">
                <a:sym typeface="Arial" panose="020B0604020202020204" pitchFamily="34" charset="0"/>
              </a:rPr>
              <a:pPr marL="0" indent="0" algn="ctr">
                <a:spcBef>
                  <a:spcPct val="0"/>
                </a:spcBef>
                <a:spcAft>
                  <a:spcPct val="0"/>
                </a:spcAft>
                <a:buNone/>
              </a:pPr>
              <a:t>51</a:t>
            </a:fld>
            <a:endParaRPr lang="el-GR" b="1" dirty="0">
              <a:sym typeface="Arial" panose="020B0604020202020204" pitchFamily="34" charset="0"/>
            </a:endParaRPr>
          </a:p>
        </p:txBody>
      </p:sp>
      <p:sp>
        <p:nvSpPr>
          <p:cNvPr id="82" name="Text Placeholder 2">
            <a:extLst>
              <a:ext uri="{FF2B5EF4-FFF2-40B4-BE49-F238E27FC236}">
                <a16:creationId xmlns:a16="http://schemas.microsoft.com/office/drawing/2014/main" xmlns="" id="{82C155C7-681F-483C-9143-1BC2F1AE97BA}"/>
              </a:ext>
            </a:extLst>
          </p:cNvPr>
          <p:cNvSpPr>
            <a:spLocks noGrp="1"/>
          </p:cNvSpPr>
          <p:nvPr>
            <p:custDataLst>
              <p:tags r:id="rId102"/>
            </p:custDataLst>
          </p:nvPr>
        </p:nvSpPr>
        <p:spPr bwMode="auto">
          <a:xfrm>
            <a:off x="6436771" y="3663950"/>
            <a:ext cx="168297" cy="781050"/>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39D894A9-C1D1-4A64-89A0-59658C7D6A9F}" type="datetime''' ''Ε''''''ξ''''''''''''ω''τ''''''ε''ρ''''''ι''κ''''''ώ''ν'''">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Εξωτερικών</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90" name="Text Placeholder 2">
            <a:extLst>
              <a:ext uri="{FF2B5EF4-FFF2-40B4-BE49-F238E27FC236}">
                <a16:creationId xmlns:a16="http://schemas.microsoft.com/office/drawing/2014/main" xmlns="" id="{FBC372A0-8D3D-46B0-B3FF-E9A049144FD0}"/>
              </a:ext>
            </a:extLst>
          </p:cNvPr>
          <p:cNvSpPr>
            <a:spLocks noGrp="1"/>
          </p:cNvSpPr>
          <p:nvPr>
            <p:custDataLst>
              <p:tags r:id="rId103"/>
            </p:custDataLst>
          </p:nvPr>
        </p:nvSpPr>
        <p:spPr bwMode="gray">
          <a:xfrm>
            <a:off x="6890856" y="3402014"/>
            <a:ext cx="125429" cy="150813"/>
          </a:xfrm>
          <a:prstGeom prst="rect">
            <a:avLst/>
          </a:prstGeom>
          <a:solidFill>
            <a:schemeClr val="accent6"/>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F324267-1582-4B9E-9862-D7A76D3BD939}" type="datetime'''''''''''2'''''''''''''">
              <a:rPr lang="el-GR" altLang="en-US" smtClean="0">
                <a:solidFill>
                  <a:schemeClr val="bg1"/>
                </a:solidFill>
                <a:sym typeface="Arial" panose="020B0604020202020204" pitchFamily="34" charset="0"/>
              </a:rPr>
              <a:pPr marL="0" indent="0" algn="ctr">
                <a:spcBef>
                  <a:spcPct val="0"/>
                </a:spcBef>
                <a:spcAft>
                  <a:spcPct val="0"/>
                </a:spcAft>
                <a:buNone/>
              </a:pPr>
              <a:t>2</a:t>
            </a:fld>
            <a:endParaRPr lang="el-GR" dirty="0">
              <a:solidFill>
                <a:schemeClr val="bg1"/>
              </a:solidFill>
              <a:sym typeface="Arial" panose="020B0604020202020204" pitchFamily="34" charset="0"/>
            </a:endParaRPr>
          </a:p>
        </p:txBody>
      </p:sp>
      <p:sp>
        <p:nvSpPr>
          <p:cNvPr id="165" name="Text Placeholder 2">
            <a:extLst>
              <a:ext uri="{FF2B5EF4-FFF2-40B4-BE49-F238E27FC236}">
                <a16:creationId xmlns:a16="http://schemas.microsoft.com/office/drawing/2014/main" xmlns="" id="{E3DD9749-FBB9-45FF-B850-AC1913BB68CD}"/>
              </a:ext>
            </a:extLst>
          </p:cNvPr>
          <p:cNvSpPr>
            <a:spLocks noGrp="1"/>
          </p:cNvSpPr>
          <p:nvPr>
            <p:custDataLst>
              <p:tags r:id="rId104"/>
            </p:custDataLst>
          </p:nvPr>
        </p:nvSpPr>
        <p:spPr bwMode="gray">
          <a:xfrm>
            <a:off x="10544170" y="3319464"/>
            <a:ext cx="125429" cy="150813"/>
          </a:xfrm>
          <a:prstGeom prst="rect">
            <a:avLst/>
          </a:prstGeom>
          <a:noFill/>
          <a:ln>
            <a:noFill/>
          </a:ln>
          <a:extLst>
            <a:ext uri="{909E8E84-426E-40DD-AFC4-6F175D3DCCD1}">
              <a14:hiddenFill xmlns:a14="http://schemas.microsoft.com/office/drawing/2010/main" xmlns="">
                <a:solidFill>
                  <a:schemeClr val="accent3"/>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B260EFD8-8B13-4760-9903-16F3EDD0CD41}" type="datetime'''''''''''''''''0'''''''''''''">
              <a:rPr lang="el-GR" altLang="en-US" smtClean="0">
                <a:sym typeface="Arial" panose="020B0604020202020204" pitchFamily="34" charset="0"/>
              </a:rPr>
              <a:pPr marL="0" indent="0">
                <a:spcBef>
                  <a:spcPct val="0"/>
                </a:spcBef>
                <a:spcAft>
                  <a:spcPct val="0"/>
                </a:spcAft>
                <a:buNone/>
              </a:pPr>
              <a:t>0</a:t>
            </a:fld>
            <a:endParaRPr lang="el-GR" dirty="0">
              <a:sym typeface="Arial" panose="020B0604020202020204" pitchFamily="34" charset="0"/>
            </a:endParaRPr>
          </a:p>
        </p:txBody>
      </p:sp>
      <p:sp>
        <p:nvSpPr>
          <p:cNvPr id="169" name="Text Placeholder 2">
            <a:extLst>
              <a:ext uri="{FF2B5EF4-FFF2-40B4-BE49-F238E27FC236}">
                <a16:creationId xmlns:a16="http://schemas.microsoft.com/office/drawing/2014/main" xmlns="" id="{46FB85EC-E42C-4056-A95D-BFB110652D3F}"/>
              </a:ext>
            </a:extLst>
          </p:cNvPr>
          <p:cNvSpPr>
            <a:spLocks noGrp="1"/>
          </p:cNvSpPr>
          <p:nvPr>
            <p:custDataLst>
              <p:tags r:id="rId105"/>
            </p:custDataLst>
          </p:nvPr>
        </p:nvSpPr>
        <p:spPr bwMode="auto">
          <a:xfrm>
            <a:off x="6868628" y="3663951"/>
            <a:ext cx="168297" cy="2392363"/>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8B33C864-F146-4B73-9164-119AA637C500}" type="datetime' Ε''''ργ''α''''σίας'' κα''ι Κοιν''ω''ν''ικ''ών ''Υποθέσεων'">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Εργασίας και Κοινωνικών Υποθέσεων</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175" name="Text Placeholder 2">
            <a:extLst>
              <a:ext uri="{FF2B5EF4-FFF2-40B4-BE49-F238E27FC236}">
                <a16:creationId xmlns:a16="http://schemas.microsoft.com/office/drawing/2014/main" xmlns="" id="{50DC0963-BEC7-49F7-A1B2-2534966D633F}"/>
              </a:ext>
            </a:extLst>
          </p:cNvPr>
          <p:cNvSpPr>
            <a:spLocks noGrp="1"/>
          </p:cNvSpPr>
          <p:nvPr>
            <p:custDataLst>
              <p:tags r:id="rId106"/>
            </p:custDataLst>
          </p:nvPr>
        </p:nvSpPr>
        <p:spPr bwMode="auto">
          <a:xfrm>
            <a:off x="7300484" y="3663950"/>
            <a:ext cx="168297" cy="804863"/>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6005A121-05C5-4E82-B0A6-7A373ECF27F6}" type="datetime' Ε''''''''''σ''''''''''''''ωτ''''ερ''''''ι''κών'">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Εσωτερικών</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61" name="Text Placeholder 2">
            <a:extLst>
              <a:ext uri="{FF2B5EF4-FFF2-40B4-BE49-F238E27FC236}">
                <a16:creationId xmlns:a16="http://schemas.microsoft.com/office/drawing/2014/main" xmlns="" id="{824CAD67-D3FE-46EC-8F91-02D7F189FA7B}"/>
              </a:ext>
            </a:extLst>
          </p:cNvPr>
          <p:cNvSpPr>
            <a:spLocks noGrp="1"/>
          </p:cNvSpPr>
          <p:nvPr>
            <p:custDataLst>
              <p:tags r:id="rId107"/>
            </p:custDataLst>
          </p:nvPr>
        </p:nvSpPr>
        <p:spPr bwMode="gray">
          <a:xfrm>
            <a:off x="7754568" y="3421064"/>
            <a:ext cx="125429" cy="150813"/>
          </a:xfrm>
          <a:prstGeom prst="rect">
            <a:avLst/>
          </a:prstGeom>
          <a:solidFill>
            <a:schemeClr val="accent3"/>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84992C2D-81E2-4BA7-B77B-07A2ED5B3ED9}" type="datetime'''''''''''''''''''''''''''''''''''''''''''''''''0'''">
              <a:rPr lang="el-GR" altLang="en-US" smtClean="0">
                <a:sym typeface="Arial" panose="020B0604020202020204" pitchFamily="34" charset="0"/>
              </a:rPr>
              <a:pPr marL="0" indent="0" algn="ctr">
                <a:spcBef>
                  <a:spcPct val="0"/>
                </a:spcBef>
                <a:spcAft>
                  <a:spcPct val="0"/>
                </a:spcAft>
                <a:buNone/>
              </a:pPr>
              <a:t>0</a:t>
            </a:fld>
            <a:endParaRPr lang="el-GR" dirty="0">
              <a:sym typeface="Arial" panose="020B0604020202020204" pitchFamily="34" charset="0"/>
            </a:endParaRPr>
          </a:p>
        </p:txBody>
      </p:sp>
      <p:sp>
        <p:nvSpPr>
          <p:cNvPr id="240" name="Text Placeholder 2">
            <a:extLst>
              <a:ext uri="{FF2B5EF4-FFF2-40B4-BE49-F238E27FC236}">
                <a16:creationId xmlns:a16="http://schemas.microsoft.com/office/drawing/2014/main" xmlns="" id="{61060000-44AC-48C5-9D2B-7FE399496C00}"/>
              </a:ext>
            </a:extLst>
          </p:cNvPr>
          <p:cNvSpPr>
            <a:spLocks noGrp="1"/>
          </p:cNvSpPr>
          <p:nvPr>
            <p:custDataLst>
              <p:tags r:id="rId108"/>
            </p:custDataLst>
          </p:nvPr>
        </p:nvSpPr>
        <p:spPr bwMode="gray">
          <a:xfrm>
            <a:off x="8818332" y="1762126"/>
            <a:ext cx="125429" cy="168275"/>
          </a:xfrm>
          <a:prstGeom prst="rect">
            <a:avLst/>
          </a:prstGeom>
          <a:noFill/>
          <a:ln>
            <a:noFill/>
          </a:ln>
          <a:extLst>
            <a:ext uri="{909E8E84-426E-40DD-AFC4-6F175D3DCCD1}">
              <a14:hiddenFill xmlns:a14="http://schemas.microsoft.com/office/drawing/2010/main" xmlns="">
                <a:solidFill>
                  <a:schemeClr val="hlink"/>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ct val="0"/>
              </a:spcBef>
              <a:spcAft>
                <a:spcPct val="0"/>
              </a:spcAft>
              <a:buNone/>
            </a:pPr>
            <a:fld id="{1836A276-B64B-47AA-9129-390CACDC2C85}" type="datetime'''''''''''''''''''''''0'''''''''''''''''''''''''''''''">
              <a:rPr lang="el-GR" altLang="en-US" smtClean="0">
                <a:sym typeface="Arial" panose="020B0604020202020204" pitchFamily="34" charset="0"/>
              </a:rPr>
              <a:pPr marL="0" indent="0">
                <a:lnSpc>
                  <a:spcPct val="100000"/>
                </a:lnSpc>
                <a:spcBef>
                  <a:spcPct val="0"/>
                </a:spcBef>
                <a:spcAft>
                  <a:spcPct val="0"/>
                </a:spcAft>
                <a:buNone/>
              </a:pPr>
              <a:t>0</a:t>
            </a:fld>
            <a:endParaRPr lang="el-GR" dirty="0">
              <a:sym typeface="Arial" panose="020B0604020202020204" pitchFamily="34" charset="0"/>
            </a:endParaRPr>
          </a:p>
        </p:txBody>
      </p:sp>
      <p:sp>
        <p:nvSpPr>
          <p:cNvPr id="153" name="Text Placeholder 2">
            <a:extLst>
              <a:ext uri="{FF2B5EF4-FFF2-40B4-BE49-F238E27FC236}">
                <a16:creationId xmlns:a16="http://schemas.microsoft.com/office/drawing/2014/main" xmlns="" id="{B9E575E9-7034-4B52-B30B-160B4EA5BCC0}"/>
              </a:ext>
            </a:extLst>
          </p:cNvPr>
          <p:cNvSpPr>
            <a:spLocks noGrp="1"/>
          </p:cNvSpPr>
          <p:nvPr>
            <p:custDataLst>
              <p:tags r:id="rId109"/>
            </p:custDataLst>
          </p:nvPr>
        </p:nvSpPr>
        <p:spPr bwMode="gray">
          <a:xfrm>
            <a:off x="9050137" y="3411539"/>
            <a:ext cx="125429" cy="150813"/>
          </a:xfrm>
          <a:prstGeom prst="rect">
            <a:avLst/>
          </a:prstGeom>
          <a:solidFill>
            <a:schemeClr val="accent6"/>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31DE4D17-5BC6-4114-A289-A46B97A0671F}" type="datetime'''''''''1'''">
              <a:rPr lang="el-GR" altLang="en-US" smtClean="0">
                <a:solidFill>
                  <a:schemeClr val="bg1"/>
                </a:solidFill>
                <a:sym typeface="Arial" panose="020B0604020202020204" pitchFamily="34" charset="0"/>
              </a:rPr>
              <a:pPr marL="0" indent="0" algn="ctr">
                <a:spcBef>
                  <a:spcPct val="0"/>
                </a:spcBef>
                <a:spcAft>
                  <a:spcPct val="0"/>
                </a:spcAft>
                <a:buNone/>
              </a:pPr>
              <a:t>1</a:t>
            </a:fld>
            <a:endParaRPr lang="el-GR" dirty="0">
              <a:solidFill>
                <a:schemeClr val="bg1"/>
              </a:solidFill>
              <a:sym typeface="Arial" panose="020B0604020202020204" pitchFamily="34" charset="0"/>
            </a:endParaRPr>
          </a:p>
        </p:txBody>
      </p:sp>
      <p:sp>
        <p:nvSpPr>
          <p:cNvPr id="67" name="Text Placeholder 2">
            <a:extLst>
              <a:ext uri="{FF2B5EF4-FFF2-40B4-BE49-F238E27FC236}">
                <a16:creationId xmlns:a16="http://schemas.microsoft.com/office/drawing/2014/main" xmlns="" id="{F021A0E8-E652-4549-B7B1-BA0DA938C86C}"/>
              </a:ext>
            </a:extLst>
          </p:cNvPr>
          <p:cNvSpPr>
            <a:spLocks noGrp="1"/>
          </p:cNvSpPr>
          <p:nvPr>
            <p:custDataLst>
              <p:tags r:id="rId110"/>
            </p:custDataLst>
          </p:nvPr>
        </p:nvSpPr>
        <p:spPr bwMode="gray">
          <a:xfrm>
            <a:off x="9250188" y="3319464"/>
            <a:ext cx="125429" cy="150813"/>
          </a:xfrm>
          <a:prstGeom prst="rect">
            <a:avLst/>
          </a:prstGeom>
          <a:noFill/>
          <a:ln>
            <a:noFill/>
          </a:ln>
          <a:extLst>
            <a:ext uri="{909E8E84-426E-40DD-AFC4-6F175D3DCCD1}">
              <a14:hiddenFill xmlns:a14="http://schemas.microsoft.com/office/drawing/2010/main" xmlns="">
                <a:solidFill>
                  <a:schemeClr val="accent3"/>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AE84D807-B3AC-45E7-9AC0-FBC2774E5DB5}" type="datetime'''''''''''''''''0'''''''">
              <a:rPr lang="el-GR" altLang="en-US" smtClean="0">
                <a:sym typeface="Arial" panose="020B0604020202020204" pitchFamily="34" charset="0"/>
              </a:rPr>
              <a:pPr marL="0" indent="0">
                <a:spcBef>
                  <a:spcPct val="0"/>
                </a:spcBef>
                <a:spcAft>
                  <a:spcPct val="0"/>
                </a:spcAft>
                <a:buNone/>
              </a:pPr>
              <a:t>0</a:t>
            </a:fld>
            <a:endParaRPr lang="el-GR" dirty="0">
              <a:sym typeface="Arial" panose="020B0604020202020204" pitchFamily="34" charset="0"/>
            </a:endParaRPr>
          </a:p>
        </p:txBody>
      </p:sp>
      <p:sp>
        <p:nvSpPr>
          <p:cNvPr id="161" name="Text Placeholder 2">
            <a:extLst>
              <a:ext uri="{FF2B5EF4-FFF2-40B4-BE49-F238E27FC236}">
                <a16:creationId xmlns:a16="http://schemas.microsoft.com/office/drawing/2014/main" xmlns="" id="{8E10E7EC-C9BE-4C01-9EB4-AA3DA75E0660}"/>
              </a:ext>
            </a:extLst>
          </p:cNvPr>
          <p:cNvSpPr>
            <a:spLocks noGrp="1"/>
          </p:cNvSpPr>
          <p:nvPr>
            <p:custDataLst>
              <p:tags r:id="rId111"/>
            </p:custDataLst>
          </p:nvPr>
        </p:nvSpPr>
        <p:spPr bwMode="auto">
          <a:xfrm>
            <a:off x="9027909" y="3663950"/>
            <a:ext cx="168297" cy="1836738"/>
          </a:xfrm>
          <a:prstGeom prst="rect">
            <a:avLst/>
          </a:prstGeom>
          <a:noFill/>
          <a:extLst>
            <a:ext uri="{909E8E84-426E-40DD-AFC4-6F175D3DCCD1}">
              <a14:hiddenFill xmlns:a14="http://schemas.microsoft.com/office/drawing/2010/main" xmlns="">
                <a:solidFill>
                  <a:scrgbClr r="0" g="0" b="0"/>
                </a:solidFill>
              </a14:hiddenFill>
            </a:ext>
          </a:extLst>
        </p:spPr>
        <p:txBody>
          <a:bodyPr vert="eaVert" wrap="none" lIns="0" tIns="0" rIns="0" bIns="0" numCol="1" spcCol="0" rtlCol="0" anchor="ctr" anchorCtr="0">
            <a:noAutofit/>
          </a:bodyPr>
          <a:lstStyle>
            <a:lvl1pPr marL="0" marR="0" indent="0" algn="l" defTabSz="899320" rtl="0" eaLnBrk="1" fontAlgn="base" latinLnBrk="0" hangingPunct="1">
              <a:lnSpc>
                <a:spcPct val="100000"/>
              </a:lnSpc>
              <a:spcBef>
                <a:spcPts val="0"/>
              </a:spcBef>
              <a:spcAft>
                <a:spcPts val="529"/>
              </a:spcAft>
              <a:buClr>
                <a:srgbClr val="000000"/>
              </a:buClr>
              <a:buSzTx/>
              <a:buFont typeface="Wingdings" pitchFamily="2" charset="2"/>
              <a:buNone/>
              <a:tabLst/>
              <a:defRPr sz="971" kern="1200">
                <a:solidFill>
                  <a:schemeClr val="tx1"/>
                </a:solidFill>
                <a:latin typeface="+mn-lt"/>
                <a:ea typeface="+mn-ea"/>
                <a:cs typeface="+mn-cs"/>
              </a:defRPr>
            </a:lvl1pPr>
            <a:lvl2pPr marL="207320" marR="0" indent="-201717" algn="l" defTabSz="899320" rtl="0" eaLnBrk="1" fontAlgn="base" latinLnBrk="0" hangingPunct="1">
              <a:lnSpc>
                <a:spcPct val="100000"/>
              </a:lnSpc>
              <a:spcBef>
                <a:spcPts val="0"/>
              </a:spcBef>
              <a:spcAft>
                <a:spcPts val="529"/>
              </a:spcAft>
              <a:buClr>
                <a:srgbClr val="000000"/>
              </a:buClr>
              <a:buSzTx/>
              <a:buFont typeface="Times New Roman" pitchFamily="18" charset="0"/>
              <a:buChar char="•"/>
              <a:tabLst/>
              <a:defRPr sz="971" kern="1200">
                <a:solidFill>
                  <a:schemeClr val="tx1"/>
                </a:solidFill>
                <a:latin typeface="+mn-lt"/>
                <a:ea typeface="+mn-ea"/>
                <a:cs typeface="+mn-cs"/>
              </a:defRPr>
            </a:lvl2pPr>
            <a:lvl3pPr marL="412963" marR="0" indent="-203305" algn="l" defTabSz="899320" rtl="0" eaLnBrk="1" fontAlgn="base" latinLnBrk="0" hangingPunct="1">
              <a:lnSpc>
                <a:spcPct val="100000"/>
              </a:lnSpc>
              <a:spcBef>
                <a:spcPts val="0"/>
              </a:spcBef>
              <a:spcAft>
                <a:spcPts val="529"/>
              </a:spcAft>
              <a:buClr>
                <a:srgbClr val="000000"/>
              </a:buClr>
              <a:buSzTx/>
              <a:buFont typeface="Arial" pitchFamily="34" charset="0"/>
              <a:buChar char="-"/>
              <a:tabLst/>
              <a:defRPr sz="971" kern="1200">
                <a:solidFill>
                  <a:schemeClr val="tx1"/>
                </a:solidFill>
                <a:latin typeface="+mn-lt"/>
                <a:ea typeface="+mn-ea"/>
                <a:cs typeface="+mn-cs"/>
              </a:defRPr>
            </a:lvl3pPr>
            <a:lvl4pPr marL="613092" marR="0" indent="-203305"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a:solidFill>
                  <a:schemeClr val="tx1"/>
                </a:solidFill>
                <a:latin typeface="+mn-lt"/>
                <a:ea typeface="+mn-ea"/>
                <a:cs typeface="+mn-cs"/>
              </a:defRPr>
            </a:lvl4pPr>
            <a:lvl5pPr marL="806867" marR="0" indent="-201717" algn="l" defTabSz="899320" rtl="0" eaLnBrk="1" fontAlgn="base" latinLnBrk="0" hangingPunct="1">
              <a:lnSpc>
                <a:spcPct val="100000"/>
              </a:lnSpc>
              <a:spcBef>
                <a:spcPts val="0"/>
              </a:spcBef>
              <a:spcAft>
                <a:spcPts val="529"/>
              </a:spcAft>
              <a:buClr>
                <a:srgbClr val="000000"/>
              </a:buClr>
              <a:buSzTx/>
              <a:buFont typeface="Georgia" pitchFamily="18" charset="0"/>
              <a:buChar char="›"/>
              <a:tabLst/>
              <a:defRPr sz="971" kern="1200" baseline="0">
                <a:solidFill>
                  <a:schemeClr val="tx1"/>
                </a:solidFill>
                <a:latin typeface="+mn-lt"/>
                <a:ea typeface="+mn-ea"/>
                <a:cs typeface="+mn-cs"/>
              </a:defRPr>
            </a:lvl5pPr>
            <a:lvl6pPr marL="206482" indent="-203305" algn="l" defTabSz="899010" rtl="0" eaLnBrk="1" latinLnBrk="0" hangingPunct="1">
              <a:lnSpc>
                <a:spcPct val="100000"/>
              </a:lnSpc>
              <a:spcBef>
                <a:spcPts val="0"/>
              </a:spcBef>
              <a:spcAft>
                <a:spcPts val="0"/>
              </a:spcAft>
              <a:buFont typeface="+mj-lt"/>
              <a:buAutoNum type="arabicPeriod"/>
              <a:defRPr lang="en-GB" sz="971" kern="1200" baseline="0" noProof="0" dirty="0" smtClean="0">
                <a:solidFill>
                  <a:schemeClr val="tx1"/>
                </a:solidFill>
                <a:latin typeface="Georgia" pitchFamily="18" charset="0"/>
                <a:ea typeface="+mn-ea"/>
                <a:cs typeface="+mn-cs"/>
              </a:defRPr>
            </a:lvl6pPr>
            <a:lvl7pPr marL="412963" indent="-201717" algn="l" defTabSz="899010" rtl="0" eaLnBrk="1" latinLnBrk="0" hangingPunct="1">
              <a:lnSpc>
                <a:spcPct val="100000"/>
              </a:lnSpc>
              <a:spcBef>
                <a:spcPts val="0"/>
              </a:spcBef>
              <a:spcAft>
                <a:spcPts val="0"/>
              </a:spcAft>
              <a:buFont typeface="+mj-lt"/>
              <a:buAutoNum type="alphaLcPeriod"/>
              <a:defRPr lang="en-GB" sz="971" kern="1200" baseline="0" noProof="0" dirty="0" smtClean="0">
                <a:solidFill>
                  <a:schemeClr val="tx1"/>
                </a:solidFill>
                <a:latin typeface="Georgia" pitchFamily="18" charset="0"/>
                <a:ea typeface="+mn-ea"/>
                <a:cs typeface="+mn-cs"/>
              </a:defRPr>
            </a:lvl7pPr>
            <a:lvl8pPr marL="613092" indent="-201717" algn="l" defTabSz="899010" rtl="0" eaLnBrk="1" latinLnBrk="0" hangingPunct="1">
              <a:lnSpc>
                <a:spcPct val="100000"/>
              </a:lnSpc>
              <a:spcBef>
                <a:spcPts val="0"/>
              </a:spcBef>
              <a:spcAft>
                <a:spcPts val="0"/>
              </a:spcAft>
              <a:buFont typeface="+mj-lt"/>
              <a:buAutoNum type="romanLcPeriod"/>
              <a:defRPr lang="en-GB" sz="971" kern="1200" baseline="0" noProof="0" dirty="0" smtClean="0">
                <a:solidFill>
                  <a:schemeClr val="tx1"/>
                </a:solidFill>
                <a:latin typeface="Georgia" pitchFamily="18" charset="0"/>
                <a:ea typeface="+mn-ea"/>
                <a:cs typeface="+mn-cs"/>
              </a:defRPr>
            </a:lvl8pPr>
            <a:lvl9pPr marL="0" indent="0" algn="l" defTabSz="899010" rtl="0" eaLnBrk="1" latinLnBrk="0" hangingPunct="1">
              <a:lnSpc>
                <a:spcPct val="100000"/>
              </a:lnSpc>
              <a:spcBef>
                <a:spcPts val="0"/>
              </a:spcBef>
              <a:spcAft>
                <a:spcPts val="529"/>
              </a:spcAft>
              <a:buFont typeface="Arial" pitchFamily="34" charset="0"/>
              <a:buNone/>
              <a:defRPr lang="en-GB" sz="971" b="1" kern="1200" baseline="0" noProof="0" dirty="0" smtClean="0">
                <a:solidFill>
                  <a:schemeClr val="tx2"/>
                </a:solidFill>
                <a:latin typeface="Georgia" pitchFamily="18" charset="0"/>
                <a:ea typeface="+mn-ea"/>
                <a:cs typeface="+mn-cs"/>
              </a:defRPr>
            </a:lvl9pPr>
          </a:lstStyle>
          <a:p>
            <a:pPr lvl="0">
              <a:spcBef>
                <a:spcPct val="0"/>
              </a:spcBef>
              <a:spcAft>
                <a:spcPct val="0"/>
              </a:spcAft>
              <a:defRPr/>
            </a:pPr>
            <a:fld id="{34DED954-D98E-4DDC-B704-61FEC2C54439}" type="datetime''''''' Π''ερ''''''ιβάλλον''τος κα''ι Ενέ''ργ''ε''ιας'''">
              <a:rPr lang="el-GR" altLang="en-US" sz="1100" smtClean="0">
                <a:solidFill>
                  <a:srgbClr val="000000"/>
                </a:solidFill>
                <a:latin typeface="Arial" panose="020B0604020202020204" pitchFamily="34" charset="0"/>
                <a:cs typeface="Arial" panose="020B0604020202020204" pitchFamily="34" charset="0"/>
                <a:sym typeface="Arial" panose="020B0604020202020204" pitchFamily="34" charset="0"/>
              </a:rPr>
              <a:pPr lvl="0">
                <a:spcBef>
                  <a:spcPct val="0"/>
                </a:spcBef>
                <a:spcAft>
                  <a:spcPct val="0"/>
                </a:spcAft>
                <a:defRPr/>
              </a:pPr>
              <a:t> Περιβάλλοντος και Ενέργειας</a:t>
            </a:fld>
            <a:endParaRPr kumimoji="0" lang="el-GR" sz="1100" strike="noStrike" kern="1200" spc="0" normalizeH="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232" name="Text Placeholder 2">
            <a:extLst>
              <a:ext uri="{FF2B5EF4-FFF2-40B4-BE49-F238E27FC236}">
                <a16:creationId xmlns:a16="http://schemas.microsoft.com/office/drawing/2014/main" xmlns="" id="{E50B49AE-1026-4D54-8B0D-57FF7EF40F85}"/>
              </a:ext>
            </a:extLst>
          </p:cNvPr>
          <p:cNvSpPr>
            <a:spLocks noGrp="1"/>
          </p:cNvSpPr>
          <p:nvPr>
            <p:custDataLst>
              <p:tags r:id="rId112"/>
            </p:custDataLst>
          </p:nvPr>
        </p:nvSpPr>
        <p:spPr bwMode="gray">
          <a:xfrm>
            <a:off x="5125325" y="2746377"/>
            <a:ext cx="203226" cy="150813"/>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0F18A51F-69C8-4E9A-AE5C-A2ADB91F1F42}" type="datetime'''''''''''''''''''''''''8''''''1'''''''''''''''">
              <a:rPr lang="el-GR" altLang="en-US" smtClean="0">
                <a:solidFill>
                  <a:schemeClr val="bg1"/>
                </a:solidFill>
                <a:sym typeface="Arial" panose="020B0604020202020204" pitchFamily="34" charset="0"/>
              </a:rPr>
              <a:pPr marL="0" indent="0" algn="ctr">
                <a:spcBef>
                  <a:spcPct val="0"/>
                </a:spcBef>
                <a:spcAft>
                  <a:spcPct val="0"/>
                </a:spcAft>
                <a:buNone/>
              </a:pPr>
              <a:t>81</a:t>
            </a:fld>
            <a:endParaRPr lang="el-GR" dirty="0">
              <a:solidFill>
                <a:schemeClr val="bg1"/>
              </a:solidFill>
              <a:sym typeface="Arial" panose="020B0604020202020204" pitchFamily="34" charset="0"/>
            </a:endParaRPr>
          </a:p>
        </p:txBody>
      </p:sp>
      <p:sp>
        <p:nvSpPr>
          <p:cNvPr id="234" name="Text Placeholder 2">
            <a:extLst>
              <a:ext uri="{FF2B5EF4-FFF2-40B4-BE49-F238E27FC236}">
                <a16:creationId xmlns:a16="http://schemas.microsoft.com/office/drawing/2014/main" xmlns="" id="{5A34D535-6ACE-4A50-AAF4-EEE4C8DF6789}"/>
              </a:ext>
            </a:extLst>
          </p:cNvPr>
          <p:cNvSpPr>
            <a:spLocks noGrp="1"/>
          </p:cNvSpPr>
          <p:nvPr>
            <p:custDataLst>
              <p:tags r:id="rId113"/>
            </p:custDataLst>
          </p:nvPr>
        </p:nvSpPr>
        <p:spPr bwMode="gray">
          <a:xfrm>
            <a:off x="8578588" y="2746377"/>
            <a:ext cx="203226" cy="150813"/>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B0101E5-6531-4EC8-93C3-66699A38077B}" type="datetime'''''''''''''''''''8''''''''''''''''''''''''''''''7'''''''''''">
              <a:rPr lang="el-GR" altLang="en-US" smtClean="0">
                <a:solidFill>
                  <a:schemeClr val="bg1"/>
                </a:solidFill>
                <a:sym typeface="Arial" panose="020B0604020202020204" pitchFamily="34" charset="0"/>
              </a:rPr>
              <a:pPr marL="0" indent="0" algn="ctr">
                <a:spcBef>
                  <a:spcPct val="0"/>
                </a:spcBef>
                <a:spcAft>
                  <a:spcPct val="0"/>
                </a:spcAft>
                <a:buNone/>
              </a:pPr>
              <a:t>87</a:t>
            </a:fld>
            <a:endParaRPr lang="el-GR" dirty="0">
              <a:solidFill>
                <a:schemeClr val="bg1"/>
              </a:solidFill>
              <a:sym typeface="Arial" panose="020B0604020202020204" pitchFamily="34" charset="0"/>
            </a:endParaRPr>
          </a:p>
        </p:txBody>
      </p:sp>
      <p:sp>
        <p:nvSpPr>
          <p:cNvPr id="233" name="Text Placeholder 2">
            <a:extLst>
              <a:ext uri="{FF2B5EF4-FFF2-40B4-BE49-F238E27FC236}">
                <a16:creationId xmlns:a16="http://schemas.microsoft.com/office/drawing/2014/main" xmlns="" id="{A670FCA0-499E-4008-8017-D052BD74F4C9}"/>
              </a:ext>
            </a:extLst>
          </p:cNvPr>
          <p:cNvSpPr>
            <a:spLocks noGrp="1"/>
          </p:cNvSpPr>
          <p:nvPr>
            <p:custDataLst>
              <p:tags r:id="rId114"/>
            </p:custDataLst>
          </p:nvPr>
        </p:nvSpPr>
        <p:spPr bwMode="gray">
          <a:xfrm>
            <a:off x="6419307" y="2940052"/>
            <a:ext cx="203226" cy="150813"/>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EB675496-735E-4FDD-889C-D4EFAE7B02A1}" type="datetime'5''''1'''''''">
              <a:rPr lang="el-GR" altLang="en-US" smtClean="0">
                <a:solidFill>
                  <a:schemeClr val="bg1"/>
                </a:solidFill>
                <a:sym typeface="Arial" panose="020B0604020202020204" pitchFamily="34" charset="0"/>
              </a:rPr>
              <a:pPr marL="0" indent="0" algn="ctr">
                <a:spcBef>
                  <a:spcPct val="0"/>
                </a:spcBef>
                <a:spcAft>
                  <a:spcPct val="0"/>
                </a:spcAft>
                <a:buNone/>
              </a:pPr>
              <a:t>51</a:t>
            </a:fld>
            <a:endParaRPr lang="el-GR" dirty="0">
              <a:solidFill>
                <a:schemeClr val="bg1"/>
              </a:solidFill>
              <a:sym typeface="Arial" panose="020B0604020202020204" pitchFamily="34" charset="0"/>
            </a:endParaRPr>
          </a:p>
        </p:txBody>
      </p:sp>
      <p:sp>
        <p:nvSpPr>
          <p:cNvPr id="235" name="Text Placeholder 2">
            <a:extLst>
              <a:ext uri="{FF2B5EF4-FFF2-40B4-BE49-F238E27FC236}">
                <a16:creationId xmlns:a16="http://schemas.microsoft.com/office/drawing/2014/main" xmlns="" id="{D971B3FE-C6BC-459E-898E-C03D5D42CB38}"/>
              </a:ext>
            </a:extLst>
          </p:cNvPr>
          <p:cNvSpPr>
            <a:spLocks noGrp="1"/>
          </p:cNvSpPr>
          <p:nvPr>
            <p:custDataLst>
              <p:tags r:id="rId115"/>
            </p:custDataLst>
          </p:nvPr>
        </p:nvSpPr>
        <p:spPr bwMode="gray">
          <a:xfrm>
            <a:off x="9010444" y="2678115"/>
            <a:ext cx="203226" cy="168275"/>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spcAft>
                <a:spcPct val="0"/>
              </a:spcAft>
              <a:buNone/>
            </a:pPr>
            <a:fld id="{051369CA-486F-4AFF-A9E7-CC0F50830C8B}" type="datetime'''''''''''''2''''''2'''''''''''''''''">
              <a:rPr lang="el-GR" altLang="en-US" smtClean="0">
                <a:solidFill>
                  <a:schemeClr val="bg1"/>
                </a:solidFill>
                <a:sym typeface="Arial" panose="020B0604020202020204" pitchFamily="34" charset="0"/>
              </a:rPr>
              <a:pPr marL="0" indent="0" algn="ctr">
                <a:lnSpc>
                  <a:spcPct val="100000"/>
                </a:lnSpc>
                <a:spcBef>
                  <a:spcPct val="0"/>
                </a:spcBef>
                <a:spcAft>
                  <a:spcPct val="0"/>
                </a:spcAft>
                <a:buNone/>
              </a:pPr>
              <a:t>22</a:t>
            </a:fld>
            <a:endParaRPr lang="el-GR" dirty="0">
              <a:solidFill>
                <a:schemeClr val="bg1"/>
              </a:solidFill>
              <a:sym typeface="Arial" panose="020B0604020202020204" pitchFamily="34" charset="0"/>
            </a:endParaRPr>
          </a:p>
        </p:txBody>
      </p:sp>
      <p:sp>
        <p:nvSpPr>
          <p:cNvPr id="236" name="Text Placeholder 2">
            <a:extLst>
              <a:ext uri="{FF2B5EF4-FFF2-40B4-BE49-F238E27FC236}">
                <a16:creationId xmlns:a16="http://schemas.microsoft.com/office/drawing/2014/main" xmlns="" id="{58B6F6F4-B63C-47F6-8537-8CD703F79AF4}"/>
              </a:ext>
            </a:extLst>
          </p:cNvPr>
          <p:cNvSpPr>
            <a:spLocks noGrp="1"/>
          </p:cNvSpPr>
          <p:nvPr>
            <p:custDataLst>
              <p:tags r:id="rId116"/>
            </p:custDataLst>
          </p:nvPr>
        </p:nvSpPr>
        <p:spPr bwMode="gray">
          <a:xfrm>
            <a:off x="9442301" y="2759077"/>
            <a:ext cx="203226" cy="150813"/>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D468734F-0A32-4D1D-8CCF-205279AC5137}" type="datetime'''''7''''''''''''''''''''0'''''''''''''''''''''''''''''">
              <a:rPr lang="el-GR" altLang="en-US" smtClean="0">
                <a:solidFill>
                  <a:schemeClr val="bg1"/>
                </a:solidFill>
                <a:sym typeface="Arial" panose="020B0604020202020204" pitchFamily="34" charset="0"/>
              </a:rPr>
              <a:pPr marL="0" indent="0" algn="ctr">
                <a:spcBef>
                  <a:spcPct val="0"/>
                </a:spcBef>
                <a:spcAft>
                  <a:spcPct val="0"/>
                </a:spcAft>
                <a:buNone/>
              </a:pPr>
              <a:t>70</a:t>
            </a:fld>
            <a:endParaRPr lang="el-GR" dirty="0">
              <a:solidFill>
                <a:schemeClr val="bg1"/>
              </a:solidFill>
              <a:sym typeface="Arial" panose="020B0604020202020204" pitchFamily="34" charset="0"/>
            </a:endParaRPr>
          </a:p>
        </p:txBody>
      </p:sp>
      <p:sp>
        <p:nvSpPr>
          <p:cNvPr id="237" name="Text Placeholder 2">
            <a:extLst>
              <a:ext uri="{FF2B5EF4-FFF2-40B4-BE49-F238E27FC236}">
                <a16:creationId xmlns:a16="http://schemas.microsoft.com/office/drawing/2014/main" xmlns="" id="{051A5D3B-4AF6-479B-ABD8-18F05D493A66}"/>
              </a:ext>
            </a:extLst>
          </p:cNvPr>
          <p:cNvSpPr>
            <a:spLocks noGrp="1"/>
          </p:cNvSpPr>
          <p:nvPr>
            <p:custDataLst>
              <p:tags r:id="rId117"/>
            </p:custDataLst>
          </p:nvPr>
        </p:nvSpPr>
        <p:spPr bwMode="gray">
          <a:xfrm>
            <a:off x="11599994" y="2746377"/>
            <a:ext cx="203226" cy="150813"/>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40372B7A-4955-40EA-8082-1C4F2768D614}" type="datetime'''''''''''''''''2''''''''''5'''''''''''">
              <a:rPr lang="el-GR" altLang="en-US" smtClean="0">
                <a:solidFill>
                  <a:schemeClr val="bg1"/>
                </a:solidFill>
                <a:sym typeface="Arial" panose="020B0604020202020204" pitchFamily="34" charset="0"/>
              </a:rPr>
              <a:pPr marL="0" indent="0" algn="ctr">
                <a:spcBef>
                  <a:spcPct val="0"/>
                </a:spcBef>
                <a:spcAft>
                  <a:spcPct val="0"/>
                </a:spcAft>
                <a:buNone/>
              </a:pPr>
              <a:t>25</a:t>
            </a:fld>
            <a:endParaRPr lang="el-GR" dirty="0">
              <a:solidFill>
                <a:schemeClr val="bg1"/>
              </a:solidFill>
              <a:sym typeface="Arial" panose="020B0604020202020204" pitchFamily="34" charset="0"/>
            </a:endParaRPr>
          </a:p>
        </p:txBody>
      </p:sp>
      <p:sp>
        <p:nvSpPr>
          <p:cNvPr id="201" name="Text Placeholder 2">
            <a:extLst>
              <a:ext uri="{FF2B5EF4-FFF2-40B4-BE49-F238E27FC236}">
                <a16:creationId xmlns:a16="http://schemas.microsoft.com/office/drawing/2014/main" xmlns="" id="{2114BDCD-A0BD-4DD0-AB72-23A21B2C3051}"/>
              </a:ext>
            </a:extLst>
          </p:cNvPr>
          <p:cNvSpPr>
            <a:spLocks noGrp="1"/>
          </p:cNvSpPr>
          <p:nvPr>
            <p:custDataLst>
              <p:tags r:id="rId118"/>
            </p:custDataLst>
          </p:nvPr>
        </p:nvSpPr>
        <p:spPr bwMode="gray">
          <a:xfrm>
            <a:off x="10775975" y="2895601"/>
            <a:ext cx="125429" cy="150813"/>
          </a:xfrm>
          <a:prstGeom prst="rect">
            <a:avLst/>
          </a:prstGeom>
          <a:solidFill>
            <a:schemeClr val="hlink"/>
          </a:solidFill>
          <a:ln>
            <a:noFill/>
          </a:ln>
        </p:spPr>
        <p:txBody>
          <a:bodyPr vert="horz" wrap="none" lIns="23813" tIns="0" rIns="2381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744ABF5B-DC8C-4D04-8810-58077B763C45}" type="datetime'''''''5'''''''''''''''''''''">
              <a:rPr lang="el-GR" altLang="en-US" smtClean="0">
                <a:solidFill>
                  <a:schemeClr val="bg1"/>
                </a:solidFill>
                <a:sym typeface="Arial" panose="020B0604020202020204" pitchFamily="34" charset="0"/>
              </a:rPr>
              <a:pPr marL="0" indent="0" algn="ctr">
                <a:spcBef>
                  <a:spcPct val="0"/>
                </a:spcBef>
                <a:spcAft>
                  <a:spcPct val="0"/>
                </a:spcAft>
                <a:buNone/>
              </a:pPr>
              <a:t>5</a:t>
            </a:fld>
            <a:endParaRPr lang="el-GR" dirty="0">
              <a:solidFill>
                <a:schemeClr val="bg1"/>
              </a:solidFill>
              <a:sym typeface="Arial" panose="020B0604020202020204" pitchFamily="34" charset="0"/>
            </a:endParaRPr>
          </a:p>
        </p:txBody>
      </p:sp>
      <p:sp>
        <p:nvSpPr>
          <p:cNvPr id="19" name="Rectangle 18">
            <a:extLst>
              <a:ext uri="{FF2B5EF4-FFF2-40B4-BE49-F238E27FC236}">
                <a16:creationId xmlns:a16="http://schemas.microsoft.com/office/drawing/2014/main" xmlns="" id="{57D11533-2ADF-4553-95AB-5443A84CA348}"/>
              </a:ext>
            </a:extLst>
          </p:cNvPr>
          <p:cNvSpPr/>
          <p:nvPr>
            <p:custDataLst>
              <p:tags r:id="rId119"/>
            </p:custDataLst>
          </p:nvPr>
        </p:nvSpPr>
        <p:spPr bwMode="auto">
          <a:xfrm>
            <a:off x="9092955" y="6324600"/>
            <a:ext cx="196876" cy="147638"/>
          </a:xfrm>
          <a:prstGeom prst="rect">
            <a:avLst/>
          </a:prstGeom>
          <a:solidFill>
            <a:schemeClr val="accent3"/>
          </a:solidFill>
          <a:ln w="9525"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7" name="Rectangle 176">
            <a:extLst>
              <a:ext uri="{FF2B5EF4-FFF2-40B4-BE49-F238E27FC236}">
                <a16:creationId xmlns:a16="http://schemas.microsoft.com/office/drawing/2014/main" xmlns="" id="{62C00B79-21D4-4D03-A2C0-9D2F44C1FBB3}"/>
              </a:ext>
            </a:extLst>
          </p:cNvPr>
          <p:cNvSpPr/>
          <p:nvPr>
            <p:custDataLst>
              <p:tags r:id="rId120"/>
            </p:custDataLst>
          </p:nvPr>
        </p:nvSpPr>
        <p:spPr bwMode="auto">
          <a:xfrm>
            <a:off x="7517950" y="6324600"/>
            <a:ext cx="196876" cy="147638"/>
          </a:xfrm>
          <a:prstGeom prst="rect">
            <a:avLst/>
          </a:prstGeom>
          <a:solidFill>
            <a:schemeClr val="accent1"/>
          </a:solidFill>
          <a:ln w="9525" algn="ctr">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6" name="Rectangle 175">
            <a:extLst>
              <a:ext uri="{FF2B5EF4-FFF2-40B4-BE49-F238E27FC236}">
                <a16:creationId xmlns:a16="http://schemas.microsoft.com/office/drawing/2014/main" xmlns="" id="{CEB0F0E5-F1F8-4294-BC3E-5A9ABEC347A5}"/>
              </a:ext>
            </a:extLst>
          </p:cNvPr>
          <p:cNvSpPr/>
          <p:nvPr>
            <p:custDataLst>
              <p:tags r:id="rId121"/>
            </p:custDataLst>
          </p:nvPr>
        </p:nvSpPr>
        <p:spPr bwMode="auto">
          <a:xfrm>
            <a:off x="6687579" y="6324600"/>
            <a:ext cx="196876" cy="147638"/>
          </a:xfrm>
          <a:prstGeom prst="rect">
            <a:avLst/>
          </a:prstGeom>
          <a:solidFill>
            <a:schemeClr val="hlink"/>
          </a:solidFill>
          <a:ln w="9525" algn="ctr">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xmlns="" id="{0676833A-9523-4512-8855-8C1F0418D08A}"/>
              </a:ext>
            </a:extLst>
          </p:cNvPr>
          <p:cNvSpPr/>
          <p:nvPr>
            <p:custDataLst>
              <p:tags r:id="rId122"/>
            </p:custDataLst>
          </p:nvPr>
        </p:nvSpPr>
        <p:spPr bwMode="auto">
          <a:xfrm>
            <a:off x="8286400" y="6324600"/>
            <a:ext cx="196876" cy="147638"/>
          </a:xfrm>
          <a:prstGeom prst="rect">
            <a:avLst/>
          </a:prstGeom>
          <a:solidFill>
            <a:schemeClr val="accent6"/>
          </a:solidFill>
          <a:ln w="9525"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9" name="Text Placeholder 2">
            <a:extLst>
              <a:ext uri="{FF2B5EF4-FFF2-40B4-BE49-F238E27FC236}">
                <a16:creationId xmlns:a16="http://schemas.microsoft.com/office/drawing/2014/main" xmlns="" id="{0196699D-9008-42C2-9C7E-8DE31A8D9A68}"/>
              </a:ext>
            </a:extLst>
          </p:cNvPr>
          <p:cNvSpPr>
            <a:spLocks noGrp="1"/>
          </p:cNvSpPr>
          <p:nvPr>
            <p:custDataLst>
              <p:tags r:id="rId123"/>
            </p:custDataLst>
          </p:nvPr>
        </p:nvSpPr>
        <p:spPr bwMode="auto">
          <a:xfrm>
            <a:off x="6935262" y="6319838"/>
            <a:ext cx="48107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ct val="0"/>
              </a:spcBef>
              <a:spcAft>
                <a:spcPct val="0"/>
              </a:spcAft>
              <a:buNone/>
            </a:pPr>
            <a:fld id="{5972FC4A-810F-4EBD-9FFF-4091CC32AC64}" type="datetime'''''''''Κ''''''ρί''''σ''''''''''''''''''''ιμ''''''''''''''η'''">
              <a:rPr lang="el-GR" altLang="en-US" smtClean="0">
                <a:solidFill>
                  <a:srgbClr val="000000"/>
                </a:solidFill>
                <a:sym typeface="Arial" panose="020B0604020202020204" pitchFamily="34" charset="0"/>
              </a:rPr>
              <a:pPr marL="0" lvl="0" indent="0">
                <a:lnSpc>
                  <a:spcPct val="100000"/>
                </a:lnSpc>
                <a:spcBef>
                  <a:spcPct val="0"/>
                </a:spcBef>
                <a:spcAft>
                  <a:spcPct val="0"/>
                </a:spcAft>
                <a:buNone/>
              </a:pPr>
              <a:t>Κρίσιμη</a:t>
            </a:fld>
            <a:endParaRPr kumimoji="0" lang="el-GR" strike="noStrike" kern="1200" spc="0" normalizeH="0" noProof="0" dirty="0">
              <a:ln>
                <a:noFill/>
              </a:ln>
              <a:solidFill>
                <a:srgbClr val="000000"/>
              </a:solidFill>
              <a:effectLst/>
              <a:uLnTx/>
              <a:uFillTx/>
              <a:sym typeface="Arial" panose="020B0604020202020204" pitchFamily="34" charset="0"/>
            </a:endParaRPr>
          </a:p>
        </p:txBody>
      </p:sp>
      <p:sp>
        <p:nvSpPr>
          <p:cNvPr id="46" name="Text Placeholder 2">
            <a:extLst>
              <a:ext uri="{FF2B5EF4-FFF2-40B4-BE49-F238E27FC236}">
                <a16:creationId xmlns:a16="http://schemas.microsoft.com/office/drawing/2014/main" xmlns="" id="{BC27B1C6-9333-4AA6-94DC-7FE6D30D0CEA}"/>
              </a:ext>
            </a:extLst>
          </p:cNvPr>
          <p:cNvSpPr>
            <a:spLocks noGrp="1"/>
          </p:cNvSpPr>
          <p:nvPr>
            <p:custDataLst>
              <p:tags r:id="rId124"/>
            </p:custDataLst>
          </p:nvPr>
        </p:nvSpPr>
        <p:spPr bwMode="auto">
          <a:xfrm>
            <a:off x="8534083" y="6319838"/>
            <a:ext cx="457260"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ct val="0"/>
              </a:spcBef>
              <a:spcAft>
                <a:spcPct val="0"/>
              </a:spcAft>
              <a:buNone/>
              <a:defRPr/>
            </a:pPr>
            <a:fld id="{5CF1256D-FD3B-4DC9-94F2-5E812E3CB9E1}" type="datetime'''''''''''''''Μ''''''''''''εσ''''''α''''''ί''''''''''''α'">
              <a:rPr lang="el-GR" altLang="en-US" smtClean="0">
                <a:solidFill>
                  <a:srgbClr val="000000"/>
                </a:solidFill>
                <a:sym typeface="Arial" panose="020B0604020202020204" pitchFamily="34" charset="0"/>
              </a:rPr>
              <a:pPr marL="0" lvl="0" indent="0">
                <a:lnSpc>
                  <a:spcPct val="100000"/>
                </a:lnSpc>
                <a:spcBef>
                  <a:spcPct val="0"/>
                </a:spcBef>
                <a:spcAft>
                  <a:spcPct val="0"/>
                </a:spcAft>
                <a:buNone/>
                <a:defRPr/>
              </a:pPr>
              <a:t>Μεσαία</a:t>
            </a:fld>
            <a:endParaRPr kumimoji="0" lang="el-GR" strike="noStrike" kern="1200" spc="0" normalizeH="0" noProof="0" dirty="0">
              <a:ln>
                <a:noFill/>
              </a:ln>
              <a:solidFill>
                <a:srgbClr val="000000"/>
              </a:solidFill>
              <a:effectLst/>
              <a:uLnTx/>
              <a:uFillTx/>
              <a:sym typeface="Arial" panose="020B0604020202020204" pitchFamily="34" charset="0"/>
            </a:endParaRPr>
          </a:p>
        </p:txBody>
      </p:sp>
      <p:sp>
        <p:nvSpPr>
          <p:cNvPr id="178" name="Text Placeholder 2">
            <a:extLst>
              <a:ext uri="{FF2B5EF4-FFF2-40B4-BE49-F238E27FC236}">
                <a16:creationId xmlns:a16="http://schemas.microsoft.com/office/drawing/2014/main" xmlns="" id="{C0C7E94C-3920-443A-94FC-342C1A647D96}"/>
              </a:ext>
            </a:extLst>
          </p:cNvPr>
          <p:cNvSpPr>
            <a:spLocks noGrp="1"/>
          </p:cNvSpPr>
          <p:nvPr>
            <p:custDataLst>
              <p:tags r:id="rId125"/>
            </p:custDataLst>
          </p:nvPr>
        </p:nvSpPr>
        <p:spPr bwMode="auto">
          <a:xfrm>
            <a:off x="7765633" y="6319838"/>
            <a:ext cx="419155"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ct val="0"/>
              </a:spcBef>
              <a:spcAft>
                <a:spcPct val="0"/>
              </a:spcAft>
              <a:buNone/>
              <a:defRPr/>
            </a:pPr>
            <a:fld id="{37EF773A-0CE0-4C60-859E-FEAE74F339ED}" type="datetime'''Υ''''''''''ψ''''''η''''''''''λ''''''''''''''ή'''''''''''">
              <a:rPr lang="el-GR" altLang="en-US" smtClean="0">
                <a:solidFill>
                  <a:srgbClr val="000000"/>
                </a:solidFill>
                <a:sym typeface="Arial" panose="020B0604020202020204" pitchFamily="34" charset="0"/>
              </a:rPr>
              <a:pPr marL="0" lvl="0" indent="0">
                <a:lnSpc>
                  <a:spcPct val="100000"/>
                </a:lnSpc>
                <a:spcBef>
                  <a:spcPct val="0"/>
                </a:spcBef>
                <a:spcAft>
                  <a:spcPct val="0"/>
                </a:spcAft>
                <a:buNone/>
                <a:defRPr/>
              </a:pPr>
              <a:t>Υψηλή</a:t>
            </a:fld>
            <a:endParaRPr kumimoji="0" lang="el-GR" strike="noStrike" kern="1200" spc="0" normalizeH="0" noProof="0" dirty="0">
              <a:ln>
                <a:noFill/>
              </a:ln>
              <a:solidFill>
                <a:srgbClr val="000000"/>
              </a:solidFill>
              <a:effectLst/>
              <a:uLnTx/>
              <a:uFillTx/>
              <a:sym typeface="Arial" panose="020B0604020202020204" pitchFamily="34" charset="0"/>
            </a:endParaRPr>
          </a:p>
        </p:txBody>
      </p:sp>
      <p:sp>
        <p:nvSpPr>
          <p:cNvPr id="47" name="Text Placeholder 2">
            <a:extLst>
              <a:ext uri="{FF2B5EF4-FFF2-40B4-BE49-F238E27FC236}">
                <a16:creationId xmlns:a16="http://schemas.microsoft.com/office/drawing/2014/main" xmlns="" id="{593341DB-5024-4F07-827E-2446487E2FDA}"/>
              </a:ext>
            </a:extLst>
          </p:cNvPr>
          <p:cNvSpPr>
            <a:spLocks noGrp="1"/>
          </p:cNvSpPr>
          <p:nvPr>
            <p:custDataLst>
              <p:tags r:id="rId126"/>
            </p:custDataLst>
          </p:nvPr>
        </p:nvSpPr>
        <p:spPr bwMode="auto">
          <a:xfrm>
            <a:off x="9340638" y="6319838"/>
            <a:ext cx="481076" cy="168275"/>
          </a:xfrm>
          <a:prstGeom prst="rect">
            <a:avLst/>
          </a:prstGeom>
          <a:noFill/>
          <a:extLst>
            <a:ext uri="{909E8E84-426E-40DD-AFC4-6F175D3DCCD1}">
              <a14:hiddenFill xmlns:a14="http://schemas.microsoft.com/office/drawing/2010/main" xmlns="">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ct val="0"/>
              </a:spcBef>
              <a:spcAft>
                <a:spcPct val="0"/>
              </a:spcAft>
              <a:buNone/>
              <a:defRPr/>
            </a:pPr>
            <a:fld id="{57E21A66-092F-47C6-8124-778F77F73D11}" type="datetime'''''''''''Χ''''α''''''''''''''μ''''''η''''''λή'''''''''''''''">
              <a:rPr lang="el-GR" altLang="en-US" smtClean="0">
                <a:solidFill>
                  <a:srgbClr val="000000"/>
                </a:solidFill>
                <a:sym typeface="Arial" panose="020B0604020202020204" pitchFamily="34" charset="0"/>
              </a:rPr>
              <a:pPr marL="0" lvl="0" indent="0">
                <a:lnSpc>
                  <a:spcPct val="100000"/>
                </a:lnSpc>
                <a:spcBef>
                  <a:spcPct val="0"/>
                </a:spcBef>
                <a:spcAft>
                  <a:spcPct val="0"/>
                </a:spcAft>
                <a:buNone/>
                <a:defRPr/>
              </a:pPr>
              <a:t>Χαμηλή</a:t>
            </a:fld>
            <a:endParaRPr kumimoji="0" lang="el-GR" strike="noStrike" kern="1200" spc="0" normalizeH="0" noProof="0" dirty="0">
              <a:ln>
                <a:noFill/>
              </a:ln>
              <a:solidFill>
                <a:srgbClr val="000000"/>
              </a:solidFill>
              <a:effectLst/>
              <a:uLnTx/>
              <a:uFillTx/>
              <a:sym typeface="Arial" panose="020B0604020202020204" pitchFamily="34" charset="0"/>
            </a:endParaRPr>
          </a:p>
        </p:txBody>
      </p:sp>
      <p:sp>
        <p:nvSpPr>
          <p:cNvPr id="207" name="TextBox 206">
            <a:extLst>
              <a:ext uri="{FF2B5EF4-FFF2-40B4-BE49-F238E27FC236}">
                <a16:creationId xmlns:a16="http://schemas.microsoft.com/office/drawing/2014/main" xmlns="" id="{8A325009-A319-4160-B398-BA1335024385}"/>
              </a:ext>
            </a:extLst>
          </p:cNvPr>
          <p:cNvSpPr txBox="1"/>
          <p:nvPr/>
        </p:nvSpPr>
        <p:spPr>
          <a:xfrm>
            <a:off x="762794" y="990600"/>
            <a:ext cx="3733800" cy="4419600"/>
          </a:xfrm>
          <a:prstGeom prst="rect">
            <a:avLst/>
          </a:prstGeom>
          <a:noFill/>
        </p:spPr>
        <p:txBody>
          <a:bodyPr wrap="square" rtlCol="0" anchor="t">
            <a:noAutofit/>
          </a:bodyPr>
          <a:lstStyle/>
          <a:p>
            <a:pPr>
              <a:lnSpc>
                <a:spcPct val="120000"/>
              </a:lnSpc>
            </a:pPr>
            <a:r>
              <a:rPr lang="el-GR" dirty="0">
                <a:latin typeface="Arial" panose="020B0604020202020204" pitchFamily="34" charset="0"/>
                <a:cs typeface="Arial" panose="020B0604020202020204" pitchFamily="34" charset="0"/>
              </a:rPr>
              <a:t>Τα έργα του Υπουργείου Εργασίας και Κοινωνικών Υποθέσεων, Υγείας και Εσωτερικών-Τοπικής Αυτοδιοίκησης, καθώς και Περιβάλλοντος είναι σχεδόν στο σύνολό τους </a:t>
            </a:r>
            <a:r>
              <a:rPr lang="el-GR" b="1" dirty="0">
                <a:solidFill>
                  <a:srgbClr val="3462AB"/>
                </a:solidFill>
                <a:latin typeface="Arial" panose="020B0604020202020204" pitchFamily="34" charset="0"/>
                <a:cs typeface="Arial" panose="020B0604020202020204" pitchFamily="34" charset="0"/>
              </a:rPr>
              <a:t>υψηλής προτεραιότητας </a:t>
            </a:r>
            <a:r>
              <a:rPr lang="el-GR" dirty="0">
                <a:latin typeface="Arial" panose="020B0604020202020204" pitchFamily="34" charset="0"/>
                <a:cs typeface="Arial" panose="020B0604020202020204" pitchFamily="34" charset="0"/>
              </a:rPr>
              <a:t>αντικατοπτρίζοντας τον </a:t>
            </a:r>
            <a:r>
              <a:rPr lang="el-GR" b="1" dirty="0">
                <a:solidFill>
                  <a:srgbClr val="3462AB"/>
                </a:solidFill>
                <a:latin typeface="Arial" panose="020B0604020202020204" pitchFamily="34" charset="0"/>
                <a:cs typeface="Arial" panose="020B0604020202020204" pitchFamily="34" charset="0"/>
              </a:rPr>
              <a:t>κοινωνικό και περιβαλλοντικό προσανατολισμό</a:t>
            </a:r>
            <a:r>
              <a:rPr lang="el-GR" dirty="0">
                <a:solidFill>
                  <a:srgbClr val="3462AB"/>
                </a:solidFill>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του Κυβερνητικού Προγράμματος</a:t>
            </a:r>
          </a:p>
        </p:txBody>
      </p:sp>
    </p:spTree>
    <p:extLst>
      <p:ext uri="{BB962C8B-B14F-4D97-AF65-F5344CB8AC3E}">
        <p14:creationId xmlns:p14="http://schemas.microsoft.com/office/powerpoint/2010/main" xmlns="" val="8440093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p14="http://schemas.microsoft.com/office/powerpoint/2010/main" xmlns="" val="55759319"/>
              </p:ext>
            </p:extLst>
          </p:nvPr>
        </p:nvGraphicFramePr>
        <p:xfrm>
          <a:off x="1589" y="1589"/>
          <a:ext cx="1587" cy="1587"/>
        </p:xfrm>
        <a:graphic>
          <a:graphicData uri="http://schemas.openxmlformats.org/presentationml/2006/ole">
            <p:oleObj spid="_x0000_s111618" name="think-cell Slide" r:id="rId18" imgW="360" imgH="360" progId="">
              <p:embed/>
            </p:oleObj>
          </a:graphicData>
        </a:graphic>
      </p:graphicFrame>
      <p:sp>
        <p:nvSpPr>
          <p:cNvPr id="3" name="Rectangle 2" hidden="1">
            <a:extLst>
              <a:ext uri="{FF2B5EF4-FFF2-40B4-BE49-F238E27FC236}">
                <a16:creationId xmlns:a16="http://schemas.microsoft.com/office/drawing/2014/main" xmlns="" id="{73094961-375E-4EF1-9808-4F76422ED57B}"/>
              </a:ext>
            </a:extLst>
          </p:cNvPr>
          <p:cNvSpPr/>
          <p:nvPr>
            <p:custDataLst>
              <p:tags r:id="rId3"/>
            </p:custDataLst>
          </p:nvPr>
        </p:nvSpPr>
        <p:spPr>
          <a:xfrm>
            <a:off x="0" y="0"/>
            <a:ext cx="15877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000" dirty="0">
              <a:latin typeface="Arial" panose="020B0604020202020204" pitchFamily="34" charset="0"/>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normAutofit/>
          </a:bodyPr>
          <a:lstStyle/>
          <a:p>
            <a:r>
              <a:rPr lang="el-GR" dirty="0"/>
              <a:t>Κατανομή έργων ανά επίπεδο προτεραιότητας</a:t>
            </a:r>
            <a:endParaRPr lang="en-US" dirty="0"/>
          </a:p>
        </p:txBody>
      </p:sp>
      <p:graphicFrame>
        <p:nvGraphicFramePr>
          <p:cNvPr id="24" name="Chart 23">
            <a:extLst>
              <a:ext uri="{FF2B5EF4-FFF2-40B4-BE49-F238E27FC236}">
                <a16:creationId xmlns:a16="http://schemas.microsoft.com/office/drawing/2014/main" xmlns="" id="{A6E08AF6-2FC8-48ED-8477-568C46E58728}"/>
              </a:ext>
            </a:extLst>
          </p:cNvPr>
          <p:cNvGraphicFramePr/>
          <p:nvPr>
            <p:custDataLst>
              <p:tags r:id="rId4"/>
            </p:custDataLst>
            <p:extLst>
              <p:ext uri="{D42A27DB-BD31-4B8C-83A1-F6EECF244321}">
                <p14:modId xmlns:p14="http://schemas.microsoft.com/office/powerpoint/2010/main" xmlns="" val="256084812"/>
              </p:ext>
            </p:extLst>
          </p:nvPr>
        </p:nvGraphicFramePr>
        <p:xfrm>
          <a:off x="2286794" y="1295400"/>
          <a:ext cx="4013723" cy="4013200"/>
        </p:xfrm>
        <a:graphic>
          <a:graphicData uri="http://schemas.openxmlformats.org/drawingml/2006/chart">
            <c:chart xmlns:c="http://schemas.openxmlformats.org/drawingml/2006/chart" xmlns:r="http://schemas.openxmlformats.org/officeDocument/2006/relationships" r:id="rId19"/>
          </a:graphicData>
        </a:graphic>
      </p:graphicFrame>
      <p:sp>
        <p:nvSpPr>
          <p:cNvPr id="269" name="Text Placeholder 2">
            <a:extLst>
              <a:ext uri="{FF2B5EF4-FFF2-40B4-BE49-F238E27FC236}">
                <a16:creationId xmlns:a16="http://schemas.microsoft.com/office/drawing/2014/main" xmlns="" id="{F8376F7C-00DA-4210-A859-EAEF9D34374F}"/>
              </a:ext>
            </a:extLst>
          </p:cNvPr>
          <p:cNvSpPr>
            <a:spLocks noGrp="1"/>
          </p:cNvSpPr>
          <p:nvPr>
            <p:custDataLst>
              <p:tags r:id="rId5"/>
            </p:custDataLst>
          </p:nvPr>
        </p:nvSpPr>
        <p:spPr bwMode="gray">
          <a:xfrm>
            <a:off x="4612785" y="1565275"/>
            <a:ext cx="509654" cy="274638"/>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42863" tIns="0" rIns="428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6AE69E8C-0734-43F9-A0EC-D02D1580E2EC}" type="datetime'''''''''''''''''''''''''''''''''''''''''10''''''''''''''''6'">
              <a:rPr lang="el-GR" altLang="en-US" sz="2000" smtClean="0">
                <a:solidFill>
                  <a:schemeClr val="bg1"/>
                </a:solidFill>
              </a:rPr>
              <a:pPr marL="0" indent="0" algn="ctr">
                <a:spcBef>
                  <a:spcPct val="0"/>
                </a:spcBef>
                <a:spcAft>
                  <a:spcPct val="0"/>
                </a:spcAft>
                <a:buNone/>
              </a:pPr>
              <a:t>106</a:t>
            </a:fld>
            <a:endParaRPr lang="el-GR" sz="2000" dirty="0">
              <a:solidFill>
                <a:schemeClr val="bg1"/>
              </a:solidFill>
              <a:sym typeface="Arial" panose="020B0604020202020204" pitchFamily="34" charset="0"/>
            </a:endParaRPr>
          </a:p>
        </p:txBody>
      </p:sp>
      <p:sp>
        <p:nvSpPr>
          <p:cNvPr id="265" name="Text Placeholder 2">
            <a:extLst>
              <a:ext uri="{FF2B5EF4-FFF2-40B4-BE49-F238E27FC236}">
                <a16:creationId xmlns:a16="http://schemas.microsoft.com/office/drawing/2014/main" xmlns="" id="{AB5B25A2-29B6-4922-8616-01B63A0850A1}"/>
              </a:ext>
            </a:extLst>
          </p:cNvPr>
          <p:cNvSpPr>
            <a:spLocks noGrp="1"/>
          </p:cNvSpPr>
          <p:nvPr>
            <p:custDataLst>
              <p:tags r:id="rId6"/>
            </p:custDataLst>
          </p:nvPr>
        </p:nvSpPr>
        <p:spPr bwMode="gray">
          <a:xfrm>
            <a:off x="5551120" y="3840163"/>
            <a:ext cx="509654" cy="274638"/>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42863" tIns="0" rIns="428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A8DB2210-8308-4A27-8AB2-744BA82971A4}" type="datetime'''''''4''''''''''''''0''''''''''2'''">
              <a:rPr lang="el-GR" altLang="en-US" sz="2000" smtClean="0">
                <a:solidFill>
                  <a:schemeClr val="bg1"/>
                </a:solidFill>
              </a:rPr>
              <a:pPr marL="0" indent="0" algn="ctr">
                <a:spcBef>
                  <a:spcPct val="0"/>
                </a:spcBef>
                <a:spcAft>
                  <a:spcPct val="0"/>
                </a:spcAft>
                <a:buNone/>
              </a:pPr>
              <a:t>402</a:t>
            </a:fld>
            <a:endParaRPr lang="el-GR" sz="2000" dirty="0">
              <a:solidFill>
                <a:schemeClr val="bg1"/>
              </a:solidFill>
              <a:sym typeface="Arial" panose="020B0604020202020204" pitchFamily="34" charset="0"/>
            </a:endParaRPr>
          </a:p>
        </p:txBody>
      </p:sp>
      <p:sp>
        <p:nvSpPr>
          <p:cNvPr id="275" name="Text Placeholder 2">
            <a:extLst>
              <a:ext uri="{FF2B5EF4-FFF2-40B4-BE49-F238E27FC236}">
                <a16:creationId xmlns:a16="http://schemas.microsoft.com/office/drawing/2014/main" xmlns="" id="{09D17858-34C8-4FA7-B171-F8FC4934F97F}"/>
              </a:ext>
            </a:extLst>
          </p:cNvPr>
          <p:cNvSpPr>
            <a:spLocks noGrp="1"/>
          </p:cNvSpPr>
          <p:nvPr>
            <p:custDataLst>
              <p:tags r:id="rId7"/>
            </p:custDataLst>
          </p:nvPr>
        </p:nvSpPr>
        <p:spPr bwMode="gray">
          <a:xfrm>
            <a:off x="2361417" y="3043238"/>
            <a:ext cx="509654" cy="274638"/>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42863" tIns="0" rIns="428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F70D0D50-B1ED-42D1-9B35-37386AC12B84}" type="datetime'''''''''4''''''''''''6''''''''''''''0'''''''''''''''''''''''''">
              <a:rPr lang="el-GR" altLang="en-US" sz="2000" smtClean="0">
                <a:solidFill>
                  <a:schemeClr val="bg1"/>
                </a:solidFill>
              </a:rPr>
              <a:pPr marL="0" indent="0" algn="ctr">
                <a:spcBef>
                  <a:spcPct val="0"/>
                </a:spcBef>
                <a:spcAft>
                  <a:spcPct val="0"/>
                </a:spcAft>
                <a:buNone/>
              </a:pPr>
              <a:t>460</a:t>
            </a:fld>
            <a:endParaRPr lang="el-GR" sz="2000" dirty="0">
              <a:solidFill>
                <a:schemeClr val="bg1"/>
              </a:solidFill>
              <a:sym typeface="Arial" panose="020B0604020202020204" pitchFamily="34" charset="0"/>
            </a:endParaRPr>
          </a:p>
        </p:txBody>
      </p:sp>
      <p:sp>
        <p:nvSpPr>
          <p:cNvPr id="235" name="Text Placeholder 2">
            <a:extLst>
              <a:ext uri="{FF2B5EF4-FFF2-40B4-BE49-F238E27FC236}">
                <a16:creationId xmlns:a16="http://schemas.microsoft.com/office/drawing/2014/main" xmlns="" id="{18DD2C70-E3A8-4CF2-9D76-0B363984C294}"/>
              </a:ext>
            </a:extLst>
          </p:cNvPr>
          <p:cNvSpPr>
            <a:spLocks noGrp="1"/>
          </p:cNvSpPr>
          <p:nvPr>
            <p:custDataLst>
              <p:tags r:id="rId8"/>
            </p:custDataLst>
          </p:nvPr>
        </p:nvSpPr>
        <p:spPr bwMode="gray">
          <a:xfrm>
            <a:off x="4174578" y="1397000"/>
            <a:ext cx="227043" cy="274638"/>
          </a:xfrm>
          <a:prstGeom prst="rect">
            <a:avLst/>
          </a:prstGeom>
          <a:solidFill>
            <a:schemeClr val="accent3"/>
          </a:solidFill>
          <a:ln>
            <a:noFill/>
          </a:ln>
        </p:spPr>
        <p:txBody>
          <a:bodyPr vert="horz" wrap="none" lIns="42863" tIns="0" rIns="42863"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fld id="{40193133-D160-459D-AF52-986E287BC5D9}" type="datetime'1'''''''''''''''''''''">
              <a:rPr lang="el-GR" altLang="en-US" sz="2000" smtClean="0"/>
              <a:pPr marL="0" indent="0" algn="ctr">
                <a:spcBef>
                  <a:spcPct val="0"/>
                </a:spcBef>
                <a:spcAft>
                  <a:spcPct val="0"/>
                </a:spcAft>
                <a:buNone/>
              </a:pPr>
              <a:t>1</a:t>
            </a:fld>
            <a:endParaRPr lang="el-GR" sz="2000" dirty="0">
              <a:sym typeface="Arial" panose="020B0604020202020204" pitchFamily="34" charset="0"/>
            </a:endParaRPr>
          </a:p>
        </p:txBody>
      </p:sp>
      <p:sp>
        <p:nvSpPr>
          <p:cNvPr id="21" name="Rectangle 20">
            <a:extLst>
              <a:ext uri="{FF2B5EF4-FFF2-40B4-BE49-F238E27FC236}">
                <a16:creationId xmlns:a16="http://schemas.microsoft.com/office/drawing/2014/main" xmlns="" id="{73FEF7FF-06D7-4DB4-A6E8-CA84636493DD}"/>
              </a:ext>
            </a:extLst>
          </p:cNvPr>
          <p:cNvSpPr/>
          <p:nvPr>
            <p:custDataLst>
              <p:tags r:id="rId9"/>
            </p:custDataLst>
          </p:nvPr>
        </p:nvSpPr>
        <p:spPr bwMode="auto">
          <a:xfrm>
            <a:off x="4317472" y="5507039"/>
            <a:ext cx="285787" cy="214313"/>
          </a:xfrm>
          <a:prstGeom prst="rect">
            <a:avLst/>
          </a:prstGeom>
          <a:solidFill>
            <a:schemeClr val="accent6"/>
          </a:solidFill>
          <a:ln w="9525"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Rectangle 16">
            <a:extLst>
              <a:ext uri="{FF2B5EF4-FFF2-40B4-BE49-F238E27FC236}">
                <a16:creationId xmlns:a16="http://schemas.microsoft.com/office/drawing/2014/main" xmlns="" id="{D3991872-958A-4905-A288-A62ADAF365F3}"/>
              </a:ext>
            </a:extLst>
          </p:cNvPr>
          <p:cNvSpPr/>
          <p:nvPr>
            <p:custDataLst>
              <p:tags r:id="rId10"/>
            </p:custDataLst>
          </p:nvPr>
        </p:nvSpPr>
        <p:spPr bwMode="auto">
          <a:xfrm>
            <a:off x="2139138" y="5507039"/>
            <a:ext cx="285787" cy="214313"/>
          </a:xfrm>
          <a:prstGeom prst="rect">
            <a:avLst/>
          </a:prstGeom>
          <a:solidFill>
            <a:schemeClr val="hlink"/>
          </a:solidFill>
          <a:ln w="9525"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Rectangle 19">
            <a:extLst>
              <a:ext uri="{FF2B5EF4-FFF2-40B4-BE49-F238E27FC236}">
                <a16:creationId xmlns:a16="http://schemas.microsoft.com/office/drawing/2014/main" xmlns="" id="{93459883-D3CF-4E56-AA3C-7A2A23CD813C}"/>
              </a:ext>
            </a:extLst>
          </p:cNvPr>
          <p:cNvSpPr/>
          <p:nvPr>
            <p:custDataLst>
              <p:tags r:id="rId11"/>
            </p:custDataLst>
          </p:nvPr>
        </p:nvSpPr>
        <p:spPr bwMode="auto">
          <a:xfrm>
            <a:off x="3272761" y="5507039"/>
            <a:ext cx="285787" cy="214313"/>
          </a:xfrm>
          <a:prstGeom prst="rect">
            <a:avLst/>
          </a:prstGeom>
          <a:solidFill>
            <a:schemeClr val="accent1"/>
          </a:solidFill>
          <a:ln w="9525"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Rectangle 21">
            <a:extLst>
              <a:ext uri="{FF2B5EF4-FFF2-40B4-BE49-F238E27FC236}">
                <a16:creationId xmlns:a16="http://schemas.microsoft.com/office/drawing/2014/main" xmlns="" id="{5C854411-3BC7-4FD5-89EF-6454E1828388}"/>
              </a:ext>
            </a:extLst>
          </p:cNvPr>
          <p:cNvSpPr/>
          <p:nvPr>
            <p:custDataLst>
              <p:tags r:id="rId12"/>
            </p:custDataLst>
          </p:nvPr>
        </p:nvSpPr>
        <p:spPr bwMode="auto">
          <a:xfrm>
            <a:off x="5420927" y="5507039"/>
            <a:ext cx="285787" cy="214313"/>
          </a:xfrm>
          <a:prstGeom prst="rect">
            <a:avLst/>
          </a:prstGeom>
          <a:solidFill>
            <a:schemeClr val="accent3"/>
          </a:solidFill>
          <a:ln w="9525" cap="flat" cmpd="sng" algn="ctr">
            <a:solidFill>
              <a:srgbClr val="FFFFFF"/>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9" name="Text Placeholder 2">
            <a:extLst>
              <a:ext uri="{FF2B5EF4-FFF2-40B4-BE49-F238E27FC236}">
                <a16:creationId xmlns:a16="http://schemas.microsoft.com/office/drawing/2014/main" xmlns="" id="{FA2E83BA-FC67-463A-9EC1-034ACDE026C9}"/>
              </a:ext>
            </a:extLst>
          </p:cNvPr>
          <p:cNvSpPr>
            <a:spLocks noGrp="1"/>
          </p:cNvSpPr>
          <p:nvPr>
            <p:custDataLst>
              <p:tags r:id="rId13"/>
            </p:custDataLst>
          </p:nvPr>
        </p:nvSpPr>
        <p:spPr bwMode="auto">
          <a:xfrm>
            <a:off x="4654066" y="5500689"/>
            <a:ext cx="665250" cy="219075"/>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BA0A2A6A-4800-4692-B243-BB31E491DCD5}" type="datetime'''Μ''''''''''ε''σ''''''''''''''''''''''α''''''''ία'''''''''">
              <a:rPr lang="el-GR" altLang="en-US" sz="1600" smtClean="0">
                <a:sym typeface="Arial" panose="020B0604020202020204" pitchFamily="34" charset="0"/>
              </a:rPr>
              <a:pPr marL="0" indent="0">
                <a:spcBef>
                  <a:spcPct val="0"/>
                </a:spcBef>
                <a:spcAft>
                  <a:spcPct val="0"/>
                </a:spcAft>
                <a:buNone/>
              </a:pPr>
              <a:t>Μεσαία</a:t>
            </a:fld>
            <a:endParaRPr lang="el-GR" sz="1600" dirty="0">
              <a:sym typeface="Arial" panose="020B0604020202020204" pitchFamily="34" charset="0"/>
            </a:endParaRPr>
          </a:p>
        </p:txBody>
      </p:sp>
      <p:sp>
        <p:nvSpPr>
          <p:cNvPr id="227" name="Text Placeholder 2">
            <a:extLst>
              <a:ext uri="{FF2B5EF4-FFF2-40B4-BE49-F238E27FC236}">
                <a16:creationId xmlns:a16="http://schemas.microsoft.com/office/drawing/2014/main" xmlns="" id="{84FFCFBC-3941-48D3-96F4-E9813E74EB3D}"/>
              </a:ext>
            </a:extLst>
          </p:cNvPr>
          <p:cNvSpPr>
            <a:spLocks noGrp="1"/>
          </p:cNvSpPr>
          <p:nvPr>
            <p:custDataLst>
              <p:tags r:id="rId14"/>
            </p:custDataLst>
          </p:nvPr>
        </p:nvSpPr>
        <p:spPr bwMode="auto">
          <a:xfrm>
            <a:off x="2475732" y="5500689"/>
            <a:ext cx="695416" cy="219075"/>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559CE642-9360-4ADE-A1BC-FC91C111B84A}" type="datetime'''Κ''''ρ''ί''''''σ''''''''''''ι''''''''''''μ''''''''''''η'">
              <a:rPr lang="el-GR" altLang="en-US" sz="1600" smtClean="0"/>
              <a:pPr marL="0" indent="0">
                <a:spcBef>
                  <a:spcPct val="0"/>
                </a:spcBef>
                <a:spcAft>
                  <a:spcPct val="0"/>
                </a:spcAft>
                <a:buNone/>
              </a:pPr>
              <a:t>Κρίσιμη</a:t>
            </a:fld>
            <a:endParaRPr lang="el-GR" sz="1600" dirty="0">
              <a:sym typeface="Arial" panose="020B0604020202020204" pitchFamily="34" charset="0"/>
            </a:endParaRPr>
          </a:p>
        </p:txBody>
      </p:sp>
      <p:sp>
        <p:nvSpPr>
          <p:cNvPr id="228" name="Text Placeholder 2">
            <a:extLst>
              <a:ext uri="{FF2B5EF4-FFF2-40B4-BE49-F238E27FC236}">
                <a16:creationId xmlns:a16="http://schemas.microsoft.com/office/drawing/2014/main" xmlns="" id="{3B97795C-001C-4801-B370-EA1C585B78DE}"/>
              </a:ext>
            </a:extLst>
          </p:cNvPr>
          <p:cNvSpPr>
            <a:spLocks noGrp="1"/>
          </p:cNvSpPr>
          <p:nvPr>
            <p:custDataLst>
              <p:tags r:id="rId15"/>
            </p:custDataLst>
          </p:nvPr>
        </p:nvSpPr>
        <p:spPr bwMode="auto">
          <a:xfrm>
            <a:off x="3609355" y="5500689"/>
            <a:ext cx="606504" cy="219075"/>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E193D24E-0166-48C0-9982-619844B1955E}" type="datetime'Υ''''''ψ''''''η''''''''''''''''λ''''''''''''''''''ή'">
              <a:rPr lang="el-GR" altLang="en-US" sz="1600" smtClean="0">
                <a:sym typeface="Arial" panose="020B0604020202020204" pitchFamily="34" charset="0"/>
              </a:rPr>
              <a:pPr marL="0" indent="0">
                <a:spcBef>
                  <a:spcPct val="0"/>
                </a:spcBef>
                <a:spcAft>
                  <a:spcPct val="0"/>
                </a:spcAft>
                <a:buNone/>
              </a:pPr>
              <a:t>Υψηλή</a:t>
            </a:fld>
            <a:endParaRPr lang="el-GR" sz="1600" dirty="0">
              <a:sym typeface="Arial" panose="020B0604020202020204" pitchFamily="34" charset="0"/>
            </a:endParaRPr>
          </a:p>
        </p:txBody>
      </p:sp>
      <p:sp>
        <p:nvSpPr>
          <p:cNvPr id="234" name="Text Placeholder 2">
            <a:extLst>
              <a:ext uri="{FF2B5EF4-FFF2-40B4-BE49-F238E27FC236}">
                <a16:creationId xmlns:a16="http://schemas.microsoft.com/office/drawing/2014/main" xmlns="" id="{92A7AEEE-170A-49FB-8E04-CF1B84D2110A}"/>
              </a:ext>
            </a:extLst>
          </p:cNvPr>
          <p:cNvSpPr>
            <a:spLocks noGrp="1"/>
          </p:cNvSpPr>
          <p:nvPr>
            <p:custDataLst>
              <p:tags r:id="rId16"/>
            </p:custDataLst>
          </p:nvPr>
        </p:nvSpPr>
        <p:spPr bwMode="auto">
          <a:xfrm>
            <a:off x="5757522" y="5500689"/>
            <a:ext cx="697004" cy="219075"/>
          </a:xfrm>
          <a:prstGeom prst="rect">
            <a:avLst/>
          </a:prstGeom>
          <a:noFill/>
          <a:ln>
            <a:noFill/>
          </a:ln>
          <a:extLst>
            <a:ext uri="{909E8E84-426E-40DD-AFC4-6F175D3DCCD1}">
              <a14:hiddenFill xmlns:a14="http://schemas.microsoft.com/office/drawing/2010/main" xmlns="">
                <a:solidFill>
                  <a:scrgbClr r="0" g="0" b="0"/>
                </a:solidFill>
              </a14:hiddenFill>
            </a:ext>
          </a:ex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spcAft>
                <a:spcPct val="0"/>
              </a:spcAft>
              <a:buNone/>
            </a:pPr>
            <a:fld id="{F5588A6C-3A18-49DE-A909-42651DEA29FE}" type="datetime'''''''''''''''''''''Χ''''''''αμ''''''''''''''ηλ''''''''''ή'">
              <a:rPr lang="el-GR" altLang="en-US" sz="1600" smtClean="0">
                <a:sym typeface="Arial" panose="020B0604020202020204" pitchFamily="34" charset="0"/>
              </a:rPr>
              <a:pPr marL="0" indent="0">
                <a:spcBef>
                  <a:spcPct val="0"/>
                </a:spcBef>
                <a:spcAft>
                  <a:spcPct val="0"/>
                </a:spcAft>
                <a:buNone/>
              </a:pPr>
              <a:t>Χαμηλή</a:t>
            </a:fld>
            <a:endParaRPr lang="el-GR" sz="1600" dirty="0">
              <a:sym typeface="Arial" panose="020B0604020202020204" pitchFamily="34" charset="0"/>
            </a:endParaRPr>
          </a:p>
        </p:txBody>
      </p:sp>
      <p:sp>
        <p:nvSpPr>
          <p:cNvPr id="23" name="TextBox 22">
            <a:extLst>
              <a:ext uri="{FF2B5EF4-FFF2-40B4-BE49-F238E27FC236}">
                <a16:creationId xmlns:a16="http://schemas.microsoft.com/office/drawing/2014/main" xmlns="" id="{E1B72878-083F-450E-BC95-E776602165F5}"/>
              </a:ext>
            </a:extLst>
          </p:cNvPr>
          <p:cNvSpPr txBox="1"/>
          <p:nvPr/>
        </p:nvSpPr>
        <p:spPr>
          <a:xfrm>
            <a:off x="6706394" y="762000"/>
            <a:ext cx="4103458" cy="3324704"/>
          </a:xfrm>
          <a:prstGeom prst="rect">
            <a:avLst/>
          </a:prstGeom>
          <a:noFill/>
        </p:spPr>
        <p:txBody>
          <a:bodyPr wrap="square" rtlCol="0" anchor="ctr">
            <a:noAutofit/>
          </a:bodyPr>
          <a:lstStyle/>
          <a:p>
            <a:pPr>
              <a:lnSpc>
                <a:spcPct val="120000"/>
              </a:lnSpc>
            </a:pPr>
            <a:r>
              <a:rPr lang="el-GR" sz="1600" b="1" dirty="0">
                <a:solidFill>
                  <a:srgbClr val="3462AB"/>
                </a:solidFill>
                <a:latin typeface="Arial" panose="020B0604020202020204" pitchFamily="34" charset="0"/>
                <a:cs typeface="Arial" panose="020B0604020202020204" pitchFamily="34" charset="0"/>
              </a:rPr>
              <a:t>Το επίπεδο προτεραιότητας συνδέεται άμεσα με την </a:t>
            </a:r>
            <a:r>
              <a:rPr lang="el-GR" sz="1600" b="1" dirty="0" err="1">
                <a:solidFill>
                  <a:srgbClr val="3462AB"/>
                </a:solidFill>
                <a:latin typeface="Arial" panose="020B0604020202020204" pitchFamily="34" charset="0"/>
                <a:cs typeface="Arial" panose="020B0604020202020204" pitchFamily="34" charset="0"/>
              </a:rPr>
              <a:t>εντατικότητα</a:t>
            </a:r>
            <a:r>
              <a:rPr lang="el-GR" sz="1600" b="1" dirty="0">
                <a:solidFill>
                  <a:srgbClr val="3462AB"/>
                </a:solidFill>
                <a:latin typeface="Arial" panose="020B0604020202020204" pitchFamily="34" charset="0"/>
                <a:cs typeface="Arial" panose="020B0604020202020204" pitchFamily="34" charset="0"/>
              </a:rPr>
              <a:t> παρακολούθησης</a:t>
            </a:r>
            <a:r>
              <a:rPr lang="el-GR" sz="1600" dirty="0">
                <a:solidFill>
                  <a:srgbClr val="3462AB"/>
                </a:solidFill>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ενός </a:t>
            </a:r>
            <a:r>
              <a:rPr lang="el-GR" sz="1600" dirty="0" smtClean="0">
                <a:latin typeface="Arial" panose="020B0604020202020204" pitchFamily="34" charset="0"/>
                <a:cs typeface="Arial" panose="020B0604020202020204" pitchFamily="34" charset="0"/>
              </a:rPr>
              <a:t>έργου από την Προεδρία της Κυβέρνησης</a:t>
            </a:r>
            <a:endParaRPr lang="el-GR" sz="1600" dirty="0">
              <a:latin typeface="Arial" panose="020B0604020202020204" pitchFamily="34" charset="0"/>
              <a:cs typeface="Arial" panose="020B0604020202020204" pitchFamily="34" charset="0"/>
            </a:endParaRPr>
          </a:p>
        </p:txBody>
      </p:sp>
      <p:pic>
        <p:nvPicPr>
          <p:cNvPr id="28" name="Θέση περιεχομένου 4">
            <a:extLst>
              <a:ext uri="{FF2B5EF4-FFF2-40B4-BE49-F238E27FC236}">
                <a16:creationId xmlns:a16="http://schemas.microsoft.com/office/drawing/2014/main" xmlns="" id="{14563D3A-6670-4778-9976-806FD4F86E86}"/>
              </a:ext>
            </a:extLst>
          </p:cNvPr>
          <p:cNvPicPr>
            <a:picLocks noChangeAspect="1"/>
          </p:cNvPicPr>
          <p:nvPr/>
        </p:nvPicPr>
        <p:blipFill rotWithShape="1">
          <a:blip r:embed="rId20" cstate="print"/>
          <a:srcRect l="18791" t="23363" r="19139" b="23434"/>
          <a:stretch/>
        </p:blipFill>
        <p:spPr>
          <a:xfrm>
            <a:off x="11278394" y="6324600"/>
            <a:ext cx="617428" cy="297643"/>
          </a:xfrm>
          <a:prstGeom prst="rect">
            <a:avLst/>
          </a:prstGeom>
        </p:spPr>
      </p:pic>
    </p:spTree>
    <p:extLst>
      <p:ext uri="{BB962C8B-B14F-4D97-AF65-F5344CB8AC3E}">
        <p14:creationId xmlns:p14="http://schemas.microsoft.com/office/powerpoint/2010/main" xmlns="" val="188457321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Z2buR1osRvSZsmzetmqImw"/>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9MSaE5NxQtua0IHHzqZnVQ"/>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n_WEFeGuThCszi_69Dx6gw"/>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naBrOIKrTMqrKgOgLKRuzg"/>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8ZdK2CBKQcGnzOJq9Q84jA"/>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ZRb2agNDQeGz9WHce0iX9g"/>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I0XyRDKGQ_WQyqy6Sprolg"/>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8Hdv45OeSea5.NR_UztMFA"/>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SF8aUOSoQYuXVCZN0oScUA"/>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qltrnndrSCOUpsuB4Kx3Hg"/>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rV_RsxXfQzqe110Rd8nB6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K960KrEBS96kPEO3_FpEFg"/>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d_3tIfGpSbCr6E0sOWGIOg"/>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q3TcSsOR86k2j0kfGnS4w"/>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qhKpenDwSyeNqd6kBkHsQQ"/>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Qt02rH.mRXeh3IHBrS4qwg"/>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b1hISpdoSUSV.Cjxyah8mw"/>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t0ruEgO0SsCeo6Vhy4dr4w"/>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CJ5k65GTQmOuqcvmmW_Fg"/>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CoZmcoHnR.251lKbJZh_Lg"/>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tMCKIbU3RTLmCCvnq_2Z6HQ"/>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tVcGawSvuRKS1WQ7Jd7eMb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Oddda4esQQG3KHpoaZqgsQ"/>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tnxGE7wxcRz2EfrV8K9Wmlw"/>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t9StM5WiIS1uqQraJ7JIpBw"/>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tHXJ24jQ4ST64LVmN.CZLNA"/>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tiTroaRMiSJilZ9U9T4FY0Q"/>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t3qKY1PKUTZq1FWoGZlqeog"/>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tvx5ExTxDTqOJ8_iwWmpj4w"/>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tlIKwA_JJSTq7py5hIBGBOQ"/>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tjGEj5pkyTd6VkWYa16s8jw"/>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t7LJma3_6RH.vGmAos4Fq.A"/>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tJQyKx.e5Q2.Wvi_0uQbyD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Qsq1yRXnQJCpJwfA10BKIw"/>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tRur9y8tMR7SNJpyvbGdHKw"/>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tIGHRvwvSQWGe7FVguzxpfA"/>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t_UtfUyOlTf6W.TQux5KLJQ"/>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tQ3oz_zciQTOLcbUxthNkmQ"/>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tob__pCjdRKC19DYXjbHSwg"/>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tuwrSAoZgRvWF_XD3cew7YQ"/>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tkTsTQPEZTBGFhzBwvCN19g"/>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t4c38QIxBRQ6fNwyIFfvCpA"/>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tDQOS4U_ATJ61nK15PRIVq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0TpsWKoHSi2C7zmQelAZAg"/>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tf0_1v3sqR5qc_N223k.eQg"/>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tVCpnYFO1SQuSJG_NwjYWJw"/>
</p:tagLst>
</file>

<file path=ppt/tags/tag142.xml><?xml version="1.0" encoding="utf-8"?>
<p:tagLst xmlns:a="http://schemas.openxmlformats.org/drawingml/2006/main" xmlns:r="http://schemas.openxmlformats.org/officeDocument/2006/relationships" xmlns:p="http://schemas.openxmlformats.org/presentationml/2006/main">
  <p:tag name="THINKCELLSHAPEDONOTDELETE" val="tuo2P0BqBTVy19h0g7sVkGQ"/>
</p:tagLst>
</file>

<file path=ppt/tags/tag143.xml><?xml version="1.0" encoding="utf-8"?>
<p:tagLst xmlns:a="http://schemas.openxmlformats.org/drawingml/2006/main" xmlns:r="http://schemas.openxmlformats.org/officeDocument/2006/relationships" xmlns:p="http://schemas.openxmlformats.org/presentationml/2006/main">
  <p:tag name="THINKCELLSHAPEDONOTDELETE" val="tE8RQL2SpRrm8XCYKUQuJRA"/>
</p:tagLst>
</file>

<file path=ppt/tags/tag144.xml><?xml version="1.0" encoding="utf-8"?>
<p:tagLst xmlns:a="http://schemas.openxmlformats.org/drawingml/2006/main" xmlns:r="http://schemas.openxmlformats.org/officeDocument/2006/relationships" xmlns:p="http://schemas.openxmlformats.org/presentationml/2006/main">
  <p:tag name="THINKCELLSHAPEDONOTDELETE" val="twX_rUYVeSgyL8hcj0iHkLA"/>
</p:tagLst>
</file>

<file path=ppt/tags/tag145.xml><?xml version="1.0" encoding="utf-8"?>
<p:tagLst xmlns:a="http://schemas.openxmlformats.org/drawingml/2006/main" xmlns:r="http://schemas.openxmlformats.org/officeDocument/2006/relationships" xmlns:p="http://schemas.openxmlformats.org/presentationml/2006/main">
  <p:tag name="THINKCELLSHAPEDONOTDELETE" val="tkYitYX8NRPuE7gjXcvy7fw"/>
</p:tagLst>
</file>

<file path=ppt/tags/tag1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7.xml><?xml version="1.0" encoding="utf-8"?>
<p:tagLst xmlns:a="http://schemas.openxmlformats.org/drawingml/2006/main" xmlns:r="http://schemas.openxmlformats.org/officeDocument/2006/relationships" xmlns:p="http://schemas.openxmlformats.org/presentationml/2006/main">
  <p:tag name="THINKCELLSHAPEDONOTDELETE" val="t5pG_lKLKTeOUdv4W7KL3Mw"/>
</p:tagLst>
</file>

<file path=ppt/tags/tag1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9.xml><?xml version="1.0" encoding="utf-8"?>
<p:tagLst xmlns:a="http://schemas.openxmlformats.org/drawingml/2006/main" xmlns:r="http://schemas.openxmlformats.org/officeDocument/2006/relationships" xmlns:p="http://schemas.openxmlformats.org/presentationml/2006/main">
  <p:tag name="THINKCELLSHAPEDONOTDELETE" val="taeFbEyrCQJ6lWZM0s0M7b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GL4XsG1ARDe0wCwrkANZdw"/>
</p:tagLst>
</file>

<file path=ppt/tags/tag1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1.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1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3.xml><?xml version="1.0" encoding="utf-8"?>
<p:tagLst xmlns:a="http://schemas.openxmlformats.org/drawingml/2006/main" xmlns:r="http://schemas.openxmlformats.org/officeDocument/2006/relationships" xmlns:p="http://schemas.openxmlformats.org/presentationml/2006/main">
  <p:tag name="THINKCELLSHAPEDONOTDELETE" val="tdyR8xTmHTBOMdux6p2maSA"/>
</p:tagLst>
</file>

<file path=ppt/tags/tag1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5.xml><?xml version="1.0" encoding="utf-8"?>
<p:tagLst xmlns:a="http://schemas.openxmlformats.org/drawingml/2006/main" xmlns:r="http://schemas.openxmlformats.org/officeDocument/2006/relationships" xmlns:p="http://schemas.openxmlformats.org/presentationml/2006/main">
  <p:tag name="THINKCELLSHAPEDONOTDELETE" val="tdyR8xTmHTBOMdux6p2maSA"/>
</p:tagLst>
</file>

<file path=ppt/tags/tag1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7.xml><?xml version="1.0" encoding="utf-8"?>
<p:tagLst xmlns:a="http://schemas.openxmlformats.org/drawingml/2006/main" xmlns:r="http://schemas.openxmlformats.org/officeDocument/2006/relationships" xmlns:p="http://schemas.openxmlformats.org/presentationml/2006/main">
  <p:tag name="THINKCELLSHAPEDONOTDELETE" val="taeFbEyrCQJ6lWZM0s0M7bg"/>
</p:tagLst>
</file>

<file path=ppt/tags/tag1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9.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VX4aLOszQryzOADrgsWvzg"/>
</p:tagLst>
</file>

<file path=ppt/tags/tag1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1.xml><?xml version="1.0" encoding="utf-8"?>
<p:tagLst xmlns:a="http://schemas.openxmlformats.org/drawingml/2006/main" xmlns:r="http://schemas.openxmlformats.org/officeDocument/2006/relationships" xmlns:p="http://schemas.openxmlformats.org/presentationml/2006/main">
  <p:tag name="THINKCELLSHAPEDONOTDELETE" val="taeFbEyrCQJ6lWZM0s0M7bg"/>
</p:tagLst>
</file>

<file path=ppt/tags/tag1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3.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1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kr0PE_DvSNCqgnwnuKMWv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C0uOQ9sjT46LoNm7msrRk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Ld6xEp.SQemPOWE4XzE0c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EiH.6H9zQwCjHbGI5HWf0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YteF8aP5TaCXyuB81iwZS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JS4ifqNNTX6EDWI7R.CjC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LlxVs4pRTPyuCBAQZ8OIu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fGWcVw2kRdaNHoEj8N1Sb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TkJYtaufQY.xq9cEZ8m4y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y2XJQzHzSIuW.g4P4tf8GA"/>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qbGZbmNmSDyk3pHY9Pvqb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BjPRj0qIR0.tMVQOWGAJjQ"/>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Amr.zecIRNG.d9rWYRLgz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5J9Mc2YYTwauNCr.nFM3l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myMrxRhBTt.IeDy1hz7KR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mJuUKQ4gS7utTjcKK_7Ve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Q7.su7YLR32XZn5TrPsij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i.IPF3SbRSmdfubvHZPxK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MG92z8UDQ0.KY9K6NH6A5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EJZSFQ.GTtO5gA3kndubj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lMXxAB.HTpK4im8brFvRI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PG7qhLDNStOIivflknkFGg"/>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KzyHuhGBS0CuSzYBfD2MQ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CHnyWilMR42XDWfkWNFYS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JIjbnM7NTNS_esvdMFejew"/>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w4HawHRSSt.X_B8.aPTG2Q"/>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Y1PtTmRIRZmdgRCJAVHSsQ"/>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5yr9fH_BTyS8MVyY3QHbC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lfNOFkNkSCS7TrKTZ1IB_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niRm1lEsT..IVgp4ex3Ep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Vk9e083STiyQcqGjZXS94Q"/>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4HA9Pv3eRXOf1oioX00MX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7cAVc5D2Rois1_Zv7VVhFg"/>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NEGokBa1QHCAd27FUc0rug"/>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b6_SFxw2Sbeof5oCGgtKI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yhABqsonQjabnSXlL3jMx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dJsZnTJwQQe4K5GvrN27QQ"/>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VF6a2yZtTJC1hL4ZNCs1Ag"/>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UgB46yvuThSlYUPVVWtXGA"/>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IQZMiPuFTDWZuXQtdO1sYQ"/>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Cb8qO3J2Tl6BfBEwcjFaRg"/>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G6SHiyD4T16QskLvv.4gH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m1jkCwTdSd.3tgA.taQt3g"/>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gwAqzNvhSWGgTI_dG5qICQ"/>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AfgzVyV3TjWmEQHUNEj3Y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q5DEVt7CTuyr.eh8gdRvAA"/>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GFDh0LoJST6UksIgTm708A"/>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rnuIE1._QyeJLXmOT6Sl5A"/>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36Gs6BJtSGGXICOlbdEhSA"/>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NOkLKN_cSQyrXAMY09Ywf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GenJjaF0T4Wd9AA51y0Q3w"/>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JTLo8KY4QX2zepT9zGrhog"/>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c3v_5zeUSGiE2E00_5bLJQ"/>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U42Soo07RC2.Z.QP7MChSg"/>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2dmoDOAQNO1pXMFQdkOe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IGHRvwvSQWGe7FVguzxpfA"/>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Bw2c5DYtQKGUSfL5X9T_4Q"/>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PT4yD7GrSMSRqx3LzAn4cg"/>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hr3dv90YSuChojuGovyxoQ"/>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toE46Fx8SKq4JC_abAkoNg"/>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9QyiNLsvTjyCks8o7duH2g"/>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UoQN3sZQT8eH2KhtOfuDXA"/>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Okfl37LUQNeTOXDje_ADPw"/>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wTVGedoHTSWOVZ_nQ1b3VA"/>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peqFJNGaQoKR2XwxLlCqwQ"/>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XwDCczh4RD.uCJVH2MvwS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v3So4OZUT6qWx51GoT.3ew"/>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p88NaOCURQGH8ghjDksEqQ"/>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afAf.T5wRuG7hZrG6fjfWA"/>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JNviiigbSkmfxfDbN9iyqg"/>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pcdDfnhrQGWLbr7D9aIDDw"/>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v0jC3FcjRi6xhE5SB5RXPw"/>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BqGEc1sFTSS_8aQZz8LLLw"/>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AyrZJYRrRSmslYGM_KPR6A"/>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0ieyz1ohQm.nsgWzVTMFbQ"/>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xwAbJhPORJ6TEqX.1fsbkw"/>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b1H1CVhqQWGnDOJ5XlNkP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Ne_s17P9R_mMk1iI9XqxTw"/>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IbOpO5FARJmYZJRzvU_zAw"/>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CKC2fg9WTUqKdRIuTRbRzg"/>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yN_GWiZFTBuxwRnsGV1BfQ"/>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S4zhpbHfQVSVJUvgzrXSwA"/>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Jmg96flzReu4dYKySdFyVQ"/>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0V1ScKLETky2.r_1ELZ6cA"/>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nya3006QTDGR7SfyYfGh5Q"/>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6D2KReKzTw2FmtPCEwf.Dg"/>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5kwVtkFSC.yQL8.KkHrwg"/>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NnTiOIJVRNC9zcWU1EeUW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1008</TotalTime>
  <Words>4086</Words>
  <Application>Microsoft Office PowerPoint</Application>
  <PresentationFormat>Προσαρμογή</PresentationFormat>
  <Paragraphs>595</Paragraphs>
  <Slides>49</Slides>
  <Notes>15</Notes>
  <HiddenSlides>0</HiddenSlides>
  <MMClips>0</MMClips>
  <ScaleCrop>false</ScaleCrop>
  <HeadingPairs>
    <vt:vector size="6" baseType="variant">
      <vt:variant>
        <vt:lpstr>Θέμα</vt:lpstr>
      </vt:variant>
      <vt:variant>
        <vt:i4>2</vt:i4>
      </vt:variant>
      <vt:variant>
        <vt:lpstr>Ενσωματωμένοι διακομιστές OLE</vt:lpstr>
      </vt:variant>
      <vt:variant>
        <vt:i4>1</vt:i4>
      </vt:variant>
      <vt:variant>
        <vt:lpstr>Τίτλοι διαφανειών</vt:lpstr>
      </vt:variant>
      <vt:variant>
        <vt:i4>49</vt:i4>
      </vt:variant>
    </vt:vector>
  </HeadingPairs>
  <TitlesOfParts>
    <vt:vector size="52" baseType="lpstr">
      <vt:lpstr>Office Theme</vt:lpstr>
      <vt:lpstr>1_Office Theme</vt:lpstr>
      <vt:lpstr>think-cell Slide</vt:lpstr>
      <vt:lpstr>Διαφάνεια 1</vt:lpstr>
      <vt:lpstr>Οι έξι πρώτοι μήνες - Μπλε φάκελοι: Το είπαμε, το κάναμε</vt:lpstr>
      <vt:lpstr>Το μεταρρυθμιστικό εγχείρημα</vt:lpstr>
      <vt:lpstr>«ΜΑΖΙ»,  Ξεκινάμε</vt:lpstr>
      <vt:lpstr>Υπεύθυνοι λειτουργίας πληροφοριακού συστήματος «ΜΑΖΙ» και δυνατότητα πρόσβασης</vt:lpstr>
      <vt:lpstr>Διαδικασία τροφοδότησης μηχανισμού «ΜΑΖΙ»</vt:lpstr>
      <vt:lpstr>Βασικά μεγέθη Κυβερνητικού Προγράμματος</vt:lpstr>
      <vt:lpstr>Κατανομή έργων ανά Υπουργείο και επίπεδο προτεραιότητας</vt:lpstr>
      <vt:lpstr>Κατανομή έργων ανά επίπεδο προτεραιότητας</vt:lpstr>
      <vt:lpstr>“ΜΑΖΙ”: Ο συντονισμός και η συνεργασία στο προσκήνιο</vt:lpstr>
      <vt:lpstr>Στρατηγικός σχεδιασμός στην κυβερνητική πολιτική</vt:lpstr>
      <vt:lpstr>Νέα Εργαλεία Στρατηγικού Σχεδιασμού</vt:lpstr>
      <vt:lpstr>Επίπεδα στρατηγικού σχεδιασμού</vt:lpstr>
      <vt:lpstr>Ετήσια Σχέδια Δράσης Υπουργείων – Ορισμοί &amp; οδηγίες συμπλήρωσης</vt:lpstr>
      <vt:lpstr>Διαφάνεια 15</vt:lpstr>
      <vt:lpstr>Διαφάνεια 16</vt:lpstr>
      <vt:lpstr>Υλοποίηση στρατηγικού σχεδιασμού</vt:lpstr>
      <vt:lpstr>Υπουργείο Ψηφιακής Διακυβέρνησης </vt:lpstr>
      <vt:lpstr>Διαφάνεια 19</vt:lpstr>
      <vt:lpstr>Διαφάνεια 20</vt:lpstr>
      <vt:lpstr>Υπουργείο Ψηφιακής Διακυβέρνησης Στόχος 4: Στήριξη έργων υποδομών εθνικής προτεραιότητας </vt:lpstr>
      <vt:lpstr>Διαφάνεια 22</vt:lpstr>
      <vt:lpstr>Υπουργείο Περιβάλλοντος και Ενέργειας Στόχος 4: Εκσυγχρονισμός και απλοποίηση του πλαισίου για τον χωροταξικό και πολεοδομικό σχεδιασμό</vt:lpstr>
      <vt:lpstr>Εθνικό Σχέδιο Μεταρρυθμίσεων: «Ελλάδα Μπροστά»</vt:lpstr>
      <vt:lpstr>Πώς ορίζονται οι μεταρρυθμίσεις;</vt:lpstr>
      <vt:lpstr>Διαφάνεια 26</vt:lpstr>
      <vt:lpstr>Το φάσμα των Μεταρρυθμίσεων - Μεταρρυθμίσεις ανά Υπουργείο </vt:lpstr>
      <vt:lpstr>Ελλάδα Μπροστά: Μεταρρυθμίσεις ανά κύκλο πολιτικής </vt:lpstr>
      <vt:lpstr>Εθνικό Σχέδιο Μεταρρυθμίσεων: Ορόσημα στην Εφαρμογή</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SKERTSOS AKIS</dc:creator>
  <cp:lastModifiedBy>A</cp:lastModifiedBy>
  <cp:revision>226</cp:revision>
  <dcterms:created xsi:type="dcterms:W3CDTF">2019-07-09T09:31:45Z</dcterms:created>
  <dcterms:modified xsi:type="dcterms:W3CDTF">2020-02-07T09:39:49Z</dcterms:modified>
  <dc:language>el-GR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Ευρεία οθόνη</vt:lpwstr>
  </property>
  <property fmtid="{D5CDD505-2E9C-101B-9397-08002B2CF9AE}" pid="9" name="ScaleCrop">
    <vt:bool>false</vt:bool>
  </property>
  <property fmtid="{D5CDD505-2E9C-101B-9397-08002B2CF9AE}" pid="10" name="ShareDoc">
    <vt:bool>false</vt:bool>
  </property>
  <property fmtid="{D5CDD505-2E9C-101B-9397-08002B2CF9AE}" pid="11" name="Slides">
    <vt:i4>10</vt:i4>
  </property>
</Properties>
</file>