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886AA-CBCB-4BA8-B017-33E9A98C0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3F962-BC3E-4561-9566-656440240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96EE0-2405-4F8C-8041-28D75240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A475F-6D7E-4045-8F6D-033A1007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D189-3690-4401-8554-141FA43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05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814F-366E-4C30-9A1D-B2B488B8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36A35-746F-4DFF-B62E-D843BFF89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D713-6D9B-409F-B12D-8D3A7F92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5349-7C26-4BD2-8ECC-16280C7B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20DE8-7661-48CA-B4C6-CB93598A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7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74CCE-636A-40D1-B306-116199A3B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492255-76B9-4DD1-8FE2-C275F360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0F9D6-F30C-454A-AF94-2C5CB71C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C7E1A-239E-463E-8ED4-73B690B1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4DD-771F-4495-86DD-3642B30A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37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4C0C-2A8D-4851-97E9-F15DC4F1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02A5-9A2B-453F-A70E-24330491E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047EC-A5B6-47CA-A042-F1DD5DCC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B79-9B21-428A-93A0-D389F7B2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201B4-C0B2-4F4D-B9BA-A6903644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6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732B-51AF-480F-BF92-A6B2DA1F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5E78A-C015-4625-A1E2-70AAB828C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467F9-ED8D-4212-87AE-F9A58A9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CABAB-D419-415B-B903-B5D7C9F2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58919-2066-4720-AC91-6E4DA27C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87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9D31-54FD-408A-BEB2-73175C91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C794B-4B30-4AA4-BA71-2650610C3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1A165-0AB4-4A1C-937A-EA615D0FD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325FC-32B8-4CCE-830D-6AFBECC4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2DEF2-DD28-436B-90F4-7E5B7F39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BF6CD-811B-4689-A81C-16DA892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243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5897-7427-4D4D-98E3-B38CBC52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4497-B8B9-4C06-AEF2-CF5B4D06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04044-1567-42B3-9DB7-AD066467F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F4210-C09E-41D7-9D0C-B6A74BE071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1FE77-0555-4EDE-A1D1-330760A03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4D8FF-E318-45D8-83CC-3E9B6179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697DC-418F-446F-B531-22F3AB13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5E20D-7D85-4176-A8DF-A4960F8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82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DF62-4B10-4825-9609-BA65E476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945C4-9A26-47DA-B269-D8A1D431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79FBB-E88D-4DFC-BD23-B55F0F1C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A0020-7C08-4FBB-A5AA-0AB592A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1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62443-131D-4093-BC86-3BC97BC51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46F1BE-003B-4E68-B753-66BD9247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F4E4C-922B-4B82-854F-5E5DBD0E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02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86AF-D179-4E4C-B4CA-3CD55577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C2C2-E4F4-43F4-8120-67431192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3D6B8-818D-4D51-8007-B776E2DD1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048E7-36F1-46AD-B273-05351B01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84529-4F18-4733-8E34-3516DCF9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CF5B8-CDD1-40B6-8132-4F4D00C8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0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9097-A2E9-4673-B335-CAA72EE3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D1002-6BB2-47CB-AEA8-343F004E1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58AEC-108B-495E-A79A-4617EA92A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61BE4-6D69-4547-9E9E-74EC100B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E8474-030A-464D-BA44-08B79B16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4C43F-794D-4B82-A4D2-D9F27771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7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8DE11-D241-4862-A30B-30F2C31B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F8A20-6699-4BCC-BABA-2869AF615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EEC63-63F4-4D94-80E7-8B6790329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FC6C-480C-4A47-B882-8BCF961E91F1}" type="datetimeFigureOut">
              <a:rPr lang="el-GR" smtClean="0"/>
              <a:t>17/5/2020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12F46-2963-4AE0-9A95-A4389BAE3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BD70-A3A3-42BA-8B1A-58D89B422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2FFA-1049-4454-AFE0-078075C21E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10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846687-6A82-41D5-A673-DDD7C9C2A40E}"/>
              </a:ext>
            </a:extLst>
          </p:cNvPr>
          <p:cNvSpPr/>
          <p:nvPr/>
        </p:nvSpPr>
        <p:spPr>
          <a:xfrm>
            <a:off x="3737823" y="4317834"/>
            <a:ext cx="4716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Ο ΟΡΓΑΝΙΣΜΟΣ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35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481726-AFB1-4972-828B-B88F5684B590}"/>
              </a:ext>
            </a:extLst>
          </p:cNvPr>
          <p:cNvSpPr/>
          <p:nvPr/>
        </p:nvSpPr>
        <p:spPr>
          <a:xfrm>
            <a:off x="633045" y="236026"/>
            <a:ext cx="112682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FFFF00"/>
                </a:solidFill>
              </a:rPr>
              <a:t>BMEIA (</a:t>
            </a:r>
            <a:r>
              <a:rPr lang="fr-FR" sz="2800" b="1" dirty="0" err="1">
                <a:solidFill>
                  <a:srgbClr val="FFFF00"/>
                </a:solidFill>
              </a:rPr>
              <a:t>Außenministerium</a:t>
            </a:r>
            <a:r>
              <a:rPr lang="fr-FR" sz="2800" b="1" dirty="0">
                <a:solidFill>
                  <a:srgbClr val="FFFF00"/>
                </a:solidFill>
              </a:rPr>
              <a:t>)</a:t>
            </a:r>
            <a:endParaRPr lang="de-DE" sz="2800" b="1" dirty="0">
              <a:solidFill>
                <a:srgbClr val="FFFF00"/>
              </a:solidFill>
            </a:endParaRPr>
          </a:p>
          <a:p>
            <a:pPr algn="ctr"/>
            <a:r>
              <a:rPr lang="de-DE" sz="2800" dirty="0">
                <a:solidFill>
                  <a:srgbClr val="FFFF00"/>
                </a:solidFill>
              </a:rPr>
              <a:t>Bundesministerium für europäische und internationale Angelegenheiten</a:t>
            </a:r>
            <a:endParaRPr lang="el-GR" sz="28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Austrian flag | Alway handy to have a flag of Austria on fil ...">
            <a:extLst>
              <a:ext uri="{FF2B5EF4-FFF2-40B4-BE49-F238E27FC236}">
                <a16:creationId xmlns:a16="http://schemas.microsoft.com/office/drawing/2014/main" id="{69E83650-6F3B-4EBF-846A-65933013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16" y="3073398"/>
            <a:ext cx="4731434" cy="35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604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86000" b="-8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MDW_Logo_freigestellt_englisch">
            <a:extLst>
              <a:ext uri="{FF2B5EF4-FFF2-40B4-BE49-F238E27FC236}">
                <a16:creationId xmlns:a16="http://schemas.microsoft.com/office/drawing/2014/main" id="{8FD12A81-86C2-452B-B3B2-ADB9CE0C4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20674"/>
            <a:ext cx="4729968" cy="22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75229C-DEEC-4C4D-AC43-C5D15C8471B1}"/>
              </a:ext>
            </a:extLst>
          </p:cNvPr>
          <p:cNvSpPr/>
          <p:nvPr/>
        </p:nvSpPr>
        <p:spPr>
          <a:xfrm>
            <a:off x="6124043" y="742069"/>
            <a:ext cx="5990678" cy="58477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highlight>
                  <a:srgbClr val="FFFF00"/>
                </a:highlight>
              </a:rPr>
              <a:t>AUSTRIAN ECONOMIC CHAMBERS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1028" name="Picture 4" descr="Startseite Go-International">
            <a:extLst>
              <a:ext uri="{FF2B5EF4-FFF2-40B4-BE49-F238E27FC236}">
                <a16:creationId xmlns:a16="http://schemas.microsoft.com/office/drawing/2014/main" id="{45131F60-3644-4B08-AE03-71BB1081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97" y="3371850"/>
            <a:ext cx="7002916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F55C63B6-9B06-400A-9DB5-58B63244BD16}"/>
              </a:ext>
            </a:extLst>
          </p:cNvPr>
          <p:cNvSpPr/>
          <p:nvPr/>
        </p:nvSpPr>
        <p:spPr>
          <a:xfrm rot="19820232">
            <a:off x="5314950" y="2781300"/>
            <a:ext cx="4572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D42A76C-8330-4AE6-9FE1-76E25F70A17A}"/>
              </a:ext>
            </a:extLst>
          </p:cNvPr>
          <p:cNvSpPr/>
          <p:nvPr/>
        </p:nvSpPr>
        <p:spPr>
          <a:xfrm rot="1418519">
            <a:off x="7925154" y="2766275"/>
            <a:ext cx="393895" cy="8529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6F1D4F-FF41-464A-A401-160906BA9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720" y="1453997"/>
            <a:ext cx="23812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hite building&#10;&#10;Description automatically generated">
            <a:extLst>
              <a:ext uri="{FF2B5EF4-FFF2-40B4-BE49-F238E27FC236}">
                <a16:creationId xmlns:a16="http://schemas.microsoft.com/office/drawing/2014/main" id="{5C56C059-5A48-4563-AFC8-62D500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6" name="Picture 5" descr="A statue in front of a building&#10;&#10;Description automatically generated">
            <a:extLst>
              <a:ext uri="{FF2B5EF4-FFF2-40B4-BE49-F238E27FC236}">
                <a16:creationId xmlns:a16="http://schemas.microsoft.com/office/drawing/2014/main" id="{C118E167-7858-43EF-93D6-25088E4A9E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54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3A5508-40BF-411A-8426-5C94A3B62E1E}"/>
              </a:ext>
            </a:extLst>
          </p:cNvPr>
          <p:cNvSpPr/>
          <p:nvPr/>
        </p:nvSpPr>
        <p:spPr>
          <a:xfrm>
            <a:off x="1868851" y="2938252"/>
            <a:ext cx="3291840" cy="3137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Γραφεία ΟΕΥ</a:t>
            </a:r>
            <a:endParaRPr lang="el-GR" sz="3000" b="1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3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Ν. 3566/2007</a:t>
            </a:r>
            <a:endParaRPr lang="el-GR" sz="30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15CABD-0945-4F2D-BBB6-2EE1F4729A4D}"/>
              </a:ext>
            </a:extLst>
          </p:cNvPr>
          <p:cNvSpPr/>
          <p:nvPr/>
        </p:nvSpPr>
        <p:spPr>
          <a:xfrm>
            <a:off x="7280442" y="968399"/>
            <a:ext cx="2350426" cy="2321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ΣΑ΄- ΣΒ΄</a:t>
            </a:r>
            <a:endParaRPr lang="el-GR" sz="2800" b="1">
              <a:solidFill>
                <a:srgbClr val="FFFF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70</a:t>
            </a:r>
            <a:endParaRPr lang="el-GR" sz="2800" b="1">
              <a:solidFill>
                <a:srgbClr val="FF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73951D-396D-4137-B949-A57DC6029ED9}"/>
              </a:ext>
            </a:extLst>
          </p:cNvPr>
          <p:cNvSpPr/>
          <p:nvPr/>
        </p:nvSpPr>
        <p:spPr>
          <a:xfrm>
            <a:off x="9630868" y="128717"/>
            <a:ext cx="2350426" cy="2321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ΓΣΑ΄- ΓΣΒ΄</a:t>
            </a:r>
            <a:endParaRPr lang="el-GR" sz="2800" b="1">
              <a:solidFill>
                <a:srgbClr val="FFFF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15</a:t>
            </a:r>
            <a:endParaRPr lang="el-GR" sz="2800" b="1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7B0361-FD5C-4C0C-86C8-5A82562BC539}"/>
              </a:ext>
            </a:extLst>
          </p:cNvPr>
          <p:cNvSpPr/>
          <p:nvPr/>
        </p:nvSpPr>
        <p:spPr>
          <a:xfrm>
            <a:off x="5056996" y="2025259"/>
            <a:ext cx="2350426" cy="23215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600" b="1" dirty="0">
                <a:solidFill>
                  <a:srgbClr val="FFFF00"/>
                </a:solidFill>
              </a:rPr>
              <a:t>ΓΑ΄-ΓΒ΄-ΓΓ΄</a:t>
            </a:r>
            <a:endParaRPr lang="el-GR" sz="2600" b="1">
              <a:solidFill>
                <a:srgbClr val="FFFF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sz="2600" b="1" dirty="0">
                <a:solidFill>
                  <a:srgbClr val="FFFF00"/>
                </a:solidFill>
              </a:rPr>
              <a:t>104</a:t>
            </a:r>
            <a:endParaRPr lang="el-GR" sz="2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6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Η NSA παρακολουθεί την ελληνική πρεσβεία στην Ουάσιγκτον, τη ...">
            <a:extLst>
              <a:ext uri="{FF2B5EF4-FFF2-40B4-BE49-F238E27FC236}">
                <a16:creationId xmlns:a16="http://schemas.microsoft.com/office/drawing/2014/main" id="{7EAA23E4-BC71-440C-94F5-90F1146FA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5992" b="1"/>
          <a:stretch/>
        </p:blipFill>
        <p:spPr bwMode="auto">
          <a:xfrm>
            <a:off x="1527258" y="324584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Ελληνική πρεσβεία στη Βιέννη, Αυστρία Εκδοτική Στοκ Εικόνα ...">
            <a:extLst>
              <a:ext uri="{FF2B5EF4-FFF2-40B4-BE49-F238E27FC236}">
                <a16:creationId xmlns:a16="http://schemas.microsoft.com/office/drawing/2014/main" id="{1ECB4670-6D67-4D5A-BC90-123659000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9" r="5678" b="-5"/>
          <a:stretch/>
        </p:blipFill>
        <p:spPr bwMode="auto">
          <a:xfrm>
            <a:off x="4671207" y="324584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ορονοϊός: Η ανακοίνωση της Πρεσβείας του Λονδίνου για τους ...">
            <a:extLst>
              <a:ext uri="{FF2B5EF4-FFF2-40B4-BE49-F238E27FC236}">
                <a16:creationId xmlns:a16="http://schemas.microsoft.com/office/drawing/2014/main" id="{FC6CA067-14FE-4519-9639-8DC2EC450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33116" b="1"/>
          <a:stretch/>
        </p:blipFill>
        <p:spPr bwMode="auto">
          <a:xfrm>
            <a:off x="7815156" y="324584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7572039-F036-41C5-BF58-08C836F73909}"/>
              </a:ext>
            </a:extLst>
          </p:cNvPr>
          <p:cNvSpPr/>
          <p:nvPr/>
        </p:nvSpPr>
        <p:spPr>
          <a:xfrm>
            <a:off x="1270782" y="3429000"/>
            <a:ext cx="107195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cap="small" dirty="0"/>
              <a:t>Ειδικα προσοντα διορισμου-μονιμοποιηση </a:t>
            </a:r>
          </a:p>
          <a:p>
            <a:r>
              <a:rPr lang="el-GR" sz="2800" dirty="0"/>
              <a:t>Ποιοί διορίζονται ΟΕΥ;</a:t>
            </a:r>
          </a:p>
          <a:p>
            <a:r>
              <a:rPr lang="el-GR" sz="2800" dirty="0"/>
              <a:t>Πόσο διάστημα παραμένουν στην ΚΥ οι νεοδιορισθέντες ΟΕΥ;</a:t>
            </a:r>
          </a:p>
          <a:p>
            <a:r>
              <a:rPr lang="el-GR" sz="2800" dirty="0"/>
              <a:t>Ποιοι τοποθετούνται προϊστάμενοι Γραφείων ΟΕΥ;</a:t>
            </a:r>
          </a:p>
          <a:p>
            <a:r>
              <a:rPr lang="el-GR" sz="2800" dirty="0"/>
              <a:t>Οι ΟΕΥ, όταν υπηρετούν στο εξωτερικό, έχουν ΔΙΠΛΩΜΑΤΙΚΗ ΙΔΙΟΤΗΤΑ;</a:t>
            </a:r>
          </a:p>
          <a:p>
            <a:r>
              <a:rPr lang="el-GR" sz="2800" dirty="0"/>
              <a:t>Πού υπηρετούν οι ΟΕΥ στην ΚΥ;</a:t>
            </a:r>
          </a:p>
        </p:txBody>
      </p:sp>
    </p:spTree>
    <p:extLst>
      <p:ext uri="{BB962C8B-B14F-4D97-AF65-F5344CB8AC3E}">
        <p14:creationId xmlns:p14="http://schemas.microsoft.com/office/powerpoint/2010/main" val="38243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ενικό Προξενείο της Ελλάδας στην Κωνσταντινούπολη | Redblueguide.com">
            <a:extLst>
              <a:ext uri="{FF2B5EF4-FFF2-40B4-BE49-F238E27FC236}">
                <a16:creationId xmlns:a16="http://schemas.microsoft.com/office/drawing/2014/main" id="{AACB6369-167C-4F57-9BBF-CA487C3FC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1" r="14700" b="1"/>
          <a:stretch/>
        </p:blipFill>
        <p:spPr bwMode="auto">
          <a:xfrm>
            <a:off x="1657132" y="171777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Εκδηλώσεις στην Πρεσβεία της Ελλάδας στην Ουάσιγκτον για την ...">
            <a:extLst>
              <a:ext uri="{FF2B5EF4-FFF2-40B4-BE49-F238E27FC236}">
                <a16:creationId xmlns:a16="http://schemas.microsoft.com/office/drawing/2014/main" id="{0F3A00D7-6CD6-472E-BBBE-74F16B1E7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6" r="3447" b="4"/>
          <a:stretch/>
        </p:blipFill>
        <p:spPr bwMode="auto">
          <a:xfrm>
            <a:off x="4801081" y="171777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Τι γίνεται με την πρεσβεία;">
            <a:extLst>
              <a:ext uri="{FF2B5EF4-FFF2-40B4-BE49-F238E27FC236}">
                <a16:creationId xmlns:a16="http://schemas.microsoft.com/office/drawing/2014/main" id="{47D6A416-99E0-4EF2-9D7D-310301746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5" r="12527" b="3"/>
          <a:stretch/>
        </p:blipFill>
        <p:spPr bwMode="auto">
          <a:xfrm>
            <a:off x="7945030" y="171777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E80A52-A760-42BB-82B7-CD12E65E01A2}"/>
              </a:ext>
            </a:extLst>
          </p:cNvPr>
          <p:cNvSpPr/>
          <p:nvPr/>
        </p:nvSpPr>
        <p:spPr>
          <a:xfrm>
            <a:off x="1039174" y="3021363"/>
            <a:ext cx="1072141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cap="small" dirty="0"/>
              <a:t>Τυπικα προσοντα προαγωγης = 2 + 3Χ5</a:t>
            </a:r>
          </a:p>
          <a:p>
            <a:r>
              <a:rPr lang="el-GR" sz="2600" dirty="0"/>
              <a:t>Για ποιόν βαθμό, η υπηρεσία σε χώρα ειδικών συνθηκών είναι απαραίτητη;</a:t>
            </a:r>
          </a:p>
          <a:p>
            <a:r>
              <a:rPr lang="el-GR" sz="2600" dirty="0"/>
              <a:t>Για ποιόν βαθμό, απαιτείται διεύθυνση Γραφείου ΟΕΥ για δυο χρόνια;</a:t>
            </a:r>
          </a:p>
          <a:p>
            <a:r>
              <a:rPr lang="el-GR" sz="2600" dirty="0"/>
              <a:t>Πότε γίνονται οι κρίσεις;</a:t>
            </a:r>
          </a:p>
          <a:p>
            <a:r>
              <a:rPr lang="el-GR" sz="2600" dirty="0"/>
              <a:t>Πόσο μπορούν να παραμείνουν στην ίδια θέση στο εξωτερικό;</a:t>
            </a:r>
          </a:p>
          <a:p>
            <a:r>
              <a:rPr lang="el-GR" sz="2600" dirty="0"/>
              <a:t>Πόσο διάστημα μπορούν να υπηρετήσουν σε χώρα ειδικών συνθηκών;</a:t>
            </a:r>
          </a:p>
          <a:p>
            <a:r>
              <a:rPr lang="el-GR" sz="2600" dirty="0"/>
              <a:t>Πόσο διάστημα μπορούν να υπηρετήσουν στο εξωτερικό;</a:t>
            </a:r>
          </a:p>
          <a:p>
            <a:r>
              <a:rPr lang="el-GR" sz="2600" dirty="0"/>
              <a:t>Υπάρχει εξαίρεση;</a:t>
            </a:r>
          </a:p>
          <a:p>
            <a:r>
              <a:rPr lang="el-GR" sz="2600" dirty="0"/>
              <a:t>Μπορούν να υπηρετήσουν στην ίδια πόλη στο εξωτερικό;</a:t>
            </a:r>
          </a:p>
        </p:txBody>
      </p:sp>
    </p:spTree>
    <p:extLst>
      <p:ext uri="{BB962C8B-B14F-4D97-AF65-F5344CB8AC3E}">
        <p14:creationId xmlns:p14="http://schemas.microsoft.com/office/powerpoint/2010/main" val="286393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Ελληνική Πρεσβεία Βερολίνο - Mavvidis + Partners">
            <a:extLst>
              <a:ext uri="{FF2B5EF4-FFF2-40B4-BE49-F238E27FC236}">
                <a16:creationId xmlns:a16="http://schemas.microsoft.com/office/drawing/2014/main" id="{BF03E1C3-569C-4961-816D-A1564AA7F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509611"/>
            <a:ext cx="2879083" cy="38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Η Ελλάδα στην Τσεχία - Ελληνική Δημοκρατία - Η Ελλάδα στον Κόσμο">
            <a:extLst>
              <a:ext uri="{FF2B5EF4-FFF2-40B4-BE49-F238E27FC236}">
                <a16:creationId xmlns:a16="http://schemas.microsoft.com/office/drawing/2014/main" id="{A0F63895-A057-43E2-83A7-D51072D628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745" y="1599182"/>
            <a:ext cx="2880360" cy="216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Η Ελλάδα στη Ρουμανία">
            <a:extLst>
              <a:ext uri="{FF2B5EF4-FFF2-40B4-BE49-F238E27FC236}">
                <a16:creationId xmlns:a16="http://schemas.microsoft.com/office/drawing/2014/main" id="{22EC5E99-F1AD-457D-A4DE-D5636683D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941" y="1599182"/>
            <a:ext cx="2880360" cy="198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9E923-4907-4086-B297-98FE11D08892}"/>
              </a:ext>
            </a:extLst>
          </p:cNvPr>
          <p:cNvSpPr/>
          <p:nvPr/>
        </p:nvSpPr>
        <p:spPr>
          <a:xfrm>
            <a:off x="5217666" y="4140607"/>
            <a:ext cx="59710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dirty="0"/>
              <a:t>Πόσα Γραφεία ΟΕΥ λειτουργούν; </a:t>
            </a:r>
          </a:p>
          <a:p>
            <a:r>
              <a:rPr lang="el-GR" sz="2600" dirty="0"/>
              <a:t>Υπάρχουν και εντός Ελλάδος;</a:t>
            </a:r>
          </a:p>
          <a:p>
            <a:r>
              <a:rPr lang="el-GR" sz="2600" dirty="0"/>
              <a:t>Ποιοί είναι οι στόχοι και οι αρμοδιότητες;</a:t>
            </a:r>
          </a:p>
          <a:p>
            <a:r>
              <a:rPr lang="el-GR" sz="2600" dirty="0"/>
              <a:t>Με ποιούς φορείς συνεργάζονται;</a:t>
            </a:r>
          </a:p>
        </p:txBody>
      </p:sp>
    </p:spTree>
    <p:extLst>
      <p:ext uri="{BB962C8B-B14F-4D97-AF65-F5344CB8AC3E}">
        <p14:creationId xmlns:p14="http://schemas.microsoft.com/office/powerpoint/2010/main" val="324476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A883EC-77A0-45A2-9C15-160C7ACB2749}"/>
              </a:ext>
            </a:extLst>
          </p:cNvPr>
          <p:cNvSpPr/>
          <p:nvPr/>
        </p:nvSpPr>
        <p:spPr>
          <a:xfrm>
            <a:off x="4260038" y="1851772"/>
            <a:ext cx="1405546" cy="1327117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DF872A-46F1-41BA-95E8-A511DB2390DB}"/>
              </a:ext>
            </a:extLst>
          </p:cNvPr>
          <p:cNvSpPr/>
          <p:nvPr/>
        </p:nvSpPr>
        <p:spPr>
          <a:xfrm>
            <a:off x="5856182" y="635524"/>
            <a:ext cx="1405546" cy="1327117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</a:t>
            </a:r>
            <a:r>
              <a:rPr lang="en-US" sz="2800" b="1" dirty="0">
                <a:solidFill>
                  <a:srgbClr val="FFFF00"/>
                </a:solidFill>
              </a:rPr>
              <a:t>2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78F0C4-3601-424C-9196-F39FB01FCFF7}"/>
              </a:ext>
            </a:extLst>
          </p:cNvPr>
          <p:cNvSpPr/>
          <p:nvPr/>
        </p:nvSpPr>
        <p:spPr>
          <a:xfrm>
            <a:off x="6270137" y="2149346"/>
            <a:ext cx="1405546" cy="1327117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</a:t>
            </a:r>
            <a:r>
              <a:rPr lang="en-US" sz="2800" b="1" dirty="0">
                <a:solidFill>
                  <a:srgbClr val="FFFF00"/>
                </a:solidFill>
              </a:rPr>
              <a:t>3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DA157B-A8B6-4168-A8A3-46492470442E}"/>
              </a:ext>
            </a:extLst>
          </p:cNvPr>
          <p:cNvSpPr/>
          <p:nvPr/>
        </p:nvSpPr>
        <p:spPr>
          <a:xfrm>
            <a:off x="5393227" y="3568243"/>
            <a:ext cx="1405546" cy="1327117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</a:t>
            </a:r>
            <a:r>
              <a:rPr lang="en-US" sz="2800" b="1" dirty="0">
                <a:solidFill>
                  <a:srgbClr val="FFFF00"/>
                </a:solidFill>
              </a:rPr>
              <a:t>4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6CC58F-CA03-420F-B5CE-6216F4BB7EFE}"/>
              </a:ext>
            </a:extLst>
          </p:cNvPr>
          <p:cNvSpPr/>
          <p:nvPr/>
        </p:nvSpPr>
        <p:spPr>
          <a:xfrm>
            <a:off x="3474720" y="3657601"/>
            <a:ext cx="1498018" cy="1334398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</a:t>
            </a:r>
            <a:r>
              <a:rPr lang="en-US" sz="2800" b="1" dirty="0">
                <a:solidFill>
                  <a:srgbClr val="FFFF00"/>
                </a:solidFill>
              </a:rPr>
              <a:t>5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ADA1CF-C76B-40E2-97D8-35E740FA5039}"/>
              </a:ext>
            </a:extLst>
          </p:cNvPr>
          <p:cNvSpPr/>
          <p:nvPr/>
        </p:nvSpPr>
        <p:spPr>
          <a:xfrm>
            <a:off x="2386343" y="2345045"/>
            <a:ext cx="1405546" cy="1327117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</a:t>
            </a:r>
            <a:r>
              <a:rPr lang="en-US" sz="2800" b="1" dirty="0">
                <a:solidFill>
                  <a:srgbClr val="FFFF00"/>
                </a:solidFill>
              </a:rPr>
              <a:t>6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C8F696-D734-4931-B8D0-BC2EDF033196}"/>
              </a:ext>
            </a:extLst>
          </p:cNvPr>
          <p:cNvSpPr/>
          <p:nvPr/>
        </p:nvSpPr>
        <p:spPr>
          <a:xfrm>
            <a:off x="2673821" y="703759"/>
            <a:ext cx="1405546" cy="1327117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</a:t>
            </a:r>
            <a:r>
              <a:rPr lang="en-US" sz="2800" b="1" dirty="0">
                <a:solidFill>
                  <a:srgbClr val="FFFF00"/>
                </a:solidFill>
              </a:rPr>
              <a:t>7</a:t>
            </a:r>
            <a:endParaRPr lang="el-GR" sz="2800" b="1" dirty="0">
              <a:solidFill>
                <a:srgbClr val="FFFF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DD1472-C0C3-429F-9CA6-BE9A753B8D3D}"/>
              </a:ext>
            </a:extLst>
          </p:cNvPr>
          <p:cNvSpPr/>
          <p:nvPr/>
        </p:nvSpPr>
        <p:spPr>
          <a:xfrm>
            <a:off x="4269965" y="284329"/>
            <a:ext cx="1405546" cy="1327117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2800" b="1" dirty="0">
                <a:solidFill>
                  <a:srgbClr val="FFFF00"/>
                </a:solidFill>
              </a:rPr>
              <a:t>Β</a:t>
            </a:r>
            <a:r>
              <a:rPr lang="en-US" sz="2800" b="1" dirty="0">
                <a:solidFill>
                  <a:srgbClr val="FFFF00"/>
                </a:solidFill>
              </a:rPr>
              <a:t>8</a:t>
            </a:r>
            <a:endParaRPr lang="el-G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5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BF16C1-3E5B-4974-B877-9891BE9A23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1227" y="3923080"/>
            <a:ext cx="1659988" cy="1743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F15BC1-3766-49AA-9EEA-4F9F1968E304}"/>
              </a:ext>
            </a:extLst>
          </p:cNvPr>
          <p:cNvSpPr/>
          <p:nvPr/>
        </p:nvSpPr>
        <p:spPr>
          <a:xfrm>
            <a:off x="1871002" y="5666155"/>
            <a:ext cx="9889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2013, Direction des entreprises et de l’économie internationale</a:t>
            </a:r>
          </a:p>
          <a:p>
            <a:r>
              <a:rPr lang="fr-FR" sz="2800" b="1" dirty="0">
                <a:solidFill>
                  <a:srgbClr val="FFFF00"/>
                </a:solidFill>
              </a:rPr>
              <a:t>2019, Direction de la Diplomatie économique</a:t>
            </a:r>
          </a:p>
        </p:txBody>
      </p:sp>
      <p:pic>
        <p:nvPicPr>
          <p:cNvPr id="4098" name="Picture 2" descr="French Flag Stock Pictures, Royalty-free Photos &amp; Images - Getty ...">
            <a:extLst>
              <a:ext uri="{FF2B5EF4-FFF2-40B4-BE49-F238E27FC236}">
                <a16:creationId xmlns:a16="http://schemas.microsoft.com/office/drawing/2014/main" id="{44A7BDDA-F27C-4EE0-8F27-03F68C6B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37738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8D807C1-1564-4AD1-902C-2B1A1DAAE647}"/>
              </a:ext>
            </a:extLst>
          </p:cNvPr>
          <p:cNvSpPr/>
          <p:nvPr/>
        </p:nvSpPr>
        <p:spPr>
          <a:xfrm>
            <a:off x="3263705" y="4178105"/>
            <a:ext cx="1659988" cy="1488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BUSINESS</a:t>
            </a:r>
          </a:p>
          <a:p>
            <a:pPr algn="ctr"/>
            <a:r>
              <a:rPr lang="en-US" dirty="0"/>
              <a:t>FRANCE</a:t>
            </a:r>
            <a:endParaRPr lang="el-G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5E8D65-613F-471D-99A7-7A17F9AA1DDF}"/>
              </a:ext>
            </a:extLst>
          </p:cNvPr>
          <p:cNvSpPr/>
          <p:nvPr/>
        </p:nvSpPr>
        <p:spPr>
          <a:xfrm>
            <a:off x="7512147" y="4178105"/>
            <a:ext cx="1659988" cy="1488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ATOUT</a:t>
            </a:r>
          </a:p>
          <a:p>
            <a:pPr algn="ctr"/>
            <a:r>
              <a:rPr lang="en-US" dirty="0"/>
              <a:t>FRANCE</a:t>
            </a:r>
            <a:endParaRPr lang="el-G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1E839D-F85B-42F0-88EA-991C1E5612B1}"/>
              </a:ext>
            </a:extLst>
          </p:cNvPr>
          <p:cNvSpPr/>
          <p:nvPr/>
        </p:nvSpPr>
        <p:spPr>
          <a:xfrm>
            <a:off x="1441227" y="4050593"/>
            <a:ext cx="1659988" cy="1488050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COOP</a:t>
            </a:r>
          </a:p>
          <a:p>
            <a:pPr algn="ctr"/>
            <a:r>
              <a:rPr lang="en-US" b="1" dirty="0"/>
              <a:t>CULTURE</a:t>
            </a:r>
          </a:p>
          <a:p>
            <a:pPr algn="ctr"/>
            <a:r>
              <a:rPr lang="en-US" b="1" dirty="0"/>
              <a:t>SCIENTIF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7063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nch Flag Stock Pictures, Royalty-free Photos &amp; Images - Getty ...">
            <a:extLst>
              <a:ext uri="{FF2B5EF4-FFF2-40B4-BE49-F238E27FC236}">
                <a16:creationId xmlns:a16="http://schemas.microsoft.com/office/drawing/2014/main" id="{FA844474-5D7F-41F5-9FC4-7B334307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61539"/>
            <a:ext cx="1828800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57FFF3-2C0D-45EA-8FC3-4788E33D3E71}"/>
              </a:ext>
            </a:extLst>
          </p:cNvPr>
          <p:cNvSpPr/>
          <p:nvPr/>
        </p:nvSpPr>
        <p:spPr>
          <a:xfrm>
            <a:off x="1209822" y="2964155"/>
            <a:ext cx="1052263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>
                <a:highlight>
                  <a:srgbClr val="00FFFF"/>
                </a:highlight>
              </a:rPr>
              <a:t>Soutenir nos entreprises à exporter sur les marchés extérieurs</a:t>
            </a:r>
          </a:p>
          <a:p>
            <a:endParaRPr lang="fr-FR" sz="2600" dirty="0">
              <a:highlight>
                <a:srgbClr val="00FFFF"/>
              </a:highlight>
            </a:endParaRPr>
          </a:p>
          <a:p>
            <a:r>
              <a:rPr lang="fr-FR" sz="2600" dirty="0">
                <a:highlight>
                  <a:srgbClr val="00FFFF"/>
                </a:highlight>
              </a:rPr>
              <a:t>Attirer vers notre pays des investissements étrangers créateurs d’emplois </a:t>
            </a:r>
          </a:p>
          <a:p>
            <a:endParaRPr lang="fr-FR" sz="2600" dirty="0">
              <a:highlight>
                <a:srgbClr val="00FFFF"/>
              </a:highlight>
            </a:endParaRPr>
          </a:p>
          <a:p>
            <a:r>
              <a:rPr lang="fr-FR" sz="2600" dirty="0">
                <a:highlight>
                  <a:srgbClr val="00FFFF"/>
                </a:highlight>
              </a:rPr>
              <a:t>Adapter le cadre de régulation européen et international à nos intérêts économiques défensifs et offensifs </a:t>
            </a:r>
          </a:p>
          <a:p>
            <a:endParaRPr lang="fr-FR" sz="2600" dirty="0">
              <a:highlight>
                <a:srgbClr val="00FFFF"/>
              </a:highlight>
            </a:endParaRPr>
          </a:p>
          <a:p>
            <a:r>
              <a:rPr lang="fr-FR" sz="2600" dirty="0">
                <a:highlight>
                  <a:srgbClr val="00FFFF"/>
                </a:highlight>
              </a:rPr>
              <a:t>Faire connaitre le dynamisme de nos entreprises et notamment nos startups</a:t>
            </a:r>
            <a:r>
              <a:rPr lang="fr-FR" sz="26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53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F1CEC-6EE5-4F50-A5C7-96EE5513CD85}"/>
              </a:ext>
            </a:extLst>
          </p:cNvPr>
          <p:cNvSpPr/>
          <p:nvPr/>
        </p:nvSpPr>
        <p:spPr>
          <a:xfrm>
            <a:off x="743243" y="1868583"/>
            <a:ext cx="10705514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MISSIONS</a:t>
            </a:r>
            <a:endParaRPr lang="el-G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1.Aider au développement international des entreprises et de leurs exportations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2.Informer et accompagner les investisseurs étrangers en France</a:t>
            </a:r>
            <a:endParaRPr lang="el-G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3.Promouvoir l'attractivité et l'image économique de la France, de ses entreprises et de ses territoire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4.Gérer et développer le Volontariat International en Entreprises (V.I.E)</a:t>
            </a:r>
            <a:endParaRPr lang="el-G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5.Coopération Internationale</a:t>
            </a:r>
            <a:endParaRPr lang="el-G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Business France - Home | Facebook">
            <a:extLst>
              <a:ext uri="{FF2B5EF4-FFF2-40B4-BE49-F238E27FC236}">
                <a16:creationId xmlns:a16="http://schemas.microsoft.com/office/drawing/2014/main" id="{5493019A-5EE2-408D-8CB5-A558EEAA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843" y="107705"/>
            <a:ext cx="1735162" cy="177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ench Flag Stock Pictures, Royalty-free Photos &amp; Images - Getty ...">
            <a:extLst>
              <a:ext uri="{FF2B5EF4-FFF2-40B4-BE49-F238E27FC236}">
                <a16:creationId xmlns:a16="http://schemas.microsoft.com/office/drawing/2014/main" id="{6310D399-FB88-4FC3-AC7B-F01F8CE52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45" y="407819"/>
            <a:ext cx="1750490" cy="11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5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266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ΑΝΔΡΕΑΣ ΠΑΠΑΣΤΑΜΟΥ</dc:creator>
  <cp:lastModifiedBy>ΑΝΔΡΕΑΣ ΠΑΠΑΣΤΑΜΟΥ</cp:lastModifiedBy>
  <cp:revision>14</cp:revision>
  <dcterms:created xsi:type="dcterms:W3CDTF">2020-05-15T20:10:19Z</dcterms:created>
  <dcterms:modified xsi:type="dcterms:W3CDTF">2020-05-17T20:17:11Z</dcterms:modified>
</cp:coreProperties>
</file>