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7.xml" ContentType="application/vnd.openxmlformats-officedocument.theme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theme/theme18.xml" ContentType="application/vnd.openxmlformats-officedocument.theme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22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23.xml" ContentType="application/vnd.openxmlformats-officedocument.themeOverride+xml"/>
  <Override PartName="/ppt/notesSlides/notesSlide23.xml" ContentType="application/vnd.openxmlformats-officedocument.presentationml.notesSlide+xml"/>
  <Override PartName="/ppt/theme/themeOverride24.xml" ContentType="application/vnd.openxmlformats-officedocument.themeOverride+xml"/>
  <Override PartName="/ppt/notesSlides/notesSlide24.xml" ContentType="application/vnd.openxmlformats-officedocument.presentationml.notesSlide+xml"/>
  <Override PartName="/ppt/theme/themeOverride25.xml" ContentType="application/vnd.openxmlformats-officedocument.themeOverride+xml"/>
  <Override PartName="/ppt/notesSlides/notesSlide25.xml" ContentType="application/vnd.openxmlformats-officedocument.presentationml.notesSlide+xml"/>
  <Override PartName="/ppt/theme/themeOverride26.xml" ContentType="application/vnd.openxmlformats-officedocument.themeOverride+xml"/>
  <Override PartName="/ppt/notesSlides/notesSlide26.xml" ContentType="application/vnd.openxmlformats-officedocument.presentationml.notesSlide+xml"/>
  <Override PartName="/ppt/theme/themeOverride27.xml" ContentType="application/vnd.openxmlformats-officedocument.themeOverride+xml"/>
  <Override PartName="/ppt/notesSlides/notesSlide27.xml" ContentType="application/vnd.openxmlformats-officedocument.presentationml.notesSlide+xml"/>
  <Override PartName="/ppt/theme/themeOverride28.xml" ContentType="application/vnd.openxmlformats-officedocument.themeOverride+xml"/>
  <Override PartName="/ppt/notesSlides/notesSlide28.xml" ContentType="application/vnd.openxmlformats-officedocument.presentationml.notesSlide+xml"/>
  <Override PartName="/ppt/theme/themeOverride29.xml" ContentType="application/vnd.openxmlformats-officedocument.themeOverride+xml"/>
  <Override PartName="/ppt/notesSlides/notesSlide29.xml" ContentType="application/vnd.openxmlformats-officedocument.presentationml.notesSlide+xml"/>
  <Override PartName="/ppt/theme/themeOverride30.xml" ContentType="application/vnd.openxmlformats-officedocument.themeOverride+xml"/>
  <Override PartName="/ppt/notesSlides/notesSlide30.xml" ContentType="application/vnd.openxmlformats-officedocument.presentationml.notesSlide+xml"/>
  <Override PartName="/ppt/theme/themeOverride31.xml" ContentType="application/vnd.openxmlformats-officedocument.themeOverride+xml"/>
  <Override PartName="/ppt/notesSlides/notesSlide31.xml" ContentType="application/vnd.openxmlformats-officedocument.presentationml.notesSlide+xml"/>
  <Override PartName="/ppt/theme/themeOverride32.xml" ContentType="application/vnd.openxmlformats-officedocument.themeOverride+xml"/>
  <Override PartName="/ppt/theme/themeOverride33.xml" ContentType="application/vnd.openxmlformats-officedocument.themeOverride+xml"/>
  <Override PartName="/ppt/notesSlides/notesSlide32.xml" ContentType="application/vnd.openxmlformats-officedocument.presentationml.notesSlide+xml"/>
  <Override PartName="/ppt/theme/themeOverride34.xml" ContentType="application/vnd.openxmlformats-officedocument.themeOverride+xml"/>
  <Override PartName="/ppt/notesSlides/notesSlide33.xml" ContentType="application/vnd.openxmlformats-officedocument.presentationml.notesSlide+xml"/>
  <Override PartName="/ppt/theme/themeOverride35.xml" ContentType="application/vnd.openxmlformats-officedocument.themeOverride+xml"/>
  <Override PartName="/ppt/notesSlides/notesSlide34.xml" ContentType="application/vnd.openxmlformats-officedocument.presentationml.notesSlide+xml"/>
  <Override PartName="/ppt/theme/themeOverride36.xml" ContentType="application/vnd.openxmlformats-officedocument.themeOverride+xml"/>
  <Override PartName="/ppt/notesSlides/notesSlide35.xml" ContentType="application/vnd.openxmlformats-officedocument.presentationml.notesSlide+xml"/>
  <Override PartName="/ppt/theme/themeOverride37.xml" ContentType="application/vnd.openxmlformats-officedocument.themeOverride+xml"/>
  <Override PartName="/ppt/notesSlides/notesSlide36.xml" ContentType="application/vnd.openxmlformats-officedocument.presentationml.notesSlide+xml"/>
  <Override PartName="/ppt/theme/themeOverride38.xml" ContentType="application/vnd.openxmlformats-officedocument.themeOverride+xml"/>
  <Override PartName="/ppt/notesSlides/notesSlide37.xml" ContentType="application/vnd.openxmlformats-officedocument.presentationml.notesSlide+xml"/>
  <Override PartName="/ppt/theme/themeOverride39.xml" ContentType="application/vnd.openxmlformats-officedocument.themeOverride+xml"/>
  <Override PartName="/ppt/notesSlides/notesSlide38.xml" ContentType="application/vnd.openxmlformats-officedocument.presentationml.notesSlide+xml"/>
  <Override PartName="/ppt/theme/themeOverride40.xml" ContentType="application/vnd.openxmlformats-officedocument.themeOverride+xml"/>
  <Override PartName="/ppt/notesSlides/notesSlide39.xml" ContentType="application/vnd.openxmlformats-officedocument.presentationml.notesSlide+xml"/>
  <Override PartName="/ppt/theme/themeOverride41.xml" ContentType="application/vnd.openxmlformats-officedocument.themeOverride+xml"/>
  <Override PartName="/ppt/notesSlides/notesSlide40.xml" ContentType="application/vnd.openxmlformats-officedocument.presentationml.notesSlide+xml"/>
  <Override PartName="/ppt/theme/themeOverride42.xml" ContentType="application/vnd.openxmlformats-officedocument.themeOverride+xml"/>
  <Override PartName="/ppt/notesSlides/notesSlide41.xml" ContentType="application/vnd.openxmlformats-officedocument.presentationml.notesSlide+xml"/>
  <Override PartName="/ppt/theme/themeOverride43.xml" ContentType="application/vnd.openxmlformats-officedocument.themeOverride+xml"/>
  <Override PartName="/ppt/notesSlides/notesSlide42.xml" ContentType="application/vnd.openxmlformats-officedocument.presentationml.notesSlide+xml"/>
  <Override PartName="/ppt/theme/themeOverride44.xml" ContentType="application/vnd.openxmlformats-officedocument.themeOverride+xml"/>
  <Override PartName="/ppt/notesSlides/notesSlide43.xml" ContentType="application/vnd.openxmlformats-officedocument.presentationml.notesSlide+xml"/>
  <Override PartName="/ppt/theme/themeOverride45.xml" ContentType="application/vnd.openxmlformats-officedocument.themeOverride+xml"/>
  <Override PartName="/ppt/notesSlides/notesSlide44.xml" ContentType="application/vnd.openxmlformats-officedocument.presentationml.notesSlide+xml"/>
  <Override PartName="/ppt/theme/themeOverride46.xml" ContentType="application/vnd.openxmlformats-officedocument.themeOverride+xml"/>
  <Override PartName="/ppt/notesSlides/notesSlide45.xml" ContentType="application/vnd.openxmlformats-officedocument.presentationml.notesSlide+xml"/>
  <Override PartName="/ppt/theme/themeOverride47.xml" ContentType="application/vnd.openxmlformats-officedocument.themeOverride+xml"/>
  <Override PartName="/ppt/notesSlides/notesSlide46.xml" ContentType="application/vnd.openxmlformats-officedocument.presentationml.notesSlide+xml"/>
  <Override PartName="/ppt/theme/themeOverride48.xml" ContentType="application/vnd.openxmlformats-officedocument.themeOverride+xml"/>
  <Override PartName="/ppt/notesSlides/notesSlide47.xml" ContentType="application/vnd.openxmlformats-officedocument.presentationml.notesSlide+xml"/>
  <Override PartName="/ppt/theme/themeOverride49.xml" ContentType="application/vnd.openxmlformats-officedocument.themeOverride+xml"/>
  <Override PartName="/ppt/notesSlides/notesSlide48.xml" ContentType="application/vnd.openxmlformats-officedocument.presentationml.notesSlide+xml"/>
  <Override PartName="/ppt/theme/themeOverride50.xml" ContentType="application/vnd.openxmlformats-officedocument.themeOverride+xml"/>
  <Override PartName="/ppt/theme/themeOverride51.xml" ContentType="application/vnd.openxmlformats-officedocument.themeOverride+xml"/>
  <Override PartName="/ppt/theme/themeOverride52.xml" ContentType="application/vnd.openxmlformats-officedocument.themeOverride+xml"/>
  <Override PartName="/ppt/theme/themeOverride53.xml" ContentType="application/vnd.openxmlformats-officedocument.themeOverride+xml"/>
  <Override PartName="/ppt/theme/themeOverride5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12">
  <p:sldMasterIdLst>
    <p:sldMasterId id="2147483696" r:id="rId1"/>
    <p:sldMasterId id="2147483792" r:id="rId2"/>
    <p:sldMasterId id="2147483804" r:id="rId3"/>
    <p:sldMasterId id="2147483816" r:id="rId4"/>
    <p:sldMasterId id="2147483828" r:id="rId5"/>
    <p:sldMasterId id="2147483840" r:id="rId6"/>
    <p:sldMasterId id="2147483852" r:id="rId7"/>
    <p:sldMasterId id="2147483864" r:id="rId8"/>
    <p:sldMasterId id="2147483876" r:id="rId9"/>
    <p:sldMasterId id="2147483888" r:id="rId10"/>
    <p:sldMasterId id="2147483900" r:id="rId11"/>
    <p:sldMasterId id="2147483912" r:id="rId12"/>
    <p:sldMasterId id="2147483924" r:id="rId13"/>
    <p:sldMasterId id="2147483936" r:id="rId14"/>
    <p:sldMasterId id="2147483948" r:id="rId15"/>
    <p:sldMasterId id="2147483960" r:id="rId16"/>
    <p:sldMasterId id="2147483972" r:id="rId17"/>
    <p:sldMasterId id="2147483984" r:id="rId18"/>
    <p:sldMasterId id="2147483996" r:id="rId19"/>
  </p:sldMasterIdLst>
  <p:notesMasterIdLst>
    <p:notesMasterId r:id="rId76"/>
  </p:notesMasterIdLst>
  <p:handoutMasterIdLst>
    <p:handoutMasterId r:id="rId77"/>
  </p:handoutMasterIdLst>
  <p:sldIdLst>
    <p:sldId id="646" r:id="rId20"/>
    <p:sldId id="656" r:id="rId21"/>
    <p:sldId id="757" r:id="rId22"/>
    <p:sldId id="772" r:id="rId23"/>
    <p:sldId id="758" r:id="rId24"/>
    <p:sldId id="760" r:id="rId25"/>
    <p:sldId id="767" r:id="rId26"/>
    <p:sldId id="762" r:id="rId27"/>
    <p:sldId id="763" r:id="rId28"/>
    <p:sldId id="764" r:id="rId29"/>
    <p:sldId id="765" r:id="rId30"/>
    <p:sldId id="766" r:id="rId31"/>
    <p:sldId id="768" r:id="rId32"/>
    <p:sldId id="769" r:id="rId33"/>
    <p:sldId id="770" r:id="rId34"/>
    <p:sldId id="773" r:id="rId35"/>
    <p:sldId id="771" r:id="rId36"/>
    <p:sldId id="810" r:id="rId37"/>
    <p:sldId id="774" r:id="rId38"/>
    <p:sldId id="811" r:id="rId39"/>
    <p:sldId id="775" r:id="rId40"/>
    <p:sldId id="776" r:id="rId41"/>
    <p:sldId id="777" r:id="rId42"/>
    <p:sldId id="778" r:id="rId43"/>
    <p:sldId id="779" r:id="rId44"/>
    <p:sldId id="780" r:id="rId45"/>
    <p:sldId id="788" r:id="rId46"/>
    <p:sldId id="781" r:id="rId47"/>
    <p:sldId id="782" r:id="rId48"/>
    <p:sldId id="783" r:id="rId49"/>
    <p:sldId id="785" r:id="rId50"/>
    <p:sldId id="786" r:id="rId51"/>
    <p:sldId id="751" r:id="rId52"/>
    <p:sldId id="789" r:id="rId53"/>
    <p:sldId id="790" r:id="rId54"/>
    <p:sldId id="791" r:id="rId55"/>
    <p:sldId id="792" r:id="rId56"/>
    <p:sldId id="793" r:id="rId57"/>
    <p:sldId id="794" r:id="rId58"/>
    <p:sldId id="795" r:id="rId59"/>
    <p:sldId id="796" r:id="rId60"/>
    <p:sldId id="797" r:id="rId61"/>
    <p:sldId id="798" r:id="rId62"/>
    <p:sldId id="799" r:id="rId63"/>
    <p:sldId id="800" r:id="rId64"/>
    <p:sldId id="801" r:id="rId65"/>
    <p:sldId id="802" r:id="rId66"/>
    <p:sldId id="803" r:id="rId67"/>
    <p:sldId id="804" r:id="rId68"/>
    <p:sldId id="805" r:id="rId69"/>
    <p:sldId id="752" r:id="rId70"/>
    <p:sldId id="806" r:id="rId71"/>
    <p:sldId id="807" r:id="rId72"/>
    <p:sldId id="808" r:id="rId73"/>
    <p:sldId id="809" r:id="rId74"/>
    <p:sldId id="558" r:id="rId75"/>
  </p:sldIdLst>
  <p:sldSz cx="12192000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613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xiri Christina" initials="K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DA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7" autoAdjust="0"/>
    <p:restoredTop sz="87636" autoAdjust="0"/>
  </p:normalViewPr>
  <p:slideViewPr>
    <p:cSldViewPr snapToGrid="0">
      <p:cViewPr varScale="1">
        <p:scale>
          <a:sx n="64" d="100"/>
          <a:sy n="64" d="100"/>
        </p:scale>
        <p:origin x="936" y="72"/>
      </p:cViewPr>
      <p:guideLst>
        <p:guide orient="horz" pos="2160"/>
        <p:guide pos="3613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7.xml"/><Relationship Id="rId21" Type="http://schemas.openxmlformats.org/officeDocument/2006/relationships/slide" Target="slides/slide2.xml"/><Relationship Id="rId42" Type="http://schemas.openxmlformats.org/officeDocument/2006/relationships/slide" Target="slides/slide23.xml"/><Relationship Id="rId47" Type="http://schemas.openxmlformats.org/officeDocument/2006/relationships/slide" Target="slides/slide28.xml"/><Relationship Id="rId63" Type="http://schemas.openxmlformats.org/officeDocument/2006/relationships/slide" Target="slides/slide44.xml"/><Relationship Id="rId68" Type="http://schemas.openxmlformats.org/officeDocument/2006/relationships/slide" Target="slides/slide49.xml"/><Relationship Id="rId16" Type="http://schemas.openxmlformats.org/officeDocument/2006/relationships/slideMaster" Target="slideMasters/slideMaster16.xml"/><Relationship Id="rId11" Type="http://schemas.openxmlformats.org/officeDocument/2006/relationships/slideMaster" Target="slideMasters/slideMaster11.xml"/><Relationship Id="rId32" Type="http://schemas.openxmlformats.org/officeDocument/2006/relationships/slide" Target="slides/slide13.xml"/><Relationship Id="rId37" Type="http://schemas.openxmlformats.org/officeDocument/2006/relationships/slide" Target="slides/slide18.xml"/><Relationship Id="rId53" Type="http://schemas.openxmlformats.org/officeDocument/2006/relationships/slide" Target="slides/slide34.xml"/><Relationship Id="rId58" Type="http://schemas.openxmlformats.org/officeDocument/2006/relationships/slide" Target="slides/slide39.xml"/><Relationship Id="rId74" Type="http://schemas.openxmlformats.org/officeDocument/2006/relationships/slide" Target="slides/slide55.xml"/><Relationship Id="rId79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42.xml"/><Relationship Id="rId82" Type="http://schemas.openxmlformats.org/officeDocument/2006/relationships/tableStyles" Target="tableStyles.xml"/><Relationship Id="rId19" Type="http://schemas.openxmlformats.org/officeDocument/2006/relationships/slideMaster" Target="slideMasters/slideMaster1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3.xml"/><Relationship Id="rId27" Type="http://schemas.openxmlformats.org/officeDocument/2006/relationships/slide" Target="slides/slide8.xml"/><Relationship Id="rId30" Type="http://schemas.openxmlformats.org/officeDocument/2006/relationships/slide" Target="slides/slide11.xml"/><Relationship Id="rId35" Type="http://schemas.openxmlformats.org/officeDocument/2006/relationships/slide" Target="slides/slide16.xml"/><Relationship Id="rId43" Type="http://schemas.openxmlformats.org/officeDocument/2006/relationships/slide" Target="slides/slide24.xml"/><Relationship Id="rId48" Type="http://schemas.openxmlformats.org/officeDocument/2006/relationships/slide" Target="slides/slide29.xml"/><Relationship Id="rId56" Type="http://schemas.openxmlformats.org/officeDocument/2006/relationships/slide" Target="slides/slide37.xml"/><Relationship Id="rId64" Type="http://schemas.openxmlformats.org/officeDocument/2006/relationships/slide" Target="slides/slide45.xml"/><Relationship Id="rId69" Type="http://schemas.openxmlformats.org/officeDocument/2006/relationships/slide" Target="slides/slide50.xml"/><Relationship Id="rId77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2.xml"/><Relationship Id="rId72" Type="http://schemas.openxmlformats.org/officeDocument/2006/relationships/slide" Target="slides/slide53.xml"/><Relationship Id="rId80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6.xml"/><Relationship Id="rId33" Type="http://schemas.openxmlformats.org/officeDocument/2006/relationships/slide" Target="slides/slide14.xml"/><Relationship Id="rId38" Type="http://schemas.openxmlformats.org/officeDocument/2006/relationships/slide" Target="slides/slide19.xml"/><Relationship Id="rId46" Type="http://schemas.openxmlformats.org/officeDocument/2006/relationships/slide" Target="slides/slide27.xml"/><Relationship Id="rId59" Type="http://schemas.openxmlformats.org/officeDocument/2006/relationships/slide" Target="slides/slide40.xml"/><Relationship Id="rId67" Type="http://schemas.openxmlformats.org/officeDocument/2006/relationships/slide" Target="slides/slide48.xml"/><Relationship Id="rId20" Type="http://schemas.openxmlformats.org/officeDocument/2006/relationships/slide" Target="slides/slide1.xml"/><Relationship Id="rId41" Type="http://schemas.openxmlformats.org/officeDocument/2006/relationships/slide" Target="slides/slide22.xml"/><Relationship Id="rId54" Type="http://schemas.openxmlformats.org/officeDocument/2006/relationships/slide" Target="slides/slide35.xml"/><Relationship Id="rId62" Type="http://schemas.openxmlformats.org/officeDocument/2006/relationships/slide" Target="slides/slide43.xml"/><Relationship Id="rId70" Type="http://schemas.openxmlformats.org/officeDocument/2006/relationships/slide" Target="slides/slide51.xml"/><Relationship Id="rId75" Type="http://schemas.openxmlformats.org/officeDocument/2006/relationships/slide" Target="slides/slide56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4.xml"/><Relationship Id="rId28" Type="http://schemas.openxmlformats.org/officeDocument/2006/relationships/slide" Target="slides/slide9.xml"/><Relationship Id="rId36" Type="http://schemas.openxmlformats.org/officeDocument/2006/relationships/slide" Target="slides/slide17.xml"/><Relationship Id="rId49" Type="http://schemas.openxmlformats.org/officeDocument/2006/relationships/slide" Target="slides/slide30.xml"/><Relationship Id="rId57" Type="http://schemas.openxmlformats.org/officeDocument/2006/relationships/slide" Target="slides/slide38.xml"/><Relationship Id="rId10" Type="http://schemas.openxmlformats.org/officeDocument/2006/relationships/slideMaster" Target="slideMasters/slideMaster10.xml"/><Relationship Id="rId31" Type="http://schemas.openxmlformats.org/officeDocument/2006/relationships/slide" Target="slides/slide12.xml"/><Relationship Id="rId44" Type="http://schemas.openxmlformats.org/officeDocument/2006/relationships/slide" Target="slides/slide25.xml"/><Relationship Id="rId52" Type="http://schemas.openxmlformats.org/officeDocument/2006/relationships/slide" Target="slides/slide33.xml"/><Relationship Id="rId60" Type="http://schemas.openxmlformats.org/officeDocument/2006/relationships/slide" Target="slides/slide41.xml"/><Relationship Id="rId65" Type="http://schemas.openxmlformats.org/officeDocument/2006/relationships/slide" Target="slides/slide46.xml"/><Relationship Id="rId73" Type="http://schemas.openxmlformats.org/officeDocument/2006/relationships/slide" Target="slides/slide54.xml"/><Relationship Id="rId78" Type="http://schemas.openxmlformats.org/officeDocument/2006/relationships/commentAuthors" Target="commentAuthors.xml"/><Relationship Id="rId8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39" Type="http://schemas.openxmlformats.org/officeDocument/2006/relationships/slide" Target="slides/slide20.xml"/><Relationship Id="rId34" Type="http://schemas.openxmlformats.org/officeDocument/2006/relationships/slide" Target="slides/slide15.xml"/><Relationship Id="rId50" Type="http://schemas.openxmlformats.org/officeDocument/2006/relationships/slide" Target="slides/slide31.xml"/><Relationship Id="rId55" Type="http://schemas.openxmlformats.org/officeDocument/2006/relationships/slide" Target="slides/slide36.xml"/><Relationship Id="rId76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52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10.xml"/><Relationship Id="rId24" Type="http://schemas.openxmlformats.org/officeDocument/2006/relationships/slide" Target="slides/slide5.xml"/><Relationship Id="rId40" Type="http://schemas.openxmlformats.org/officeDocument/2006/relationships/slide" Target="slides/slide21.xml"/><Relationship Id="rId45" Type="http://schemas.openxmlformats.org/officeDocument/2006/relationships/slide" Target="slides/slide26.xml"/><Relationship Id="rId66" Type="http://schemas.openxmlformats.org/officeDocument/2006/relationships/slide" Target="slides/slide4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E4CE4DA-22AE-442E-AC9C-92F214E4916F}" type="datetime1">
              <a:rPr lang="el-GR" smtClean="0"/>
              <a:pPr rtl="0"/>
              <a:t>21/11/2022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64E50CC-F33A-4EF4-9F12-93EC4A21A0CF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41765FF-9287-4A7A-B1E0-3A22CE3F062E}" type="datetime1">
              <a:rPr lang="el-GR" noProof="0" smtClean="0"/>
              <a:pPr rtl="0"/>
              <a:t>21/11/2022</a:t>
            </a:fld>
            <a:endParaRPr lang="el-GR" noProof="0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0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noProof="0" dirty="0"/>
              <a:t>Στυλ υποδείγματος κειμένου</a:t>
            </a:r>
          </a:p>
          <a:p>
            <a:pPr lvl="1" rtl="0"/>
            <a:r>
              <a:rPr lang="el-GR" noProof="0" dirty="0"/>
              <a:t>Δεύτερου επιπέδου</a:t>
            </a:r>
          </a:p>
          <a:p>
            <a:pPr lvl="2" rtl="0"/>
            <a:r>
              <a:rPr lang="el-GR" noProof="0" dirty="0"/>
              <a:t>Τρίτου επιπέδου</a:t>
            </a:r>
          </a:p>
          <a:p>
            <a:pPr lvl="3" rtl="0"/>
            <a:r>
              <a:rPr lang="el-GR" noProof="0" dirty="0"/>
              <a:t>Τέταρτου επιπέδου</a:t>
            </a:r>
          </a:p>
          <a:p>
            <a:pPr lvl="4" rtl="0"/>
            <a:r>
              <a:rPr lang="el-GR" noProof="0" dirty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2674CE4-FBD8-4481-AEFB-CA53E599A745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674CE4-FBD8-4481-AEFB-CA53E599A745}" type="slidenum">
              <a:rPr kumimoji="0" lang="el-G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l-G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05297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B7C26E76-ADCB-4ED6-8B8E-3B9282406E0A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03779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42130446-6560-45D2-A392-8C05DC8A58D2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03780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CAD21197-1517-4CE1-9143-EA71891F7E4E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3781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C16254E1-AA4E-4414-8646-4BE8C651F96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3782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74F5228-7C0A-4BD6-AE37-0F511DD6B307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3783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B107BB4E-2EF6-4E59-9AF7-0E610FFB9238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11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378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3785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03786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79924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7345C5A-4831-4BEF-9F2C-86FC75299C3A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05827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EAB8ECE-28A6-48AA-8A6A-66969F183C4D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05828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CFAA28D-EC3D-4271-9F80-336285FEBCF7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5829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4B3E0BB6-0776-4644-A51E-348E6C248F8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5830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41DBC912-990C-4C8D-AF8E-539FB5C404C5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5831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DEB1E4EE-18B2-428F-B309-8BB8AF2D919F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12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583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33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05834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5963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7F45C4B-4679-422B-899A-A94A4B73C950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07875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33A6DC1-7506-41D3-B6A9-A1D495CD049F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07876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0EAEDF81-53CB-45C7-80C1-518B03FDED8A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7877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C4715908-956C-469D-BC9E-DBD622846362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7878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31EE41FE-0FD7-4BE3-B6B5-0D8E717EB00D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7879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1D949167-CC66-4177-953A-325D012D744F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13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788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81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07882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76761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1B20DCD-0222-4141-88B1-169938253159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18115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D5B28BB-6AB4-4841-BCDB-1D804BC7C432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18116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1AC118B-CFD3-4E25-A5EB-DDB3BFD71B16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18117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7DDFEF4-D4FF-4580-AA12-74B397F8242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18118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43B900D3-1EBD-4EC3-B80D-AF97260FA46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18119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F494A5E8-E58F-4A71-B391-B71F8C656836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14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1812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4538"/>
            <a:ext cx="4968875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8121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18122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47418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4B83195-923D-45C8-A332-575B221754F6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24259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5B85678-90AE-4F0E-A0CF-C2B61BB9F643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24260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199CF33-BEF9-4F75-ADA1-EBD37F74482D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24261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E89754D0-0B6F-41F6-AD52-869076EE3CB9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24262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B52A1B72-2F65-427C-9B8E-409441B1CA2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24263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85B6AFF7-582A-4F99-992E-03C931505589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15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2426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4265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24266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08605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4B83195-923D-45C8-A332-575B221754F6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24259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5B85678-90AE-4F0E-A0CF-C2B61BB9F643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24260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199CF33-BEF9-4F75-ADA1-EBD37F74482D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24261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E89754D0-0B6F-41F6-AD52-869076EE3CB9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24262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B52A1B72-2F65-427C-9B8E-409441B1CA2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24263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85B6AFF7-582A-4F99-992E-03C931505589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16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2426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4265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24266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73602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3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4313" indent="-166688"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4313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A58020BF-1B44-4350-8BF5-05F39B5C136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4313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17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26307" name="Text Box 1"/>
          <p:cNvSpPr txBox="1">
            <a:spLocks noChangeArrowheads="1"/>
          </p:cNvSpPr>
          <p:nvPr/>
        </p:nvSpPr>
        <p:spPr bwMode="auto">
          <a:xfrm>
            <a:off x="3814763" y="9372600"/>
            <a:ext cx="2874962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280" tIns="46440" rIns="89280" bIns="46440" anchor="b"/>
          <a:lstStyle>
            <a:lvl1pPr marL="214313" indent="-166688"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4313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28C7557C-8606-40DD-B3B0-D76142232C8A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4313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17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26308" name="Text Box 2"/>
          <p:cNvSpPr txBox="1">
            <a:spLocks noChangeArrowheads="1"/>
          </p:cNvSpPr>
          <p:nvPr/>
        </p:nvSpPr>
        <p:spPr bwMode="auto">
          <a:xfrm>
            <a:off x="3814763" y="9372600"/>
            <a:ext cx="2887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280" tIns="46440" rIns="89280" bIns="46440" anchor="b"/>
          <a:lstStyle>
            <a:lvl1pPr marL="215900" indent="-168275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68275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91161ED-383B-4981-920E-B76FE88C4DE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68275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26309" name="Text Box 3"/>
          <p:cNvSpPr txBox="1">
            <a:spLocks noChangeArrowheads="1"/>
          </p:cNvSpPr>
          <p:nvPr/>
        </p:nvSpPr>
        <p:spPr bwMode="auto">
          <a:xfrm>
            <a:off x="3814763" y="9372600"/>
            <a:ext cx="29083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280" tIns="46440" rIns="89280" bIns="46440" anchor="b"/>
          <a:lstStyle>
            <a:lvl1pPr marL="215900" indent="-168275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68275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C0A40AC-F8F6-4F25-89C1-FA314F401FDE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68275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26310" name="Text Box 4"/>
          <p:cNvSpPr txBox="1">
            <a:spLocks noChangeArrowheads="1"/>
          </p:cNvSpPr>
          <p:nvPr/>
        </p:nvSpPr>
        <p:spPr bwMode="auto">
          <a:xfrm>
            <a:off x="3817938" y="9378950"/>
            <a:ext cx="291941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3960" tIns="47160" rIns="93960" bIns="4716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4A174D81-C9C6-4DEF-A0F5-D7CA81CC5B6D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17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26311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788" y="739775"/>
            <a:ext cx="6583362" cy="37036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6312" name="Text Box 6"/>
          <p:cNvSpPr txBox="1">
            <a:spLocks noChangeArrowheads="1"/>
          </p:cNvSpPr>
          <p:nvPr/>
        </p:nvSpPr>
        <p:spPr bwMode="auto">
          <a:xfrm>
            <a:off x="898525" y="4686300"/>
            <a:ext cx="4940300" cy="444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90410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3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4313" indent="-166688"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4313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A58020BF-1B44-4350-8BF5-05F39B5C136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4313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18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26307" name="Text Box 1"/>
          <p:cNvSpPr txBox="1">
            <a:spLocks noChangeArrowheads="1"/>
          </p:cNvSpPr>
          <p:nvPr/>
        </p:nvSpPr>
        <p:spPr bwMode="auto">
          <a:xfrm>
            <a:off x="3814763" y="9372600"/>
            <a:ext cx="2874962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280" tIns="46440" rIns="89280" bIns="46440" anchor="b"/>
          <a:lstStyle>
            <a:lvl1pPr marL="214313" indent="-166688"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4313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28C7557C-8606-40DD-B3B0-D76142232C8A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4313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18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26308" name="Text Box 2"/>
          <p:cNvSpPr txBox="1">
            <a:spLocks noChangeArrowheads="1"/>
          </p:cNvSpPr>
          <p:nvPr/>
        </p:nvSpPr>
        <p:spPr bwMode="auto">
          <a:xfrm>
            <a:off x="3814763" y="9372600"/>
            <a:ext cx="2887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280" tIns="46440" rIns="89280" bIns="46440" anchor="b"/>
          <a:lstStyle>
            <a:lvl1pPr marL="215900" indent="-168275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68275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91161ED-383B-4981-920E-B76FE88C4DE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68275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26309" name="Text Box 3"/>
          <p:cNvSpPr txBox="1">
            <a:spLocks noChangeArrowheads="1"/>
          </p:cNvSpPr>
          <p:nvPr/>
        </p:nvSpPr>
        <p:spPr bwMode="auto">
          <a:xfrm>
            <a:off x="3814763" y="9372600"/>
            <a:ext cx="29083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280" tIns="46440" rIns="89280" bIns="46440" anchor="b"/>
          <a:lstStyle>
            <a:lvl1pPr marL="215900" indent="-168275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68275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C0A40AC-F8F6-4F25-89C1-FA314F401FDE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68275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26310" name="Text Box 4"/>
          <p:cNvSpPr txBox="1">
            <a:spLocks noChangeArrowheads="1"/>
          </p:cNvSpPr>
          <p:nvPr/>
        </p:nvSpPr>
        <p:spPr bwMode="auto">
          <a:xfrm>
            <a:off x="3817938" y="9378950"/>
            <a:ext cx="291941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3960" tIns="47160" rIns="93960" bIns="4716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4A174D81-C9C6-4DEF-A0F5-D7CA81CC5B6D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18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26311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788" y="739775"/>
            <a:ext cx="6583362" cy="37036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6312" name="Text Box 6"/>
          <p:cNvSpPr txBox="1">
            <a:spLocks noChangeArrowheads="1"/>
          </p:cNvSpPr>
          <p:nvPr/>
        </p:nvSpPr>
        <p:spPr bwMode="auto">
          <a:xfrm>
            <a:off x="898525" y="4686300"/>
            <a:ext cx="4940300" cy="444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6157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A51B8EF-B280-4E43-9860-DF76EADF59A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32451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2D81F289-F860-4376-B314-04709891468A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32452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0D923E0-BFCD-40E3-92BE-3FFEE5B0F52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32453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FAF7D85-184D-4787-8200-29675168B6B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32454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C046150-DCED-4721-9C8B-4F8B4FE6215F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32455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DEEA456A-3CBB-436B-8CA2-A5895A08D2E8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19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3245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457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32458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63892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A51B8EF-B280-4E43-9860-DF76EADF59A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32451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2D81F289-F860-4376-B314-04709891468A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32452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0D923E0-BFCD-40E3-92BE-3FFEE5B0F52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32453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FAF7D85-184D-4787-8200-29675168B6B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32454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C046150-DCED-4721-9C8B-4F8B4FE6215F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32455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DEEA456A-3CBB-436B-8CA2-A5895A08D2E8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20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3245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2457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32458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8420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09A0AFEE-BD3C-4FC9-8F28-45A031F493B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85347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4152399-5EB6-498A-AE13-26190288183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85348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4EF9B3B-B82A-4FF2-8F80-1633EC6280EE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85349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69D1E576-5A74-49F4-98B6-071AAF1818A2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85350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74E742DC-46D7-4D77-A707-083D145A0240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85351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EE59F08F-C30F-425E-9C39-A7B92AB544A9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8535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53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85354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77468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29734585-6FDF-430C-A049-43B82A54E519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34499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9D0965F-2F20-42E5-93F5-3CECA9FA49FD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34500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3704B810-1AF2-4D37-AA25-F94097FD4C6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34501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8E00693-D044-46DD-A521-2711B13C8BCD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34502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3C70CDC1-61A5-49D2-B353-AF8CF99C1A60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34503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7499735A-228E-4AF2-BE80-B85F145B6ADE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21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3450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4505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34506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7706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3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4313" indent="-166688"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4313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C249CA5B-414C-469C-806F-4EED9D1A798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4313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22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58051" name="Text Box 1"/>
          <p:cNvSpPr txBox="1">
            <a:spLocks noChangeArrowheads="1"/>
          </p:cNvSpPr>
          <p:nvPr/>
        </p:nvSpPr>
        <p:spPr bwMode="auto">
          <a:xfrm>
            <a:off x="3814763" y="9372600"/>
            <a:ext cx="2874962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280" tIns="46440" rIns="89280" bIns="46440" anchor="b"/>
          <a:lstStyle>
            <a:lvl1pPr marL="214313" indent="-166688"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4313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ED62EDEE-A5F5-49AF-9794-DBE5331F6C12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4313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22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58052" name="Text Box 2"/>
          <p:cNvSpPr txBox="1">
            <a:spLocks noChangeArrowheads="1"/>
          </p:cNvSpPr>
          <p:nvPr/>
        </p:nvSpPr>
        <p:spPr bwMode="auto">
          <a:xfrm>
            <a:off x="3814763" y="9372600"/>
            <a:ext cx="2887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280" tIns="46440" rIns="89280" bIns="46440" anchor="b"/>
          <a:lstStyle>
            <a:lvl1pPr marL="215900" indent="-168275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68275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E503772F-0C6A-4259-87C4-F3B32EED5B89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68275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58053" name="Text Box 3"/>
          <p:cNvSpPr txBox="1">
            <a:spLocks noChangeArrowheads="1"/>
          </p:cNvSpPr>
          <p:nvPr/>
        </p:nvSpPr>
        <p:spPr bwMode="auto">
          <a:xfrm>
            <a:off x="3814763" y="9372600"/>
            <a:ext cx="29083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280" tIns="46440" rIns="89280" bIns="46440" anchor="b"/>
          <a:lstStyle>
            <a:lvl1pPr marL="215900" indent="-168275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68275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78F9F4C-CE72-4EDA-BCF1-B1003CAC5CDD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68275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58054" name="Text Box 4"/>
          <p:cNvSpPr txBox="1">
            <a:spLocks noChangeArrowheads="1"/>
          </p:cNvSpPr>
          <p:nvPr/>
        </p:nvSpPr>
        <p:spPr bwMode="auto">
          <a:xfrm>
            <a:off x="3817938" y="9378950"/>
            <a:ext cx="291941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3960" tIns="47160" rIns="93960" bIns="4716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C35FD4A6-5F14-4F9A-8C76-FF6D0C3E82A7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22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58055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788" y="739775"/>
            <a:ext cx="6583362" cy="37036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8056" name="Text Box 6"/>
          <p:cNvSpPr txBox="1">
            <a:spLocks noChangeArrowheads="1"/>
          </p:cNvSpPr>
          <p:nvPr/>
        </p:nvSpPr>
        <p:spPr bwMode="auto">
          <a:xfrm>
            <a:off x="898525" y="4686300"/>
            <a:ext cx="4940300" cy="444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58057" name="Θέση σημειώσεων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5195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3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4313" indent="-166688"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4313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839FAD33-84F5-48AF-8F68-923C7419A8A9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4313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23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60099" name="Text Box 1"/>
          <p:cNvSpPr txBox="1">
            <a:spLocks noChangeArrowheads="1"/>
          </p:cNvSpPr>
          <p:nvPr/>
        </p:nvSpPr>
        <p:spPr bwMode="auto">
          <a:xfrm>
            <a:off x="3814763" y="9372600"/>
            <a:ext cx="2874962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280" tIns="46440" rIns="89280" bIns="46440" anchor="b"/>
          <a:lstStyle>
            <a:lvl1pPr marL="214313" indent="-166688"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4313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2EC33B91-0337-404B-AF65-8C03E6877A4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4313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23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60100" name="Text Box 2"/>
          <p:cNvSpPr txBox="1">
            <a:spLocks noChangeArrowheads="1"/>
          </p:cNvSpPr>
          <p:nvPr/>
        </p:nvSpPr>
        <p:spPr bwMode="auto">
          <a:xfrm>
            <a:off x="3814763" y="9372600"/>
            <a:ext cx="2887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280" tIns="46440" rIns="89280" bIns="46440" anchor="b"/>
          <a:lstStyle>
            <a:lvl1pPr marL="215900" indent="-168275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68275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CCC2482-DF17-4259-A161-4EDBD735EAA7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68275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60101" name="Text Box 3"/>
          <p:cNvSpPr txBox="1">
            <a:spLocks noChangeArrowheads="1"/>
          </p:cNvSpPr>
          <p:nvPr/>
        </p:nvSpPr>
        <p:spPr bwMode="auto">
          <a:xfrm>
            <a:off x="3814763" y="9372600"/>
            <a:ext cx="29083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280" tIns="46440" rIns="89280" bIns="46440" anchor="b"/>
          <a:lstStyle>
            <a:lvl1pPr marL="215900" indent="-168275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68275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C3EBED05-473B-4C47-A57B-2F45EE09B7D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68275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23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60102" name="Text Box 4"/>
          <p:cNvSpPr txBox="1">
            <a:spLocks noChangeArrowheads="1"/>
          </p:cNvSpPr>
          <p:nvPr/>
        </p:nvSpPr>
        <p:spPr bwMode="auto">
          <a:xfrm>
            <a:off x="3817938" y="9378950"/>
            <a:ext cx="2919412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3960" tIns="47160" rIns="93960" bIns="4716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4015D699-C80B-4446-B4D9-4A044E8F68F2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23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60103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788" y="739775"/>
            <a:ext cx="6583362" cy="37036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0104" name="Text Box 6"/>
          <p:cNvSpPr txBox="1">
            <a:spLocks noChangeArrowheads="1"/>
          </p:cNvSpPr>
          <p:nvPr/>
        </p:nvSpPr>
        <p:spPr bwMode="auto">
          <a:xfrm>
            <a:off x="898525" y="4686300"/>
            <a:ext cx="4940300" cy="444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46207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452EBA96-303D-4D8B-A873-2BC52BB7E08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62147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4BE6ED9-D46D-4043-A094-3BED57B2A59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62148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5B47F41-E9D7-4E66-8B46-D28DBB64BAB3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62149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25FD8EDA-1F2D-410E-97EB-E336B37101F2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62150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08ACD952-5CA0-49A2-82F0-0C0DB9053495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62151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53FA07FD-6A0D-45DA-A5F1-8C9B19FFE758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24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6215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2153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62154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78649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45F61A4-C1D7-4482-9AE1-9FDED010529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66243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6AF3C7DF-6927-405B-8A7A-E7135393CA62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66244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5BBBF79-BB46-47F2-B72D-7BA7DC95329D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66245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BE05742-F4D8-42DC-B475-A5AA186BB3C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66246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B8A1190-31AF-4E39-8A55-2E7EF71CE6FA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66247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6FABBC4D-5FEF-4639-AD67-A2AD20464C9C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25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6624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49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66250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23854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EBC1A57-E222-496C-A429-E0D3F92E11F7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70339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45B68B6-D00B-4B61-81FC-600F9C71F45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70340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780F256-D69B-4185-9B1F-A2D8116E2C6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70341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0A75F24-21C0-4E4B-A63B-7FEAD56841B9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70342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EC9FE94B-AAC3-42F4-B8DD-A344EE06E26E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70343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63AF9A92-1DF6-4CD7-B860-2EC1C60398EB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26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7034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0345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70346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40891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EBC1A57-E222-496C-A429-E0D3F92E11F7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70339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45B68B6-D00B-4B61-81FC-600F9C71F45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70340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780F256-D69B-4185-9B1F-A2D8116E2C6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70341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0A75F24-21C0-4E4B-A63B-7FEAD56841B9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70342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EC9FE94B-AAC3-42F4-B8DD-A344EE06E26E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70343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63AF9A92-1DF6-4CD7-B860-2EC1C60398EB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27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7034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0345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70346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81303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28C63C0A-9A98-4FBC-98D8-A0B09B59612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75459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87F3B880-D59C-410B-9380-1FDC839033E0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75460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72F9BFEC-3CFA-43A8-B020-3C1EADDFBEA3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75461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79ABE2D0-D217-41B4-845D-CF26BCE12145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75462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DEE497F-9923-4A32-9826-C1DE12214816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75463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8DF8410E-C728-4F37-AA2A-4407C33A25C2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28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7546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5465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75466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54888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37B2C480-08E3-412E-9888-A69529F5E3E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77507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DAA6B02-6A4E-484C-93CE-E01148573855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77508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6A4A5271-DF85-48A5-8EED-FB313BAC29A0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77509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0D04985-346F-4CB6-BB3E-D0645F699967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77510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25C2A369-36D6-4CDD-8467-9CF84089E82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29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77511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1A97ED48-9381-43D9-AE53-B9509C6EBC47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29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7751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7513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77514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95018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6996580-47EB-4D7A-9A42-202F764B045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79555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7C472CE8-4D57-437E-B5E1-15F4135C00B9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79556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B27AB18A-D4F4-47C4-8A94-98F3E1F942B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79557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7F044A4-650D-4372-AB59-184FC8CB749F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79558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9CCC4EA-A17E-4A71-9F35-6167DCCE2747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79559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9FE7AF1B-367D-4B5E-8192-D49364CA390E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30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7956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9561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79562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2235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09A0AFEE-BD3C-4FC9-8F28-45A031F493B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85347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4152399-5EB6-498A-AE13-26190288183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85348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4EF9B3B-B82A-4FF2-8F80-1633EC6280EE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85349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69D1E576-5A74-49F4-98B6-071AAF1818A2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85350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74E742DC-46D7-4D77-A707-083D145A0240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85351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EE59F08F-C30F-425E-9C39-A7B92AB544A9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8535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53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85354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66581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5248B7A-A958-42E2-AA88-64006671A537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83651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2BA01953-EED4-4556-AD34-A8B82D8B3169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83652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7EE223EC-63DF-49DC-A4DC-79D2FDDD37A2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83653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38104C56-4BAB-43A3-844D-5FB2A3040969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83654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60400E02-55F9-4A68-A178-0D9A74F40013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31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83655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0482093F-EB5E-4946-96B5-09ED124AE3D7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31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8365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3657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83658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269097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47EAB7D-9835-46D9-BF8F-BB402597C1E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85699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8F98A0F8-E7DC-495B-9D61-83D1A4123479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85700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EACE254D-A48A-4F41-A99D-F8B43707540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85701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BCD97F4D-AC53-41E2-A508-33FDA5A66A50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85702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257D6F8D-E587-4E73-BB1D-83A4413703A3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32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85703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90D5E3AD-4A42-45F5-8B80-A1A96E84467B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32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8570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5705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85706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10240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AB8251E4-003B-4147-82CA-4F3325D6F609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Segoe UI" pitchFamily="34" charset="0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34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10243" name="Text Box 1"/>
          <p:cNvSpPr txBox="1">
            <a:spLocks noChangeArrowheads="1"/>
          </p:cNvSpPr>
          <p:nvPr/>
        </p:nvSpPr>
        <p:spPr bwMode="auto">
          <a:xfrm>
            <a:off x="3814763" y="9372600"/>
            <a:ext cx="2871787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A92C7FCE-EA75-4DB1-ADA8-D7C845445A99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34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10244" name="Text Box 2"/>
          <p:cNvSpPr txBox="1">
            <a:spLocks noChangeArrowheads="1"/>
          </p:cNvSpPr>
          <p:nvPr/>
        </p:nvSpPr>
        <p:spPr bwMode="auto">
          <a:xfrm>
            <a:off x="3814763" y="9372600"/>
            <a:ext cx="2874962" cy="44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E8E94517-D342-4B89-9372-7A1F30DB34BE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34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3814763" y="9372600"/>
            <a:ext cx="2887662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4CBEB2D-C10C-4413-804C-F48F8EE20358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34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3814763" y="9372600"/>
            <a:ext cx="2908300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8F24D361-0E34-429F-BA75-FE3BB0D3FFC1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34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10247" name="Text Box 5"/>
          <p:cNvSpPr txBox="1">
            <a:spLocks noChangeArrowheads="1"/>
          </p:cNvSpPr>
          <p:nvPr/>
        </p:nvSpPr>
        <p:spPr bwMode="auto">
          <a:xfrm>
            <a:off x="3817938" y="9378950"/>
            <a:ext cx="2919412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960" tIns="47160" rIns="93960" bIns="47160" anchor="b"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C40C82D9-C4A2-44B4-BCF4-64005F4C9224}" type="slidenum">
              <a:rPr kumimoji="0" lang="en-GB" altLang="el-G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icrosoft YaHei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34</a:t>
            </a:fld>
            <a:endParaRPr kumimoji="0" lang="en-GB" altLang="el-G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1024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1700" y="739775"/>
            <a:ext cx="4935538" cy="37036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249" name="Text Box 7"/>
          <p:cNvSpPr txBox="1">
            <a:spLocks noChangeArrowheads="1"/>
          </p:cNvSpPr>
          <p:nvPr/>
        </p:nvSpPr>
        <p:spPr bwMode="auto">
          <a:xfrm>
            <a:off x="898525" y="4686300"/>
            <a:ext cx="4940300" cy="4441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51513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5769E6AB-1CBC-44BA-A0DF-F00443C23EC9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Segoe UI" pitchFamily="34" charset="0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35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3814763" y="9372600"/>
            <a:ext cx="2871787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BF8CB733-EDDD-4718-8721-A0786B3976E3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35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8" name="Text Box 2"/>
          <p:cNvSpPr txBox="1">
            <a:spLocks noChangeArrowheads="1"/>
          </p:cNvSpPr>
          <p:nvPr/>
        </p:nvSpPr>
        <p:spPr bwMode="auto">
          <a:xfrm>
            <a:off x="3814763" y="9372600"/>
            <a:ext cx="2874962" cy="44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A14A4C55-ED21-49FF-85CC-6C4EEAB8CF88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35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9" name="Text Box 3"/>
          <p:cNvSpPr txBox="1">
            <a:spLocks noChangeArrowheads="1"/>
          </p:cNvSpPr>
          <p:nvPr/>
        </p:nvSpPr>
        <p:spPr bwMode="auto">
          <a:xfrm>
            <a:off x="3814763" y="9372600"/>
            <a:ext cx="2887662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275788E-22E1-418C-8E51-ADF0BDC3BA4C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35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0" name="Text Box 4"/>
          <p:cNvSpPr txBox="1">
            <a:spLocks noChangeArrowheads="1"/>
          </p:cNvSpPr>
          <p:nvPr/>
        </p:nvSpPr>
        <p:spPr bwMode="auto">
          <a:xfrm>
            <a:off x="3814763" y="9372600"/>
            <a:ext cx="2908300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FAB7126-C1BB-4FF2-80AE-5B1A41732ACE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35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1" name="Text Box 5"/>
          <p:cNvSpPr txBox="1">
            <a:spLocks noChangeArrowheads="1"/>
          </p:cNvSpPr>
          <p:nvPr/>
        </p:nvSpPr>
        <p:spPr bwMode="auto">
          <a:xfrm>
            <a:off x="3817938" y="9378950"/>
            <a:ext cx="2919412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960" tIns="47160" rIns="93960" bIns="47160" anchor="b"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E97B1C78-ABCA-43CB-BA9F-7A64FB1988F9}" type="slidenum">
              <a:rPr kumimoji="0" lang="en-GB" altLang="el-G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icrosoft YaHei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35</a:t>
            </a:fld>
            <a:endParaRPr kumimoji="0" lang="en-GB" altLang="el-G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6759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788" y="739775"/>
            <a:ext cx="6583362" cy="37036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7593" name="Text Box 7"/>
          <p:cNvSpPr txBox="1">
            <a:spLocks noChangeArrowheads="1"/>
          </p:cNvSpPr>
          <p:nvPr/>
        </p:nvSpPr>
        <p:spPr bwMode="auto">
          <a:xfrm>
            <a:off x="898525" y="4686300"/>
            <a:ext cx="4940300" cy="4441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303549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5769E6AB-1CBC-44BA-A0DF-F00443C23EC9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Segoe UI" pitchFamily="34" charset="0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36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3814763" y="9372600"/>
            <a:ext cx="2871787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BF8CB733-EDDD-4718-8721-A0786B3976E3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36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8" name="Text Box 2"/>
          <p:cNvSpPr txBox="1">
            <a:spLocks noChangeArrowheads="1"/>
          </p:cNvSpPr>
          <p:nvPr/>
        </p:nvSpPr>
        <p:spPr bwMode="auto">
          <a:xfrm>
            <a:off x="3814763" y="9372600"/>
            <a:ext cx="2874962" cy="44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A14A4C55-ED21-49FF-85CC-6C4EEAB8CF88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36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9" name="Text Box 3"/>
          <p:cNvSpPr txBox="1">
            <a:spLocks noChangeArrowheads="1"/>
          </p:cNvSpPr>
          <p:nvPr/>
        </p:nvSpPr>
        <p:spPr bwMode="auto">
          <a:xfrm>
            <a:off x="3814763" y="9372600"/>
            <a:ext cx="2887662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275788E-22E1-418C-8E51-ADF0BDC3BA4C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36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0" name="Text Box 4"/>
          <p:cNvSpPr txBox="1">
            <a:spLocks noChangeArrowheads="1"/>
          </p:cNvSpPr>
          <p:nvPr/>
        </p:nvSpPr>
        <p:spPr bwMode="auto">
          <a:xfrm>
            <a:off x="3814763" y="9372600"/>
            <a:ext cx="2908300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FAB7126-C1BB-4FF2-80AE-5B1A41732ACE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36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1" name="Text Box 5"/>
          <p:cNvSpPr txBox="1">
            <a:spLocks noChangeArrowheads="1"/>
          </p:cNvSpPr>
          <p:nvPr/>
        </p:nvSpPr>
        <p:spPr bwMode="auto">
          <a:xfrm>
            <a:off x="3817938" y="9378950"/>
            <a:ext cx="2919412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960" tIns="47160" rIns="93960" bIns="47160" anchor="b"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E97B1C78-ABCA-43CB-BA9F-7A64FB1988F9}" type="slidenum">
              <a:rPr kumimoji="0" lang="en-GB" altLang="el-G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icrosoft YaHei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36</a:t>
            </a:fld>
            <a:endParaRPr kumimoji="0" lang="en-GB" altLang="el-G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6759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788" y="739775"/>
            <a:ext cx="6583362" cy="37036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7593" name="Text Box 7"/>
          <p:cNvSpPr txBox="1">
            <a:spLocks noChangeArrowheads="1"/>
          </p:cNvSpPr>
          <p:nvPr/>
        </p:nvSpPr>
        <p:spPr bwMode="auto">
          <a:xfrm>
            <a:off x="898525" y="4686300"/>
            <a:ext cx="4940300" cy="4441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354665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5769E6AB-1CBC-44BA-A0DF-F00443C23EC9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Segoe UI" pitchFamily="34" charset="0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37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3814763" y="9372600"/>
            <a:ext cx="2871787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BF8CB733-EDDD-4718-8721-A0786B3976E3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37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8" name="Text Box 2"/>
          <p:cNvSpPr txBox="1">
            <a:spLocks noChangeArrowheads="1"/>
          </p:cNvSpPr>
          <p:nvPr/>
        </p:nvSpPr>
        <p:spPr bwMode="auto">
          <a:xfrm>
            <a:off x="3814763" y="9372600"/>
            <a:ext cx="2874962" cy="44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A14A4C55-ED21-49FF-85CC-6C4EEAB8CF88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37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9" name="Text Box 3"/>
          <p:cNvSpPr txBox="1">
            <a:spLocks noChangeArrowheads="1"/>
          </p:cNvSpPr>
          <p:nvPr/>
        </p:nvSpPr>
        <p:spPr bwMode="auto">
          <a:xfrm>
            <a:off x="3814763" y="9372600"/>
            <a:ext cx="2887662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275788E-22E1-418C-8E51-ADF0BDC3BA4C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37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0" name="Text Box 4"/>
          <p:cNvSpPr txBox="1">
            <a:spLocks noChangeArrowheads="1"/>
          </p:cNvSpPr>
          <p:nvPr/>
        </p:nvSpPr>
        <p:spPr bwMode="auto">
          <a:xfrm>
            <a:off x="3814763" y="9372600"/>
            <a:ext cx="2908300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FAB7126-C1BB-4FF2-80AE-5B1A41732ACE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37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1" name="Text Box 5"/>
          <p:cNvSpPr txBox="1">
            <a:spLocks noChangeArrowheads="1"/>
          </p:cNvSpPr>
          <p:nvPr/>
        </p:nvSpPr>
        <p:spPr bwMode="auto">
          <a:xfrm>
            <a:off x="3817938" y="9378950"/>
            <a:ext cx="2919412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960" tIns="47160" rIns="93960" bIns="47160" anchor="b"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E97B1C78-ABCA-43CB-BA9F-7A64FB1988F9}" type="slidenum">
              <a:rPr kumimoji="0" lang="en-GB" altLang="el-G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icrosoft YaHei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37</a:t>
            </a:fld>
            <a:endParaRPr kumimoji="0" lang="en-GB" altLang="el-G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6759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788" y="739775"/>
            <a:ext cx="6583362" cy="37036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7593" name="Text Box 7"/>
          <p:cNvSpPr txBox="1">
            <a:spLocks noChangeArrowheads="1"/>
          </p:cNvSpPr>
          <p:nvPr/>
        </p:nvSpPr>
        <p:spPr bwMode="auto">
          <a:xfrm>
            <a:off x="898525" y="4686300"/>
            <a:ext cx="4940300" cy="4441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844778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5769E6AB-1CBC-44BA-A0DF-F00443C23EC9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Segoe UI" pitchFamily="34" charset="0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38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3814763" y="9372600"/>
            <a:ext cx="2871787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BF8CB733-EDDD-4718-8721-A0786B3976E3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38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8" name="Text Box 2"/>
          <p:cNvSpPr txBox="1">
            <a:spLocks noChangeArrowheads="1"/>
          </p:cNvSpPr>
          <p:nvPr/>
        </p:nvSpPr>
        <p:spPr bwMode="auto">
          <a:xfrm>
            <a:off x="3814763" y="9372600"/>
            <a:ext cx="2874962" cy="44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A14A4C55-ED21-49FF-85CC-6C4EEAB8CF88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38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9" name="Text Box 3"/>
          <p:cNvSpPr txBox="1">
            <a:spLocks noChangeArrowheads="1"/>
          </p:cNvSpPr>
          <p:nvPr/>
        </p:nvSpPr>
        <p:spPr bwMode="auto">
          <a:xfrm>
            <a:off x="3814763" y="9372600"/>
            <a:ext cx="2887662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275788E-22E1-418C-8E51-ADF0BDC3BA4C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38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0" name="Text Box 4"/>
          <p:cNvSpPr txBox="1">
            <a:spLocks noChangeArrowheads="1"/>
          </p:cNvSpPr>
          <p:nvPr/>
        </p:nvSpPr>
        <p:spPr bwMode="auto">
          <a:xfrm>
            <a:off x="3814763" y="9372600"/>
            <a:ext cx="2908300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FAB7126-C1BB-4FF2-80AE-5B1A41732ACE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38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1" name="Text Box 5"/>
          <p:cNvSpPr txBox="1">
            <a:spLocks noChangeArrowheads="1"/>
          </p:cNvSpPr>
          <p:nvPr/>
        </p:nvSpPr>
        <p:spPr bwMode="auto">
          <a:xfrm>
            <a:off x="3817938" y="9378950"/>
            <a:ext cx="2919412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960" tIns="47160" rIns="93960" bIns="47160" anchor="b"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E97B1C78-ABCA-43CB-BA9F-7A64FB1988F9}" type="slidenum">
              <a:rPr kumimoji="0" lang="en-GB" altLang="el-G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icrosoft YaHei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38</a:t>
            </a:fld>
            <a:endParaRPr kumimoji="0" lang="en-GB" altLang="el-G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6759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788" y="739775"/>
            <a:ext cx="6583362" cy="37036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7593" name="Text Box 7"/>
          <p:cNvSpPr txBox="1">
            <a:spLocks noChangeArrowheads="1"/>
          </p:cNvSpPr>
          <p:nvPr/>
        </p:nvSpPr>
        <p:spPr bwMode="auto">
          <a:xfrm>
            <a:off x="898525" y="4686300"/>
            <a:ext cx="4940300" cy="4441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878485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5769E6AB-1CBC-44BA-A0DF-F00443C23EC9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Segoe UI" pitchFamily="34" charset="0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39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3814763" y="9372600"/>
            <a:ext cx="2871787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BF8CB733-EDDD-4718-8721-A0786B3976E3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39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8" name="Text Box 2"/>
          <p:cNvSpPr txBox="1">
            <a:spLocks noChangeArrowheads="1"/>
          </p:cNvSpPr>
          <p:nvPr/>
        </p:nvSpPr>
        <p:spPr bwMode="auto">
          <a:xfrm>
            <a:off x="3814763" y="9372600"/>
            <a:ext cx="2874962" cy="44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A14A4C55-ED21-49FF-85CC-6C4EEAB8CF88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39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9" name="Text Box 3"/>
          <p:cNvSpPr txBox="1">
            <a:spLocks noChangeArrowheads="1"/>
          </p:cNvSpPr>
          <p:nvPr/>
        </p:nvSpPr>
        <p:spPr bwMode="auto">
          <a:xfrm>
            <a:off x="3814763" y="9372600"/>
            <a:ext cx="2887662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275788E-22E1-418C-8E51-ADF0BDC3BA4C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39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0" name="Text Box 4"/>
          <p:cNvSpPr txBox="1">
            <a:spLocks noChangeArrowheads="1"/>
          </p:cNvSpPr>
          <p:nvPr/>
        </p:nvSpPr>
        <p:spPr bwMode="auto">
          <a:xfrm>
            <a:off x="3814763" y="9372600"/>
            <a:ext cx="2908300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FAB7126-C1BB-4FF2-80AE-5B1A41732ACE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39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1" name="Text Box 5"/>
          <p:cNvSpPr txBox="1">
            <a:spLocks noChangeArrowheads="1"/>
          </p:cNvSpPr>
          <p:nvPr/>
        </p:nvSpPr>
        <p:spPr bwMode="auto">
          <a:xfrm>
            <a:off x="3817938" y="9378950"/>
            <a:ext cx="2919412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960" tIns="47160" rIns="93960" bIns="47160" anchor="b"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E97B1C78-ABCA-43CB-BA9F-7A64FB1988F9}" type="slidenum">
              <a:rPr kumimoji="0" lang="en-GB" altLang="el-G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icrosoft YaHei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39</a:t>
            </a:fld>
            <a:endParaRPr kumimoji="0" lang="en-GB" altLang="el-G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6759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788" y="739775"/>
            <a:ext cx="6583362" cy="37036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7593" name="Text Box 7"/>
          <p:cNvSpPr txBox="1">
            <a:spLocks noChangeArrowheads="1"/>
          </p:cNvSpPr>
          <p:nvPr/>
        </p:nvSpPr>
        <p:spPr bwMode="auto">
          <a:xfrm>
            <a:off x="898525" y="4686300"/>
            <a:ext cx="4940300" cy="4441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264548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5769E6AB-1CBC-44BA-A0DF-F00443C23EC9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Segoe UI" pitchFamily="34" charset="0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40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3814763" y="9372600"/>
            <a:ext cx="2871787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BF8CB733-EDDD-4718-8721-A0786B3976E3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40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8" name="Text Box 2"/>
          <p:cNvSpPr txBox="1">
            <a:spLocks noChangeArrowheads="1"/>
          </p:cNvSpPr>
          <p:nvPr/>
        </p:nvSpPr>
        <p:spPr bwMode="auto">
          <a:xfrm>
            <a:off x="3814763" y="9372600"/>
            <a:ext cx="2874962" cy="44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A14A4C55-ED21-49FF-85CC-6C4EEAB8CF88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40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9" name="Text Box 3"/>
          <p:cNvSpPr txBox="1">
            <a:spLocks noChangeArrowheads="1"/>
          </p:cNvSpPr>
          <p:nvPr/>
        </p:nvSpPr>
        <p:spPr bwMode="auto">
          <a:xfrm>
            <a:off x="3814763" y="9372600"/>
            <a:ext cx="2887662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275788E-22E1-418C-8E51-ADF0BDC3BA4C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40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0" name="Text Box 4"/>
          <p:cNvSpPr txBox="1">
            <a:spLocks noChangeArrowheads="1"/>
          </p:cNvSpPr>
          <p:nvPr/>
        </p:nvSpPr>
        <p:spPr bwMode="auto">
          <a:xfrm>
            <a:off x="3814763" y="9372600"/>
            <a:ext cx="2908300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FAB7126-C1BB-4FF2-80AE-5B1A41732ACE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40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1" name="Text Box 5"/>
          <p:cNvSpPr txBox="1">
            <a:spLocks noChangeArrowheads="1"/>
          </p:cNvSpPr>
          <p:nvPr/>
        </p:nvSpPr>
        <p:spPr bwMode="auto">
          <a:xfrm>
            <a:off x="3817938" y="9378950"/>
            <a:ext cx="2919412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960" tIns="47160" rIns="93960" bIns="47160" anchor="b"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E97B1C78-ABCA-43CB-BA9F-7A64FB1988F9}" type="slidenum">
              <a:rPr kumimoji="0" lang="en-GB" altLang="el-G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icrosoft YaHei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40</a:t>
            </a:fld>
            <a:endParaRPr kumimoji="0" lang="en-GB" altLang="el-G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6759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788" y="739775"/>
            <a:ext cx="6583362" cy="37036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7593" name="Text Box 7"/>
          <p:cNvSpPr txBox="1">
            <a:spLocks noChangeArrowheads="1"/>
          </p:cNvSpPr>
          <p:nvPr/>
        </p:nvSpPr>
        <p:spPr bwMode="auto">
          <a:xfrm>
            <a:off x="898525" y="4686300"/>
            <a:ext cx="4940300" cy="4441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275258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5769E6AB-1CBC-44BA-A0DF-F00443C23EC9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Segoe UI" pitchFamily="34" charset="0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41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3814763" y="9372600"/>
            <a:ext cx="2871787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BF8CB733-EDDD-4718-8721-A0786B3976E3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41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8" name="Text Box 2"/>
          <p:cNvSpPr txBox="1">
            <a:spLocks noChangeArrowheads="1"/>
          </p:cNvSpPr>
          <p:nvPr/>
        </p:nvSpPr>
        <p:spPr bwMode="auto">
          <a:xfrm>
            <a:off x="3814763" y="9372600"/>
            <a:ext cx="2874962" cy="44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A14A4C55-ED21-49FF-85CC-6C4EEAB8CF88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41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9" name="Text Box 3"/>
          <p:cNvSpPr txBox="1">
            <a:spLocks noChangeArrowheads="1"/>
          </p:cNvSpPr>
          <p:nvPr/>
        </p:nvSpPr>
        <p:spPr bwMode="auto">
          <a:xfrm>
            <a:off x="3814763" y="9372600"/>
            <a:ext cx="2887662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275788E-22E1-418C-8E51-ADF0BDC3BA4C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41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0" name="Text Box 4"/>
          <p:cNvSpPr txBox="1">
            <a:spLocks noChangeArrowheads="1"/>
          </p:cNvSpPr>
          <p:nvPr/>
        </p:nvSpPr>
        <p:spPr bwMode="auto">
          <a:xfrm>
            <a:off x="3814763" y="9372600"/>
            <a:ext cx="2908300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FAB7126-C1BB-4FF2-80AE-5B1A41732ACE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41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1" name="Text Box 5"/>
          <p:cNvSpPr txBox="1">
            <a:spLocks noChangeArrowheads="1"/>
          </p:cNvSpPr>
          <p:nvPr/>
        </p:nvSpPr>
        <p:spPr bwMode="auto">
          <a:xfrm>
            <a:off x="3817938" y="9378950"/>
            <a:ext cx="2919412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960" tIns="47160" rIns="93960" bIns="47160" anchor="b"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E97B1C78-ABCA-43CB-BA9F-7A64FB1988F9}" type="slidenum">
              <a:rPr kumimoji="0" lang="en-GB" altLang="el-G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icrosoft YaHei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41</a:t>
            </a:fld>
            <a:endParaRPr kumimoji="0" lang="en-GB" altLang="el-G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6759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788" y="739775"/>
            <a:ext cx="6583362" cy="37036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7593" name="Text Box 7"/>
          <p:cNvSpPr txBox="1">
            <a:spLocks noChangeArrowheads="1"/>
          </p:cNvSpPr>
          <p:nvPr/>
        </p:nvSpPr>
        <p:spPr bwMode="auto">
          <a:xfrm>
            <a:off x="898525" y="4686300"/>
            <a:ext cx="4940300" cy="4441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2" name="Θέση σημειώσεων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11634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09A0AFEE-BD3C-4FC9-8F28-45A031F493B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85347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4152399-5EB6-498A-AE13-261902881838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85348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4EF9B3B-B82A-4FF2-8F80-1633EC6280EE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85349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69D1E576-5A74-49F4-98B6-071AAF1818A2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85350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74E742DC-46D7-4D77-A707-083D145A0240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85351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EE59F08F-C30F-425E-9C39-A7B92AB544A9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5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8535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53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85354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51368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5769E6AB-1CBC-44BA-A0DF-F00443C23EC9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Segoe UI" pitchFamily="34" charset="0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42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3814763" y="9372600"/>
            <a:ext cx="2871787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BF8CB733-EDDD-4718-8721-A0786B3976E3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42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8" name="Text Box 2"/>
          <p:cNvSpPr txBox="1">
            <a:spLocks noChangeArrowheads="1"/>
          </p:cNvSpPr>
          <p:nvPr/>
        </p:nvSpPr>
        <p:spPr bwMode="auto">
          <a:xfrm>
            <a:off x="3814763" y="9372600"/>
            <a:ext cx="2874962" cy="44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A14A4C55-ED21-49FF-85CC-6C4EEAB8CF88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42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9" name="Text Box 3"/>
          <p:cNvSpPr txBox="1">
            <a:spLocks noChangeArrowheads="1"/>
          </p:cNvSpPr>
          <p:nvPr/>
        </p:nvSpPr>
        <p:spPr bwMode="auto">
          <a:xfrm>
            <a:off x="3814763" y="9372600"/>
            <a:ext cx="2887662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275788E-22E1-418C-8E51-ADF0BDC3BA4C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42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0" name="Text Box 4"/>
          <p:cNvSpPr txBox="1">
            <a:spLocks noChangeArrowheads="1"/>
          </p:cNvSpPr>
          <p:nvPr/>
        </p:nvSpPr>
        <p:spPr bwMode="auto">
          <a:xfrm>
            <a:off x="3814763" y="9372600"/>
            <a:ext cx="2908300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FAB7126-C1BB-4FF2-80AE-5B1A41732ACE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42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1" name="Text Box 5"/>
          <p:cNvSpPr txBox="1">
            <a:spLocks noChangeArrowheads="1"/>
          </p:cNvSpPr>
          <p:nvPr/>
        </p:nvSpPr>
        <p:spPr bwMode="auto">
          <a:xfrm>
            <a:off x="3817938" y="9378950"/>
            <a:ext cx="2919412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960" tIns="47160" rIns="93960" bIns="47160" anchor="b"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E97B1C78-ABCA-43CB-BA9F-7A64FB1988F9}" type="slidenum">
              <a:rPr kumimoji="0" lang="en-GB" altLang="el-G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icrosoft YaHei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42</a:t>
            </a:fld>
            <a:endParaRPr kumimoji="0" lang="en-GB" altLang="el-G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6759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788" y="739775"/>
            <a:ext cx="6583362" cy="37036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7593" name="Text Box 7"/>
          <p:cNvSpPr txBox="1">
            <a:spLocks noChangeArrowheads="1"/>
          </p:cNvSpPr>
          <p:nvPr/>
        </p:nvSpPr>
        <p:spPr bwMode="auto">
          <a:xfrm>
            <a:off x="898525" y="4686300"/>
            <a:ext cx="4940300" cy="4441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415544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605F4EFB-24F1-4918-AFBD-8D62E7AD7C5A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Segoe UI" pitchFamily="34" charset="0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43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3814763" y="9372600"/>
            <a:ext cx="2871787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9CE61D2E-A5F3-4DFA-AB6F-053ABBFC9C6B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43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3814763" y="9372600"/>
            <a:ext cx="2874962" cy="44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C044BC7C-8EC7-4E96-83FC-1B9D8D088B37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43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3814763" y="9372600"/>
            <a:ext cx="2882900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3814763" y="9372600"/>
            <a:ext cx="2887662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8199" name="Text Box 5"/>
          <p:cNvSpPr txBox="1">
            <a:spLocks noChangeArrowheads="1"/>
          </p:cNvSpPr>
          <p:nvPr/>
        </p:nvSpPr>
        <p:spPr bwMode="auto">
          <a:xfrm>
            <a:off x="3814763" y="9372600"/>
            <a:ext cx="2908300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3817938" y="9378950"/>
            <a:ext cx="2919412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8201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788" y="739775"/>
            <a:ext cx="6583362" cy="37036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898525" y="4686300"/>
            <a:ext cx="4940300" cy="4441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674784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5769E6AB-1CBC-44BA-A0DF-F00443C23EC9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Segoe UI" pitchFamily="34" charset="0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44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3814763" y="9372600"/>
            <a:ext cx="2871787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BF8CB733-EDDD-4718-8721-A0786B3976E3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44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8" name="Text Box 2"/>
          <p:cNvSpPr txBox="1">
            <a:spLocks noChangeArrowheads="1"/>
          </p:cNvSpPr>
          <p:nvPr/>
        </p:nvSpPr>
        <p:spPr bwMode="auto">
          <a:xfrm>
            <a:off x="3814763" y="9372600"/>
            <a:ext cx="2874962" cy="44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A14A4C55-ED21-49FF-85CC-6C4EEAB8CF88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44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9" name="Text Box 3"/>
          <p:cNvSpPr txBox="1">
            <a:spLocks noChangeArrowheads="1"/>
          </p:cNvSpPr>
          <p:nvPr/>
        </p:nvSpPr>
        <p:spPr bwMode="auto">
          <a:xfrm>
            <a:off x="3814763" y="9372600"/>
            <a:ext cx="2887662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275788E-22E1-418C-8E51-ADF0BDC3BA4C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44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0" name="Text Box 4"/>
          <p:cNvSpPr txBox="1">
            <a:spLocks noChangeArrowheads="1"/>
          </p:cNvSpPr>
          <p:nvPr/>
        </p:nvSpPr>
        <p:spPr bwMode="auto">
          <a:xfrm>
            <a:off x="3814763" y="9372600"/>
            <a:ext cx="2908300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FAB7126-C1BB-4FF2-80AE-5B1A41732ACE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44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1" name="Text Box 5"/>
          <p:cNvSpPr txBox="1">
            <a:spLocks noChangeArrowheads="1"/>
          </p:cNvSpPr>
          <p:nvPr/>
        </p:nvSpPr>
        <p:spPr bwMode="auto">
          <a:xfrm>
            <a:off x="3817938" y="9378950"/>
            <a:ext cx="2919412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960" tIns="47160" rIns="93960" bIns="47160" anchor="b"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E97B1C78-ABCA-43CB-BA9F-7A64FB1988F9}" type="slidenum">
              <a:rPr kumimoji="0" lang="en-GB" altLang="el-G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icrosoft YaHei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44</a:t>
            </a:fld>
            <a:endParaRPr kumimoji="0" lang="en-GB" altLang="el-G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6759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788" y="739775"/>
            <a:ext cx="6583362" cy="37036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7593" name="Text Box 7"/>
          <p:cNvSpPr txBox="1">
            <a:spLocks noChangeArrowheads="1"/>
          </p:cNvSpPr>
          <p:nvPr/>
        </p:nvSpPr>
        <p:spPr bwMode="auto">
          <a:xfrm>
            <a:off x="898525" y="4686300"/>
            <a:ext cx="4940300" cy="4441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067566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605F4EFB-24F1-4918-AFBD-8D62E7AD7C5A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Segoe UI" pitchFamily="34" charset="0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45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8195" name="Text Box 1"/>
          <p:cNvSpPr txBox="1">
            <a:spLocks noChangeArrowheads="1"/>
          </p:cNvSpPr>
          <p:nvPr/>
        </p:nvSpPr>
        <p:spPr bwMode="auto">
          <a:xfrm>
            <a:off x="3814763" y="9372600"/>
            <a:ext cx="2871787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9CE61D2E-A5F3-4DFA-AB6F-053ABBFC9C6B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45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8196" name="Text Box 2"/>
          <p:cNvSpPr txBox="1">
            <a:spLocks noChangeArrowheads="1"/>
          </p:cNvSpPr>
          <p:nvPr/>
        </p:nvSpPr>
        <p:spPr bwMode="auto">
          <a:xfrm>
            <a:off x="3814763" y="9372600"/>
            <a:ext cx="2874962" cy="44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C044BC7C-8EC7-4E96-83FC-1B9D8D088B37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45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8197" name="Text Box 3"/>
          <p:cNvSpPr txBox="1">
            <a:spLocks noChangeArrowheads="1"/>
          </p:cNvSpPr>
          <p:nvPr/>
        </p:nvSpPr>
        <p:spPr bwMode="auto">
          <a:xfrm>
            <a:off x="3814763" y="9372600"/>
            <a:ext cx="2882900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8198" name="Text Box 4"/>
          <p:cNvSpPr txBox="1">
            <a:spLocks noChangeArrowheads="1"/>
          </p:cNvSpPr>
          <p:nvPr/>
        </p:nvSpPr>
        <p:spPr bwMode="auto">
          <a:xfrm>
            <a:off x="3814763" y="9372600"/>
            <a:ext cx="2887662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8199" name="Text Box 5"/>
          <p:cNvSpPr txBox="1">
            <a:spLocks noChangeArrowheads="1"/>
          </p:cNvSpPr>
          <p:nvPr/>
        </p:nvSpPr>
        <p:spPr bwMode="auto">
          <a:xfrm>
            <a:off x="3814763" y="9372600"/>
            <a:ext cx="2908300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8200" name="Text Box 6"/>
          <p:cNvSpPr txBox="1">
            <a:spLocks noChangeArrowheads="1"/>
          </p:cNvSpPr>
          <p:nvPr/>
        </p:nvSpPr>
        <p:spPr bwMode="auto">
          <a:xfrm>
            <a:off x="3817938" y="9378950"/>
            <a:ext cx="2919412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8201" name="Rectangle 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788" y="739775"/>
            <a:ext cx="6583362" cy="37036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202" name="Text Box 8"/>
          <p:cNvSpPr txBox="1">
            <a:spLocks noChangeArrowheads="1"/>
          </p:cNvSpPr>
          <p:nvPr/>
        </p:nvSpPr>
        <p:spPr bwMode="auto">
          <a:xfrm>
            <a:off x="898525" y="4686300"/>
            <a:ext cx="4940300" cy="4441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45540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5769E6AB-1CBC-44BA-A0DF-F00443C23EC9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Segoe UI" pitchFamily="34" charset="0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46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3814763" y="9372600"/>
            <a:ext cx="2871787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BF8CB733-EDDD-4718-8721-A0786B3976E3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46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8" name="Text Box 2"/>
          <p:cNvSpPr txBox="1">
            <a:spLocks noChangeArrowheads="1"/>
          </p:cNvSpPr>
          <p:nvPr/>
        </p:nvSpPr>
        <p:spPr bwMode="auto">
          <a:xfrm>
            <a:off x="3814763" y="9372600"/>
            <a:ext cx="2874962" cy="44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A14A4C55-ED21-49FF-85CC-6C4EEAB8CF88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46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9" name="Text Box 3"/>
          <p:cNvSpPr txBox="1">
            <a:spLocks noChangeArrowheads="1"/>
          </p:cNvSpPr>
          <p:nvPr/>
        </p:nvSpPr>
        <p:spPr bwMode="auto">
          <a:xfrm>
            <a:off x="3814763" y="9372600"/>
            <a:ext cx="2887662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275788E-22E1-418C-8E51-ADF0BDC3BA4C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46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0" name="Text Box 4"/>
          <p:cNvSpPr txBox="1">
            <a:spLocks noChangeArrowheads="1"/>
          </p:cNvSpPr>
          <p:nvPr/>
        </p:nvSpPr>
        <p:spPr bwMode="auto">
          <a:xfrm>
            <a:off x="3814763" y="9372600"/>
            <a:ext cx="2908300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FAB7126-C1BB-4FF2-80AE-5B1A41732ACE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46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1" name="Text Box 5"/>
          <p:cNvSpPr txBox="1">
            <a:spLocks noChangeArrowheads="1"/>
          </p:cNvSpPr>
          <p:nvPr/>
        </p:nvSpPr>
        <p:spPr bwMode="auto">
          <a:xfrm>
            <a:off x="3817938" y="9378950"/>
            <a:ext cx="2919412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960" tIns="47160" rIns="93960" bIns="47160" anchor="b"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E97B1C78-ABCA-43CB-BA9F-7A64FB1988F9}" type="slidenum">
              <a:rPr kumimoji="0" lang="en-GB" altLang="el-G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icrosoft YaHei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46</a:t>
            </a:fld>
            <a:endParaRPr kumimoji="0" lang="en-GB" altLang="el-G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6759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788" y="739775"/>
            <a:ext cx="6583362" cy="37036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7593" name="Text Box 7"/>
          <p:cNvSpPr txBox="1">
            <a:spLocks noChangeArrowheads="1"/>
          </p:cNvSpPr>
          <p:nvPr/>
        </p:nvSpPr>
        <p:spPr bwMode="auto">
          <a:xfrm>
            <a:off x="898525" y="4686300"/>
            <a:ext cx="4940300" cy="4441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659231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5769E6AB-1CBC-44BA-A0DF-F00443C23EC9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Segoe UI" pitchFamily="34" charset="0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47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3814763" y="9372600"/>
            <a:ext cx="2871787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BF8CB733-EDDD-4718-8721-A0786B3976E3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47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8" name="Text Box 2"/>
          <p:cNvSpPr txBox="1">
            <a:spLocks noChangeArrowheads="1"/>
          </p:cNvSpPr>
          <p:nvPr/>
        </p:nvSpPr>
        <p:spPr bwMode="auto">
          <a:xfrm>
            <a:off x="3814763" y="9372600"/>
            <a:ext cx="2874962" cy="44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A14A4C55-ED21-49FF-85CC-6C4EEAB8CF88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47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9" name="Text Box 3"/>
          <p:cNvSpPr txBox="1">
            <a:spLocks noChangeArrowheads="1"/>
          </p:cNvSpPr>
          <p:nvPr/>
        </p:nvSpPr>
        <p:spPr bwMode="auto">
          <a:xfrm>
            <a:off x="3814763" y="9372600"/>
            <a:ext cx="2887662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275788E-22E1-418C-8E51-ADF0BDC3BA4C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47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0" name="Text Box 4"/>
          <p:cNvSpPr txBox="1">
            <a:spLocks noChangeArrowheads="1"/>
          </p:cNvSpPr>
          <p:nvPr/>
        </p:nvSpPr>
        <p:spPr bwMode="auto">
          <a:xfrm>
            <a:off x="3814763" y="9372600"/>
            <a:ext cx="2908300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FAB7126-C1BB-4FF2-80AE-5B1A41732ACE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47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1" name="Text Box 5"/>
          <p:cNvSpPr txBox="1">
            <a:spLocks noChangeArrowheads="1"/>
          </p:cNvSpPr>
          <p:nvPr/>
        </p:nvSpPr>
        <p:spPr bwMode="auto">
          <a:xfrm>
            <a:off x="3817938" y="9378950"/>
            <a:ext cx="2919412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960" tIns="47160" rIns="93960" bIns="47160" anchor="b"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E97B1C78-ABCA-43CB-BA9F-7A64FB1988F9}" type="slidenum">
              <a:rPr kumimoji="0" lang="en-GB" altLang="el-G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icrosoft YaHei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47</a:t>
            </a:fld>
            <a:endParaRPr kumimoji="0" lang="en-GB" altLang="el-G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6759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788" y="739775"/>
            <a:ext cx="6583362" cy="37036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7593" name="Text Box 7"/>
          <p:cNvSpPr txBox="1">
            <a:spLocks noChangeArrowheads="1"/>
          </p:cNvSpPr>
          <p:nvPr/>
        </p:nvSpPr>
        <p:spPr bwMode="auto">
          <a:xfrm>
            <a:off x="898525" y="4686300"/>
            <a:ext cx="4940300" cy="4441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701323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5769E6AB-1CBC-44BA-A0DF-F00443C23EC9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Segoe UI" pitchFamily="34" charset="0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48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3814763" y="9372600"/>
            <a:ext cx="2871787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BF8CB733-EDDD-4718-8721-A0786B3976E3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48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8" name="Text Box 2"/>
          <p:cNvSpPr txBox="1">
            <a:spLocks noChangeArrowheads="1"/>
          </p:cNvSpPr>
          <p:nvPr/>
        </p:nvSpPr>
        <p:spPr bwMode="auto">
          <a:xfrm>
            <a:off x="3814763" y="9372600"/>
            <a:ext cx="2874962" cy="44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A14A4C55-ED21-49FF-85CC-6C4EEAB8CF88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48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9" name="Text Box 3"/>
          <p:cNvSpPr txBox="1">
            <a:spLocks noChangeArrowheads="1"/>
          </p:cNvSpPr>
          <p:nvPr/>
        </p:nvSpPr>
        <p:spPr bwMode="auto">
          <a:xfrm>
            <a:off x="3814763" y="9372600"/>
            <a:ext cx="2887662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275788E-22E1-418C-8E51-ADF0BDC3BA4C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48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0" name="Text Box 4"/>
          <p:cNvSpPr txBox="1">
            <a:spLocks noChangeArrowheads="1"/>
          </p:cNvSpPr>
          <p:nvPr/>
        </p:nvSpPr>
        <p:spPr bwMode="auto">
          <a:xfrm>
            <a:off x="3814763" y="9372600"/>
            <a:ext cx="2908300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FAB7126-C1BB-4FF2-80AE-5B1A41732ACE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48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1" name="Text Box 5"/>
          <p:cNvSpPr txBox="1">
            <a:spLocks noChangeArrowheads="1"/>
          </p:cNvSpPr>
          <p:nvPr/>
        </p:nvSpPr>
        <p:spPr bwMode="auto">
          <a:xfrm>
            <a:off x="3817938" y="9378950"/>
            <a:ext cx="2919412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960" tIns="47160" rIns="93960" bIns="47160" anchor="b"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E97B1C78-ABCA-43CB-BA9F-7A64FB1988F9}" type="slidenum">
              <a:rPr kumimoji="0" lang="en-GB" altLang="el-G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icrosoft YaHei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48</a:t>
            </a:fld>
            <a:endParaRPr kumimoji="0" lang="en-GB" altLang="el-G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6759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788" y="739775"/>
            <a:ext cx="6583362" cy="37036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7593" name="Text Box 7"/>
          <p:cNvSpPr txBox="1">
            <a:spLocks noChangeArrowheads="1"/>
          </p:cNvSpPr>
          <p:nvPr/>
        </p:nvSpPr>
        <p:spPr bwMode="auto">
          <a:xfrm>
            <a:off x="898525" y="4686300"/>
            <a:ext cx="4940300" cy="4441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350602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5769E6AB-1CBC-44BA-A0DF-F00443C23EC9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Segoe UI" pitchFamily="34" charset="0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49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3814763" y="9372600"/>
            <a:ext cx="2871787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BF8CB733-EDDD-4718-8721-A0786B3976E3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49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8" name="Text Box 2"/>
          <p:cNvSpPr txBox="1">
            <a:spLocks noChangeArrowheads="1"/>
          </p:cNvSpPr>
          <p:nvPr/>
        </p:nvSpPr>
        <p:spPr bwMode="auto">
          <a:xfrm>
            <a:off x="3814763" y="9372600"/>
            <a:ext cx="2874962" cy="44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A14A4C55-ED21-49FF-85CC-6C4EEAB8CF88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49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9" name="Text Box 3"/>
          <p:cNvSpPr txBox="1">
            <a:spLocks noChangeArrowheads="1"/>
          </p:cNvSpPr>
          <p:nvPr/>
        </p:nvSpPr>
        <p:spPr bwMode="auto">
          <a:xfrm>
            <a:off x="3814763" y="9372600"/>
            <a:ext cx="2887662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275788E-22E1-418C-8E51-ADF0BDC3BA4C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49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0" name="Text Box 4"/>
          <p:cNvSpPr txBox="1">
            <a:spLocks noChangeArrowheads="1"/>
          </p:cNvSpPr>
          <p:nvPr/>
        </p:nvSpPr>
        <p:spPr bwMode="auto">
          <a:xfrm>
            <a:off x="3814763" y="9372600"/>
            <a:ext cx="2908300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FAB7126-C1BB-4FF2-80AE-5B1A41732ACE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49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1" name="Text Box 5"/>
          <p:cNvSpPr txBox="1">
            <a:spLocks noChangeArrowheads="1"/>
          </p:cNvSpPr>
          <p:nvPr/>
        </p:nvSpPr>
        <p:spPr bwMode="auto">
          <a:xfrm>
            <a:off x="3817938" y="9378950"/>
            <a:ext cx="2919412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960" tIns="47160" rIns="93960" bIns="47160" anchor="b"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E97B1C78-ABCA-43CB-BA9F-7A64FB1988F9}" type="slidenum">
              <a:rPr kumimoji="0" lang="en-GB" altLang="el-G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icrosoft YaHei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49</a:t>
            </a:fld>
            <a:endParaRPr kumimoji="0" lang="en-GB" altLang="el-G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6759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788" y="739775"/>
            <a:ext cx="6583362" cy="37036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7593" name="Text Box 7"/>
          <p:cNvSpPr txBox="1">
            <a:spLocks noChangeArrowheads="1"/>
          </p:cNvSpPr>
          <p:nvPr/>
        </p:nvSpPr>
        <p:spPr bwMode="auto">
          <a:xfrm>
            <a:off x="898525" y="4686300"/>
            <a:ext cx="4940300" cy="4441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811112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5769E6AB-1CBC-44BA-A0DF-F00443C23EC9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Segoe UI" pitchFamily="34" charset="0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50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67587" name="Text Box 1"/>
          <p:cNvSpPr txBox="1">
            <a:spLocks noChangeArrowheads="1"/>
          </p:cNvSpPr>
          <p:nvPr/>
        </p:nvSpPr>
        <p:spPr bwMode="auto">
          <a:xfrm>
            <a:off x="3814763" y="9372600"/>
            <a:ext cx="2871787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BF8CB733-EDDD-4718-8721-A0786B3976E3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50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8" name="Text Box 2"/>
          <p:cNvSpPr txBox="1">
            <a:spLocks noChangeArrowheads="1"/>
          </p:cNvSpPr>
          <p:nvPr/>
        </p:nvSpPr>
        <p:spPr bwMode="auto">
          <a:xfrm>
            <a:off x="3814763" y="9372600"/>
            <a:ext cx="2874962" cy="44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4313" marR="0" lvl="0" indent="-16510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4313" algn="l"/>
                <a:tab pos="661988" algn="l"/>
                <a:tab pos="1111250" algn="l"/>
                <a:tab pos="1560513" algn="l"/>
                <a:tab pos="2009775" algn="l"/>
                <a:tab pos="2459038" algn="l"/>
                <a:tab pos="2908300" algn="l"/>
                <a:tab pos="3357563" algn="l"/>
                <a:tab pos="3806825" algn="l"/>
                <a:tab pos="4256088" algn="l"/>
                <a:tab pos="4705350" algn="l"/>
                <a:tab pos="5154613" algn="l"/>
                <a:tab pos="5603875" algn="l"/>
                <a:tab pos="6053138" algn="l"/>
                <a:tab pos="6502400" algn="l"/>
                <a:tab pos="6951663" algn="l"/>
                <a:tab pos="7400925" algn="l"/>
                <a:tab pos="7850188" algn="l"/>
                <a:tab pos="8299450" algn="l"/>
                <a:tab pos="8748713" algn="l"/>
                <a:tab pos="9197975" algn="l"/>
              </a:tabLst>
              <a:defRPr/>
            </a:pPr>
            <a:fld id="{A14A4C55-ED21-49FF-85CC-6C4EEAB8CF88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4313" marR="0" lvl="0" indent="-16510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4313" algn="l"/>
                  <a:tab pos="661988" algn="l"/>
                  <a:tab pos="1111250" algn="l"/>
                  <a:tab pos="1560513" algn="l"/>
                  <a:tab pos="2009775" algn="l"/>
                  <a:tab pos="2459038" algn="l"/>
                  <a:tab pos="2908300" algn="l"/>
                  <a:tab pos="3357563" algn="l"/>
                  <a:tab pos="3806825" algn="l"/>
                  <a:tab pos="4256088" algn="l"/>
                  <a:tab pos="4705350" algn="l"/>
                  <a:tab pos="5154613" algn="l"/>
                  <a:tab pos="5603875" algn="l"/>
                  <a:tab pos="6053138" algn="l"/>
                  <a:tab pos="6502400" algn="l"/>
                  <a:tab pos="6951663" algn="l"/>
                  <a:tab pos="7400925" algn="l"/>
                  <a:tab pos="7850188" algn="l"/>
                  <a:tab pos="8299450" algn="l"/>
                  <a:tab pos="8748713" algn="l"/>
                  <a:tab pos="9197975" algn="l"/>
                </a:tabLst>
                <a:defRPr/>
              </a:pPr>
              <a:t>50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89" name="Text Box 3"/>
          <p:cNvSpPr txBox="1">
            <a:spLocks noChangeArrowheads="1"/>
          </p:cNvSpPr>
          <p:nvPr/>
        </p:nvSpPr>
        <p:spPr bwMode="auto">
          <a:xfrm>
            <a:off x="3814763" y="9372600"/>
            <a:ext cx="2887662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275788E-22E1-418C-8E51-ADF0BDC3BA4C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50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0" name="Text Box 4"/>
          <p:cNvSpPr txBox="1">
            <a:spLocks noChangeArrowheads="1"/>
          </p:cNvSpPr>
          <p:nvPr/>
        </p:nvSpPr>
        <p:spPr bwMode="auto">
          <a:xfrm>
            <a:off x="3814763" y="9372600"/>
            <a:ext cx="2908300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9280" tIns="46440" rIns="89280" bIns="46440" anchor="b"/>
          <a:lstStyle/>
          <a:p>
            <a:pPr marL="215900" marR="0" lvl="0" indent="-166688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45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FAB7126-C1BB-4FF2-80AE-5B1A41732ACE}" type="slidenum">
              <a:rPr kumimoji="0" lang="de-DE" altLang="el-G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Microsoft YaHei" pitchFamily="34" charset="-122"/>
                <a:cs typeface="+mn-cs"/>
              </a:rPr>
              <a:pPr marL="215900" marR="0" lvl="0" indent="-166688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45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50</a:t>
            </a:fld>
            <a:endParaRPr kumimoji="0" lang="de-DE" altLang="el-G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Microsoft YaHei" pitchFamily="34" charset="-122"/>
              <a:cs typeface="+mn-cs"/>
            </a:endParaRPr>
          </a:p>
        </p:txBody>
      </p:sp>
      <p:sp>
        <p:nvSpPr>
          <p:cNvPr id="67591" name="Text Box 5"/>
          <p:cNvSpPr txBox="1">
            <a:spLocks noChangeArrowheads="1"/>
          </p:cNvSpPr>
          <p:nvPr/>
        </p:nvSpPr>
        <p:spPr bwMode="auto">
          <a:xfrm>
            <a:off x="3817938" y="9378950"/>
            <a:ext cx="2919412" cy="48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3960" tIns="47160" rIns="93960" bIns="47160" anchor="b"/>
          <a:lstStyle/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E97B1C78-ABCA-43CB-BA9F-7A64FB1988F9}" type="slidenum">
              <a:rPr kumimoji="0" lang="en-GB" altLang="el-GR" sz="1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icrosoft YaHei" pitchFamily="34" charset="-122"/>
                <a:cs typeface="+mn-cs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50</a:t>
            </a:fld>
            <a:endParaRPr kumimoji="0" lang="en-GB" altLang="el-GR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  <p:sp>
        <p:nvSpPr>
          <p:cNvPr id="6759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788" y="739775"/>
            <a:ext cx="6583362" cy="37036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7593" name="Text Box 7"/>
          <p:cNvSpPr txBox="1">
            <a:spLocks noChangeArrowheads="1"/>
          </p:cNvSpPr>
          <p:nvPr/>
        </p:nvSpPr>
        <p:spPr bwMode="auto">
          <a:xfrm>
            <a:off x="898525" y="4686300"/>
            <a:ext cx="4940300" cy="4441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Microsoft YaHei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9484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8E4F21F-5687-4095-933B-8D6BEDF3B21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93539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43308135-472F-4027-BBE9-DEF29ADDC4BA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93540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DB10842-6FF2-4B29-ACA9-FCDCD189401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3541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3C8FFDE2-EBDD-435D-B627-02698AC47720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3542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CC649E3B-59D1-4F81-9EED-158B3B0DF2A9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6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3543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1161BBA1-4EF8-4C7C-8318-B7E377AAF57D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6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354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45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93546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65391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8E4F21F-5687-4095-933B-8D6BEDF3B211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93539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43308135-472F-4027-BBE9-DEF29ADDC4BA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93540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ADB10842-6FF2-4B29-ACA9-FCDCD189401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3541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3C8FFDE2-EBDD-435D-B627-02698AC47720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3542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CC649E3B-59D1-4F81-9EED-158B3B0DF2A9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7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3543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1161BBA1-4EF8-4C7C-8318-B7E377AAF57D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7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354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45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93546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0867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EA24CA27-A3D5-4568-92DC-618513191429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97635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E21011D-AA53-4D7C-82FA-DD1F7492FE53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97636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F6197ED-FF7B-4FC4-9157-FEBE1EB5745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7637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49E15B7B-8817-4EE8-8647-681FEFD5E06F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7638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77FF81EA-11B1-4699-BF7C-43AB0DD0D1EC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8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7639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0D129AF9-5416-4503-8879-C360462B6FA2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8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764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641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97642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21321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2A77C426-E0CA-459A-AA3C-F487800C373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99683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519E6CAE-9819-49CE-9E22-E45DE3C3E523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199684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DD2EEE85-83D2-4260-9F19-E3D8CA46E355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9685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3618B554-D4FF-4684-AE41-96316E80BE83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9686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F35D7085-860D-4999-BED0-55E7D1BC5B2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9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9687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9B142792-137E-498A-83F0-7141219B2C5C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9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9968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9689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199690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34962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35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CA15C34A-C85C-49E3-A105-B49D54150D12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01731" name="Text Box 1"/>
          <p:cNvSpPr txBox="1">
            <a:spLocks noChangeArrowheads="1"/>
          </p:cNvSpPr>
          <p:nvPr/>
        </p:nvSpPr>
        <p:spPr bwMode="auto">
          <a:xfrm>
            <a:off x="3849688" y="9429750"/>
            <a:ext cx="290671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99A1CD87-71C2-49E4-98F5-301A2BB6B45B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201732" name="Text Box 2"/>
          <p:cNvSpPr txBox="1">
            <a:spLocks noChangeArrowheads="1"/>
          </p:cNvSpPr>
          <p:nvPr/>
        </p:nvSpPr>
        <p:spPr bwMode="auto">
          <a:xfrm>
            <a:off x="3849688" y="9429750"/>
            <a:ext cx="29098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1E481708-C4DA-417D-A219-18BB45CA9574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1733" name="Text Box 3"/>
          <p:cNvSpPr txBox="1">
            <a:spLocks noChangeArrowheads="1"/>
          </p:cNvSpPr>
          <p:nvPr/>
        </p:nvSpPr>
        <p:spPr bwMode="auto">
          <a:xfrm>
            <a:off x="3849688" y="9429750"/>
            <a:ext cx="2914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85EC160C-62D4-4D50-86C8-86D5C0E3FB87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1734" name="Text Box 4"/>
          <p:cNvSpPr txBox="1">
            <a:spLocks noChangeArrowheads="1"/>
          </p:cNvSpPr>
          <p:nvPr/>
        </p:nvSpPr>
        <p:spPr bwMode="auto">
          <a:xfrm>
            <a:off x="3849688" y="9429750"/>
            <a:ext cx="2935287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 marL="215900" indent="-17145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215900" marR="0" lvl="0" indent="-17145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/>
            </a:pPr>
            <a:fld id="{8663C046-8A8B-439E-92D5-7C5ACCE39117}" type="slidenum">
              <a:rPr kumimoji="0" lang="de-DE" altLang="el-G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pPr marL="215900" marR="0" lvl="0" indent="-17145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215900" algn="l"/>
                  <a:tab pos="663575" algn="l"/>
                  <a:tab pos="1112838" algn="l"/>
                  <a:tab pos="1562100" algn="l"/>
                  <a:tab pos="2011363" algn="l"/>
                  <a:tab pos="2460625" algn="l"/>
                  <a:tab pos="2909888" algn="l"/>
                  <a:tab pos="3359150" algn="l"/>
                  <a:tab pos="3808413" algn="l"/>
                  <a:tab pos="4257675" algn="l"/>
                  <a:tab pos="4706938" algn="l"/>
                  <a:tab pos="5156200" algn="l"/>
                  <a:tab pos="5605463" algn="l"/>
                  <a:tab pos="6054725" algn="l"/>
                  <a:tab pos="6503988" algn="l"/>
                  <a:tab pos="6953250" algn="l"/>
                  <a:tab pos="7402513" algn="l"/>
                  <a:tab pos="7851775" algn="l"/>
                  <a:tab pos="8301038" algn="l"/>
                  <a:tab pos="8750300" algn="l"/>
                  <a:tab pos="9199563" algn="l"/>
                </a:tabLst>
                <a:defRPr/>
              </a:pPr>
              <a:t>10</a:t>
            </a:fld>
            <a:endParaRPr kumimoji="0" lang="de-DE" altLang="el-GR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1735" name="Text Box 5"/>
          <p:cNvSpPr txBox="1">
            <a:spLocks noChangeArrowheads="1"/>
          </p:cNvSpPr>
          <p:nvPr/>
        </p:nvSpPr>
        <p:spPr bwMode="auto">
          <a:xfrm>
            <a:off x="3852863" y="9436100"/>
            <a:ext cx="29464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4680" tIns="47520" rIns="94680" bIns="4752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marR="0" lvl="0" indent="0" algn="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E2FF3AE0-8031-44CA-89E7-3891457729D9}" type="slidenum">
              <a:rPr kumimoji="0" lang="en-GB" altLang="el-GR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pPr marL="0" marR="0" lvl="0" indent="0" algn="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10</a:t>
            </a:fld>
            <a:endParaRPr kumimoji="0" lang="en-GB" altLang="el-GR" sz="13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173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3050" cy="37258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1737" name="Text Box 7"/>
          <p:cNvSpPr txBox="1">
            <a:spLocks noChangeArrowheads="1"/>
          </p:cNvSpPr>
          <p:nvPr/>
        </p:nvSpPr>
        <p:spPr bwMode="auto">
          <a:xfrm>
            <a:off x="906463" y="4716463"/>
            <a:ext cx="4986337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01738" name="Text Box 8"/>
          <p:cNvSpPr txBox="1">
            <a:spLocks noChangeArrowheads="1"/>
          </p:cNvSpPr>
          <p:nvPr/>
        </p:nvSpPr>
        <p:spPr bwMode="auto">
          <a:xfrm>
            <a:off x="679450" y="4716463"/>
            <a:ext cx="5427663" cy="445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0" lang="el-GR" altLang="el-GR" sz="20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0306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Ορθογώνιο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3" name="Ορθογώνιο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4" name="Ορθογώνιο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5" name="Ορθογώνιο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6" name="Ορθογώνιο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7" name="Ορθογώνιο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 useBgFill="1">
        <p:nvSpPr>
          <p:cNvPr id="30" name="Στρογγυλεμένο ορθογώνιο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 useBgFill="1">
        <p:nvSpPr>
          <p:cNvPr id="31" name="Στρογγυλεμένο ορθογώνιο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7" name="Ορθογώνιο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10" name="Ορθογώνιο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11" name="Ορθογώνιο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09"/>
            <a:ext cx="11277600" cy="1470025"/>
          </a:xfrm>
        </p:spPr>
        <p:txBody>
          <a:bodyPr rtlCol="0"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 rtlCol="0"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7265116" y="4205288"/>
            <a:ext cx="172720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9043832" y="4206240"/>
            <a:ext cx="1280160" cy="457200"/>
          </a:xfrm>
        </p:spPr>
        <p:txBody>
          <a:bodyPr rtlCol="0"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el-GR" noProof="0" smtClean="0"/>
              <a:t>08/12/2021</a:t>
            </a:r>
            <a:endParaRPr lang="el-GR" noProof="0" dirty="0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 rtlCol="0"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rtl="0"/>
            <a:fld id="{401CF334-2D5C-4859-84A6-CA7E6E43FAEB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</a:lstStyle>
          <a:p>
            <a:pPr lvl="0" rtl="0" eaLnBrk="1" latinLnBrk="0" hangingPunct="1"/>
            <a:r>
              <a:rPr lang="el-GR" noProof="0" smtClean="0"/>
              <a:t>Επεξεργασία στυλ υποδείγματος κειμένου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08/12/2021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0" y="0"/>
            <a:ext cx="12192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Ορθογώνιο 4"/>
          <p:cNvSpPr/>
          <p:nvPr/>
        </p:nvSpPr>
        <p:spPr>
          <a:xfrm flipV="1">
            <a:off x="7213600" y="3810000"/>
            <a:ext cx="49784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>
          <a:xfrm flipV="1">
            <a:off x="7213600" y="3897314"/>
            <a:ext cx="49784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 flipV="1">
            <a:off x="7213600" y="4114801"/>
            <a:ext cx="49784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Ορθογώνιο 9"/>
          <p:cNvSpPr/>
          <p:nvPr/>
        </p:nvSpPr>
        <p:spPr>
          <a:xfrm flipV="1">
            <a:off x="7213601" y="4164013"/>
            <a:ext cx="2620433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Ορθογώνιο 10"/>
          <p:cNvSpPr/>
          <p:nvPr/>
        </p:nvSpPr>
        <p:spPr>
          <a:xfrm flipV="1">
            <a:off x="7213601" y="4198939"/>
            <a:ext cx="2620433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2" name="Στρογγυλεμένο ορθογώνιο 11"/>
          <p:cNvSpPr/>
          <p:nvPr/>
        </p:nvSpPr>
        <p:spPr bwMode="white">
          <a:xfrm>
            <a:off x="7213601" y="3962400"/>
            <a:ext cx="4085167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3" name="Στρογγυλεμένο ορθογώνιο 12"/>
          <p:cNvSpPr/>
          <p:nvPr/>
        </p:nvSpPr>
        <p:spPr bwMode="white">
          <a:xfrm>
            <a:off x="9836151" y="4060826"/>
            <a:ext cx="21336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0" y="3649664"/>
            <a:ext cx="12192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0" y="3675064"/>
            <a:ext cx="12192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Ορθογώνιο 15"/>
          <p:cNvSpPr/>
          <p:nvPr/>
        </p:nvSpPr>
        <p:spPr>
          <a:xfrm flipV="1">
            <a:off x="8551333" y="3643313"/>
            <a:ext cx="3640667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11"/>
            <a:ext cx="11277600" cy="1470025"/>
          </a:xfrm>
        </p:spPr>
        <p:txBody>
          <a:bodyPr rtlCol="0" anchor="b"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48006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0"/>
          </p:nvPr>
        </p:nvSpPr>
        <p:spPr>
          <a:xfrm>
            <a:off x="7264400" y="4205288"/>
            <a:ext cx="1727200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8" name="Θέση ημερομηνίας 27"/>
          <p:cNvSpPr>
            <a:spLocks noGrp="1"/>
          </p:cNvSpPr>
          <p:nvPr>
            <p:ph type="dt" sz="half" idx="11"/>
          </p:nvPr>
        </p:nvSpPr>
        <p:spPr>
          <a:xfrm>
            <a:off x="9044517" y="4206875"/>
            <a:ext cx="1278467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1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 algn="r">
              <a:defRPr sz="135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B271C538-B69C-4C84-9F60-7FC91BE9590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733497"/>
      </p:ext>
    </p:extLst>
  </p:cSld>
  <p:clrMapOvr>
    <a:masterClrMapping/>
  </p:clrMapOvr>
  <p:transition spd="med">
    <p:fade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A23A5-537A-42E7-B0EA-AD62FB0AA29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2985103"/>
      </p:ext>
    </p:extLst>
  </p:cSld>
  <p:clrMapOvr>
    <a:masterClrMapping/>
  </p:clrMapOvr>
  <p:transition spd="med">
    <p:fade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4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3225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/>
          <a:lstStyle>
            <a:lvl1pPr marL="34290" indent="0">
              <a:buNone/>
              <a:defRPr sz="1575" b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D106E-C9E0-4096-8E04-759F84F6A33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07258444"/>
      </p:ext>
    </p:extLst>
  </p:cSld>
  <p:clrMapOvr>
    <a:masterClrMapping/>
  </p:clrMapOvr>
  <p:transition spd="med">
    <p:fade/>
  </p:transition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627D9-26C6-4D8D-9FB8-D8AA7386C72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93289272"/>
      </p:ext>
    </p:extLst>
  </p:cSld>
  <p:clrMapOvr>
    <a:masterClrMapping/>
  </p:clrMapOvr>
  <p:transition spd="med">
    <p:fade/>
  </p:transition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/>
          <a:lstStyle>
            <a:lvl1pPr>
              <a:defRPr sz="3000" b="0" i="0" cap="none" baseline="0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9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4" y="2708519"/>
            <a:ext cx="5389033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7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8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FBA12-BE97-44A7-8FF5-FD5EDB16F29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77631868"/>
      </p:ext>
    </p:extLst>
  </p:cSld>
  <p:clrMapOvr>
    <a:masterClrMapping/>
  </p:clrMapOvr>
  <p:transition spd="med">
    <p:fade/>
  </p:transition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4" name="Θέση ημερομηνίας 2"/>
          <p:cNvSpPr>
            <a:spLocks noGrp="1"/>
          </p:cNvSpPr>
          <p:nvPr>
            <p:ph type="dt" sz="half" idx="11"/>
          </p:nvPr>
        </p:nvSpPr>
        <p:spPr>
          <a:xfrm>
            <a:off x="8777818" y="612775"/>
            <a:ext cx="12763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BD248-EE37-4C42-A3C3-B376ADE2AE2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09643595"/>
      </p:ext>
    </p:extLst>
  </p:cSld>
  <p:clrMapOvr>
    <a:masterClrMapping/>
  </p:clrMapOvr>
  <p:transition spd="med">
    <p:fade/>
  </p:transition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7FB8B-443D-4364-BC00-E16C206D64D0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2797278"/>
      </p:ext>
    </p:extLst>
  </p:cSld>
  <p:clrMapOvr>
    <a:masterClrMapping/>
  </p:clrMapOvr>
  <p:transition spd="med">
    <p:fade/>
  </p:transition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35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9"/>
            <a:ext cx="6803136" cy="58050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9"/>
            <a:ext cx="4511040" cy="4580573"/>
          </a:xfrm>
        </p:spPr>
        <p:txBody>
          <a:bodyPr/>
          <a:lstStyle>
            <a:lvl1pPr marL="6858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CEB17-3A50-4A7F-B63B-46F9A0BF8A8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34532425"/>
      </p:ext>
    </p:extLst>
  </p:cSld>
  <p:clrMapOvr>
    <a:masterClrMapping/>
  </p:clrMapOvr>
  <p:transition spd="med">
    <p:fade/>
  </p:transition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4" y="1109162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150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11"/>
            <a:ext cx="34544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897A7-8547-4592-820A-CCB7F6FC69D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57614690"/>
      </p:ext>
    </p:extLst>
  </p:cSld>
  <p:clrMapOvr>
    <a:masterClrMapping/>
  </p:clrMapOvr>
  <p:transition spd="med">
    <p:fade/>
  </p:transition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823B5-9D4E-4A67-AD4F-D2CC1BF8E72A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99254628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el-GR" noProof="0" dirty="0"/>
              <a:t>Επεξεργασία στυλ κύριου τίτλου</a:t>
            </a:r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1143000"/>
            <a:ext cx="8331200" cy="5448300"/>
          </a:xfrm>
        </p:spPr>
        <p:txBody>
          <a:bodyPr vert="eaVert" rtlCol="0"/>
          <a:lstStyle>
            <a:lvl5pPr>
              <a:defRPr/>
            </a:lvl5pPr>
          </a:lstStyle>
          <a:p>
            <a:pPr lvl="0" rtl="0" eaLnBrk="1" latinLnBrk="0" hangingPunct="1"/>
            <a:r>
              <a:rPr lang="el-GR" noProof="0" dirty="0"/>
              <a:t>Στυλ υποδείγματος κειμένου</a:t>
            </a:r>
          </a:p>
          <a:p>
            <a:pPr lvl="1" rtl="0" eaLnBrk="1" latinLnBrk="0" hangingPunct="1"/>
            <a:r>
              <a:rPr lang="el-GR" noProof="0" dirty="0"/>
              <a:t>Δεύτερου επιπέδου</a:t>
            </a:r>
          </a:p>
          <a:p>
            <a:pPr lvl="2" rtl="0" eaLnBrk="1" latinLnBrk="0" hangingPunct="1"/>
            <a:r>
              <a:rPr lang="el-GR" noProof="0" dirty="0"/>
              <a:t>Τρίτου επιπέδου</a:t>
            </a:r>
          </a:p>
          <a:p>
            <a:pPr lvl="3" rtl="0" eaLnBrk="1" latinLnBrk="0" hangingPunct="1"/>
            <a:r>
              <a:rPr lang="el-GR" noProof="0" dirty="0"/>
              <a:t>Τέταρτου επιπέδου</a:t>
            </a:r>
          </a:p>
          <a:p>
            <a:pPr lvl="4" rtl="0" eaLnBrk="1" latinLnBrk="0" hangingPunct="1"/>
            <a:r>
              <a:rPr lang="el-GR" noProof="0" dirty="0"/>
              <a:t>Πέμπτου επιπέδου</a:t>
            </a:r>
            <a:endParaRPr kumimoji="0"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08/12/2021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38F9-6473-4924-9924-0018122C8B4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25900554"/>
      </p:ext>
    </p:extLst>
  </p:cSld>
  <p:clrMapOvr>
    <a:masterClrMapping/>
  </p:clrMapOvr>
  <p:transition spd="med">
    <p:fade/>
  </p:transition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0" y="0"/>
            <a:ext cx="12192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Ορθογώνιο 4"/>
          <p:cNvSpPr/>
          <p:nvPr/>
        </p:nvSpPr>
        <p:spPr>
          <a:xfrm flipV="1">
            <a:off x="7213600" y="3810000"/>
            <a:ext cx="49784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>
          <a:xfrm flipV="1">
            <a:off x="7213600" y="3897314"/>
            <a:ext cx="49784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 flipV="1">
            <a:off x="7213600" y="4114801"/>
            <a:ext cx="49784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Ορθογώνιο 9"/>
          <p:cNvSpPr/>
          <p:nvPr/>
        </p:nvSpPr>
        <p:spPr>
          <a:xfrm flipV="1">
            <a:off x="7213601" y="4164013"/>
            <a:ext cx="2620433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Ορθογώνιο 10"/>
          <p:cNvSpPr/>
          <p:nvPr/>
        </p:nvSpPr>
        <p:spPr>
          <a:xfrm flipV="1">
            <a:off x="7213601" y="4198939"/>
            <a:ext cx="2620433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2" name="Στρογγυλεμένο ορθογώνιο 11"/>
          <p:cNvSpPr/>
          <p:nvPr/>
        </p:nvSpPr>
        <p:spPr bwMode="white">
          <a:xfrm>
            <a:off x="7213601" y="3962400"/>
            <a:ext cx="4085167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3" name="Στρογγυλεμένο ορθογώνιο 12"/>
          <p:cNvSpPr/>
          <p:nvPr/>
        </p:nvSpPr>
        <p:spPr bwMode="white">
          <a:xfrm>
            <a:off x="9836151" y="4060826"/>
            <a:ext cx="21336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0" y="3649664"/>
            <a:ext cx="12192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0" y="3675064"/>
            <a:ext cx="12192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Ορθογώνιο 15"/>
          <p:cNvSpPr/>
          <p:nvPr/>
        </p:nvSpPr>
        <p:spPr>
          <a:xfrm flipV="1">
            <a:off x="8551333" y="3643313"/>
            <a:ext cx="3640667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11"/>
            <a:ext cx="11277600" cy="1470025"/>
          </a:xfrm>
        </p:spPr>
        <p:txBody>
          <a:bodyPr rtlCol="0" anchor="b"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48006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0"/>
          </p:nvPr>
        </p:nvSpPr>
        <p:spPr>
          <a:xfrm>
            <a:off x="7264400" y="4205288"/>
            <a:ext cx="1727200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8" name="Θέση ημερομηνίας 27"/>
          <p:cNvSpPr>
            <a:spLocks noGrp="1"/>
          </p:cNvSpPr>
          <p:nvPr>
            <p:ph type="dt" sz="half" idx="11"/>
          </p:nvPr>
        </p:nvSpPr>
        <p:spPr>
          <a:xfrm>
            <a:off x="9044517" y="4206875"/>
            <a:ext cx="1278467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1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 algn="r">
              <a:defRPr sz="135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B271C538-B69C-4C84-9F60-7FC91BE9590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59244627"/>
      </p:ext>
    </p:extLst>
  </p:cSld>
  <p:clrMapOvr>
    <a:masterClrMapping/>
  </p:clrMapOvr>
  <p:transition spd="med">
    <p:fade/>
  </p:transition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A23A5-537A-42E7-B0EA-AD62FB0AA29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52497530"/>
      </p:ext>
    </p:extLst>
  </p:cSld>
  <p:clrMapOvr>
    <a:masterClrMapping/>
  </p:clrMapOvr>
  <p:transition spd="med">
    <p:fade/>
  </p:transition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4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3225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/>
          <a:lstStyle>
            <a:lvl1pPr marL="34290" indent="0">
              <a:buNone/>
              <a:defRPr sz="1575" b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D106E-C9E0-4096-8E04-759F84F6A33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73019915"/>
      </p:ext>
    </p:extLst>
  </p:cSld>
  <p:clrMapOvr>
    <a:masterClrMapping/>
  </p:clrMapOvr>
  <p:transition spd="med">
    <p:fade/>
  </p:transition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627D9-26C6-4D8D-9FB8-D8AA7386C72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715923"/>
      </p:ext>
    </p:extLst>
  </p:cSld>
  <p:clrMapOvr>
    <a:masterClrMapping/>
  </p:clrMapOvr>
  <p:transition spd="med">
    <p:fade/>
  </p:transition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/>
          <a:lstStyle>
            <a:lvl1pPr>
              <a:defRPr sz="3000" b="0" i="0" cap="none" baseline="0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9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4" y="2708519"/>
            <a:ext cx="5389033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7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8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FBA12-BE97-44A7-8FF5-FD5EDB16F29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69879419"/>
      </p:ext>
    </p:extLst>
  </p:cSld>
  <p:clrMapOvr>
    <a:masterClrMapping/>
  </p:clrMapOvr>
  <p:transition spd="med">
    <p:fade/>
  </p:transition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4" name="Θέση ημερομηνίας 2"/>
          <p:cNvSpPr>
            <a:spLocks noGrp="1"/>
          </p:cNvSpPr>
          <p:nvPr>
            <p:ph type="dt" sz="half" idx="11"/>
          </p:nvPr>
        </p:nvSpPr>
        <p:spPr>
          <a:xfrm>
            <a:off x="8777818" y="612775"/>
            <a:ext cx="12763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BD248-EE37-4C42-A3C3-B376ADE2AE2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93494413"/>
      </p:ext>
    </p:extLst>
  </p:cSld>
  <p:clrMapOvr>
    <a:masterClrMapping/>
  </p:clrMapOvr>
  <p:transition spd="med">
    <p:fade/>
  </p:transition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7FB8B-443D-4364-BC00-E16C206D64D0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33436208"/>
      </p:ext>
    </p:extLst>
  </p:cSld>
  <p:clrMapOvr>
    <a:masterClrMapping/>
  </p:clrMapOvr>
  <p:transition spd="med">
    <p:fade/>
  </p:transition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35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9"/>
            <a:ext cx="6803136" cy="58050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9"/>
            <a:ext cx="4511040" cy="4580573"/>
          </a:xfrm>
        </p:spPr>
        <p:txBody>
          <a:bodyPr/>
          <a:lstStyle>
            <a:lvl1pPr marL="6858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CEB17-3A50-4A7F-B63B-46F9A0BF8A8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2298495"/>
      </p:ext>
    </p:extLst>
  </p:cSld>
  <p:clrMapOvr>
    <a:masterClrMapping/>
  </p:clrMapOvr>
  <p:transition spd="med">
    <p:fade/>
  </p:transition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4" y="1109162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150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11"/>
            <a:ext cx="34544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897A7-8547-4592-820A-CCB7F6FC69D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86058431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0" y="0"/>
            <a:ext cx="12192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Ορθογώνιο 4"/>
          <p:cNvSpPr/>
          <p:nvPr/>
        </p:nvSpPr>
        <p:spPr>
          <a:xfrm flipV="1">
            <a:off x="7213600" y="3810000"/>
            <a:ext cx="49784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>
          <a:xfrm flipV="1">
            <a:off x="7213600" y="3897314"/>
            <a:ext cx="49784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 flipV="1">
            <a:off x="7213600" y="4114801"/>
            <a:ext cx="49784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Ορθογώνιο 9"/>
          <p:cNvSpPr/>
          <p:nvPr/>
        </p:nvSpPr>
        <p:spPr>
          <a:xfrm flipV="1">
            <a:off x="7213601" y="4164013"/>
            <a:ext cx="2620433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Ορθογώνιο 10"/>
          <p:cNvSpPr/>
          <p:nvPr/>
        </p:nvSpPr>
        <p:spPr>
          <a:xfrm flipV="1">
            <a:off x="7213601" y="4198939"/>
            <a:ext cx="2620433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2" name="Στρογγυλεμένο ορθογώνιο 11"/>
          <p:cNvSpPr/>
          <p:nvPr/>
        </p:nvSpPr>
        <p:spPr bwMode="white">
          <a:xfrm>
            <a:off x="7213601" y="3962400"/>
            <a:ext cx="4085167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3" name="Στρογγυλεμένο ορθογώνιο 12"/>
          <p:cNvSpPr/>
          <p:nvPr/>
        </p:nvSpPr>
        <p:spPr bwMode="white">
          <a:xfrm>
            <a:off x="9836151" y="4060826"/>
            <a:ext cx="21336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0" y="3649664"/>
            <a:ext cx="12192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0" y="3675064"/>
            <a:ext cx="12192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Ορθογώνιο 15"/>
          <p:cNvSpPr/>
          <p:nvPr/>
        </p:nvSpPr>
        <p:spPr>
          <a:xfrm flipV="1">
            <a:off x="8551333" y="3643313"/>
            <a:ext cx="3640667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11"/>
            <a:ext cx="11277600" cy="1470025"/>
          </a:xfrm>
        </p:spPr>
        <p:txBody>
          <a:bodyPr rtlCol="0" anchor="b"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48006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0"/>
          </p:nvPr>
        </p:nvSpPr>
        <p:spPr>
          <a:xfrm>
            <a:off x="7264400" y="4205288"/>
            <a:ext cx="1727200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8" name="Θέση ημερομηνίας 27"/>
          <p:cNvSpPr>
            <a:spLocks noGrp="1"/>
          </p:cNvSpPr>
          <p:nvPr>
            <p:ph type="dt" sz="half" idx="11"/>
          </p:nvPr>
        </p:nvSpPr>
        <p:spPr>
          <a:xfrm>
            <a:off x="9044517" y="4206875"/>
            <a:ext cx="1278467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1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 algn="r">
              <a:defRPr sz="135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B271C538-B69C-4C84-9F60-7FC91BE9590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39470767"/>
      </p:ext>
    </p:extLst>
  </p:cSld>
  <p:clrMapOvr>
    <a:masterClrMapping/>
  </p:clrMapOvr>
  <p:transition spd="med">
    <p:fade/>
  </p:transition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823B5-9D4E-4A67-AD4F-D2CC1BF8E72A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7546560"/>
      </p:ext>
    </p:extLst>
  </p:cSld>
  <p:clrMapOvr>
    <a:masterClrMapping/>
  </p:clrMapOvr>
  <p:transition spd="med">
    <p:fade/>
  </p:transition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38F9-6473-4924-9924-0018122C8B4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62306795"/>
      </p:ext>
    </p:extLst>
  </p:cSld>
  <p:clrMapOvr>
    <a:masterClrMapping/>
  </p:clrMapOvr>
  <p:transition spd="med">
    <p:fade/>
  </p:transition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0" y="0"/>
            <a:ext cx="12192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Ορθογώνιο 4"/>
          <p:cNvSpPr/>
          <p:nvPr/>
        </p:nvSpPr>
        <p:spPr>
          <a:xfrm flipV="1">
            <a:off x="7213600" y="3810000"/>
            <a:ext cx="49784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>
          <a:xfrm flipV="1">
            <a:off x="7213600" y="3897314"/>
            <a:ext cx="49784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 flipV="1">
            <a:off x="7213600" y="4114801"/>
            <a:ext cx="49784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Ορθογώνιο 9"/>
          <p:cNvSpPr/>
          <p:nvPr/>
        </p:nvSpPr>
        <p:spPr>
          <a:xfrm flipV="1">
            <a:off x="7213601" y="4164013"/>
            <a:ext cx="2620433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Ορθογώνιο 10"/>
          <p:cNvSpPr/>
          <p:nvPr/>
        </p:nvSpPr>
        <p:spPr>
          <a:xfrm flipV="1">
            <a:off x="7213601" y="4198939"/>
            <a:ext cx="2620433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2" name="Στρογγυλεμένο ορθογώνιο 11"/>
          <p:cNvSpPr/>
          <p:nvPr/>
        </p:nvSpPr>
        <p:spPr bwMode="white">
          <a:xfrm>
            <a:off x="7213601" y="3962400"/>
            <a:ext cx="4085167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3" name="Στρογγυλεμένο ορθογώνιο 12"/>
          <p:cNvSpPr/>
          <p:nvPr/>
        </p:nvSpPr>
        <p:spPr bwMode="white">
          <a:xfrm>
            <a:off x="9836151" y="4060826"/>
            <a:ext cx="21336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0" y="3649664"/>
            <a:ext cx="12192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0" y="3675064"/>
            <a:ext cx="12192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Ορθογώνιο 15"/>
          <p:cNvSpPr/>
          <p:nvPr/>
        </p:nvSpPr>
        <p:spPr>
          <a:xfrm flipV="1">
            <a:off x="8551333" y="3643313"/>
            <a:ext cx="3640667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11"/>
            <a:ext cx="11277600" cy="1470025"/>
          </a:xfrm>
        </p:spPr>
        <p:txBody>
          <a:bodyPr rtlCol="0" anchor="b"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48006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0"/>
          </p:nvPr>
        </p:nvSpPr>
        <p:spPr>
          <a:xfrm>
            <a:off x="7264400" y="4205288"/>
            <a:ext cx="1727200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8" name="Θέση ημερομηνίας 27"/>
          <p:cNvSpPr>
            <a:spLocks noGrp="1"/>
          </p:cNvSpPr>
          <p:nvPr>
            <p:ph type="dt" sz="half" idx="11"/>
          </p:nvPr>
        </p:nvSpPr>
        <p:spPr>
          <a:xfrm>
            <a:off x="9044517" y="4206875"/>
            <a:ext cx="1278467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1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 algn="r">
              <a:defRPr sz="135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B271C538-B69C-4C84-9F60-7FC91BE9590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20067534"/>
      </p:ext>
    </p:extLst>
  </p:cSld>
  <p:clrMapOvr>
    <a:masterClrMapping/>
  </p:clrMapOvr>
  <p:transition spd="med">
    <p:fade/>
  </p:transition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A23A5-537A-42E7-B0EA-AD62FB0AA29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45322892"/>
      </p:ext>
    </p:extLst>
  </p:cSld>
  <p:clrMapOvr>
    <a:masterClrMapping/>
  </p:clrMapOvr>
  <p:transition spd="med">
    <p:fade/>
  </p:transition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4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3225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/>
          <a:lstStyle>
            <a:lvl1pPr marL="34290" indent="0">
              <a:buNone/>
              <a:defRPr sz="1575" b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D106E-C9E0-4096-8E04-759F84F6A33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6053436"/>
      </p:ext>
    </p:extLst>
  </p:cSld>
  <p:clrMapOvr>
    <a:masterClrMapping/>
  </p:clrMapOvr>
  <p:transition spd="med">
    <p:fade/>
  </p:transition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627D9-26C6-4D8D-9FB8-D8AA7386C72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9836789"/>
      </p:ext>
    </p:extLst>
  </p:cSld>
  <p:clrMapOvr>
    <a:masterClrMapping/>
  </p:clrMapOvr>
  <p:transition spd="med">
    <p:fade/>
  </p:transition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/>
          <a:lstStyle>
            <a:lvl1pPr>
              <a:defRPr sz="3000" b="0" i="0" cap="none" baseline="0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9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4" y="2708519"/>
            <a:ext cx="5389033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7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8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FBA12-BE97-44A7-8FF5-FD5EDB16F29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20971156"/>
      </p:ext>
    </p:extLst>
  </p:cSld>
  <p:clrMapOvr>
    <a:masterClrMapping/>
  </p:clrMapOvr>
  <p:transition spd="med">
    <p:fade/>
  </p:transition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4" name="Θέση ημερομηνίας 2"/>
          <p:cNvSpPr>
            <a:spLocks noGrp="1"/>
          </p:cNvSpPr>
          <p:nvPr>
            <p:ph type="dt" sz="half" idx="11"/>
          </p:nvPr>
        </p:nvSpPr>
        <p:spPr>
          <a:xfrm>
            <a:off x="8777818" y="612775"/>
            <a:ext cx="12763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BD248-EE37-4C42-A3C3-B376ADE2AE2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31296480"/>
      </p:ext>
    </p:extLst>
  </p:cSld>
  <p:clrMapOvr>
    <a:masterClrMapping/>
  </p:clrMapOvr>
  <p:transition spd="med">
    <p:fade/>
  </p:transition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7FB8B-443D-4364-BC00-E16C206D64D0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7188259"/>
      </p:ext>
    </p:extLst>
  </p:cSld>
  <p:clrMapOvr>
    <a:masterClrMapping/>
  </p:clrMapOvr>
  <p:transition spd="med">
    <p:fade/>
  </p:transition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35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9"/>
            <a:ext cx="6803136" cy="58050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9"/>
            <a:ext cx="4511040" cy="4580573"/>
          </a:xfrm>
        </p:spPr>
        <p:txBody>
          <a:bodyPr/>
          <a:lstStyle>
            <a:lvl1pPr marL="6858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CEB17-3A50-4A7F-B63B-46F9A0BF8A8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3347078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A23A5-537A-42E7-B0EA-AD62FB0AA29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64462749"/>
      </p:ext>
    </p:extLst>
  </p:cSld>
  <p:clrMapOvr>
    <a:masterClrMapping/>
  </p:clrMapOvr>
  <p:transition spd="med">
    <p:fade/>
  </p:transition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4" y="1109162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150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11"/>
            <a:ext cx="34544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897A7-8547-4592-820A-CCB7F6FC69D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49774580"/>
      </p:ext>
    </p:extLst>
  </p:cSld>
  <p:clrMapOvr>
    <a:masterClrMapping/>
  </p:clrMapOvr>
  <p:transition spd="med">
    <p:fade/>
  </p:transition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823B5-9D4E-4A67-AD4F-D2CC1BF8E72A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26166860"/>
      </p:ext>
    </p:extLst>
  </p:cSld>
  <p:clrMapOvr>
    <a:masterClrMapping/>
  </p:clrMapOvr>
  <p:transition spd="med">
    <p:fade/>
  </p:transition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38F9-6473-4924-9924-0018122C8B4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426385"/>
      </p:ext>
    </p:extLst>
  </p:cSld>
  <p:clrMapOvr>
    <a:masterClrMapping/>
  </p:clrMapOvr>
  <p:transition spd="med">
    <p:fade/>
  </p:transition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0" y="0"/>
            <a:ext cx="12192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Ορθογώνιο 4"/>
          <p:cNvSpPr/>
          <p:nvPr/>
        </p:nvSpPr>
        <p:spPr>
          <a:xfrm flipV="1">
            <a:off x="7213600" y="3810000"/>
            <a:ext cx="49784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>
          <a:xfrm flipV="1">
            <a:off x="7213600" y="3897314"/>
            <a:ext cx="49784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 flipV="1">
            <a:off x="7213600" y="4114801"/>
            <a:ext cx="49784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Ορθογώνιο 9"/>
          <p:cNvSpPr/>
          <p:nvPr/>
        </p:nvSpPr>
        <p:spPr>
          <a:xfrm flipV="1">
            <a:off x="7213601" y="4164013"/>
            <a:ext cx="2620433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Ορθογώνιο 10"/>
          <p:cNvSpPr/>
          <p:nvPr/>
        </p:nvSpPr>
        <p:spPr>
          <a:xfrm flipV="1">
            <a:off x="7213601" y="4198939"/>
            <a:ext cx="2620433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2" name="Στρογγυλεμένο ορθογώνιο 11"/>
          <p:cNvSpPr/>
          <p:nvPr/>
        </p:nvSpPr>
        <p:spPr bwMode="white">
          <a:xfrm>
            <a:off x="7213601" y="3962400"/>
            <a:ext cx="4085167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3" name="Στρογγυλεμένο ορθογώνιο 12"/>
          <p:cNvSpPr/>
          <p:nvPr/>
        </p:nvSpPr>
        <p:spPr bwMode="white">
          <a:xfrm>
            <a:off x="9836151" y="4060826"/>
            <a:ext cx="21336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0" y="3649664"/>
            <a:ext cx="12192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0" y="3675064"/>
            <a:ext cx="12192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Ορθογώνιο 15"/>
          <p:cNvSpPr/>
          <p:nvPr/>
        </p:nvSpPr>
        <p:spPr>
          <a:xfrm flipV="1">
            <a:off x="8551333" y="3643313"/>
            <a:ext cx="3640667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11"/>
            <a:ext cx="11277600" cy="1470025"/>
          </a:xfrm>
        </p:spPr>
        <p:txBody>
          <a:bodyPr rtlCol="0" anchor="b"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48006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0"/>
          </p:nvPr>
        </p:nvSpPr>
        <p:spPr>
          <a:xfrm>
            <a:off x="7264400" y="4205288"/>
            <a:ext cx="1727200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8" name="Θέση ημερομηνίας 27"/>
          <p:cNvSpPr>
            <a:spLocks noGrp="1"/>
          </p:cNvSpPr>
          <p:nvPr>
            <p:ph type="dt" sz="half" idx="11"/>
          </p:nvPr>
        </p:nvSpPr>
        <p:spPr>
          <a:xfrm>
            <a:off x="9044517" y="4206875"/>
            <a:ext cx="1278467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1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 algn="r">
              <a:defRPr sz="135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B271C538-B69C-4C84-9F60-7FC91BE9590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35068327"/>
      </p:ext>
    </p:extLst>
  </p:cSld>
  <p:clrMapOvr>
    <a:masterClrMapping/>
  </p:clrMapOvr>
  <p:transition spd="med">
    <p:fade/>
  </p:transition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A23A5-537A-42E7-B0EA-AD62FB0AA29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31432397"/>
      </p:ext>
    </p:extLst>
  </p:cSld>
  <p:clrMapOvr>
    <a:masterClrMapping/>
  </p:clrMapOvr>
  <p:transition spd="med">
    <p:fade/>
  </p:transition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4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3225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/>
          <a:lstStyle>
            <a:lvl1pPr marL="34290" indent="0">
              <a:buNone/>
              <a:defRPr sz="1575" b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D106E-C9E0-4096-8E04-759F84F6A33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4990330"/>
      </p:ext>
    </p:extLst>
  </p:cSld>
  <p:clrMapOvr>
    <a:masterClrMapping/>
  </p:clrMapOvr>
  <p:transition spd="med">
    <p:fade/>
  </p:transition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627D9-26C6-4D8D-9FB8-D8AA7386C72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7697810"/>
      </p:ext>
    </p:extLst>
  </p:cSld>
  <p:clrMapOvr>
    <a:masterClrMapping/>
  </p:clrMapOvr>
  <p:transition spd="med">
    <p:fade/>
  </p:transition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/>
          <a:lstStyle>
            <a:lvl1pPr>
              <a:defRPr sz="3000" b="0" i="0" cap="none" baseline="0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9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4" y="2708519"/>
            <a:ext cx="5389033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7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8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FBA12-BE97-44A7-8FF5-FD5EDB16F29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68366279"/>
      </p:ext>
    </p:extLst>
  </p:cSld>
  <p:clrMapOvr>
    <a:masterClrMapping/>
  </p:clrMapOvr>
  <p:transition spd="med">
    <p:fade/>
  </p:transition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4" name="Θέση ημερομηνίας 2"/>
          <p:cNvSpPr>
            <a:spLocks noGrp="1"/>
          </p:cNvSpPr>
          <p:nvPr>
            <p:ph type="dt" sz="half" idx="11"/>
          </p:nvPr>
        </p:nvSpPr>
        <p:spPr>
          <a:xfrm>
            <a:off x="8777818" y="612775"/>
            <a:ext cx="12763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BD248-EE37-4C42-A3C3-B376ADE2AE2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98758852"/>
      </p:ext>
    </p:extLst>
  </p:cSld>
  <p:clrMapOvr>
    <a:masterClrMapping/>
  </p:clrMapOvr>
  <p:transition spd="med">
    <p:fade/>
  </p:transition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7FB8B-443D-4364-BC00-E16C206D64D0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69836928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4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3225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/>
          <a:lstStyle>
            <a:lvl1pPr marL="34290" indent="0">
              <a:buNone/>
              <a:defRPr sz="1575" b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D106E-C9E0-4096-8E04-759F84F6A33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12340836"/>
      </p:ext>
    </p:extLst>
  </p:cSld>
  <p:clrMapOvr>
    <a:masterClrMapping/>
  </p:clrMapOvr>
  <p:transition spd="med">
    <p:fade/>
  </p:transition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35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9"/>
            <a:ext cx="6803136" cy="58050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9"/>
            <a:ext cx="4511040" cy="4580573"/>
          </a:xfrm>
        </p:spPr>
        <p:txBody>
          <a:bodyPr/>
          <a:lstStyle>
            <a:lvl1pPr marL="6858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CEB17-3A50-4A7F-B63B-46F9A0BF8A8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9141459"/>
      </p:ext>
    </p:extLst>
  </p:cSld>
  <p:clrMapOvr>
    <a:masterClrMapping/>
  </p:clrMapOvr>
  <p:transition spd="med">
    <p:fade/>
  </p:transition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4" y="1109162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150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11"/>
            <a:ext cx="34544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897A7-8547-4592-820A-CCB7F6FC69D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15591989"/>
      </p:ext>
    </p:extLst>
  </p:cSld>
  <p:clrMapOvr>
    <a:masterClrMapping/>
  </p:clrMapOvr>
  <p:transition spd="med">
    <p:fade/>
  </p:transition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823B5-9D4E-4A67-AD4F-D2CC1BF8E72A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37118486"/>
      </p:ext>
    </p:extLst>
  </p:cSld>
  <p:clrMapOvr>
    <a:masterClrMapping/>
  </p:clrMapOvr>
  <p:transition spd="med">
    <p:fade/>
  </p:transition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38F9-6473-4924-9924-0018122C8B4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42550548"/>
      </p:ext>
    </p:extLst>
  </p:cSld>
  <p:clrMapOvr>
    <a:masterClrMapping/>
  </p:clrMapOvr>
  <p:transition spd="med">
    <p:fade/>
  </p:transition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0" y="0"/>
            <a:ext cx="12192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Ορθογώνιο 4"/>
          <p:cNvSpPr/>
          <p:nvPr/>
        </p:nvSpPr>
        <p:spPr>
          <a:xfrm flipV="1">
            <a:off x="7213600" y="3810000"/>
            <a:ext cx="49784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>
          <a:xfrm flipV="1">
            <a:off x="7213600" y="3897314"/>
            <a:ext cx="49784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 flipV="1">
            <a:off x="7213600" y="4114801"/>
            <a:ext cx="49784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Ορθογώνιο 9"/>
          <p:cNvSpPr/>
          <p:nvPr/>
        </p:nvSpPr>
        <p:spPr>
          <a:xfrm flipV="1">
            <a:off x="7213601" y="4164013"/>
            <a:ext cx="2620433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Ορθογώνιο 10"/>
          <p:cNvSpPr/>
          <p:nvPr/>
        </p:nvSpPr>
        <p:spPr>
          <a:xfrm flipV="1">
            <a:off x="7213601" y="4198939"/>
            <a:ext cx="2620433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2" name="Στρογγυλεμένο ορθογώνιο 11"/>
          <p:cNvSpPr/>
          <p:nvPr/>
        </p:nvSpPr>
        <p:spPr bwMode="white">
          <a:xfrm>
            <a:off x="7213601" y="3962400"/>
            <a:ext cx="4085167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3" name="Στρογγυλεμένο ορθογώνιο 12"/>
          <p:cNvSpPr/>
          <p:nvPr/>
        </p:nvSpPr>
        <p:spPr bwMode="white">
          <a:xfrm>
            <a:off x="9836151" y="4060826"/>
            <a:ext cx="21336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0" y="3649664"/>
            <a:ext cx="12192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0" y="3675064"/>
            <a:ext cx="12192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Ορθογώνιο 15"/>
          <p:cNvSpPr/>
          <p:nvPr/>
        </p:nvSpPr>
        <p:spPr>
          <a:xfrm flipV="1">
            <a:off x="8551333" y="3643313"/>
            <a:ext cx="3640667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11"/>
            <a:ext cx="11277600" cy="1470025"/>
          </a:xfrm>
        </p:spPr>
        <p:txBody>
          <a:bodyPr rtlCol="0" anchor="b"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48006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0"/>
          </p:nvPr>
        </p:nvSpPr>
        <p:spPr>
          <a:xfrm>
            <a:off x="7264400" y="4205288"/>
            <a:ext cx="1727200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8" name="Θέση ημερομηνίας 27"/>
          <p:cNvSpPr>
            <a:spLocks noGrp="1"/>
          </p:cNvSpPr>
          <p:nvPr>
            <p:ph type="dt" sz="half" idx="11"/>
          </p:nvPr>
        </p:nvSpPr>
        <p:spPr>
          <a:xfrm>
            <a:off x="9044517" y="4206875"/>
            <a:ext cx="1278467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1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 algn="r">
              <a:defRPr sz="135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B271C538-B69C-4C84-9F60-7FC91BE9590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78058929"/>
      </p:ext>
    </p:extLst>
  </p:cSld>
  <p:clrMapOvr>
    <a:masterClrMapping/>
  </p:clrMapOvr>
  <p:transition spd="med">
    <p:fade/>
  </p:transition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A23A5-537A-42E7-B0EA-AD62FB0AA29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0116060"/>
      </p:ext>
    </p:extLst>
  </p:cSld>
  <p:clrMapOvr>
    <a:masterClrMapping/>
  </p:clrMapOvr>
  <p:transition spd="med">
    <p:fade/>
  </p:transition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4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3225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/>
          <a:lstStyle>
            <a:lvl1pPr marL="34290" indent="0">
              <a:buNone/>
              <a:defRPr sz="1575" b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D106E-C9E0-4096-8E04-759F84F6A33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38991234"/>
      </p:ext>
    </p:extLst>
  </p:cSld>
  <p:clrMapOvr>
    <a:masterClrMapping/>
  </p:clrMapOvr>
  <p:transition spd="med">
    <p:fade/>
  </p:transition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627D9-26C6-4D8D-9FB8-D8AA7386C72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44410243"/>
      </p:ext>
    </p:extLst>
  </p:cSld>
  <p:clrMapOvr>
    <a:masterClrMapping/>
  </p:clrMapOvr>
  <p:transition spd="med">
    <p:fade/>
  </p:transition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/>
          <a:lstStyle>
            <a:lvl1pPr>
              <a:defRPr sz="3000" b="0" i="0" cap="none" baseline="0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9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4" y="2708519"/>
            <a:ext cx="5389033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7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8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FBA12-BE97-44A7-8FF5-FD5EDB16F29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8280107"/>
      </p:ext>
    </p:extLst>
  </p:cSld>
  <p:clrMapOvr>
    <a:masterClrMapping/>
  </p:clrMapOvr>
  <p:transition spd="med">
    <p:fade/>
  </p:transition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4" name="Θέση ημερομηνίας 2"/>
          <p:cNvSpPr>
            <a:spLocks noGrp="1"/>
          </p:cNvSpPr>
          <p:nvPr>
            <p:ph type="dt" sz="half" idx="11"/>
          </p:nvPr>
        </p:nvSpPr>
        <p:spPr>
          <a:xfrm>
            <a:off x="8777818" y="612775"/>
            <a:ext cx="12763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BD248-EE37-4C42-A3C3-B376ADE2AE2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18252661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627D9-26C6-4D8D-9FB8-D8AA7386C72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19575098"/>
      </p:ext>
    </p:extLst>
  </p:cSld>
  <p:clrMapOvr>
    <a:masterClrMapping/>
  </p:clrMapOvr>
  <p:transition spd="med">
    <p:fade/>
  </p:transition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7FB8B-443D-4364-BC00-E16C206D64D0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93379808"/>
      </p:ext>
    </p:extLst>
  </p:cSld>
  <p:clrMapOvr>
    <a:masterClrMapping/>
  </p:clrMapOvr>
  <p:transition spd="med">
    <p:fade/>
  </p:transition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35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9"/>
            <a:ext cx="6803136" cy="58050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9"/>
            <a:ext cx="4511040" cy="4580573"/>
          </a:xfrm>
        </p:spPr>
        <p:txBody>
          <a:bodyPr/>
          <a:lstStyle>
            <a:lvl1pPr marL="6858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CEB17-3A50-4A7F-B63B-46F9A0BF8A8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70106840"/>
      </p:ext>
    </p:extLst>
  </p:cSld>
  <p:clrMapOvr>
    <a:masterClrMapping/>
  </p:clrMapOvr>
  <p:transition spd="med">
    <p:fade/>
  </p:transition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4" y="1109162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150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11"/>
            <a:ext cx="34544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897A7-8547-4592-820A-CCB7F6FC69D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89037998"/>
      </p:ext>
    </p:extLst>
  </p:cSld>
  <p:clrMapOvr>
    <a:masterClrMapping/>
  </p:clrMapOvr>
  <p:transition spd="med">
    <p:fade/>
  </p:transition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823B5-9D4E-4A67-AD4F-D2CC1BF8E72A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09436890"/>
      </p:ext>
    </p:extLst>
  </p:cSld>
  <p:clrMapOvr>
    <a:masterClrMapping/>
  </p:clrMapOvr>
  <p:transition spd="med">
    <p:fade/>
  </p:transition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38F9-6473-4924-9924-0018122C8B4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90798508"/>
      </p:ext>
    </p:extLst>
  </p:cSld>
  <p:clrMapOvr>
    <a:masterClrMapping/>
  </p:clrMapOvr>
  <p:transition spd="med">
    <p:fade/>
  </p:transition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0" y="0"/>
            <a:ext cx="12192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Ορθογώνιο 4"/>
          <p:cNvSpPr/>
          <p:nvPr/>
        </p:nvSpPr>
        <p:spPr>
          <a:xfrm flipV="1">
            <a:off x="7213600" y="3810000"/>
            <a:ext cx="49784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>
          <a:xfrm flipV="1">
            <a:off x="7213600" y="3897314"/>
            <a:ext cx="49784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 flipV="1">
            <a:off x="7213600" y="4114801"/>
            <a:ext cx="49784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Ορθογώνιο 9"/>
          <p:cNvSpPr/>
          <p:nvPr/>
        </p:nvSpPr>
        <p:spPr>
          <a:xfrm flipV="1">
            <a:off x="7213601" y="4164013"/>
            <a:ext cx="2620433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Ορθογώνιο 10"/>
          <p:cNvSpPr/>
          <p:nvPr/>
        </p:nvSpPr>
        <p:spPr>
          <a:xfrm flipV="1">
            <a:off x="7213601" y="4198939"/>
            <a:ext cx="2620433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2" name="Στρογγυλεμένο ορθογώνιο 11"/>
          <p:cNvSpPr/>
          <p:nvPr/>
        </p:nvSpPr>
        <p:spPr bwMode="white">
          <a:xfrm>
            <a:off x="7213601" y="3962400"/>
            <a:ext cx="4085167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3" name="Στρογγυλεμένο ορθογώνιο 12"/>
          <p:cNvSpPr/>
          <p:nvPr/>
        </p:nvSpPr>
        <p:spPr bwMode="white">
          <a:xfrm>
            <a:off x="9836151" y="4060826"/>
            <a:ext cx="21336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0" y="3649664"/>
            <a:ext cx="12192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0" y="3675064"/>
            <a:ext cx="12192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Ορθογώνιο 15"/>
          <p:cNvSpPr/>
          <p:nvPr/>
        </p:nvSpPr>
        <p:spPr>
          <a:xfrm flipV="1">
            <a:off x="8551333" y="3643313"/>
            <a:ext cx="3640667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11"/>
            <a:ext cx="11277600" cy="1470025"/>
          </a:xfrm>
        </p:spPr>
        <p:txBody>
          <a:bodyPr rtlCol="0" anchor="b"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48006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0"/>
          </p:nvPr>
        </p:nvSpPr>
        <p:spPr>
          <a:xfrm>
            <a:off x="7264400" y="4205288"/>
            <a:ext cx="1727200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8" name="Θέση ημερομηνίας 27"/>
          <p:cNvSpPr>
            <a:spLocks noGrp="1"/>
          </p:cNvSpPr>
          <p:nvPr>
            <p:ph type="dt" sz="half" idx="11"/>
          </p:nvPr>
        </p:nvSpPr>
        <p:spPr>
          <a:xfrm>
            <a:off x="9044517" y="4206875"/>
            <a:ext cx="1278467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1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 algn="r">
              <a:defRPr sz="135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5217D7A2-4155-46C2-95F7-7A441AC89DF5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43257254"/>
      </p:ext>
    </p:extLst>
  </p:cSld>
  <p:clrMapOvr>
    <a:masterClrMapping/>
  </p:clrMapOvr>
  <p:transition spd="med">
    <p:fade/>
  </p:transition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6464A-83B9-4542-90FA-B4E95F5E458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342399"/>
      </p:ext>
    </p:extLst>
  </p:cSld>
  <p:clrMapOvr>
    <a:masterClrMapping/>
  </p:clrMapOvr>
  <p:transition spd="med">
    <p:fade/>
  </p:transition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4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3225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/>
          <a:lstStyle>
            <a:lvl1pPr marL="34290" indent="0">
              <a:buNone/>
              <a:defRPr sz="1575" b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0796C-9254-4633-B53D-FAB9EE33712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64195785"/>
      </p:ext>
    </p:extLst>
  </p:cSld>
  <p:clrMapOvr>
    <a:masterClrMapping/>
  </p:clrMapOvr>
  <p:transition spd="med">
    <p:fade/>
  </p:transition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5B58B-865C-4615-8912-1E09D492129D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16817713"/>
      </p:ext>
    </p:extLst>
  </p:cSld>
  <p:clrMapOvr>
    <a:masterClrMapping/>
  </p:clrMapOvr>
  <p:transition spd="med">
    <p:fade/>
  </p:transition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/>
          <a:lstStyle>
            <a:lvl1pPr>
              <a:defRPr sz="3000" b="0" i="0" cap="none" baseline="0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9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4" y="2708519"/>
            <a:ext cx="5389033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7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8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A82D3-8DB3-423F-AC36-1DC70B4F724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8432981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/>
          <a:lstStyle>
            <a:lvl1pPr>
              <a:defRPr sz="3000" b="0" i="0" cap="none" baseline="0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9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4" y="2708519"/>
            <a:ext cx="5389033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7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8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FBA12-BE97-44A7-8FF5-FD5EDB16F29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5011636"/>
      </p:ext>
    </p:extLst>
  </p:cSld>
  <p:clrMapOvr>
    <a:masterClrMapping/>
  </p:clrMapOvr>
  <p:transition spd="med">
    <p:fade/>
  </p:transition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4" name="Θέση ημερομηνίας 2"/>
          <p:cNvSpPr>
            <a:spLocks noGrp="1"/>
          </p:cNvSpPr>
          <p:nvPr>
            <p:ph type="dt" sz="half" idx="11"/>
          </p:nvPr>
        </p:nvSpPr>
        <p:spPr>
          <a:xfrm>
            <a:off x="8777818" y="612775"/>
            <a:ext cx="12763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95B41-15EE-4727-A742-E453CBC9F04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57213615"/>
      </p:ext>
    </p:extLst>
  </p:cSld>
  <p:clrMapOvr>
    <a:masterClrMapping/>
  </p:clrMapOvr>
  <p:transition spd="med">
    <p:fade/>
  </p:transition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00A40-DDE6-4D13-9E20-307C8E3AA48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347999"/>
      </p:ext>
    </p:extLst>
  </p:cSld>
  <p:clrMapOvr>
    <a:masterClrMapping/>
  </p:clrMapOvr>
  <p:transition spd="med">
    <p:fade/>
  </p:transition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35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9"/>
            <a:ext cx="6803136" cy="58050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9"/>
            <a:ext cx="4511040" cy="4580573"/>
          </a:xfrm>
        </p:spPr>
        <p:txBody>
          <a:bodyPr/>
          <a:lstStyle>
            <a:lvl1pPr marL="6858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922D6-E4C7-48C6-B7A9-FE9BA7E61787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50103070"/>
      </p:ext>
    </p:extLst>
  </p:cSld>
  <p:clrMapOvr>
    <a:masterClrMapping/>
  </p:clrMapOvr>
  <p:transition spd="med">
    <p:fade/>
  </p:transition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4" y="1109162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150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11"/>
            <a:ext cx="34544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D912E-338F-495F-9954-B2E6EEFAC070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4963277"/>
      </p:ext>
    </p:extLst>
  </p:cSld>
  <p:clrMapOvr>
    <a:masterClrMapping/>
  </p:clrMapOvr>
  <p:transition spd="med">
    <p:fade/>
  </p:transition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0FC18-A0FB-4207-A3E4-64F2E194076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80058571"/>
      </p:ext>
    </p:extLst>
  </p:cSld>
  <p:clrMapOvr>
    <a:masterClrMapping/>
  </p:clrMapOvr>
  <p:transition spd="med">
    <p:fade/>
  </p:transition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0986F-A51E-428A-A3B0-AFD3988F676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0635855"/>
      </p:ext>
    </p:extLst>
  </p:cSld>
  <p:clrMapOvr>
    <a:masterClrMapping/>
  </p:clrMapOvr>
  <p:transition spd="med">
    <p:fade/>
  </p:transition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0" y="0"/>
            <a:ext cx="12192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Ορθογώνιο 4"/>
          <p:cNvSpPr/>
          <p:nvPr/>
        </p:nvSpPr>
        <p:spPr>
          <a:xfrm flipV="1">
            <a:off x="7213600" y="3810000"/>
            <a:ext cx="49784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>
          <a:xfrm flipV="1">
            <a:off x="7213600" y="3897314"/>
            <a:ext cx="49784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 flipV="1">
            <a:off x="7213600" y="4114801"/>
            <a:ext cx="49784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Ορθογώνιο 9"/>
          <p:cNvSpPr/>
          <p:nvPr/>
        </p:nvSpPr>
        <p:spPr>
          <a:xfrm flipV="1">
            <a:off x="7213601" y="4164013"/>
            <a:ext cx="2620433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Ορθογώνιο 10"/>
          <p:cNvSpPr/>
          <p:nvPr/>
        </p:nvSpPr>
        <p:spPr>
          <a:xfrm flipV="1">
            <a:off x="7213601" y="4198939"/>
            <a:ext cx="2620433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2" name="Στρογγυλεμένο ορθογώνιο 11"/>
          <p:cNvSpPr/>
          <p:nvPr/>
        </p:nvSpPr>
        <p:spPr bwMode="white">
          <a:xfrm>
            <a:off x="7213601" y="3962400"/>
            <a:ext cx="4085167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3" name="Στρογγυλεμένο ορθογώνιο 12"/>
          <p:cNvSpPr/>
          <p:nvPr/>
        </p:nvSpPr>
        <p:spPr bwMode="white">
          <a:xfrm>
            <a:off x="9836151" y="4060826"/>
            <a:ext cx="21336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0" y="3649664"/>
            <a:ext cx="12192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0" y="3675064"/>
            <a:ext cx="12192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Ορθογώνιο 15"/>
          <p:cNvSpPr/>
          <p:nvPr/>
        </p:nvSpPr>
        <p:spPr>
          <a:xfrm flipV="1">
            <a:off x="8551333" y="3643313"/>
            <a:ext cx="3640667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11"/>
            <a:ext cx="11277600" cy="1470025"/>
          </a:xfrm>
        </p:spPr>
        <p:txBody>
          <a:bodyPr rtlCol="0" anchor="b"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48006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0"/>
          </p:nvPr>
        </p:nvSpPr>
        <p:spPr>
          <a:xfrm>
            <a:off x="7264400" y="4205288"/>
            <a:ext cx="1727200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8" name="Θέση ημερομηνίας 27"/>
          <p:cNvSpPr>
            <a:spLocks noGrp="1"/>
          </p:cNvSpPr>
          <p:nvPr>
            <p:ph type="dt" sz="half" idx="11"/>
          </p:nvPr>
        </p:nvSpPr>
        <p:spPr>
          <a:xfrm>
            <a:off x="9044517" y="4206875"/>
            <a:ext cx="1278467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1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 algn="r">
              <a:defRPr sz="135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5217D7A2-4155-46C2-95F7-7A441AC89DF5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02977218"/>
      </p:ext>
    </p:extLst>
  </p:cSld>
  <p:clrMapOvr>
    <a:masterClrMapping/>
  </p:clrMapOvr>
  <p:transition spd="med">
    <p:fade/>
  </p:transition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6464A-83B9-4542-90FA-B4E95F5E458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40335545"/>
      </p:ext>
    </p:extLst>
  </p:cSld>
  <p:clrMapOvr>
    <a:masterClrMapping/>
  </p:clrMapOvr>
  <p:transition spd="med">
    <p:fade/>
  </p:transition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4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3225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/>
          <a:lstStyle>
            <a:lvl1pPr marL="34290" indent="0">
              <a:buNone/>
              <a:defRPr sz="1575" b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0796C-9254-4633-B53D-FAB9EE33712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81818150"/>
      </p:ext>
    </p:extLst>
  </p:cSld>
  <p:clrMapOvr>
    <a:masterClrMapping/>
  </p:clrMapOvr>
  <p:transition spd="med">
    <p:fade/>
  </p:transition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5B58B-865C-4615-8912-1E09D492129D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8424679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4" name="Θέση ημερομηνίας 2"/>
          <p:cNvSpPr>
            <a:spLocks noGrp="1"/>
          </p:cNvSpPr>
          <p:nvPr>
            <p:ph type="dt" sz="half" idx="11"/>
          </p:nvPr>
        </p:nvSpPr>
        <p:spPr>
          <a:xfrm>
            <a:off x="8777818" y="612775"/>
            <a:ext cx="12763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BD248-EE37-4C42-A3C3-B376ADE2AE2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4109251"/>
      </p:ext>
    </p:extLst>
  </p:cSld>
  <p:clrMapOvr>
    <a:masterClrMapping/>
  </p:clrMapOvr>
  <p:transition spd="med">
    <p:fade/>
  </p:transition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/>
          <a:lstStyle>
            <a:lvl1pPr>
              <a:defRPr sz="3000" b="0" i="0" cap="none" baseline="0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9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4" y="2708519"/>
            <a:ext cx="5389033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7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8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A82D3-8DB3-423F-AC36-1DC70B4F724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81664237"/>
      </p:ext>
    </p:extLst>
  </p:cSld>
  <p:clrMapOvr>
    <a:masterClrMapping/>
  </p:clrMapOvr>
  <p:transition spd="med">
    <p:fade/>
  </p:transition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4" name="Θέση ημερομηνίας 2"/>
          <p:cNvSpPr>
            <a:spLocks noGrp="1"/>
          </p:cNvSpPr>
          <p:nvPr>
            <p:ph type="dt" sz="half" idx="11"/>
          </p:nvPr>
        </p:nvSpPr>
        <p:spPr>
          <a:xfrm>
            <a:off x="8777818" y="612775"/>
            <a:ext cx="12763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95B41-15EE-4727-A742-E453CBC9F04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1133940"/>
      </p:ext>
    </p:extLst>
  </p:cSld>
  <p:clrMapOvr>
    <a:masterClrMapping/>
  </p:clrMapOvr>
  <p:transition spd="med">
    <p:fade/>
  </p:transition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00A40-DDE6-4D13-9E20-307C8E3AA48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29924019"/>
      </p:ext>
    </p:extLst>
  </p:cSld>
  <p:clrMapOvr>
    <a:masterClrMapping/>
  </p:clrMapOvr>
  <p:transition spd="med">
    <p:fade/>
  </p:transition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35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9"/>
            <a:ext cx="6803136" cy="58050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9"/>
            <a:ext cx="4511040" cy="4580573"/>
          </a:xfrm>
        </p:spPr>
        <p:txBody>
          <a:bodyPr/>
          <a:lstStyle>
            <a:lvl1pPr marL="6858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922D6-E4C7-48C6-B7A9-FE9BA7E61787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57351162"/>
      </p:ext>
    </p:extLst>
  </p:cSld>
  <p:clrMapOvr>
    <a:masterClrMapping/>
  </p:clrMapOvr>
  <p:transition spd="med">
    <p:fade/>
  </p:transition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4" y="1109162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150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11"/>
            <a:ext cx="34544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D912E-338F-495F-9954-B2E6EEFAC070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66449372"/>
      </p:ext>
    </p:extLst>
  </p:cSld>
  <p:clrMapOvr>
    <a:masterClrMapping/>
  </p:clrMapOvr>
  <p:transition spd="med">
    <p:fade/>
  </p:transition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0FC18-A0FB-4207-A3E4-64F2E194076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51287701"/>
      </p:ext>
    </p:extLst>
  </p:cSld>
  <p:clrMapOvr>
    <a:masterClrMapping/>
  </p:clrMapOvr>
  <p:transition spd="med">
    <p:fade/>
  </p:transition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0986F-A51E-428A-A3B0-AFD3988F676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62732738"/>
      </p:ext>
    </p:extLst>
  </p:cSld>
  <p:clrMapOvr>
    <a:masterClrMapping/>
  </p:clrMapOvr>
  <p:transition spd="med">
    <p:fade/>
  </p:transition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0" y="0"/>
            <a:ext cx="12192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Ορθογώνιο 4"/>
          <p:cNvSpPr/>
          <p:nvPr/>
        </p:nvSpPr>
        <p:spPr>
          <a:xfrm flipV="1">
            <a:off x="7213600" y="3810000"/>
            <a:ext cx="49784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>
          <a:xfrm flipV="1">
            <a:off x="7213600" y="3897314"/>
            <a:ext cx="49784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 flipV="1">
            <a:off x="7213600" y="4114801"/>
            <a:ext cx="49784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Ορθογώνιο 9"/>
          <p:cNvSpPr/>
          <p:nvPr/>
        </p:nvSpPr>
        <p:spPr>
          <a:xfrm flipV="1">
            <a:off x="7213601" y="4164013"/>
            <a:ext cx="2620433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Ορθογώνιο 10"/>
          <p:cNvSpPr/>
          <p:nvPr/>
        </p:nvSpPr>
        <p:spPr>
          <a:xfrm flipV="1">
            <a:off x="7213601" y="4198939"/>
            <a:ext cx="2620433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2" name="Στρογγυλεμένο ορθογώνιο 11"/>
          <p:cNvSpPr/>
          <p:nvPr/>
        </p:nvSpPr>
        <p:spPr bwMode="white">
          <a:xfrm>
            <a:off x="7213601" y="3962400"/>
            <a:ext cx="4085167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3" name="Στρογγυλεμένο ορθογώνιο 12"/>
          <p:cNvSpPr/>
          <p:nvPr/>
        </p:nvSpPr>
        <p:spPr bwMode="white">
          <a:xfrm>
            <a:off x="9836151" y="4060826"/>
            <a:ext cx="21336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0" y="3649664"/>
            <a:ext cx="12192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0" y="3675064"/>
            <a:ext cx="12192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Ορθογώνιο 15"/>
          <p:cNvSpPr/>
          <p:nvPr/>
        </p:nvSpPr>
        <p:spPr>
          <a:xfrm flipV="1">
            <a:off x="8551333" y="3643313"/>
            <a:ext cx="3640667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11"/>
            <a:ext cx="11277600" cy="1470025"/>
          </a:xfrm>
        </p:spPr>
        <p:txBody>
          <a:bodyPr rtlCol="0" anchor="b"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48006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0"/>
          </p:nvPr>
        </p:nvSpPr>
        <p:spPr>
          <a:xfrm>
            <a:off x="7264400" y="4205288"/>
            <a:ext cx="1727200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8" name="Θέση ημερομηνίας 27"/>
          <p:cNvSpPr>
            <a:spLocks noGrp="1"/>
          </p:cNvSpPr>
          <p:nvPr>
            <p:ph type="dt" sz="half" idx="11"/>
          </p:nvPr>
        </p:nvSpPr>
        <p:spPr>
          <a:xfrm>
            <a:off x="9044517" y="4206875"/>
            <a:ext cx="1278467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1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 algn="r">
              <a:defRPr sz="135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5217D7A2-4155-46C2-95F7-7A441AC89DF5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35957747"/>
      </p:ext>
    </p:extLst>
  </p:cSld>
  <p:clrMapOvr>
    <a:masterClrMapping/>
  </p:clrMapOvr>
  <p:transition spd="med">
    <p:fade/>
  </p:transition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6464A-83B9-4542-90FA-B4E95F5E458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47861471"/>
      </p:ext>
    </p:extLst>
  </p:cSld>
  <p:clrMapOvr>
    <a:masterClrMapping/>
  </p:clrMapOvr>
  <p:transition spd="med">
    <p:fade/>
  </p:transition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4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3225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/>
          <a:lstStyle>
            <a:lvl1pPr marL="34290" indent="0">
              <a:buNone/>
              <a:defRPr sz="1575" b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0796C-9254-4633-B53D-FAB9EE33712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68769086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7FB8B-443D-4364-BC00-E16C206D64D0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44153519"/>
      </p:ext>
    </p:extLst>
  </p:cSld>
  <p:clrMapOvr>
    <a:masterClrMapping/>
  </p:clrMapOvr>
  <p:transition spd="med">
    <p:fade/>
  </p:transition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5B58B-865C-4615-8912-1E09D492129D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83424931"/>
      </p:ext>
    </p:extLst>
  </p:cSld>
  <p:clrMapOvr>
    <a:masterClrMapping/>
  </p:clrMapOvr>
  <p:transition spd="med">
    <p:fade/>
  </p:transition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/>
          <a:lstStyle>
            <a:lvl1pPr>
              <a:defRPr sz="3000" b="0" i="0" cap="none" baseline="0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9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4" y="2708519"/>
            <a:ext cx="5389033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7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8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A82D3-8DB3-423F-AC36-1DC70B4F724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06404597"/>
      </p:ext>
    </p:extLst>
  </p:cSld>
  <p:clrMapOvr>
    <a:masterClrMapping/>
  </p:clrMapOvr>
  <p:transition spd="med">
    <p:fade/>
  </p:transition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4" name="Θέση ημερομηνίας 2"/>
          <p:cNvSpPr>
            <a:spLocks noGrp="1"/>
          </p:cNvSpPr>
          <p:nvPr>
            <p:ph type="dt" sz="half" idx="11"/>
          </p:nvPr>
        </p:nvSpPr>
        <p:spPr>
          <a:xfrm>
            <a:off x="8777818" y="612775"/>
            <a:ext cx="12763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95B41-15EE-4727-A742-E453CBC9F04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69465575"/>
      </p:ext>
    </p:extLst>
  </p:cSld>
  <p:clrMapOvr>
    <a:masterClrMapping/>
  </p:clrMapOvr>
  <p:transition spd="med">
    <p:fade/>
  </p:transition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00A40-DDE6-4D13-9E20-307C8E3AA48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546943"/>
      </p:ext>
    </p:extLst>
  </p:cSld>
  <p:clrMapOvr>
    <a:masterClrMapping/>
  </p:clrMapOvr>
  <p:transition spd="med">
    <p:fade/>
  </p:transition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35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9"/>
            <a:ext cx="6803136" cy="58050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9"/>
            <a:ext cx="4511040" cy="4580573"/>
          </a:xfrm>
        </p:spPr>
        <p:txBody>
          <a:bodyPr/>
          <a:lstStyle>
            <a:lvl1pPr marL="6858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922D6-E4C7-48C6-B7A9-FE9BA7E61787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6254766"/>
      </p:ext>
    </p:extLst>
  </p:cSld>
  <p:clrMapOvr>
    <a:masterClrMapping/>
  </p:clrMapOvr>
  <p:transition spd="med">
    <p:fade/>
  </p:transition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4" y="1109162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150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11"/>
            <a:ext cx="34544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D912E-338F-495F-9954-B2E6EEFAC070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53675681"/>
      </p:ext>
    </p:extLst>
  </p:cSld>
  <p:clrMapOvr>
    <a:masterClrMapping/>
  </p:clrMapOvr>
  <p:transition spd="med">
    <p:fade/>
  </p:transition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0FC18-A0FB-4207-A3E4-64F2E194076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12348908"/>
      </p:ext>
    </p:extLst>
  </p:cSld>
  <p:clrMapOvr>
    <a:masterClrMapping/>
  </p:clrMapOvr>
  <p:transition spd="med">
    <p:fade/>
  </p:transition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0986F-A51E-428A-A3B0-AFD3988F676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24147855"/>
      </p:ext>
    </p:extLst>
  </p:cSld>
  <p:clrMapOvr>
    <a:masterClrMapping/>
  </p:clrMapOvr>
  <p:transition spd="med">
    <p:fade/>
  </p:transition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0" y="0"/>
            <a:ext cx="12192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Ορθογώνιο 4"/>
          <p:cNvSpPr/>
          <p:nvPr/>
        </p:nvSpPr>
        <p:spPr>
          <a:xfrm flipV="1">
            <a:off x="7213600" y="3810000"/>
            <a:ext cx="49784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>
          <a:xfrm flipV="1">
            <a:off x="7213600" y="3897314"/>
            <a:ext cx="49784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 flipV="1">
            <a:off x="7213600" y="4114801"/>
            <a:ext cx="49784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Ορθογώνιο 9"/>
          <p:cNvSpPr/>
          <p:nvPr/>
        </p:nvSpPr>
        <p:spPr>
          <a:xfrm flipV="1">
            <a:off x="7213601" y="4164013"/>
            <a:ext cx="2620433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Ορθογώνιο 10"/>
          <p:cNvSpPr/>
          <p:nvPr/>
        </p:nvSpPr>
        <p:spPr>
          <a:xfrm flipV="1">
            <a:off x="7213601" y="4198939"/>
            <a:ext cx="2620433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2" name="Στρογγυλεμένο ορθογώνιο 11"/>
          <p:cNvSpPr/>
          <p:nvPr/>
        </p:nvSpPr>
        <p:spPr bwMode="white">
          <a:xfrm>
            <a:off x="7213601" y="3962400"/>
            <a:ext cx="4085167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3" name="Στρογγυλεμένο ορθογώνιο 12"/>
          <p:cNvSpPr/>
          <p:nvPr/>
        </p:nvSpPr>
        <p:spPr bwMode="white">
          <a:xfrm>
            <a:off x="9836151" y="4060826"/>
            <a:ext cx="21336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0" y="3649664"/>
            <a:ext cx="12192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0" y="3675064"/>
            <a:ext cx="12192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Ορθογώνιο 15"/>
          <p:cNvSpPr/>
          <p:nvPr/>
        </p:nvSpPr>
        <p:spPr>
          <a:xfrm flipV="1">
            <a:off x="8551333" y="3643313"/>
            <a:ext cx="3640667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11"/>
            <a:ext cx="11277600" cy="1470025"/>
          </a:xfrm>
        </p:spPr>
        <p:txBody>
          <a:bodyPr rtlCol="0" anchor="b"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48006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0"/>
          </p:nvPr>
        </p:nvSpPr>
        <p:spPr>
          <a:xfrm>
            <a:off x="7264400" y="4205288"/>
            <a:ext cx="1727200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8" name="Θέση ημερομηνίας 27"/>
          <p:cNvSpPr>
            <a:spLocks noGrp="1"/>
          </p:cNvSpPr>
          <p:nvPr>
            <p:ph type="dt" sz="half" idx="11"/>
          </p:nvPr>
        </p:nvSpPr>
        <p:spPr>
          <a:xfrm>
            <a:off x="9044517" y="4206875"/>
            <a:ext cx="1278467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1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 algn="r">
              <a:defRPr sz="135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5217D7A2-4155-46C2-95F7-7A441AC89DF5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55861022"/>
      </p:ext>
    </p:extLst>
  </p:cSld>
  <p:clrMapOvr>
    <a:masterClrMapping/>
  </p:clrMapOvr>
  <p:transition spd="med">
    <p:fade/>
  </p:transition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6464A-83B9-4542-90FA-B4E95F5E458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20771303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35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9"/>
            <a:ext cx="6803136" cy="58050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9"/>
            <a:ext cx="4511040" cy="4580573"/>
          </a:xfrm>
        </p:spPr>
        <p:txBody>
          <a:bodyPr/>
          <a:lstStyle>
            <a:lvl1pPr marL="6858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CEB17-3A50-4A7F-B63B-46F9A0BF8A8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63564838"/>
      </p:ext>
    </p:extLst>
  </p:cSld>
  <p:clrMapOvr>
    <a:masterClrMapping/>
  </p:clrMapOvr>
  <p:transition spd="med">
    <p:fade/>
  </p:transition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4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3225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/>
          <a:lstStyle>
            <a:lvl1pPr marL="34290" indent="0">
              <a:buNone/>
              <a:defRPr sz="1575" b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0796C-9254-4633-B53D-FAB9EE33712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1779341"/>
      </p:ext>
    </p:extLst>
  </p:cSld>
  <p:clrMapOvr>
    <a:masterClrMapping/>
  </p:clrMapOvr>
  <p:transition spd="med">
    <p:fade/>
  </p:transition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5B58B-865C-4615-8912-1E09D492129D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4392155"/>
      </p:ext>
    </p:extLst>
  </p:cSld>
  <p:clrMapOvr>
    <a:masterClrMapping/>
  </p:clrMapOvr>
  <p:transition spd="med">
    <p:fade/>
  </p:transition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/>
          <a:lstStyle>
            <a:lvl1pPr>
              <a:defRPr sz="3000" b="0" i="0" cap="none" baseline="0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9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4" y="2708519"/>
            <a:ext cx="5389033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7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8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A82D3-8DB3-423F-AC36-1DC70B4F724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68752277"/>
      </p:ext>
    </p:extLst>
  </p:cSld>
  <p:clrMapOvr>
    <a:masterClrMapping/>
  </p:clrMapOvr>
  <p:transition spd="med">
    <p:fade/>
  </p:transition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4" name="Θέση ημερομηνίας 2"/>
          <p:cNvSpPr>
            <a:spLocks noGrp="1"/>
          </p:cNvSpPr>
          <p:nvPr>
            <p:ph type="dt" sz="half" idx="11"/>
          </p:nvPr>
        </p:nvSpPr>
        <p:spPr>
          <a:xfrm>
            <a:off x="8777818" y="612775"/>
            <a:ext cx="12763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95B41-15EE-4727-A742-E453CBC9F04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19975271"/>
      </p:ext>
    </p:extLst>
  </p:cSld>
  <p:clrMapOvr>
    <a:masterClrMapping/>
  </p:clrMapOvr>
  <p:transition spd="med">
    <p:fade/>
  </p:transition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00A40-DDE6-4D13-9E20-307C8E3AA48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54503656"/>
      </p:ext>
    </p:extLst>
  </p:cSld>
  <p:clrMapOvr>
    <a:masterClrMapping/>
  </p:clrMapOvr>
  <p:transition spd="med">
    <p:fade/>
  </p:transition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35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9"/>
            <a:ext cx="6803136" cy="58050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9"/>
            <a:ext cx="4511040" cy="4580573"/>
          </a:xfrm>
        </p:spPr>
        <p:txBody>
          <a:bodyPr/>
          <a:lstStyle>
            <a:lvl1pPr marL="6858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922D6-E4C7-48C6-B7A9-FE9BA7E61787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52175387"/>
      </p:ext>
    </p:extLst>
  </p:cSld>
  <p:clrMapOvr>
    <a:masterClrMapping/>
  </p:clrMapOvr>
  <p:transition spd="med">
    <p:fade/>
  </p:transition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4" y="1109162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150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11"/>
            <a:ext cx="34544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D912E-338F-495F-9954-B2E6EEFAC070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26480059"/>
      </p:ext>
    </p:extLst>
  </p:cSld>
  <p:clrMapOvr>
    <a:masterClrMapping/>
  </p:clrMapOvr>
  <p:transition spd="med">
    <p:fade/>
  </p:transition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0FC18-A0FB-4207-A3E4-64F2E194076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46598478"/>
      </p:ext>
    </p:extLst>
  </p:cSld>
  <p:clrMapOvr>
    <a:masterClrMapping/>
  </p:clrMapOvr>
  <p:transition spd="med">
    <p:fade/>
  </p:transition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0986F-A51E-428A-A3B0-AFD3988F676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11358123"/>
      </p:ext>
    </p:extLst>
  </p:cSld>
  <p:clrMapOvr>
    <a:masterClrMapping/>
  </p:clrMapOvr>
  <p:transition spd="med">
    <p:fade/>
  </p:transition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0" y="0"/>
            <a:ext cx="12192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Ορθογώνιο 4"/>
          <p:cNvSpPr/>
          <p:nvPr/>
        </p:nvSpPr>
        <p:spPr>
          <a:xfrm flipV="1">
            <a:off x="7213600" y="3810000"/>
            <a:ext cx="49784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>
          <a:xfrm flipV="1">
            <a:off x="7213600" y="3897314"/>
            <a:ext cx="49784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 flipV="1">
            <a:off x="7213600" y="4114801"/>
            <a:ext cx="49784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Ορθογώνιο 9"/>
          <p:cNvSpPr/>
          <p:nvPr/>
        </p:nvSpPr>
        <p:spPr>
          <a:xfrm flipV="1">
            <a:off x="7213601" y="4164013"/>
            <a:ext cx="2620433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Ορθογώνιο 10"/>
          <p:cNvSpPr/>
          <p:nvPr/>
        </p:nvSpPr>
        <p:spPr>
          <a:xfrm flipV="1">
            <a:off x="7213601" y="4198939"/>
            <a:ext cx="2620433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2" name="Στρογγυλεμένο ορθογώνιο 11"/>
          <p:cNvSpPr/>
          <p:nvPr/>
        </p:nvSpPr>
        <p:spPr bwMode="white">
          <a:xfrm>
            <a:off x="7213601" y="3962400"/>
            <a:ext cx="4085167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3" name="Στρογγυλεμένο ορθογώνιο 12"/>
          <p:cNvSpPr/>
          <p:nvPr/>
        </p:nvSpPr>
        <p:spPr bwMode="white">
          <a:xfrm>
            <a:off x="9836151" y="4060826"/>
            <a:ext cx="21336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0" y="3649664"/>
            <a:ext cx="12192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0" y="3675064"/>
            <a:ext cx="12192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Ορθογώνιο 15"/>
          <p:cNvSpPr/>
          <p:nvPr/>
        </p:nvSpPr>
        <p:spPr>
          <a:xfrm flipV="1">
            <a:off x="8551333" y="3643313"/>
            <a:ext cx="3640667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11"/>
            <a:ext cx="11277600" cy="1470025"/>
          </a:xfrm>
        </p:spPr>
        <p:txBody>
          <a:bodyPr rtlCol="0" anchor="b"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48006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0"/>
          </p:nvPr>
        </p:nvSpPr>
        <p:spPr>
          <a:xfrm>
            <a:off x="7264400" y="4205288"/>
            <a:ext cx="1727200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8" name="Θέση ημερομηνίας 27"/>
          <p:cNvSpPr>
            <a:spLocks noGrp="1"/>
          </p:cNvSpPr>
          <p:nvPr>
            <p:ph type="dt" sz="half" idx="11"/>
          </p:nvPr>
        </p:nvSpPr>
        <p:spPr>
          <a:xfrm>
            <a:off x="9044517" y="4206875"/>
            <a:ext cx="1278467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1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 algn="r">
              <a:defRPr sz="135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5217D7A2-4155-46C2-95F7-7A441AC89DF5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9460381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 rtl="0" eaLnBrk="1" latinLnBrk="0" hangingPunct="1"/>
            <a:r>
              <a:rPr lang="el-GR" noProof="0" smtClean="0"/>
              <a:t>Επεξεργασία στυλ υποδείγματος κειμένου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08/12/2021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4" y="1109162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150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11"/>
            <a:ext cx="34544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897A7-8547-4592-820A-CCB7F6FC69D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20767884"/>
      </p:ext>
    </p:extLst>
  </p:cSld>
  <p:clrMapOvr>
    <a:masterClrMapping/>
  </p:clrMapOvr>
  <p:transition spd="med">
    <p:fade/>
  </p:transition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6464A-83B9-4542-90FA-B4E95F5E458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9432834"/>
      </p:ext>
    </p:extLst>
  </p:cSld>
  <p:clrMapOvr>
    <a:masterClrMapping/>
  </p:clrMapOvr>
  <p:transition spd="med">
    <p:fade/>
  </p:transition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4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3225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/>
          <a:lstStyle>
            <a:lvl1pPr marL="34290" indent="0">
              <a:buNone/>
              <a:defRPr sz="1575" b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0796C-9254-4633-B53D-FAB9EE33712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72193159"/>
      </p:ext>
    </p:extLst>
  </p:cSld>
  <p:clrMapOvr>
    <a:masterClrMapping/>
  </p:clrMapOvr>
  <p:transition spd="med">
    <p:fade/>
  </p:transition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5B58B-865C-4615-8912-1E09D492129D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02566339"/>
      </p:ext>
    </p:extLst>
  </p:cSld>
  <p:clrMapOvr>
    <a:masterClrMapping/>
  </p:clrMapOvr>
  <p:transition spd="med">
    <p:fade/>
  </p:transition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/>
          <a:lstStyle>
            <a:lvl1pPr>
              <a:defRPr sz="3000" b="0" i="0" cap="none" baseline="0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9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4" y="2708519"/>
            <a:ext cx="5389033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7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8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A82D3-8DB3-423F-AC36-1DC70B4F724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21816163"/>
      </p:ext>
    </p:extLst>
  </p:cSld>
  <p:clrMapOvr>
    <a:masterClrMapping/>
  </p:clrMapOvr>
  <p:transition spd="med">
    <p:fade/>
  </p:transition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4" name="Θέση ημερομηνίας 2"/>
          <p:cNvSpPr>
            <a:spLocks noGrp="1"/>
          </p:cNvSpPr>
          <p:nvPr>
            <p:ph type="dt" sz="half" idx="11"/>
          </p:nvPr>
        </p:nvSpPr>
        <p:spPr>
          <a:xfrm>
            <a:off x="8777818" y="612775"/>
            <a:ext cx="12763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95B41-15EE-4727-A742-E453CBC9F04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08469605"/>
      </p:ext>
    </p:extLst>
  </p:cSld>
  <p:clrMapOvr>
    <a:masterClrMapping/>
  </p:clrMapOvr>
  <p:transition spd="med">
    <p:fade/>
  </p:transition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00A40-DDE6-4D13-9E20-307C8E3AA48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79689382"/>
      </p:ext>
    </p:extLst>
  </p:cSld>
  <p:clrMapOvr>
    <a:masterClrMapping/>
  </p:clrMapOvr>
  <p:transition spd="med">
    <p:fade/>
  </p:transition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35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9"/>
            <a:ext cx="6803136" cy="58050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9"/>
            <a:ext cx="4511040" cy="4580573"/>
          </a:xfrm>
        </p:spPr>
        <p:txBody>
          <a:bodyPr/>
          <a:lstStyle>
            <a:lvl1pPr marL="6858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922D6-E4C7-48C6-B7A9-FE9BA7E61787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02241140"/>
      </p:ext>
    </p:extLst>
  </p:cSld>
  <p:clrMapOvr>
    <a:masterClrMapping/>
  </p:clrMapOvr>
  <p:transition spd="med">
    <p:fade/>
  </p:transition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4" y="1109162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150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11"/>
            <a:ext cx="34544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D912E-338F-495F-9954-B2E6EEFAC070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98917981"/>
      </p:ext>
    </p:extLst>
  </p:cSld>
  <p:clrMapOvr>
    <a:masterClrMapping/>
  </p:clrMapOvr>
  <p:transition spd="med">
    <p:fade/>
  </p:transition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0FC18-A0FB-4207-A3E4-64F2E194076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81139858"/>
      </p:ext>
    </p:extLst>
  </p:cSld>
  <p:clrMapOvr>
    <a:masterClrMapping/>
  </p:clrMapOvr>
  <p:transition spd="med">
    <p:fade/>
  </p:transition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0986F-A51E-428A-A3B0-AFD3988F676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74331564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823B5-9D4E-4A67-AD4F-D2CC1BF8E72A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88480006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38F9-6473-4924-9924-0018122C8B4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58868284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0" y="0"/>
            <a:ext cx="12192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Ορθογώνιο 4"/>
          <p:cNvSpPr/>
          <p:nvPr/>
        </p:nvSpPr>
        <p:spPr>
          <a:xfrm flipV="1">
            <a:off x="7213600" y="3810000"/>
            <a:ext cx="49784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>
          <a:xfrm flipV="1">
            <a:off x="7213600" y="3897314"/>
            <a:ext cx="49784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 flipV="1">
            <a:off x="7213600" y="4114801"/>
            <a:ext cx="49784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Ορθογώνιο 9"/>
          <p:cNvSpPr/>
          <p:nvPr/>
        </p:nvSpPr>
        <p:spPr>
          <a:xfrm flipV="1">
            <a:off x="7213601" y="4164013"/>
            <a:ext cx="2620433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Ορθογώνιο 10"/>
          <p:cNvSpPr/>
          <p:nvPr/>
        </p:nvSpPr>
        <p:spPr>
          <a:xfrm flipV="1">
            <a:off x="7213601" y="4198939"/>
            <a:ext cx="2620433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2" name="Στρογγυλεμένο ορθογώνιο 11"/>
          <p:cNvSpPr/>
          <p:nvPr/>
        </p:nvSpPr>
        <p:spPr bwMode="white">
          <a:xfrm>
            <a:off x="7213601" y="3962400"/>
            <a:ext cx="4085167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3" name="Στρογγυλεμένο ορθογώνιο 12"/>
          <p:cNvSpPr/>
          <p:nvPr/>
        </p:nvSpPr>
        <p:spPr bwMode="white">
          <a:xfrm>
            <a:off x="9836151" y="4060826"/>
            <a:ext cx="21336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0" y="3649664"/>
            <a:ext cx="12192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0" y="3675064"/>
            <a:ext cx="12192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Ορθογώνιο 15"/>
          <p:cNvSpPr/>
          <p:nvPr/>
        </p:nvSpPr>
        <p:spPr>
          <a:xfrm flipV="1">
            <a:off x="8551333" y="3643313"/>
            <a:ext cx="3640667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11"/>
            <a:ext cx="11277600" cy="1470025"/>
          </a:xfrm>
        </p:spPr>
        <p:txBody>
          <a:bodyPr rtlCol="0" anchor="b"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48006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0"/>
          </p:nvPr>
        </p:nvSpPr>
        <p:spPr>
          <a:xfrm>
            <a:off x="7264400" y="4205288"/>
            <a:ext cx="1727200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8" name="Θέση ημερομηνίας 27"/>
          <p:cNvSpPr>
            <a:spLocks noGrp="1"/>
          </p:cNvSpPr>
          <p:nvPr>
            <p:ph type="dt" sz="half" idx="11"/>
          </p:nvPr>
        </p:nvSpPr>
        <p:spPr>
          <a:xfrm>
            <a:off x="9044517" y="4206875"/>
            <a:ext cx="1278467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1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 algn="r">
              <a:defRPr sz="135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B271C538-B69C-4C84-9F60-7FC91BE9590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1486640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A23A5-537A-42E7-B0EA-AD62FB0AA29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21082180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4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3225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/>
          <a:lstStyle>
            <a:lvl1pPr marL="34290" indent="0">
              <a:buNone/>
              <a:defRPr sz="1575" b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D106E-C9E0-4096-8E04-759F84F6A33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14818777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627D9-26C6-4D8D-9FB8-D8AA7386C72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39602292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/>
          <a:lstStyle>
            <a:lvl1pPr>
              <a:defRPr sz="3000" b="0" i="0" cap="none" baseline="0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9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4" y="2708519"/>
            <a:ext cx="5389033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7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8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FBA12-BE97-44A7-8FF5-FD5EDB16F29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57176756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4" name="Θέση ημερομηνίας 2"/>
          <p:cNvSpPr>
            <a:spLocks noGrp="1"/>
          </p:cNvSpPr>
          <p:nvPr>
            <p:ph type="dt" sz="half" idx="11"/>
          </p:nvPr>
        </p:nvSpPr>
        <p:spPr>
          <a:xfrm>
            <a:off x="8777818" y="612775"/>
            <a:ext cx="12763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BD248-EE37-4C42-A3C3-B376ADE2AE2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971135"/>
      </p:ext>
    </p:extLst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7FB8B-443D-4364-BC00-E16C206D64D0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28893488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2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kumimoji="0"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rtlCol="0"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08/12/2021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35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9"/>
            <a:ext cx="6803136" cy="58050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9"/>
            <a:ext cx="4511040" cy="4580573"/>
          </a:xfrm>
        </p:spPr>
        <p:txBody>
          <a:bodyPr/>
          <a:lstStyle>
            <a:lvl1pPr marL="6858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CEB17-3A50-4A7F-B63B-46F9A0BF8A8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1902347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4" y="1109162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150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11"/>
            <a:ext cx="34544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897A7-8547-4592-820A-CCB7F6FC69D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0514986"/>
      </p:ext>
    </p:extLst>
  </p:cSld>
  <p:clrMapOvr>
    <a:masterClrMapping/>
  </p:clrMapOvr>
  <p:transition spd="med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823B5-9D4E-4A67-AD4F-D2CC1BF8E72A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2674187"/>
      </p:ext>
    </p:extLst>
  </p:cSld>
  <p:clrMapOvr>
    <a:masterClrMapping/>
  </p:clrMapOvr>
  <p:transition spd="med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38F9-6473-4924-9924-0018122C8B4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6137046"/>
      </p:ext>
    </p:extLst>
  </p:cSld>
  <p:clrMapOvr>
    <a:masterClrMapping/>
  </p:clrMapOvr>
  <p:transition spd="med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0" y="0"/>
            <a:ext cx="12192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Ορθογώνιο 4"/>
          <p:cNvSpPr/>
          <p:nvPr/>
        </p:nvSpPr>
        <p:spPr>
          <a:xfrm flipV="1">
            <a:off x="7213600" y="3810000"/>
            <a:ext cx="49784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>
          <a:xfrm flipV="1">
            <a:off x="7213600" y="3897314"/>
            <a:ext cx="49784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 flipV="1">
            <a:off x="7213600" y="4114801"/>
            <a:ext cx="49784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Ορθογώνιο 9"/>
          <p:cNvSpPr/>
          <p:nvPr/>
        </p:nvSpPr>
        <p:spPr>
          <a:xfrm flipV="1">
            <a:off x="7213601" y="4164013"/>
            <a:ext cx="2620433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Ορθογώνιο 10"/>
          <p:cNvSpPr/>
          <p:nvPr/>
        </p:nvSpPr>
        <p:spPr>
          <a:xfrm flipV="1">
            <a:off x="7213601" y="4198939"/>
            <a:ext cx="2620433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2" name="Στρογγυλεμένο ορθογώνιο 11"/>
          <p:cNvSpPr/>
          <p:nvPr/>
        </p:nvSpPr>
        <p:spPr bwMode="white">
          <a:xfrm>
            <a:off x="7213601" y="3962400"/>
            <a:ext cx="4085167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3" name="Στρογγυλεμένο ορθογώνιο 12"/>
          <p:cNvSpPr/>
          <p:nvPr/>
        </p:nvSpPr>
        <p:spPr bwMode="white">
          <a:xfrm>
            <a:off x="9836151" y="4060826"/>
            <a:ext cx="21336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0" y="3649664"/>
            <a:ext cx="12192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0" y="3675064"/>
            <a:ext cx="12192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Ορθογώνιο 15"/>
          <p:cNvSpPr/>
          <p:nvPr/>
        </p:nvSpPr>
        <p:spPr>
          <a:xfrm flipV="1">
            <a:off x="8551333" y="3643313"/>
            <a:ext cx="3640667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11"/>
            <a:ext cx="11277600" cy="1470025"/>
          </a:xfrm>
        </p:spPr>
        <p:txBody>
          <a:bodyPr rtlCol="0" anchor="b"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48006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0"/>
          </p:nvPr>
        </p:nvSpPr>
        <p:spPr>
          <a:xfrm>
            <a:off x="7264400" y="4205288"/>
            <a:ext cx="1727200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8" name="Θέση ημερομηνίας 27"/>
          <p:cNvSpPr>
            <a:spLocks noGrp="1"/>
          </p:cNvSpPr>
          <p:nvPr>
            <p:ph type="dt" sz="half" idx="11"/>
          </p:nvPr>
        </p:nvSpPr>
        <p:spPr>
          <a:xfrm>
            <a:off x="9044517" y="4206875"/>
            <a:ext cx="1278467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1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 algn="r">
              <a:defRPr sz="135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B271C538-B69C-4C84-9F60-7FC91BE9590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17750944"/>
      </p:ext>
    </p:extLst>
  </p:cSld>
  <p:clrMapOvr>
    <a:masterClrMapping/>
  </p:clrMapOvr>
  <p:transition spd="med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A23A5-537A-42E7-B0EA-AD62FB0AA29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6530602"/>
      </p:ext>
    </p:extLst>
  </p:cSld>
  <p:clrMapOvr>
    <a:masterClrMapping/>
  </p:clrMapOvr>
  <p:transition spd="med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4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3225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/>
          <a:lstStyle>
            <a:lvl1pPr marL="34290" indent="0">
              <a:buNone/>
              <a:defRPr sz="1575" b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D106E-C9E0-4096-8E04-759F84F6A33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08036049"/>
      </p:ext>
    </p:extLst>
  </p:cSld>
  <p:clrMapOvr>
    <a:masterClrMapping/>
  </p:clrMapOvr>
  <p:transition spd="med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627D9-26C6-4D8D-9FB8-D8AA7386C72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9538231"/>
      </p:ext>
    </p:extLst>
  </p:cSld>
  <p:clrMapOvr>
    <a:masterClrMapping/>
  </p:clrMapOvr>
  <p:transition spd="med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/>
          <a:lstStyle>
            <a:lvl1pPr>
              <a:defRPr sz="3000" b="0" i="0" cap="none" baseline="0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9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4" y="2708519"/>
            <a:ext cx="5389033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7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8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FBA12-BE97-44A7-8FF5-FD5EDB16F29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88365699"/>
      </p:ext>
    </p:extLst>
  </p:cSld>
  <p:clrMapOvr>
    <a:masterClrMapping/>
  </p:clrMapOvr>
  <p:transition spd="med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4" name="Θέση ημερομηνίας 2"/>
          <p:cNvSpPr>
            <a:spLocks noGrp="1"/>
          </p:cNvSpPr>
          <p:nvPr>
            <p:ph type="dt" sz="half" idx="11"/>
          </p:nvPr>
        </p:nvSpPr>
        <p:spPr>
          <a:xfrm>
            <a:off x="8777818" y="612775"/>
            <a:ext cx="12763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BD248-EE37-4C42-A3C3-B376ADE2AE2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80339162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el-GR" noProof="0" smtClean="0"/>
              <a:t>Επεξεργασία στυλ υποδείγματος κειμένου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 rtlCol="0"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el-GR" noProof="0" smtClean="0"/>
              <a:t>Επεξεργασία στυλ υποδείγματος κειμένου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08/12/2021</a:t>
            </a:r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7FB8B-443D-4364-BC00-E16C206D64D0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2303190"/>
      </p:ext>
    </p:extLst>
  </p:cSld>
  <p:clrMapOvr>
    <a:masterClrMapping/>
  </p:clrMapOvr>
  <p:transition spd="med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35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9"/>
            <a:ext cx="6803136" cy="58050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9"/>
            <a:ext cx="4511040" cy="4580573"/>
          </a:xfrm>
        </p:spPr>
        <p:txBody>
          <a:bodyPr/>
          <a:lstStyle>
            <a:lvl1pPr marL="6858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CEB17-3A50-4A7F-B63B-46F9A0BF8A8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52657077"/>
      </p:ext>
    </p:extLst>
  </p:cSld>
  <p:clrMapOvr>
    <a:masterClrMapping/>
  </p:clrMapOvr>
  <p:transition spd="med"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4" y="1109162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150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11"/>
            <a:ext cx="34544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897A7-8547-4592-820A-CCB7F6FC69D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96953819"/>
      </p:ext>
    </p:extLst>
  </p:cSld>
  <p:clrMapOvr>
    <a:masterClrMapping/>
  </p:clrMapOvr>
  <p:transition spd="med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823B5-9D4E-4A67-AD4F-D2CC1BF8E72A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73742840"/>
      </p:ext>
    </p:extLst>
  </p:cSld>
  <p:clrMapOvr>
    <a:masterClrMapping/>
  </p:clrMapOvr>
  <p:transition spd="med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38F9-6473-4924-9924-0018122C8B4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08042847"/>
      </p:ext>
    </p:extLst>
  </p:cSld>
  <p:clrMapOvr>
    <a:masterClrMapping/>
  </p:clrMapOvr>
  <p:transition spd="med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0" y="0"/>
            <a:ext cx="12192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Ορθογώνιο 4"/>
          <p:cNvSpPr/>
          <p:nvPr/>
        </p:nvSpPr>
        <p:spPr>
          <a:xfrm flipV="1">
            <a:off x="7213600" y="3810000"/>
            <a:ext cx="49784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>
          <a:xfrm flipV="1">
            <a:off x="7213600" y="3897314"/>
            <a:ext cx="49784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 flipV="1">
            <a:off x="7213600" y="4114801"/>
            <a:ext cx="49784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Ορθογώνιο 9"/>
          <p:cNvSpPr/>
          <p:nvPr/>
        </p:nvSpPr>
        <p:spPr>
          <a:xfrm flipV="1">
            <a:off x="7213601" y="4164013"/>
            <a:ext cx="2620433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Ορθογώνιο 10"/>
          <p:cNvSpPr/>
          <p:nvPr/>
        </p:nvSpPr>
        <p:spPr>
          <a:xfrm flipV="1">
            <a:off x="7213601" y="4198939"/>
            <a:ext cx="2620433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2" name="Στρογγυλεμένο ορθογώνιο 11"/>
          <p:cNvSpPr/>
          <p:nvPr/>
        </p:nvSpPr>
        <p:spPr bwMode="white">
          <a:xfrm>
            <a:off x="7213601" y="3962400"/>
            <a:ext cx="4085167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3" name="Στρογγυλεμένο ορθογώνιο 12"/>
          <p:cNvSpPr/>
          <p:nvPr/>
        </p:nvSpPr>
        <p:spPr bwMode="white">
          <a:xfrm>
            <a:off x="9836151" y="4060826"/>
            <a:ext cx="21336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0" y="3649664"/>
            <a:ext cx="12192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0" y="3675064"/>
            <a:ext cx="12192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Ορθογώνιο 15"/>
          <p:cNvSpPr/>
          <p:nvPr/>
        </p:nvSpPr>
        <p:spPr>
          <a:xfrm flipV="1">
            <a:off x="8551333" y="3643313"/>
            <a:ext cx="3640667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11"/>
            <a:ext cx="11277600" cy="1470025"/>
          </a:xfrm>
        </p:spPr>
        <p:txBody>
          <a:bodyPr rtlCol="0" anchor="b"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48006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0"/>
          </p:nvPr>
        </p:nvSpPr>
        <p:spPr>
          <a:xfrm>
            <a:off x="7264400" y="4205288"/>
            <a:ext cx="1727200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8" name="Θέση ημερομηνίας 27"/>
          <p:cNvSpPr>
            <a:spLocks noGrp="1"/>
          </p:cNvSpPr>
          <p:nvPr>
            <p:ph type="dt" sz="half" idx="11"/>
          </p:nvPr>
        </p:nvSpPr>
        <p:spPr>
          <a:xfrm>
            <a:off x="9044517" y="4206875"/>
            <a:ext cx="1278467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1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 algn="r">
              <a:defRPr sz="135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B271C538-B69C-4C84-9F60-7FC91BE9590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14191814"/>
      </p:ext>
    </p:extLst>
  </p:cSld>
  <p:clrMapOvr>
    <a:masterClrMapping/>
  </p:clrMapOvr>
  <p:transition spd="med"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A23A5-537A-42E7-B0EA-AD62FB0AA29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51798023"/>
      </p:ext>
    </p:extLst>
  </p:cSld>
  <p:clrMapOvr>
    <a:masterClrMapping/>
  </p:clrMapOvr>
  <p:transition spd="med"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4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3225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/>
          <a:lstStyle>
            <a:lvl1pPr marL="34290" indent="0">
              <a:buNone/>
              <a:defRPr sz="1575" b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D106E-C9E0-4096-8E04-759F84F6A33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95315793"/>
      </p:ext>
    </p:extLst>
  </p:cSld>
  <p:clrMapOvr>
    <a:masterClrMapping/>
  </p:clrMapOvr>
  <p:transition spd="med"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627D9-26C6-4D8D-9FB8-D8AA7386C72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57539503"/>
      </p:ext>
    </p:extLst>
  </p:cSld>
  <p:clrMapOvr>
    <a:masterClrMapping/>
  </p:clrMapOvr>
  <p:transition spd="med"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/>
          <a:lstStyle>
            <a:lvl1pPr>
              <a:defRPr sz="3000" b="0" i="0" cap="none" baseline="0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9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4" y="2708519"/>
            <a:ext cx="5389033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7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8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FBA12-BE97-44A7-8FF5-FD5EDB16F29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0803019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 anchor="ctr"/>
          <a:lstStyle>
            <a:lvl1pPr>
              <a:defRPr sz="4000" b="0" i="0" cap="none" baseline="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el-GR" noProof="0" smtClean="0"/>
              <a:t>Επεξεργασία στυλ υποδείγματος κειμένου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rtlCol="0"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 rtlCol="0"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el-GR" noProof="0" smtClean="0"/>
              <a:t>Επεξεργασία στυλ υποδείγματος κειμένου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28" name="Θέση υποσέλιδου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26" name="Θέση ημερομηνίας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08/12/2021</a:t>
            </a:r>
            <a:endParaRPr lang="el-GR" noProof="0" dirty="0"/>
          </a:p>
        </p:txBody>
      </p:sp>
      <p:sp>
        <p:nvSpPr>
          <p:cNvPr id="27" name="Θέση αριθμού διαφάνειας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4" name="Θέση ημερομηνίας 2"/>
          <p:cNvSpPr>
            <a:spLocks noGrp="1"/>
          </p:cNvSpPr>
          <p:nvPr>
            <p:ph type="dt" sz="half" idx="11"/>
          </p:nvPr>
        </p:nvSpPr>
        <p:spPr>
          <a:xfrm>
            <a:off x="8777818" y="612775"/>
            <a:ext cx="12763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BD248-EE37-4C42-A3C3-B376ADE2AE2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17687436"/>
      </p:ext>
    </p:extLst>
  </p:cSld>
  <p:clrMapOvr>
    <a:masterClrMapping/>
  </p:clrMapOvr>
  <p:transition spd="med"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7FB8B-443D-4364-BC00-E16C206D64D0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5008775"/>
      </p:ext>
    </p:extLst>
  </p:cSld>
  <p:clrMapOvr>
    <a:masterClrMapping/>
  </p:clrMapOvr>
  <p:transition spd="med"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35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9"/>
            <a:ext cx="6803136" cy="58050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9"/>
            <a:ext cx="4511040" cy="4580573"/>
          </a:xfrm>
        </p:spPr>
        <p:txBody>
          <a:bodyPr/>
          <a:lstStyle>
            <a:lvl1pPr marL="6858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CEB17-3A50-4A7F-B63B-46F9A0BF8A8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926885"/>
      </p:ext>
    </p:extLst>
  </p:cSld>
  <p:clrMapOvr>
    <a:masterClrMapping/>
  </p:clrMapOvr>
  <p:transition spd="med"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4" y="1109162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150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11"/>
            <a:ext cx="34544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897A7-8547-4592-820A-CCB7F6FC69D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07400880"/>
      </p:ext>
    </p:extLst>
  </p:cSld>
  <p:clrMapOvr>
    <a:masterClrMapping/>
  </p:clrMapOvr>
  <p:transition spd="med"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823B5-9D4E-4A67-AD4F-D2CC1BF8E72A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36591261"/>
      </p:ext>
    </p:extLst>
  </p:cSld>
  <p:clrMapOvr>
    <a:masterClrMapping/>
  </p:clrMapOvr>
  <p:transition spd="med"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38F9-6473-4924-9924-0018122C8B4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48998683"/>
      </p:ext>
    </p:extLst>
  </p:cSld>
  <p:clrMapOvr>
    <a:masterClrMapping/>
  </p:clrMapOvr>
  <p:transition spd="med"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0" y="0"/>
            <a:ext cx="12192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Ορθογώνιο 4"/>
          <p:cNvSpPr/>
          <p:nvPr/>
        </p:nvSpPr>
        <p:spPr>
          <a:xfrm flipV="1">
            <a:off x="7213600" y="3810000"/>
            <a:ext cx="49784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>
          <a:xfrm flipV="1">
            <a:off x="7213600" y="3897314"/>
            <a:ext cx="49784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 flipV="1">
            <a:off x="7213600" y="4114801"/>
            <a:ext cx="49784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Ορθογώνιο 9"/>
          <p:cNvSpPr/>
          <p:nvPr/>
        </p:nvSpPr>
        <p:spPr>
          <a:xfrm flipV="1">
            <a:off x="7213601" y="4164013"/>
            <a:ext cx="2620433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Ορθογώνιο 10"/>
          <p:cNvSpPr/>
          <p:nvPr/>
        </p:nvSpPr>
        <p:spPr>
          <a:xfrm flipV="1">
            <a:off x="7213601" y="4198939"/>
            <a:ext cx="2620433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2" name="Στρογγυλεμένο ορθογώνιο 11"/>
          <p:cNvSpPr/>
          <p:nvPr/>
        </p:nvSpPr>
        <p:spPr bwMode="white">
          <a:xfrm>
            <a:off x="7213601" y="3962400"/>
            <a:ext cx="4085167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3" name="Στρογγυλεμένο ορθογώνιο 12"/>
          <p:cNvSpPr/>
          <p:nvPr/>
        </p:nvSpPr>
        <p:spPr bwMode="white">
          <a:xfrm>
            <a:off x="9836151" y="4060826"/>
            <a:ext cx="21336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0" y="3649664"/>
            <a:ext cx="12192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0" y="3675064"/>
            <a:ext cx="12192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Ορθογώνιο 15"/>
          <p:cNvSpPr/>
          <p:nvPr/>
        </p:nvSpPr>
        <p:spPr>
          <a:xfrm flipV="1">
            <a:off x="8551333" y="3643313"/>
            <a:ext cx="3640667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11"/>
            <a:ext cx="11277600" cy="1470025"/>
          </a:xfrm>
        </p:spPr>
        <p:txBody>
          <a:bodyPr rtlCol="0" anchor="b"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48006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0"/>
          </p:nvPr>
        </p:nvSpPr>
        <p:spPr>
          <a:xfrm>
            <a:off x="7264400" y="4205288"/>
            <a:ext cx="1727200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8" name="Θέση ημερομηνίας 27"/>
          <p:cNvSpPr>
            <a:spLocks noGrp="1"/>
          </p:cNvSpPr>
          <p:nvPr>
            <p:ph type="dt" sz="half" idx="11"/>
          </p:nvPr>
        </p:nvSpPr>
        <p:spPr>
          <a:xfrm>
            <a:off x="9044517" y="4206875"/>
            <a:ext cx="1278467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1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 algn="r">
              <a:defRPr sz="135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B271C538-B69C-4C84-9F60-7FC91BE9590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52020200"/>
      </p:ext>
    </p:extLst>
  </p:cSld>
  <p:clrMapOvr>
    <a:masterClrMapping/>
  </p:clrMapOvr>
  <p:transition spd="med"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A23A5-537A-42E7-B0EA-AD62FB0AA29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81814740"/>
      </p:ext>
    </p:extLst>
  </p:cSld>
  <p:clrMapOvr>
    <a:masterClrMapping/>
  </p:clrMapOvr>
  <p:transition spd="med"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4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3225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/>
          <a:lstStyle>
            <a:lvl1pPr marL="34290" indent="0">
              <a:buNone/>
              <a:defRPr sz="1575" b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D106E-C9E0-4096-8E04-759F84F6A33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341744"/>
      </p:ext>
    </p:extLst>
  </p:cSld>
  <p:clrMapOvr>
    <a:masterClrMapping/>
  </p:clrMapOvr>
  <p:transition spd="med"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627D9-26C6-4D8D-9FB8-D8AA7386C72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73502231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 rtlCol="0"/>
          <a:lstStyle/>
          <a:p>
            <a:pPr rtl="0"/>
            <a:r>
              <a:rPr lang="el-GR" noProof="0" smtClean="0"/>
              <a:t>08/12/2021</a:t>
            </a:r>
            <a:endParaRPr lang="el-GR" noProof="0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/>
          <a:lstStyle>
            <a:lvl1pPr>
              <a:defRPr sz="3000" b="0" i="0" cap="none" baseline="0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9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4" y="2708519"/>
            <a:ext cx="5389033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7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8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FBA12-BE97-44A7-8FF5-FD5EDB16F29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49472872"/>
      </p:ext>
    </p:extLst>
  </p:cSld>
  <p:clrMapOvr>
    <a:masterClrMapping/>
  </p:clrMapOvr>
  <p:transition spd="med">
    <p:fad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4" name="Θέση ημερομηνίας 2"/>
          <p:cNvSpPr>
            <a:spLocks noGrp="1"/>
          </p:cNvSpPr>
          <p:nvPr>
            <p:ph type="dt" sz="half" idx="11"/>
          </p:nvPr>
        </p:nvSpPr>
        <p:spPr>
          <a:xfrm>
            <a:off x="8777818" y="612775"/>
            <a:ext cx="12763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BD248-EE37-4C42-A3C3-B376ADE2AE2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36804846"/>
      </p:ext>
    </p:extLst>
  </p:cSld>
  <p:clrMapOvr>
    <a:masterClrMapping/>
  </p:clrMapOvr>
  <p:transition spd="med">
    <p:fad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7FB8B-443D-4364-BC00-E16C206D64D0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35225729"/>
      </p:ext>
    </p:extLst>
  </p:cSld>
  <p:clrMapOvr>
    <a:masterClrMapping/>
  </p:clrMapOvr>
  <p:transition spd="med">
    <p:fad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35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9"/>
            <a:ext cx="6803136" cy="58050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9"/>
            <a:ext cx="4511040" cy="4580573"/>
          </a:xfrm>
        </p:spPr>
        <p:txBody>
          <a:bodyPr/>
          <a:lstStyle>
            <a:lvl1pPr marL="6858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CEB17-3A50-4A7F-B63B-46F9A0BF8A8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6200903"/>
      </p:ext>
    </p:extLst>
  </p:cSld>
  <p:clrMapOvr>
    <a:masterClrMapping/>
  </p:clrMapOvr>
  <p:transition spd="med">
    <p:fad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4" y="1109162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150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11"/>
            <a:ext cx="34544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897A7-8547-4592-820A-CCB7F6FC69D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18553782"/>
      </p:ext>
    </p:extLst>
  </p:cSld>
  <p:clrMapOvr>
    <a:masterClrMapping/>
  </p:clrMapOvr>
  <p:transition spd="med">
    <p:fad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823B5-9D4E-4A67-AD4F-D2CC1BF8E72A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83012455"/>
      </p:ext>
    </p:extLst>
  </p:cSld>
  <p:clrMapOvr>
    <a:masterClrMapping/>
  </p:clrMapOvr>
  <p:transition spd="med">
    <p:fad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38F9-6473-4924-9924-0018122C8B4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0780504"/>
      </p:ext>
    </p:extLst>
  </p:cSld>
  <p:clrMapOvr>
    <a:masterClrMapping/>
  </p:clrMapOvr>
  <p:transition spd="med">
    <p:fad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0" y="0"/>
            <a:ext cx="12192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Ορθογώνιο 4"/>
          <p:cNvSpPr/>
          <p:nvPr/>
        </p:nvSpPr>
        <p:spPr>
          <a:xfrm flipV="1">
            <a:off x="7213600" y="3810000"/>
            <a:ext cx="49784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>
          <a:xfrm flipV="1">
            <a:off x="7213600" y="3897314"/>
            <a:ext cx="49784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 flipV="1">
            <a:off x="7213600" y="4114801"/>
            <a:ext cx="49784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Ορθογώνιο 9"/>
          <p:cNvSpPr/>
          <p:nvPr/>
        </p:nvSpPr>
        <p:spPr>
          <a:xfrm flipV="1">
            <a:off x="7213601" y="4164013"/>
            <a:ext cx="2620433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Ορθογώνιο 10"/>
          <p:cNvSpPr/>
          <p:nvPr/>
        </p:nvSpPr>
        <p:spPr>
          <a:xfrm flipV="1">
            <a:off x="7213601" y="4198939"/>
            <a:ext cx="2620433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2" name="Στρογγυλεμένο ορθογώνιο 11"/>
          <p:cNvSpPr/>
          <p:nvPr/>
        </p:nvSpPr>
        <p:spPr bwMode="white">
          <a:xfrm>
            <a:off x="7213601" y="3962400"/>
            <a:ext cx="4085167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3" name="Στρογγυλεμένο ορθογώνιο 12"/>
          <p:cNvSpPr/>
          <p:nvPr/>
        </p:nvSpPr>
        <p:spPr bwMode="white">
          <a:xfrm>
            <a:off x="9836151" y="4060826"/>
            <a:ext cx="21336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0" y="3649664"/>
            <a:ext cx="12192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0" y="3675064"/>
            <a:ext cx="12192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Ορθογώνιο 15"/>
          <p:cNvSpPr/>
          <p:nvPr/>
        </p:nvSpPr>
        <p:spPr>
          <a:xfrm flipV="1">
            <a:off x="8551333" y="3643313"/>
            <a:ext cx="3640667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11"/>
            <a:ext cx="11277600" cy="1470025"/>
          </a:xfrm>
        </p:spPr>
        <p:txBody>
          <a:bodyPr rtlCol="0" anchor="b"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48006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0"/>
          </p:nvPr>
        </p:nvSpPr>
        <p:spPr>
          <a:xfrm>
            <a:off x="7264400" y="4205288"/>
            <a:ext cx="1727200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8" name="Θέση ημερομηνίας 27"/>
          <p:cNvSpPr>
            <a:spLocks noGrp="1"/>
          </p:cNvSpPr>
          <p:nvPr>
            <p:ph type="dt" sz="half" idx="11"/>
          </p:nvPr>
        </p:nvSpPr>
        <p:spPr>
          <a:xfrm>
            <a:off x="9044517" y="4206875"/>
            <a:ext cx="1278467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1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 algn="r">
              <a:defRPr sz="135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B271C538-B69C-4C84-9F60-7FC91BE9590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07032535"/>
      </p:ext>
    </p:extLst>
  </p:cSld>
  <p:clrMapOvr>
    <a:masterClrMapping/>
  </p:clrMapOvr>
  <p:transition spd="med">
    <p:fad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A23A5-537A-42E7-B0EA-AD62FB0AA29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79111870"/>
      </p:ext>
    </p:extLst>
  </p:cSld>
  <p:clrMapOvr>
    <a:masterClrMapping/>
  </p:clrMapOvr>
  <p:transition spd="med">
    <p:fad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4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3225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/>
          <a:lstStyle>
            <a:lvl1pPr marL="34290" indent="0">
              <a:buNone/>
              <a:defRPr sz="1575" b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D106E-C9E0-4096-8E04-759F84F6A33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3341779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08/12/2021</a:t>
            </a:r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627D9-26C6-4D8D-9FB8-D8AA7386C72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44036675"/>
      </p:ext>
    </p:extLst>
  </p:cSld>
  <p:clrMapOvr>
    <a:masterClrMapping/>
  </p:clrMapOvr>
  <p:transition spd="med">
    <p:fad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/>
          <a:lstStyle>
            <a:lvl1pPr>
              <a:defRPr sz="3000" b="0" i="0" cap="none" baseline="0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9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4" y="2708519"/>
            <a:ext cx="5389033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7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8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FBA12-BE97-44A7-8FF5-FD5EDB16F29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8117349"/>
      </p:ext>
    </p:extLst>
  </p:cSld>
  <p:clrMapOvr>
    <a:masterClrMapping/>
  </p:clrMapOvr>
  <p:transition spd="med">
    <p:fad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4" name="Θέση ημερομηνίας 2"/>
          <p:cNvSpPr>
            <a:spLocks noGrp="1"/>
          </p:cNvSpPr>
          <p:nvPr>
            <p:ph type="dt" sz="half" idx="11"/>
          </p:nvPr>
        </p:nvSpPr>
        <p:spPr>
          <a:xfrm>
            <a:off x="8777818" y="612775"/>
            <a:ext cx="12763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BD248-EE37-4C42-A3C3-B376ADE2AE2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8087330"/>
      </p:ext>
    </p:extLst>
  </p:cSld>
  <p:clrMapOvr>
    <a:masterClrMapping/>
  </p:clrMapOvr>
  <p:transition spd="med">
    <p:fad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7FB8B-443D-4364-BC00-E16C206D64D0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61583385"/>
      </p:ext>
    </p:extLst>
  </p:cSld>
  <p:clrMapOvr>
    <a:masterClrMapping/>
  </p:clrMapOvr>
  <p:transition spd="med">
    <p:fad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35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9"/>
            <a:ext cx="6803136" cy="58050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9"/>
            <a:ext cx="4511040" cy="4580573"/>
          </a:xfrm>
        </p:spPr>
        <p:txBody>
          <a:bodyPr/>
          <a:lstStyle>
            <a:lvl1pPr marL="6858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CEB17-3A50-4A7F-B63B-46F9A0BF8A8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03465918"/>
      </p:ext>
    </p:extLst>
  </p:cSld>
  <p:clrMapOvr>
    <a:masterClrMapping/>
  </p:clrMapOvr>
  <p:transition spd="med">
    <p:fad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4" y="1109162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150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11"/>
            <a:ext cx="34544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897A7-8547-4592-820A-CCB7F6FC69D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16314011"/>
      </p:ext>
    </p:extLst>
  </p:cSld>
  <p:clrMapOvr>
    <a:masterClrMapping/>
  </p:clrMapOvr>
  <p:transition spd="med">
    <p:fad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823B5-9D4E-4A67-AD4F-D2CC1BF8E72A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40712531"/>
      </p:ext>
    </p:extLst>
  </p:cSld>
  <p:clrMapOvr>
    <a:masterClrMapping/>
  </p:clrMapOvr>
  <p:transition spd="med">
    <p:fad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38F9-6473-4924-9924-0018122C8B4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00516659"/>
      </p:ext>
    </p:extLst>
  </p:cSld>
  <p:clrMapOvr>
    <a:masterClrMapping/>
  </p:clrMapOvr>
  <p:transition spd="med">
    <p:fad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0" y="0"/>
            <a:ext cx="12192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Ορθογώνιο 4"/>
          <p:cNvSpPr/>
          <p:nvPr/>
        </p:nvSpPr>
        <p:spPr>
          <a:xfrm flipV="1">
            <a:off x="7213600" y="3810000"/>
            <a:ext cx="49784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>
          <a:xfrm flipV="1">
            <a:off x="7213600" y="3897314"/>
            <a:ext cx="49784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 flipV="1">
            <a:off x="7213600" y="4114801"/>
            <a:ext cx="49784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Ορθογώνιο 9"/>
          <p:cNvSpPr/>
          <p:nvPr/>
        </p:nvSpPr>
        <p:spPr>
          <a:xfrm flipV="1">
            <a:off x="7213601" y="4164013"/>
            <a:ext cx="2620433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Ορθογώνιο 10"/>
          <p:cNvSpPr/>
          <p:nvPr/>
        </p:nvSpPr>
        <p:spPr>
          <a:xfrm flipV="1">
            <a:off x="7213601" y="4198939"/>
            <a:ext cx="2620433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2" name="Στρογγυλεμένο ορθογώνιο 11"/>
          <p:cNvSpPr/>
          <p:nvPr/>
        </p:nvSpPr>
        <p:spPr bwMode="white">
          <a:xfrm>
            <a:off x="7213601" y="3962400"/>
            <a:ext cx="4085167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3" name="Στρογγυλεμένο ορθογώνιο 12"/>
          <p:cNvSpPr/>
          <p:nvPr/>
        </p:nvSpPr>
        <p:spPr bwMode="white">
          <a:xfrm>
            <a:off x="9836151" y="4060826"/>
            <a:ext cx="21336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0" y="3649664"/>
            <a:ext cx="12192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0" y="3675064"/>
            <a:ext cx="12192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Ορθογώνιο 15"/>
          <p:cNvSpPr/>
          <p:nvPr/>
        </p:nvSpPr>
        <p:spPr>
          <a:xfrm flipV="1">
            <a:off x="8551333" y="3643313"/>
            <a:ext cx="3640667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11"/>
            <a:ext cx="11277600" cy="1470025"/>
          </a:xfrm>
        </p:spPr>
        <p:txBody>
          <a:bodyPr rtlCol="0" anchor="b"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48006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0"/>
          </p:nvPr>
        </p:nvSpPr>
        <p:spPr>
          <a:xfrm>
            <a:off x="7264400" y="4205288"/>
            <a:ext cx="1727200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8" name="Θέση ημερομηνίας 27"/>
          <p:cNvSpPr>
            <a:spLocks noGrp="1"/>
          </p:cNvSpPr>
          <p:nvPr>
            <p:ph type="dt" sz="half" idx="11"/>
          </p:nvPr>
        </p:nvSpPr>
        <p:spPr>
          <a:xfrm>
            <a:off x="9044517" y="4206875"/>
            <a:ext cx="1278467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1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 algn="r">
              <a:defRPr sz="135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B271C538-B69C-4C84-9F60-7FC91BE9590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72800872"/>
      </p:ext>
    </p:extLst>
  </p:cSld>
  <p:clrMapOvr>
    <a:masterClrMapping/>
  </p:clrMapOvr>
  <p:transition spd="med">
    <p:fad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A23A5-537A-42E7-B0EA-AD62FB0AA29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31877562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800" b="1"/>
            </a:lvl1pPr>
          </a:lstStyle>
          <a:p>
            <a:pPr rtl="0"/>
            <a:r>
              <a:rPr lang="el-GR" noProof="0" dirty="0"/>
              <a:t>Επεξεργασία στυλ κύριου τίτλου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rtl="0" eaLnBrk="1" latinLnBrk="0" hangingPunct="1"/>
            <a:r>
              <a:rPr lang="el-GR" noProof="0" smtClean="0"/>
              <a:t>Επεξεργασία στυλ υποδείγματος κειμένου</a:t>
            </a:r>
          </a:p>
          <a:p>
            <a:pPr lvl="1" rtl="0" eaLnBrk="1" latinLnBrk="0" hangingPunct="1"/>
            <a:r>
              <a:rPr lang="el-GR" noProof="0" smtClean="0"/>
              <a:t>Δεύτερου επιπέδου</a:t>
            </a:r>
          </a:p>
          <a:p>
            <a:pPr lvl="2" rtl="0" eaLnBrk="1" latinLnBrk="0" hangingPunct="1"/>
            <a:r>
              <a:rPr lang="el-GR" noProof="0" smtClean="0"/>
              <a:t>Τρίτου επιπέδου</a:t>
            </a:r>
          </a:p>
          <a:p>
            <a:pPr lvl="3" rtl="0" eaLnBrk="1" latinLnBrk="0" hangingPunct="1"/>
            <a:r>
              <a:rPr lang="el-GR" noProof="0" smtClean="0"/>
              <a:t>Τέταρτου επιπέδου</a:t>
            </a:r>
          </a:p>
          <a:p>
            <a:pPr lvl="4" rtl="0" eaLnBrk="1" latinLnBrk="0" hangingPunct="1"/>
            <a:r>
              <a:rPr lang="el-GR" noProof="0" smtClean="0"/>
              <a:t>Πέμπτου επιπέδου</a:t>
            </a:r>
            <a:endParaRPr kumimoji="0"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 rtlCol="0"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rtl="0" eaLnBrk="1" latinLnBrk="0" hangingPunct="1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08/12/2021</a:t>
            </a:r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4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3225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/>
          <a:lstStyle>
            <a:lvl1pPr marL="34290" indent="0">
              <a:buNone/>
              <a:defRPr sz="1575" b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D106E-C9E0-4096-8E04-759F84F6A33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9468327"/>
      </p:ext>
    </p:extLst>
  </p:cSld>
  <p:clrMapOvr>
    <a:masterClrMapping/>
  </p:clrMapOvr>
  <p:transition spd="med">
    <p:fade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627D9-26C6-4D8D-9FB8-D8AA7386C72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07383131"/>
      </p:ext>
    </p:extLst>
  </p:cSld>
  <p:clrMapOvr>
    <a:masterClrMapping/>
  </p:clrMapOvr>
  <p:transition spd="med">
    <p:fad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/>
          <a:lstStyle>
            <a:lvl1pPr>
              <a:defRPr sz="3000" b="0" i="0" cap="none" baseline="0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9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4" y="2708519"/>
            <a:ext cx="5389033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7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8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FBA12-BE97-44A7-8FF5-FD5EDB16F29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85601136"/>
      </p:ext>
    </p:extLst>
  </p:cSld>
  <p:clrMapOvr>
    <a:masterClrMapping/>
  </p:clrMapOvr>
  <p:transition spd="med">
    <p:fad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4" name="Θέση ημερομηνίας 2"/>
          <p:cNvSpPr>
            <a:spLocks noGrp="1"/>
          </p:cNvSpPr>
          <p:nvPr>
            <p:ph type="dt" sz="half" idx="11"/>
          </p:nvPr>
        </p:nvSpPr>
        <p:spPr>
          <a:xfrm>
            <a:off x="8777818" y="612775"/>
            <a:ext cx="12763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BD248-EE37-4C42-A3C3-B376ADE2AE2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85932219"/>
      </p:ext>
    </p:extLst>
  </p:cSld>
  <p:clrMapOvr>
    <a:masterClrMapping/>
  </p:clrMapOvr>
  <p:transition spd="med">
    <p:fad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7FB8B-443D-4364-BC00-E16C206D64D0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0849428"/>
      </p:ext>
    </p:extLst>
  </p:cSld>
  <p:clrMapOvr>
    <a:masterClrMapping/>
  </p:clrMapOvr>
  <p:transition spd="med">
    <p:fad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35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9"/>
            <a:ext cx="6803136" cy="58050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9"/>
            <a:ext cx="4511040" cy="4580573"/>
          </a:xfrm>
        </p:spPr>
        <p:txBody>
          <a:bodyPr/>
          <a:lstStyle>
            <a:lvl1pPr marL="6858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CEB17-3A50-4A7F-B63B-46F9A0BF8A8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1345108"/>
      </p:ext>
    </p:extLst>
  </p:cSld>
  <p:clrMapOvr>
    <a:masterClrMapping/>
  </p:clrMapOvr>
  <p:transition spd="med">
    <p:fade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4" y="1109162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150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11"/>
            <a:ext cx="34544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897A7-8547-4592-820A-CCB7F6FC69D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98564689"/>
      </p:ext>
    </p:extLst>
  </p:cSld>
  <p:clrMapOvr>
    <a:masterClrMapping/>
  </p:clrMapOvr>
  <p:transition spd="med">
    <p:fade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823B5-9D4E-4A67-AD4F-D2CC1BF8E72A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24108196"/>
      </p:ext>
    </p:extLst>
  </p:cSld>
  <p:clrMapOvr>
    <a:masterClrMapping/>
  </p:clrMapOvr>
  <p:transition spd="med">
    <p:fade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38F9-6473-4924-9924-0018122C8B4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3083714"/>
      </p:ext>
    </p:extLst>
  </p:cSld>
  <p:clrMapOvr>
    <a:masterClrMapping/>
  </p:clrMapOvr>
  <p:transition spd="med">
    <p:fade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0" y="0"/>
            <a:ext cx="12192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Ορθογώνιο 4"/>
          <p:cNvSpPr/>
          <p:nvPr/>
        </p:nvSpPr>
        <p:spPr>
          <a:xfrm flipV="1">
            <a:off x="7213600" y="3810000"/>
            <a:ext cx="49784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Ορθογώνιο 5"/>
          <p:cNvSpPr/>
          <p:nvPr/>
        </p:nvSpPr>
        <p:spPr>
          <a:xfrm flipV="1">
            <a:off x="7213600" y="3897314"/>
            <a:ext cx="49784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Ορθογώνιο 6"/>
          <p:cNvSpPr/>
          <p:nvPr/>
        </p:nvSpPr>
        <p:spPr>
          <a:xfrm flipV="1">
            <a:off x="7213600" y="4114801"/>
            <a:ext cx="49784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Ορθογώνιο 9"/>
          <p:cNvSpPr/>
          <p:nvPr/>
        </p:nvSpPr>
        <p:spPr>
          <a:xfrm flipV="1">
            <a:off x="7213601" y="4164013"/>
            <a:ext cx="2620433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Ορθογώνιο 10"/>
          <p:cNvSpPr/>
          <p:nvPr/>
        </p:nvSpPr>
        <p:spPr>
          <a:xfrm flipV="1">
            <a:off x="7213601" y="4198939"/>
            <a:ext cx="2620433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2" name="Στρογγυλεμένο ορθογώνιο 11"/>
          <p:cNvSpPr/>
          <p:nvPr/>
        </p:nvSpPr>
        <p:spPr bwMode="white">
          <a:xfrm>
            <a:off x="7213601" y="3962400"/>
            <a:ext cx="4085167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13" name="Στρογγυλεμένο ορθογώνιο 12"/>
          <p:cNvSpPr/>
          <p:nvPr/>
        </p:nvSpPr>
        <p:spPr bwMode="white">
          <a:xfrm>
            <a:off x="9836151" y="4060826"/>
            <a:ext cx="21336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0" y="3649664"/>
            <a:ext cx="12192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Ορθογώνιο 14"/>
          <p:cNvSpPr/>
          <p:nvPr/>
        </p:nvSpPr>
        <p:spPr>
          <a:xfrm>
            <a:off x="0" y="3675064"/>
            <a:ext cx="12192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Ορθογώνιο 15"/>
          <p:cNvSpPr/>
          <p:nvPr/>
        </p:nvSpPr>
        <p:spPr>
          <a:xfrm flipV="1">
            <a:off x="8551333" y="3643313"/>
            <a:ext cx="3640667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609600" y="2389011"/>
            <a:ext cx="11277600" cy="1470025"/>
          </a:xfrm>
        </p:spPr>
        <p:txBody>
          <a:bodyPr rtlCol="0" anchor="b"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48006" indent="0" algn="l">
              <a:buNone/>
              <a:defRPr sz="180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0"/>
          </p:nvPr>
        </p:nvSpPr>
        <p:spPr>
          <a:xfrm>
            <a:off x="7264400" y="4205288"/>
            <a:ext cx="1727200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8" name="Θέση ημερομηνίας 27"/>
          <p:cNvSpPr>
            <a:spLocks noGrp="1"/>
          </p:cNvSpPr>
          <p:nvPr>
            <p:ph type="dt" sz="half" idx="11"/>
          </p:nvPr>
        </p:nvSpPr>
        <p:spPr>
          <a:xfrm>
            <a:off x="9044517" y="4206875"/>
            <a:ext cx="1278467" cy="457200"/>
          </a:xfrm>
        </p:spPr>
        <p:txBody>
          <a:bodyPr/>
          <a:lstStyle>
            <a:lvl1pPr>
              <a:defRPr>
                <a:solidFill>
                  <a:srgbClr val="63A537">
                    <a:lumMod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1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11093451" y="1589"/>
            <a:ext cx="996949" cy="365125"/>
          </a:xfrm>
        </p:spPr>
        <p:txBody>
          <a:bodyPr/>
          <a:lstStyle>
            <a:lvl1pPr algn="r">
              <a:defRPr sz="135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B271C538-B69C-4C84-9F60-7FC91BE95903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87335903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2000" b="1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el-GR" noProof="0" smtClean="0"/>
              <a:t>Κάντε κλικ στο εικονίδιο για να προσθέσετε εικόνα</a:t>
            </a:r>
            <a:endParaRPr kumimoji="0"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rtlCol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rtl="0" eaLnBrk="1" latinLnBrk="0" hangingPunct="1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08/12/2021</a:t>
            </a:r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  <a:lvl6pPr>
              <a:defRPr/>
            </a:lvl6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A23A5-537A-42E7-B0EA-AD62FB0AA29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23963408"/>
      </p:ext>
    </p:extLst>
  </p:cSld>
  <p:clrMapOvr>
    <a:masterClrMapping/>
  </p:clrMapOvr>
  <p:transition spd="med">
    <p:fade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63084" y="1968324"/>
            <a:ext cx="10363200" cy="1362075"/>
          </a:xfrm>
        </p:spPr>
        <p:txBody>
          <a:bodyPr rtlCol="0" anchor="b">
            <a:noAutofit/>
          </a:bodyPr>
          <a:lstStyle>
            <a:lvl1pPr algn="l">
              <a:buNone/>
              <a:defRPr sz="3225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/>
          <a:lstStyle>
            <a:lvl1pPr marL="34290" indent="0">
              <a:buNone/>
              <a:defRPr sz="1575" b="0">
                <a:solidFill>
                  <a:schemeClr val="tx2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D106E-C9E0-4096-8E04-759F84F6A33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75475152"/>
      </p:ext>
    </p:extLst>
  </p:cSld>
  <p:clrMapOvr>
    <a:masterClrMapping/>
  </p:clrMapOvr>
  <p:transition spd="med">
    <p:fade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2249427"/>
            <a:ext cx="5384800" cy="4341875"/>
          </a:xfrm>
        </p:spPr>
        <p:txBody>
          <a:bodyPr/>
          <a:lstStyle>
            <a:lvl1pPr>
              <a:defRPr sz="1500"/>
            </a:lvl1pPr>
            <a:lvl2pPr>
              <a:defRPr sz="1425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627D9-26C6-4D8D-9FB8-D8AA7386C72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29840575"/>
      </p:ext>
    </p:extLst>
  </p:cSld>
  <p:clrMapOvr>
    <a:masterClrMapping/>
  </p:clrMapOvr>
  <p:transition spd="med">
    <p:fade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rtlCol="0"/>
          <a:lstStyle>
            <a:lvl1pPr>
              <a:defRPr sz="3000" b="0" i="0" cap="none" baseline="0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6294969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34290" indent="0">
              <a:buNone/>
              <a:defRPr sz="1425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91074" y="2708519"/>
            <a:ext cx="5389033" cy="388620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7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8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9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FBA12-BE97-44A7-8FF5-FD5EDB16F29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69731228"/>
      </p:ext>
    </p:extLst>
  </p:cSld>
  <p:clrMapOvr>
    <a:masterClrMapping/>
  </p:clrMapOvr>
  <p:transition spd="med">
    <p:fade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rtlCol="0"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4" name="Θέση ημερομηνίας 2"/>
          <p:cNvSpPr>
            <a:spLocks noGrp="1"/>
          </p:cNvSpPr>
          <p:nvPr>
            <p:ph type="dt" sz="half" idx="11"/>
          </p:nvPr>
        </p:nvSpPr>
        <p:spPr>
          <a:xfrm>
            <a:off x="8777818" y="612775"/>
            <a:ext cx="1276349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BD248-EE37-4C42-A3C3-B376ADE2AE2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80178973"/>
      </p:ext>
    </p:extLst>
  </p:cSld>
  <p:clrMapOvr>
    <a:masterClrMapping/>
  </p:clrMapOvr>
  <p:transition spd="med">
    <p:fade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3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7FB8B-443D-4364-BC00-E16C206D64D0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68251006"/>
      </p:ext>
    </p:extLst>
  </p:cSld>
  <p:clrMapOvr>
    <a:masterClrMapping/>
  </p:clrMapOvr>
  <p:transition spd="med">
    <p:fade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rtlCol="0" anchor="b"/>
          <a:lstStyle>
            <a:lvl1pPr algn="l">
              <a:buNone/>
              <a:defRPr sz="135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203200" y="776289"/>
            <a:ext cx="6803136" cy="580508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7137995" y="2010729"/>
            <a:ext cx="4511040" cy="4580573"/>
          </a:xfrm>
        </p:spPr>
        <p:txBody>
          <a:bodyPr/>
          <a:lstStyle>
            <a:lvl1pPr marL="6858" indent="0">
              <a:buNone/>
              <a:defRPr sz="10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CEB17-3A50-4A7F-B63B-46F9A0BF8A8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56046206"/>
      </p:ext>
    </p:extLst>
  </p:cSld>
  <p:clrMapOvr>
    <a:masterClrMapping/>
  </p:clrMapOvr>
  <p:transition spd="med">
    <p:fade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53914" y="1109162"/>
            <a:ext cx="782404" cy="4681637"/>
          </a:xfrm>
        </p:spPr>
        <p:txBody>
          <a:bodyPr vert="vert270" lIns="45720" tIns="0" rIns="45720" rtlCol="0" anchor="t"/>
          <a:lstStyle>
            <a:lvl1pPr algn="ctr">
              <a:buNone/>
              <a:defRPr sz="1500" b="1"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117924" y="3274311"/>
            <a:ext cx="34544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975"/>
            </a:lvl1pPr>
            <a:lvl2pPr>
              <a:buFontTx/>
              <a:buNone/>
              <a:defRPr sz="900"/>
            </a:lvl2pPr>
            <a:lvl3pPr>
              <a:buFontTx/>
              <a:buNone/>
              <a:defRPr sz="750"/>
            </a:lvl3pPr>
            <a:lvl4pPr>
              <a:buFontTx/>
              <a:buNone/>
              <a:defRPr sz="675"/>
            </a:lvl4pPr>
            <a:lvl5pPr>
              <a:buFontTx/>
              <a:buNone/>
              <a:defRPr sz="675"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6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897A7-8547-4592-820A-CCB7F6FC69D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24781882"/>
      </p:ext>
    </p:extLst>
  </p:cSld>
  <p:clrMapOvr>
    <a:masterClrMapping/>
  </p:clrMapOvr>
  <p:transition spd="med">
    <p:fade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823B5-9D4E-4A67-AD4F-D2CC1BF8E72A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7082276"/>
      </p:ext>
    </p:extLst>
  </p:cSld>
  <p:clrMapOvr>
    <a:masterClrMapping/>
  </p:clrMapOvr>
  <p:transition spd="med">
    <p:fade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 rtlCol="0"/>
          <a:lstStyle>
            <a:lvl1pPr>
              <a:defRPr/>
            </a:lvl1pPr>
          </a:lstStyle>
          <a:p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l-GR" noProof="0" smtClean="0"/>
              <a:t>Επεξεργασία 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38F9-6473-4924-9924-0018122C8B44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68204153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6.xml"/><Relationship Id="rId3" Type="http://schemas.openxmlformats.org/officeDocument/2006/relationships/slideLayout" Target="../slideLayouts/slideLayout201.xml"/><Relationship Id="rId7" Type="http://schemas.openxmlformats.org/officeDocument/2006/relationships/slideLayout" Target="../slideLayouts/slideLayout205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0.xml"/><Relationship Id="rId1" Type="http://schemas.openxmlformats.org/officeDocument/2006/relationships/slideLayout" Target="../slideLayouts/slideLayout199.xml"/><Relationship Id="rId6" Type="http://schemas.openxmlformats.org/officeDocument/2006/relationships/slideLayout" Target="../slideLayouts/slideLayout204.xml"/><Relationship Id="rId11" Type="http://schemas.openxmlformats.org/officeDocument/2006/relationships/slideLayout" Target="../slideLayouts/slideLayout209.xml"/><Relationship Id="rId5" Type="http://schemas.openxmlformats.org/officeDocument/2006/relationships/slideLayout" Target="../slideLayouts/slideLayout203.xml"/><Relationship Id="rId10" Type="http://schemas.openxmlformats.org/officeDocument/2006/relationships/slideLayout" Target="../slideLayouts/slideLayout208.xml"/><Relationship Id="rId4" Type="http://schemas.openxmlformats.org/officeDocument/2006/relationships/slideLayout" Target="../slideLayouts/slideLayout202.xml"/><Relationship Id="rId9" Type="http://schemas.openxmlformats.org/officeDocument/2006/relationships/slideLayout" Target="../slideLayouts/slideLayout20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9" name="Ορθογώνιο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0" name="Ορθογώνιο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1" name="Ορθογώνιο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el-GR" sz="1800" noProof="0" dirty="0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pPr rtl="0"/>
            <a:r>
              <a:rPr lang="el-GR" noProof="0" dirty="0"/>
              <a:t>Κάντε κλικ για να επεξεργαστείτε το Στυλ κύριου τίτλου</a:t>
            </a:r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/>
            <a:r>
              <a:rPr lang="el-GR" noProof="0" dirty="0"/>
              <a:t>Επεξεργασία στυλ κειμένου υποδείγματος</a:t>
            </a:r>
          </a:p>
          <a:p>
            <a:pPr lvl="1" rtl="0"/>
            <a:r>
              <a:rPr lang="el-GR" noProof="0" dirty="0"/>
              <a:t>Δεύτερου επιπέδου</a:t>
            </a:r>
          </a:p>
          <a:p>
            <a:pPr lvl="2" rtl="0"/>
            <a:r>
              <a:rPr lang="el-GR" noProof="0" dirty="0"/>
              <a:t>Τρίτου επιπέδου</a:t>
            </a:r>
          </a:p>
          <a:p>
            <a:pPr lvl="3" rtl="0"/>
            <a:r>
              <a:rPr lang="el-GR" noProof="0" dirty="0"/>
              <a:t>Τέταρτου επιπέδου</a:t>
            </a:r>
          </a:p>
          <a:p>
            <a:pPr lvl="4" rtl="0"/>
            <a:r>
              <a:rPr lang="el-GR" noProof="0" dirty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 rtlCol="0"/>
          <a:lstStyle>
            <a:lvl1pPr algn="r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el-GR" noProof="0" dirty="0"/>
              <a:t>Προσθήκη υποσέλιδου</a:t>
            </a:r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 rtlCol="0"/>
          <a:lstStyle>
            <a:lvl1pPr algn="l" eaLnBrk="1" latinLnBrk="0" hangingPunct="1">
              <a:defRPr kumimoji="0" sz="11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rtl="0"/>
            <a:r>
              <a:rPr lang="el-GR" noProof="0" smtClean="0"/>
              <a:t>08/12/2021</a:t>
            </a:r>
            <a:endParaRPr lang="el-GR" noProof="0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rtlCol="0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rtl="0"/>
            <a:fld id="{401CF334-2D5C-4859-84A6-CA7E6E43FAEB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>
            <a:lumMod val="75000"/>
          </a:schemeClr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>
            <a:lumMod val="75000"/>
          </a:schemeClr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0" y="366714"/>
            <a:ext cx="12192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0" y="307976"/>
            <a:ext cx="12192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Ορθογώνιο 30"/>
          <p:cNvSpPr/>
          <p:nvPr/>
        </p:nvSpPr>
        <p:spPr>
          <a:xfrm flipV="1">
            <a:off x="7213600" y="360364"/>
            <a:ext cx="49784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0" y="439739"/>
            <a:ext cx="49784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367" y="496889"/>
            <a:ext cx="408516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917" y="588963"/>
            <a:ext cx="21336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684" y="-1588"/>
            <a:ext cx="762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8651" y="-1588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251" y="-1588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633" y="-1588"/>
            <a:ext cx="35984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201" y="0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2167" y="0"/>
            <a:ext cx="10584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3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609600" y="1143000"/>
            <a:ext cx="1097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 Στυλ κύριου τίτλου</a:t>
            </a:r>
          </a:p>
        </p:txBody>
      </p:sp>
      <p:sp>
        <p:nvSpPr>
          <p:cNvPr id="2064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609600" y="2249488"/>
            <a:ext cx="109728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Επεξεργασία στυλ κειμένου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1" y="612775"/>
            <a:ext cx="1767417" cy="457200"/>
          </a:xfrm>
          <a:prstGeom prst="rect">
            <a:avLst/>
          </a:prstGeom>
        </p:spPr>
        <p:txBody>
          <a:bodyPr vert="horz" rtlCol="0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51" y="612775"/>
            <a:ext cx="1276349" cy="457200"/>
          </a:xfrm>
          <a:prstGeom prst="rect">
            <a:avLst/>
          </a:prstGeom>
        </p:spPr>
        <p:txBody>
          <a:bodyPr vert="horz" rtlCol="0"/>
          <a:lstStyle>
            <a:lvl1pPr algn="l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8717" y="1588"/>
            <a:ext cx="1016000" cy="366712"/>
          </a:xfrm>
          <a:prstGeom prst="rect">
            <a:avLst/>
          </a:prstGeom>
        </p:spPr>
        <p:txBody>
          <a:bodyPr vert="horz" rtlCol="0" anchor="b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50">
                <a:solidFill>
                  <a:srgbClr val="FFFFFF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D57C956D-D29D-44B4-B28C-5DF2DF91BD07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3354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ransition spd="med"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190500" algn="l" rtl="0" eaLnBrk="0" fontAlgn="base" hangingPunct="0">
        <a:spcBef>
          <a:spcPts val="225"/>
        </a:spcBef>
        <a:spcAft>
          <a:spcPct val="0"/>
        </a:spcAft>
        <a:buClr>
          <a:srgbClr val="297D53"/>
        </a:buClr>
        <a:buFont typeface="Georgia" panose="02040502050405020303" pitchFamily="18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493713" indent="-184150" algn="l" rtl="0" eaLnBrk="0" fontAlgn="base" hangingPunct="0">
        <a:spcBef>
          <a:spcPts val="225"/>
        </a:spcBef>
        <a:spcAft>
          <a:spcPct val="0"/>
        </a:spcAft>
        <a:buClr>
          <a:srgbClr val="4A7C29"/>
        </a:buClr>
        <a:buFont typeface="Georgia" panose="02040502050405020303" pitchFamily="18" charset="0"/>
        <a:buChar char="▫"/>
        <a:defRPr sz="1900" kern="1200">
          <a:solidFill>
            <a:schemeClr val="tx2"/>
          </a:solidFill>
          <a:latin typeface="+mn-lt"/>
          <a:ea typeface="+mn-ea"/>
          <a:cs typeface="+mn-cs"/>
        </a:defRPr>
      </a:lvl2pPr>
      <a:lvl3pPr marL="692150" indent="-1635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884238" indent="-1508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041400" indent="-136525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207008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125" kern="1200">
          <a:solidFill>
            <a:schemeClr val="tx2"/>
          </a:solidFill>
          <a:latin typeface="+mn-lt"/>
          <a:ea typeface="+mn-ea"/>
          <a:cs typeface="+mn-cs"/>
        </a:defRPr>
      </a:lvl8pPr>
      <a:lvl9pPr marL="168021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0" y="366714"/>
            <a:ext cx="12192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0" y="307976"/>
            <a:ext cx="12192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Ορθογώνιο 30"/>
          <p:cNvSpPr/>
          <p:nvPr/>
        </p:nvSpPr>
        <p:spPr>
          <a:xfrm flipV="1">
            <a:off x="7213600" y="360364"/>
            <a:ext cx="49784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0" y="439739"/>
            <a:ext cx="49784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367" y="496889"/>
            <a:ext cx="408516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917" y="588963"/>
            <a:ext cx="21336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684" y="-1588"/>
            <a:ext cx="762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8651" y="-1588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251" y="-1588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633" y="-1588"/>
            <a:ext cx="35984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201" y="0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2167" y="0"/>
            <a:ext cx="10584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3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609600" y="1143000"/>
            <a:ext cx="1097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 Στυλ κύριου τίτλου</a:t>
            </a:r>
          </a:p>
        </p:txBody>
      </p:sp>
      <p:sp>
        <p:nvSpPr>
          <p:cNvPr id="2064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609600" y="2249488"/>
            <a:ext cx="109728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Επεξεργασία στυλ κειμένου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1" y="612775"/>
            <a:ext cx="1767417" cy="457200"/>
          </a:xfrm>
          <a:prstGeom prst="rect">
            <a:avLst/>
          </a:prstGeom>
        </p:spPr>
        <p:txBody>
          <a:bodyPr vert="horz" rtlCol="0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51" y="612775"/>
            <a:ext cx="1276349" cy="457200"/>
          </a:xfrm>
          <a:prstGeom prst="rect">
            <a:avLst/>
          </a:prstGeom>
        </p:spPr>
        <p:txBody>
          <a:bodyPr vert="horz" rtlCol="0"/>
          <a:lstStyle>
            <a:lvl1pPr algn="l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8717" y="1588"/>
            <a:ext cx="1016000" cy="366712"/>
          </a:xfrm>
          <a:prstGeom prst="rect">
            <a:avLst/>
          </a:prstGeom>
        </p:spPr>
        <p:txBody>
          <a:bodyPr vert="horz" rtlCol="0" anchor="b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50">
                <a:solidFill>
                  <a:srgbClr val="FFFFFF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D57C956D-D29D-44B4-B28C-5DF2DF91BD07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74131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ransition spd="med"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190500" algn="l" rtl="0" eaLnBrk="0" fontAlgn="base" hangingPunct="0">
        <a:spcBef>
          <a:spcPts val="225"/>
        </a:spcBef>
        <a:spcAft>
          <a:spcPct val="0"/>
        </a:spcAft>
        <a:buClr>
          <a:srgbClr val="297D53"/>
        </a:buClr>
        <a:buFont typeface="Georgia" panose="02040502050405020303" pitchFamily="18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493713" indent="-184150" algn="l" rtl="0" eaLnBrk="0" fontAlgn="base" hangingPunct="0">
        <a:spcBef>
          <a:spcPts val="225"/>
        </a:spcBef>
        <a:spcAft>
          <a:spcPct val="0"/>
        </a:spcAft>
        <a:buClr>
          <a:srgbClr val="4A7C29"/>
        </a:buClr>
        <a:buFont typeface="Georgia" panose="02040502050405020303" pitchFamily="18" charset="0"/>
        <a:buChar char="▫"/>
        <a:defRPr sz="1900" kern="1200">
          <a:solidFill>
            <a:schemeClr val="tx2"/>
          </a:solidFill>
          <a:latin typeface="+mn-lt"/>
          <a:ea typeface="+mn-ea"/>
          <a:cs typeface="+mn-cs"/>
        </a:defRPr>
      </a:lvl2pPr>
      <a:lvl3pPr marL="692150" indent="-1635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884238" indent="-1508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041400" indent="-136525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207008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125" kern="1200">
          <a:solidFill>
            <a:schemeClr val="tx2"/>
          </a:solidFill>
          <a:latin typeface="+mn-lt"/>
          <a:ea typeface="+mn-ea"/>
          <a:cs typeface="+mn-cs"/>
        </a:defRPr>
      </a:lvl8pPr>
      <a:lvl9pPr marL="168021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0" y="366714"/>
            <a:ext cx="12192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0" y="307976"/>
            <a:ext cx="12192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Ορθογώνιο 30"/>
          <p:cNvSpPr/>
          <p:nvPr/>
        </p:nvSpPr>
        <p:spPr>
          <a:xfrm flipV="1">
            <a:off x="7213600" y="360364"/>
            <a:ext cx="49784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0" y="439739"/>
            <a:ext cx="49784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367" y="496889"/>
            <a:ext cx="408516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917" y="588963"/>
            <a:ext cx="21336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684" y="-1588"/>
            <a:ext cx="762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8651" y="-1588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251" y="-1588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633" y="-1588"/>
            <a:ext cx="35984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201" y="0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2167" y="0"/>
            <a:ext cx="10584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3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609600" y="1143000"/>
            <a:ext cx="1097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 Στυλ κύριου τίτλου</a:t>
            </a:r>
          </a:p>
        </p:txBody>
      </p:sp>
      <p:sp>
        <p:nvSpPr>
          <p:cNvPr id="2064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609600" y="2249488"/>
            <a:ext cx="109728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Επεξεργασία στυλ κειμένου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1" y="612775"/>
            <a:ext cx="1767417" cy="457200"/>
          </a:xfrm>
          <a:prstGeom prst="rect">
            <a:avLst/>
          </a:prstGeom>
        </p:spPr>
        <p:txBody>
          <a:bodyPr vert="horz" rtlCol="0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51" y="612775"/>
            <a:ext cx="1276349" cy="457200"/>
          </a:xfrm>
          <a:prstGeom prst="rect">
            <a:avLst/>
          </a:prstGeom>
        </p:spPr>
        <p:txBody>
          <a:bodyPr vert="horz" rtlCol="0"/>
          <a:lstStyle>
            <a:lvl1pPr algn="l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8717" y="1588"/>
            <a:ext cx="1016000" cy="366712"/>
          </a:xfrm>
          <a:prstGeom prst="rect">
            <a:avLst/>
          </a:prstGeom>
        </p:spPr>
        <p:txBody>
          <a:bodyPr vert="horz" rtlCol="0" anchor="b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50">
                <a:solidFill>
                  <a:srgbClr val="FFFFFF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D57C956D-D29D-44B4-B28C-5DF2DF91BD07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37621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ransition spd="med"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190500" algn="l" rtl="0" eaLnBrk="0" fontAlgn="base" hangingPunct="0">
        <a:spcBef>
          <a:spcPts val="225"/>
        </a:spcBef>
        <a:spcAft>
          <a:spcPct val="0"/>
        </a:spcAft>
        <a:buClr>
          <a:srgbClr val="297D53"/>
        </a:buClr>
        <a:buFont typeface="Georgia" panose="02040502050405020303" pitchFamily="18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493713" indent="-184150" algn="l" rtl="0" eaLnBrk="0" fontAlgn="base" hangingPunct="0">
        <a:spcBef>
          <a:spcPts val="225"/>
        </a:spcBef>
        <a:spcAft>
          <a:spcPct val="0"/>
        </a:spcAft>
        <a:buClr>
          <a:srgbClr val="4A7C29"/>
        </a:buClr>
        <a:buFont typeface="Georgia" panose="02040502050405020303" pitchFamily="18" charset="0"/>
        <a:buChar char="▫"/>
        <a:defRPr sz="1900" kern="1200">
          <a:solidFill>
            <a:schemeClr val="tx2"/>
          </a:solidFill>
          <a:latin typeface="+mn-lt"/>
          <a:ea typeface="+mn-ea"/>
          <a:cs typeface="+mn-cs"/>
        </a:defRPr>
      </a:lvl2pPr>
      <a:lvl3pPr marL="692150" indent="-1635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884238" indent="-1508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041400" indent="-136525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207008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125" kern="1200">
          <a:solidFill>
            <a:schemeClr val="tx2"/>
          </a:solidFill>
          <a:latin typeface="+mn-lt"/>
          <a:ea typeface="+mn-ea"/>
          <a:cs typeface="+mn-cs"/>
        </a:defRPr>
      </a:lvl8pPr>
      <a:lvl9pPr marL="168021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0" y="366714"/>
            <a:ext cx="12192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0" y="307976"/>
            <a:ext cx="12192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Ορθογώνιο 30"/>
          <p:cNvSpPr/>
          <p:nvPr/>
        </p:nvSpPr>
        <p:spPr>
          <a:xfrm flipV="1">
            <a:off x="7213600" y="360364"/>
            <a:ext cx="49784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0" y="439739"/>
            <a:ext cx="49784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367" y="496889"/>
            <a:ext cx="408516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917" y="588963"/>
            <a:ext cx="21336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684" y="-1588"/>
            <a:ext cx="762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8651" y="-1588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251" y="-1588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633" y="-1588"/>
            <a:ext cx="35984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201" y="0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2167" y="0"/>
            <a:ext cx="10584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3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609600" y="1143000"/>
            <a:ext cx="1097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 Στυλ κύριου τίτλου</a:t>
            </a:r>
          </a:p>
        </p:txBody>
      </p:sp>
      <p:sp>
        <p:nvSpPr>
          <p:cNvPr id="2064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609600" y="2249488"/>
            <a:ext cx="109728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Επεξεργασία στυλ κειμένου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1" y="612775"/>
            <a:ext cx="1767417" cy="457200"/>
          </a:xfrm>
          <a:prstGeom prst="rect">
            <a:avLst/>
          </a:prstGeom>
        </p:spPr>
        <p:txBody>
          <a:bodyPr vert="horz" rtlCol="0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51" y="612775"/>
            <a:ext cx="1276349" cy="457200"/>
          </a:xfrm>
          <a:prstGeom prst="rect">
            <a:avLst/>
          </a:prstGeom>
        </p:spPr>
        <p:txBody>
          <a:bodyPr vert="horz" rtlCol="0"/>
          <a:lstStyle>
            <a:lvl1pPr algn="l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8717" y="1588"/>
            <a:ext cx="1016000" cy="366712"/>
          </a:xfrm>
          <a:prstGeom prst="rect">
            <a:avLst/>
          </a:prstGeom>
        </p:spPr>
        <p:txBody>
          <a:bodyPr vert="horz" rtlCol="0" anchor="b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50">
                <a:solidFill>
                  <a:srgbClr val="FFFFFF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D57C956D-D29D-44B4-B28C-5DF2DF91BD07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57426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ransition spd="med"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190500" algn="l" rtl="0" eaLnBrk="0" fontAlgn="base" hangingPunct="0">
        <a:spcBef>
          <a:spcPts val="225"/>
        </a:spcBef>
        <a:spcAft>
          <a:spcPct val="0"/>
        </a:spcAft>
        <a:buClr>
          <a:srgbClr val="297D53"/>
        </a:buClr>
        <a:buFont typeface="Georgia" panose="02040502050405020303" pitchFamily="18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493713" indent="-184150" algn="l" rtl="0" eaLnBrk="0" fontAlgn="base" hangingPunct="0">
        <a:spcBef>
          <a:spcPts val="225"/>
        </a:spcBef>
        <a:spcAft>
          <a:spcPct val="0"/>
        </a:spcAft>
        <a:buClr>
          <a:srgbClr val="4A7C29"/>
        </a:buClr>
        <a:buFont typeface="Georgia" panose="02040502050405020303" pitchFamily="18" charset="0"/>
        <a:buChar char="▫"/>
        <a:defRPr sz="1900" kern="1200">
          <a:solidFill>
            <a:schemeClr val="tx2"/>
          </a:solidFill>
          <a:latin typeface="+mn-lt"/>
          <a:ea typeface="+mn-ea"/>
          <a:cs typeface="+mn-cs"/>
        </a:defRPr>
      </a:lvl2pPr>
      <a:lvl3pPr marL="692150" indent="-1635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884238" indent="-1508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041400" indent="-136525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207008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125" kern="1200">
          <a:solidFill>
            <a:schemeClr val="tx2"/>
          </a:solidFill>
          <a:latin typeface="+mn-lt"/>
          <a:ea typeface="+mn-ea"/>
          <a:cs typeface="+mn-cs"/>
        </a:defRPr>
      </a:lvl8pPr>
      <a:lvl9pPr marL="168021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0" y="366714"/>
            <a:ext cx="12192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0" y="307976"/>
            <a:ext cx="12192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Ορθογώνιο 30"/>
          <p:cNvSpPr/>
          <p:nvPr/>
        </p:nvSpPr>
        <p:spPr>
          <a:xfrm flipV="1">
            <a:off x="7213600" y="360364"/>
            <a:ext cx="49784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0" y="439739"/>
            <a:ext cx="49784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367" y="496889"/>
            <a:ext cx="408516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917" y="588963"/>
            <a:ext cx="21336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684" y="-1588"/>
            <a:ext cx="762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8651" y="-1588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251" y="-1588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633" y="-1588"/>
            <a:ext cx="35984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201" y="0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2167" y="0"/>
            <a:ext cx="10584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3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609600" y="1143000"/>
            <a:ext cx="1097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 Στυλ κύριου τίτλου</a:t>
            </a:r>
          </a:p>
        </p:txBody>
      </p:sp>
      <p:sp>
        <p:nvSpPr>
          <p:cNvPr id="2064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609600" y="2249488"/>
            <a:ext cx="109728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Επεξεργασία στυλ κειμένου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1" y="612775"/>
            <a:ext cx="1767417" cy="457200"/>
          </a:xfrm>
          <a:prstGeom prst="rect">
            <a:avLst/>
          </a:prstGeom>
        </p:spPr>
        <p:txBody>
          <a:bodyPr vert="horz" rtlCol="0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51" y="612775"/>
            <a:ext cx="1276349" cy="457200"/>
          </a:xfrm>
          <a:prstGeom prst="rect">
            <a:avLst/>
          </a:prstGeom>
        </p:spPr>
        <p:txBody>
          <a:bodyPr vert="horz" rtlCol="0"/>
          <a:lstStyle>
            <a:lvl1pPr algn="l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8717" y="1588"/>
            <a:ext cx="1016000" cy="366712"/>
          </a:xfrm>
          <a:prstGeom prst="rect">
            <a:avLst/>
          </a:prstGeom>
        </p:spPr>
        <p:txBody>
          <a:bodyPr vert="horz" rtlCol="0" anchor="b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50">
                <a:solidFill>
                  <a:srgbClr val="FFFFFF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D57C956D-D29D-44B4-B28C-5DF2DF91BD07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414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ransition spd="med"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190500" algn="l" rtl="0" eaLnBrk="0" fontAlgn="base" hangingPunct="0">
        <a:spcBef>
          <a:spcPts val="225"/>
        </a:spcBef>
        <a:spcAft>
          <a:spcPct val="0"/>
        </a:spcAft>
        <a:buClr>
          <a:srgbClr val="297D53"/>
        </a:buClr>
        <a:buFont typeface="Georgia" panose="02040502050405020303" pitchFamily="18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493713" indent="-184150" algn="l" rtl="0" eaLnBrk="0" fontAlgn="base" hangingPunct="0">
        <a:spcBef>
          <a:spcPts val="225"/>
        </a:spcBef>
        <a:spcAft>
          <a:spcPct val="0"/>
        </a:spcAft>
        <a:buClr>
          <a:srgbClr val="4A7C29"/>
        </a:buClr>
        <a:buFont typeface="Georgia" panose="02040502050405020303" pitchFamily="18" charset="0"/>
        <a:buChar char="▫"/>
        <a:defRPr sz="1900" kern="1200">
          <a:solidFill>
            <a:schemeClr val="tx2"/>
          </a:solidFill>
          <a:latin typeface="+mn-lt"/>
          <a:ea typeface="+mn-ea"/>
          <a:cs typeface="+mn-cs"/>
        </a:defRPr>
      </a:lvl2pPr>
      <a:lvl3pPr marL="692150" indent="-1635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884238" indent="-1508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041400" indent="-136525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207008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125" kern="1200">
          <a:solidFill>
            <a:schemeClr val="tx2"/>
          </a:solidFill>
          <a:latin typeface="+mn-lt"/>
          <a:ea typeface="+mn-ea"/>
          <a:cs typeface="+mn-cs"/>
        </a:defRPr>
      </a:lvl8pPr>
      <a:lvl9pPr marL="168021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0" y="366714"/>
            <a:ext cx="12192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0" y="307976"/>
            <a:ext cx="12192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Ορθογώνιο 30"/>
          <p:cNvSpPr/>
          <p:nvPr/>
        </p:nvSpPr>
        <p:spPr>
          <a:xfrm flipV="1">
            <a:off x="7213600" y="360364"/>
            <a:ext cx="49784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0" y="439739"/>
            <a:ext cx="49784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367" y="496889"/>
            <a:ext cx="408516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917" y="588963"/>
            <a:ext cx="21336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684" y="-1588"/>
            <a:ext cx="762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8651" y="-1588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251" y="-1588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633" y="-1588"/>
            <a:ext cx="35984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201" y="0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2167" y="0"/>
            <a:ext cx="10584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87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609600" y="1143000"/>
            <a:ext cx="1097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 Στυλ κύριου τίτλου</a:t>
            </a:r>
          </a:p>
        </p:txBody>
      </p:sp>
      <p:sp>
        <p:nvSpPr>
          <p:cNvPr id="3088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609600" y="2249488"/>
            <a:ext cx="109728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Επεξεργασία στυλ κειμένου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1" y="612775"/>
            <a:ext cx="1767417" cy="457200"/>
          </a:xfrm>
          <a:prstGeom prst="rect">
            <a:avLst/>
          </a:prstGeom>
        </p:spPr>
        <p:txBody>
          <a:bodyPr vert="horz" rtlCol="0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51" y="612775"/>
            <a:ext cx="1276349" cy="457200"/>
          </a:xfrm>
          <a:prstGeom prst="rect">
            <a:avLst/>
          </a:prstGeom>
        </p:spPr>
        <p:txBody>
          <a:bodyPr vert="horz" rtlCol="0"/>
          <a:lstStyle>
            <a:lvl1pPr algn="l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8717" y="1588"/>
            <a:ext cx="1016000" cy="366712"/>
          </a:xfrm>
          <a:prstGeom prst="rect">
            <a:avLst/>
          </a:prstGeom>
        </p:spPr>
        <p:txBody>
          <a:bodyPr vert="horz" rtlCol="0" anchor="b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50">
                <a:solidFill>
                  <a:srgbClr val="FFFFFF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C9D61BF2-2244-4378-99B2-6FA846854DF2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7622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ransition spd="med"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190500" algn="l" rtl="0" eaLnBrk="0" fontAlgn="base" hangingPunct="0">
        <a:spcBef>
          <a:spcPts val="225"/>
        </a:spcBef>
        <a:spcAft>
          <a:spcPct val="0"/>
        </a:spcAft>
        <a:buClr>
          <a:srgbClr val="297D53"/>
        </a:buClr>
        <a:buFont typeface="Georgia" panose="02040502050405020303" pitchFamily="18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493713" indent="-184150" algn="l" rtl="0" eaLnBrk="0" fontAlgn="base" hangingPunct="0">
        <a:spcBef>
          <a:spcPts val="225"/>
        </a:spcBef>
        <a:spcAft>
          <a:spcPct val="0"/>
        </a:spcAft>
        <a:buClr>
          <a:srgbClr val="4A7C29"/>
        </a:buClr>
        <a:buFont typeface="Georgia" panose="02040502050405020303" pitchFamily="18" charset="0"/>
        <a:buChar char="▫"/>
        <a:defRPr sz="1900" kern="1200">
          <a:solidFill>
            <a:schemeClr val="tx2"/>
          </a:solidFill>
          <a:latin typeface="+mn-lt"/>
          <a:ea typeface="+mn-ea"/>
          <a:cs typeface="+mn-cs"/>
        </a:defRPr>
      </a:lvl2pPr>
      <a:lvl3pPr marL="692150" indent="-1635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884238" indent="-1508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041400" indent="-136525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207008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125" kern="1200">
          <a:solidFill>
            <a:schemeClr val="tx2"/>
          </a:solidFill>
          <a:latin typeface="+mn-lt"/>
          <a:ea typeface="+mn-ea"/>
          <a:cs typeface="+mn-cs"/>
        </a:defRPr>
      </a:lvl8pPr>
      <a:lvl9pPr marL="168021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0" y="366714"/>
            <a:ext cx="12192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0" y="307976"/>
            <a:ext cx="12192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Ορθογώνιο 30"/>
          <p:cNvSpPr/>
          <p:nvPr/>
        </p:nvSpPr>
        <p:spPr>
          <a:xfrm flipV="1">
            <a:off x="7213600" y="360364"/>
            <a:ext cx="49784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0" y="439739"/>
            <a:ext cx="49784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367" y="496889"/>
            <a:ext cx="408516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917" y="588963"/>
            <a:ext cx="21336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684" y="-1588"/>
            <a:ext cx="762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8651" y="-1588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251" y="-1588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633" y="-1588"/>
            <a:ext cx="35984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201" y="0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2167" y="0"/>
            <a:ext cx="10584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87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609600" y="1143000"/>
            <a:ext cx="1097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 Στυλ κύριου τίτλου</a:t>
            </a:r>
          </a:p>
        </p:txBody>
      </p:sp>
      <p:sp>
        <p:nvSpPr>
          <p:cNvPr id="3088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609600" y="2249488"/>
            <a:ext cx="109728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Επεξεργασία στυλ κειμένου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1" y="612775"/>
            <a:ext cx="1767417" cy="457200"/>
          </a:xfrm>
          <a:prstGeom prst="rect">
            <a:avLst/>
          </a:prstGeom>
        </p:spPr>
        <p:txBody>
          <a:bodyPr vert="horz" rtlCol="0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51" y="612775"/>
            <a:ext cx="1276349" cy="457200"/>
          </a:xfrm>
          <a:prstGeom prst="rect">
            <a:avLst/>
          </a:prstGeom>
        </p:spPr>
        <p:txBody>
          <a:bodyPr vert="horz" rtlCol="0"/>
          <a:lstStyle>
            <a:lvl1pPr algn="l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8717" y="1588"/>
            <a:ext cx="1016000" cy="366712"/>
          </a:xfrm>
          <a:prstGeom prst="rect">
            <a:avLst/>
          </a:prstGeom>
        </p:spPr>
        <p:txBody>
          <a:bodyPr vert="horz" rtlCol="0" anchor="b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50">
                <a:solidFill>
                  <a:srgbClr val="FFFFFF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C9D61BF2-2244-4378-99B2-6FA846854DF2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9887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ransition spd="med"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190500" algn="l" rtl="0" eaLnBrk="0" fontAlgn="base" hangingPunct="0">
        <a:spcBef>
          <a:spcPts val="225"/>
        </a:spcBef>
        <a:spcAft>
          <a:spcPct val="0"/>
        </a:spcAft>
        <a:buClr>
          <a:srgbClr val="297D53"/>
        </a:buClr>
        <a:buFont typeface="Georgia" panose="02040502050405020303" pitchFamily="18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493713" indent="-184150" algn="l" rtl="0" eaLnBrk="0" fontAlgn="base" hangingPunct="0">
        <a:spcBef>
          <a:spcPts val="225"/>
        </a:spcBef>
        <a:spcAft>
          <a:spcPct val="0"/>
        </a:spcAft>
        <a:buClr>
          <a:srgbClr val="4A7C29"/>
        </a:buClr>
        <a:buFont typeface="Georgia" panose="02040502050405020303" pitchFamily="18" charset="0"/>
        <a:buChar char="▫"/>
        <a:defRPr sz="1900" kern="1200">
          <a:solidFill>
            <a:schemeClr val="tx2"/>
          </a:solidFill>
          <a:latin typeface="+mn-lt"/>
          <a:ea typeface="+mn-ea"/>
          <a:cs typeface="+mn-cs"/>
        </a:defRPr>
      </a:lvl2pPr>
      <a:lvl3pPr marL="692150" indent="-1635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884238" indent="-1508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041400" indent="-136525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207008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125" kern="1200">
          <a:solidFill>
            <a:schemeClr val="tx2"/>
          </a:solidFill>
          <a:latin typeface="+mn-lt"/>
          <a:ea typeface="+mn-ea"/>
          <a:cs typeface="+mn-cs"/>
        </a:defRPr>
      </a:lvl8pPr>
      <a:lvl9pPr marL="168021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0" y="366714"/>
            <a:ext cx="12192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0" y="307976"/>
            <a:ext cx="12192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Ορθογώνιο 30"/>
          <p:cNvSpPr/>
          <p:nvPr/>
        </p:nvSpPr>
        <p:spPr>
          <a:xfrm flipV="1">
            <a:off x="7213600" y="360364"/>
            <a:ext cx="49784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0" y="439739"/>
            <a:ext cx="49784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367" y="496889"/>
            <a:ext cx="408516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917" y="588963"/>
            <a:ext cx="21336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684" y="-1588"/>
            <a:ext cx="762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8651" y="-1588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251" y="-1588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633" y="-1588"/>
            <a:ext cx="35984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201" y="0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2167" y="0"/>
            <a:ext cx="10584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87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609600" y="1143000"/>
            <a:ext cx="1097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 Στυλ κύριου τίτλου</a:t>
            </a:r>
          </a:p>
        </p:txBody>
      </p:sp>
      <p:sp>
        <p:nvSpPr>
          <p:cNvPr id="3088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609600" y="2249488"/>
            <a:ext cx="109728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Επεξεργασία στυλ κειμένου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1" y="612775"/>
            <a:ext cx="1767417" cy="457200"/>
          </a:xfrm>
          <a:prstGeom prst="rect">
            <a:avLst/>
          </a:prstGeom>
        </p:spPr>
        <p:txBody>
          <a:bodyPr vert="horz" rtlCol="0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51" y="612775"/>
            <a:ext cx="1276349" cy="457200"/>
          </a:xfrm>
          <a:prstGeom prst="rect">
            <a:avLst/>
          </a:prstGeom>
        </p:spPr>
        <p:txBody>
          <a:bodyPr vert="horz" rtlCol="0"/>
          <a:lstStyle>
            <a:lvl1pPr algn="l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8717" y="1588"/>
            <a:ext cx="1016000" cy="366712"/>
          </a:xfrm>
          <a:prstGeom prst="rect">
            <a:avLst/>
          </a:prstGeom>
        </p:spPr>
        <p:txBody>
          <a:bodyPr vert="horz" rtlCol="0" anchor="b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50">
                <a:solidFill>
                  <a:srgbClr val="FFFFFF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C9D61BF2-2244-4378-99B2-6FA846854DF2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65297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ransition spd="med"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190500" algn="l" rtl="0" eaLnBrk="0" fontAlgn="base" hangingPunct="0">
        <a:spcBef>
          <a:spcPts val="225"/>
        </a:spcBef>
        <a:spcAft>
          <a:spcPct val="0"/>
        </a:spcAft>
        <a:buClr>
          <a:srgbClr val="297D53"/>
        </a:buClr>
        <a:buFont typeface="Georgia" panose="02040502050405020303" pitchFamily="18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493713" indent="-184150" algn="l" rtl="0" eaLnBrk="0" fontAlgn="base" hangingPunct="0">
        <a:spcBef>
          <a:spcPts val="225"/>
        </a:spcBef>
        <a:spcAft>
          <a:spcPct val="0"/>
        </a:spcAft>
        <a:buClr>
          <a:srgbClr val="4A7C29"/>
        </a:buClr>
        <a:buFont typeface="Georgia" panose="02040502050405020303" pitchFamily="18" charset="0"/>
        <a:buChar char="▫"/>
        <a:defRPr sz="1900" kern="1200">
          <a:solidFill>
            <a:schemeClr val="tx2"/>
          </a:solidFill>
          <a:latin typeface="+mn-lt"/>
          <a:ea typeface="+mn-ea"/>
          <a:cs typeface="+mn-cs"/>
        </a:defRPr>
      </a:lvl2pPr>
      <a:lvl3pPr marL="692150" indent="-1635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884238" indent="-1508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041400" indent="-136525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207008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125" kern="1200">
          <a:solidFill>
            <a:schemeClr val="tx2"/>
          </a:solidFill>
          <a:latin typeface="+mn-lt"/>
          <a:ea typeface="+mn-ea"/>
          <a:cs typeface="+mn-cs"/>
        </a:defRPr>
      </a:lvl8pPr>
      <a:lvl9pPr marL="168021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0" y="366714"/>
            <a:ext cx="12192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0" y="307976"/>
            <a:ext cx="12192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Ορθογώνιο 30"/>
          <p:cNvSpPr/>
          <p:nvPr/>
        </p:nvSpPr>
        <p:spPr>
          <a:xfrm flipV="1">
            <a:off x="7213600" y="360364"/>
            <a:ext cx="49784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0" y="439739"/>
            <a:ext cx="49784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367" y="496889"/>
            <a:ext cx="408516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917" y="588963"/>
            <a:ext cx="21336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684" y="-1588"/>
            <a:ext cx="762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8651" y="-1588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251" y="-1588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633" y="-1588"/>
            <a:ext cx="35984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201" y="0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2167" y="0"/>
            <a:ext cx="10584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87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609600" y="1143000"/>
            <a:ext cx="1097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 Στυλ κύριου τίτλου</a:t>
            </a:r>
          </a:p>
        </p:txBody>
      </p:sp>
      <p:sp>
        <p:nvSpPr>
          <p:cNvPr id="3088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609600" y="2249488"/>
            <a:ext cx="109728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Επεξεργασία στυλ κειμένου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1" y="612775"/>
            <a:ext cx="1767417" cy="457200"/>
          </a:xfrm>
          <a:prstGeom prst="rect">
            <a:avLst/>
          </a:prstGeom>
        </p:spPr>
        <p:txBody>
          <a:bodyPr vert="horz" rtlCol="0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51" y="612775"/>
            <a:ext cx="1276349" cy="457200"/>
          </a:xfrm>
          <a:prstGeom prst="rect">
            <a:avLst/>
          </a:prstGeom>
        </p:spPr>
        <p:txBody>
          <a:bodyPr vert="horz" rtlCol="0"/>
          <a:lstStyle>
            <a:lvl1pPr algn="l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8717" y="1588"/>
            <a:ext cx="1016000" cy="366712"/>
          </a:xfrm>
          <a:prstGeom prst="rect">
            <a:avLst/>
          </a:prstGeom>
        </p:spPr>
        <p:txBody>
          <a:bodyPr vert="horz" rtlCol="0" anchor="b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50">
                <a:solidFill>
                  <a:srgbClr val="FFFFFF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C9D61BF2-2244-4378-99B2-6FA846854DF2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14501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ransition spd="med"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190500" algn="l" rtl="0" eaLnBrk="0" fontAlgn="base" hangingPunct="0">
        <a:spcBef>
          <a:spcPts val="225"/>
        </a:spcBef>
        <a:spcAft>
          <a:spcPct val="0"/>
        </a:spcAft>
        <a:buClr>
          <a:srgbClr val="297D53"/>
        </a:buClr>
        <a:buFont typeface="Georgia" panose="02040502050405020303" pitchFamily="18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493713" indent="-184150" algn="l" rtl="0" eaLnBrk="0" fontAlgn="base" hangingPunct="0">
        <a:spcBef>
          <a:spcPts val="225"/>
        </a:spcBef>
        <a:spcAft>
          <a:spcPct val="0"/>
        </a:spcAft>
        <a:buClr>
          <a:srgbClr val="4A7C29"/>
        </a:buClr>
        <a:buFont typeface="Georgia" panose="02040502050405020303" pitchFamily="18" charset="0"/>
        <a:buChar char="▫"/>
        <a:defRPr sz="1900" kern="1200">
          <a:solidFill>
            <a:schemeClr val="tx2"/>
          </a:solidFill>
          <a:latin typeface="+mn-lt"/>
          <a:ea typeface="+mn-ea"/>
          <a:cs typeface="+mn-cs"/>
        </a:defRPr>
      </a:lvl2pPr>
      <a:lvl3pPr marL="692150" indent="-1635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884238" indent="-1508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041400" indent="-136525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207008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125" kern="1200">
          <a:solidFill>
            <a:schemeClr val="tx2"/>
          </a:solidFill>
          <a:latin typeface="+mn-lt"/>
          <a:ea typeface="+mn-ea"/>
          <a:cs typeface="+mn-cs"/>
        </a:defRPr>
      </a:lvl8pPr>
      <a:lvl9pPr marL="168021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0" y="366714"/>
            <a:ext cx="12192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0" y="307976"/>
            <a:ext cx="12192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Ορθογώνιο 30"/>
          <p:cNvSpPr/>
          <p:nvPr/>
        </p:nvSpPr>
        <p:spPr>
          <a:xfrm flipV="1">
            <a:off x="7213600" y="360364"/>
            <a:ext cx="49784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0" y="439739"/>
            <a:ext cx="49784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367" y="496889"/>
            <a:ext cx="408516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917" y="588963"/>
            <a:ext cx="21336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684" y="-1588"/>
            <a:ext cx="762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8651" y="-1588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251" y="-1588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633" y="-1588"/>
            <a:ext cx="35984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201" y="0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2167" y="0"/>
            <a:ext cx="10584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87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609600" y="1143000"/>
            <a:ext cx="1097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 Στυλ κύριου τίτλου</a:t>
            </a:r>
          </a:p>
        </p:txBody>
      </p:sp>
      <p:sp>
        <p:nvSpPr>
          <p:cNvPr id="3088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609600" y="2249488"/>
            <a:ext cx="109728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Επεξεργασία στυλ κειμένου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1" y="612775"/>
            <a:ext cx="1767417" cy="457200"/>
          </a:xfrm>
          <a:prstGeom prst="rect">
            <a:avLst/>
          </a:prstGeom>
        </p:spPr>
        <p:txBody>
          <a:bodyPr vert="horz" rtlCol="0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51" y="612775"/>
            <a:ext cx="1276349" cy="457200"/>
          </a:xfrm>
          <a:prstGeom prst="rect">
            <a:avLst/>
          </a:prstGeom>
        </p:spPr>
        <p:txBody>
          <a:bodyPr vert="horz" rtlCol="0"/>
          <a:lstStyle>
            <a:lvl1pPr algn="l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8717" y="1588"/>
            <a:ext cx="1016000" cy="366712"/>
          </a:xfrm>
          <a:prstGeom prst="rect">
            <a:avLst/>
          </a:prstGeom>
        </p:spPr>
        <p:txBody>
          <a:bodyPr vert="horz" rtlCol="0" anchor="b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50">
                <a:solidFill>
                  <a:srgbClr val="FFFFFF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C9D61BF2-2244-4378-99B2-6FA846854DF2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48067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ransition spd="med"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190500" algn="l" rtl="0" eaLnBrk="0" fontAlgn="base" hangingPunct="0">
        <a:spcBef>
          <a:spcPts val="225"/>
        </a:spcBef>
        <a:spcAft>
          <a:spcPct val="0"/>
        </a:spcAft>
        <a:buClr>
          <a:srgbClr val="297D53"/>
        </a:buClr>
        <a:buFont typeface="Georgia" panose="02040502050405020303" pitchFamily="18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493713" indent="-184150" algn="l" rtl="0" eaLnBrk="0" fontAlgn="base" hangingPunct="0">
        <a:spcBef>
          <a:spcPts val="225"/>
        </a:spcBef>
        <a:spcAft>
          <a:spcPct val="0"/>
        </a:spcAft>
        <a:buClr>
          <a:srgbClr val="4A7C29"/>
        </a:buClr>
        <a:buFont typeface="Georgia" panose="02040502050405020303" pitchFamily="18" charset="0"/>
        <a:buChar char="▫"/>
        <a:defRPr sz="1900" kern="1200">
          <a:solidFill>
            <a:schemeClr val="tx2"/>
          </a:solidFill>
          <a:latin typeface="+mn-lt"/>
          <a:ea typeface="+mn-ea"/>
          <a:cs typeface="+mn-cs"/>
        </a:defRPr>
      </a:lvl2pPr>
      <a:lvl3pPr marL="692150" indent="-1635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884238" indent="-1508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041400" indent="-136525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207008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125" kern="1200">
          <a:solidFill>
            <a:schemeClr val="tx2"/>
          </a:solidFill>
          <a:latin typeface="+mn-lt"/>
          <a:ea typeface="+mn-ea"/>
          <a:cs typeface="+mn-cs"/>
        </a:defRPr>
      </a:lvl8pPr>
      <a:lvl9pPr marL="168021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0" y="366714"/>
            <a:ext cx="12192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0" y="307976"/>
            <a:ext cx="12192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Ορθογώνιο 30"/>
          <p:cNvSpPr/>
          <p:nvPr/>
        </p:nvSpPr>
        <p:spPr>
          <a:xfrm flipV="1">
            <a:off x="7213600" y="360364"/>
            <a:ext cx="49784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0" y="439739"/>
            <a:ext cx="49784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367" y="496889"/>
            <a:ext cx="408516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917" y="588963"/>
            <a:ext cx="21336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684" y="-1588"/>
            <a:ext cx="762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8651" y="-1588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251" y="-1588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633" y="-1588"/>
            <a:ext cx="35984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201" y="0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2167" y="0"/>
            <a:ext cx="10584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3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609600" y="1143000"/>
            <a:ext cx="1097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 Στυλ κύριου τίτλου</a:t>
            </a:r>
          </a:p>
        </p:txBody>
      </p:sp>
      <p:sp>
        <p:nvSpPr>
          <p:cNvPr id="2064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609600" y="2249488"/>
            <a:ext cx="109728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Επεξεργασία στυλ κειμένου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1" y="612775"/>
            <a:ext cx="1767417" cy="457200"/>
          </a:xfrm>
          <a:prstGeom prst="rect">
            <a:avLst/>
          </a:prstGeom>
        </p:spPr>
        <p:txBody>
          <a:bodyPr vert="horz" rtlCol="0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51" y="612775"/>
            <a:ext cx="1276349" cy="457200"/>
          </a:xfrm>
          <a:prstGeom prst="rect">
            <a:avLst/>
          </a:prstGeom>
        </p:spPr>
        <p:txBody>
          <a:bodyPr vert="horz" rtlCol="0"/>
          <a:lstStyle>
            <a:lvl1pPr algn="l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8717" y="1588"/>
            <a:ext cx="1016000" cy="366712"/>
          </a:xfrm>
          <a:prstGeom prst="rect">
            <a:avLst/>
          </a:prstGeom>
        </p:spPr>
        <p:txBody>
          <a:bodyPr vert="horz" rtlCol="0" anchor="b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50">
                <a:solidFill>
                  <a:srgbClr val="FFFFFF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D57C956D-D29D-44B4-B28C-5DF2DF91BD07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72845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 spd="med"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190500" algn="l" rtl="0" eaLnBrk="0" fontAlgn="base" hangingPunct="0">
        <a:spcBef>
          <a:spcPts val="225"/>
        </a:spcBef>
        <a:spcAft>
          <a:spcPct val="0"/>
        </a:spcAft>
        <a:buClr>
          <a:srgbClr val="297D53"/>
        </a:buClr>
        <a:buFont typeface="Georgia" panose="02040502050405020303" pitchFamily="18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493713" indent="-184150" algn="l" rtl="0" eaLnBrk="0" fontAlgn="base" hangingPunct="0">
        <a:spcBef>
          <a:spcPts val="225"/>
        </a:spcBef>
        <a:spcAft>
          <a:spcPct val="0"/>
        </a:spcAft>
        <a:buClr>
          <a:srgbClr val="4A7C29"/>
        </a:buClr>
        <a:buFont typeface="Georgia" panose="02040502050405020303" pitchFamily="18" charset="0"/>
        <a:buChar char="▫"/>
        <a:defRPr sz="1900" kern="1200">
          <a:solidFill>
            <a:schemeClr val="tx2"/>
          </a:solidFill>
          <a:latin typeface="+mn-lt"/>
          <a:ea typeface="+mn-ea"/>
          <a:cs typeface="+mn-cs"/>
        </a:defRPr>
      </a:lvl2pPr>
      <a:lvl3pPr marL="692150" indent="-1635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884238" indent="-1508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041400" indent="-136525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207008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125" kern="1200">
          <a:solidFill>
            <a:schemeClr val="tx2"/>
          </a:solidFill>
          <a:latin typeface="+mn-lt"/>
          <a:ea typeface="+mn-ea"/>
          <a:cs typeface="+mn-cs"/>
        </a:defRPr>
      </a:lvl8pPr>
      <a:lvl9pPr marL="168021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0" y="366714"/>
            <a:ext cx="12192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0" y="307976"/>
            <a:ext cx="12192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Ορθογώνιο 30"/>
          <p:cNvSpPr/>
          <p:nvPr/>
        </p:nvSpPr>
        <p:spPr>
          <a:xfrm flipV="1">
            <a:off x="7213600" y="360364"/>
            <a:ext cx="49784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0" y="439739"/>
            <a:ext cx="49784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367" y="496889"/>
            <a:ext cx="408516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917" y="588963"/>
            <a:ext cx="21336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684" y="-1588"/>
            <a:ext cx="762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8651" y="-1588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251" y="-1588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633" y="-1588"/>
            <a:ext cx="35984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201" y="0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2167" y="0"/>
            <a:ext cx="10584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3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609600" y="1143000"/>
            <a:ext cx="1097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 Στυλ κύριου τίτλου</a:t>
            </a:r>
          </a:p>
        </p:txBody>
      </p:sp>
      <p:sp>
        <p:nvSpPr>
          <p:cNvPr id="2064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609600" y="2249488"/>
            <a:ext cx="109728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Επεξεργασία στυλ κειμένου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1" y="612775"/>
            <a:ext cx="1767417" cy="457200"/>
          </a:xfrm>
          <a:prstGeom prst="rect">
            <a:avLst/>
          </a:prstGeom>
        </p:spPr>
        <p:txBody>
          <a:bodyPr vert="horz" rtlCol="0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51" y="612775"/>
            <a:ext cx="1276349" cy="457200"/>
          </a:xfrm>
          <a:prstGeom prst="rect">
            <a:avLst/>
          </a:prstGeom>
        </p:spPr>
        <p:txBody>
          <a:bodyPr vert="horz" rtlCol="0"/>
          <a:lstStyle>
            <a:lvl1pPr algn="l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8717" y="1588"/>
            <a:ext cx="1016000" cy="366712"/>
          </a:xfrm>
          <a:prstGeom prst="rect">
            <a:avLst/>
          </a:prstGeom>
        </p:spPr>
        <p:txBody>
          <a:bodyPr vert="horz" rtlCol="0" anchor="b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50">
                <a:solidFill>
                  <a:srgbClr val="FFFFFF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D57C956D-D29D-44B4-B28C-5DF2DF91BD07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9422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 spd="med"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190500" algn="l" rtl="0" eaLnBrk="0" fontAlgn="base" hangingPunct="0">
        <a:spcBef>
          <a:spcPts val="225"/>
        </a:spcBef>
        <a:spcAft>
          <a:spcPct val="0"/>
        </a:spcAft>
        <a:buClr>
          <a:srgbClr val="297D53"/>
        </a:buClr>
        <a:buFont typeface="Georgia" panose="02040502050405020303" pitchFamily="18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493713" indent="-184150" algn="l" rtl="0" eaLnBrk="0" fontAlgn="base" hangingPunct="0">
        <a:spcBef>
          <a:spcPts val="225"/>
        </a:spcBef>
        <a:spcAft>
          <a:spcPct val="0"/>
        </a:spcAft>
        <a:buClr>
          <a:srgbClr val="4A7C29"/>
        </a:buClr>
        <a:buFont typeface="Georgia" panose="02040502050405020303" pitchFamily="18" charset="0"/>
        <a:buChar char="▫"/>
        <a:defRPr sz="1900" kern="1200">
          <a:solidFill>
            <a:schemeClr val="tx2"/>
          </a:solidFill>
          <a:latin typeface="+mn-lt"/>
          <a:ea typeface="+mn-ea"/>
          <a:cs typeface="+mn-cs"/>
        </a:defRPr>
      </a:lvl2pPr>
      <a:lvl3pPr marL="692150" indent="-1635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884238" indent="-1508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041400" indent="-136525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207008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125" kern="1200">
          <a:solidFill>
            <a:schemeClr val="tx2"/>
          </a:solidFill>
          <a:latin typeface="+mn-lt"/>
          <a:ea typeface="+mn-ea"/>
          <a:cs typeface="+mn-cs"/>
        </a:defRPr>
      </a:lvl8pPr>
      <a:lvl9pPr marL="168021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0" y="366714"/>
            <a:ext cx="12192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0" y="307976"/>
            <a:ext cx="12192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Ορθογώνιο 30"/>
          <p:cNvSpPr/>
          <p:nvPr/>
        </p:nvSpPr>
        <p:spPr>
          <a:xfrm flipV="1">
            <a:off x="7213600" y="360364"/>
            <a:ext cx="49784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0" y="439739"/>
            <a:ext cx="49784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367" y="496889"/>
            <a:ext cx="408516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917" y="588963"/>
            <a:ext cx="21336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684" y="-1588"/>
            <a:ext cx="762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8651" y="-1588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251" y="-1588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633" y="-1588"/>
            <a:ext cx="35984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201" y="0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2167" y="0"/>
            <a:ext cx="10584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3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609600" y="1143000"/>
            <a:ext cx="1097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 Στυλ κύριου τίτλου</a:t>
            </a:r>
          </a:p>
        </p:txBody>
      </p:sp>
      <p:sp>
        <p:nvSpPr>
          <p:cNvPr id="2064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609600" y="2249488"/>
            <a:ext cx="109728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Επεξεργασία στυλ κειμένου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1" y="612775"/>
            <a:ext cx="1767417" cy="457200"/>
          </a:xfrm>
          <a:prstGeom prst="rect">
            <a:avLst/>
          </a:prstGeom>
        </p:spPr>
        <p:txBody>
          <a:bodyPr vert="horz" rtlCol="0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51" y="612775"/>
            <a:ext cx="1276349" cy="457200"/>
          </a:xfrm>
          <a:prstGeom prst="rect">
            <a:avLst/>
          </a:prstGeom>
        </p:spPr>
        <p:txBody>
          <a:bodyPr vert="horz" rtlCol="0"/>
          <a:lstStyle>
            <a:lvl1pPr algn="l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8717" y="1588"/>
            <a:ext cx="1016000" cy="366712"/>
          </a:xfrm>
          <a:prstGeom prst="rect">
            <a:avLst/>
          </a:prstGeom>
        </p:spPr>
        <p:txBody>
          <a:bodyPr vert="horz" rtlCol="0" anchor="b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50">
                <a:solidFill>
                  <a:srgbClr val="FFFFFF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D57C956D-D29D-44B4-B28C-5DF2DF91BD07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6947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 spd="med"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190500" algn="l" rtl="0" eaLnBrk="0" fontAlgn="base" hangingPunct="0">
        <a:spcBef>
          <a:spcPts val="225"/>
        </a:spcBef>
        <a:spcAft>
          <a:spcPct val="0"/>
        </a:spcAft>
        <a:buClr>
          <a:srgbClr val="297D53"/>
        </a:buClr>
        <a:buFont typeface="Georgia" panose="02040502050405020303" pitchFamily="18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493713" indent="-184150" algn="l" rtl="0" eaLnBrk="0" fontAlgn="base" hangingPunct="0">
        <a:spcBef>
          <a:spcPts val="225"/>
        </a:spcBef>
        <a:spcAft>
          <a:spcPct val="0"/>
        </a:spcAft>
        <a:buClr>
          <a:srgbClr val="4A7C29"/>
        </a:buClr>
        <a:buFont typeface="Georgia" panose="02040502050405020303" pitchFamily="18" charset="0"/>
        <a:buChar char="▫"/>
        <a:defRPr sz="1900" kern="1200">
          <a:solidFill>
            <a:schemeClr val="tx2"/>
          </a:solidFill>
          <a:latin typeface="+mn-lt"/>
          <a:ea typeface="+mn-ea"/>
          <a:cs typeface="+mn-cs"/>
        </a:defRPr>
      </a:lvl2pPr>
      <a:lvl3pPr marL="692150" indent="-1635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884238" indent="-1508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041400" indent="-136525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207008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125" kern="1200">
          <a:solidFill>
            <a:schemeClr val="tx2"/>
          </a:solidFill>
          <a:latin typeface="+mn-lt"/>
          <a:ea typeface="+mn-ea"/>
          <a:cs typeface="+mn-cs"/>
        </a:defRPr>
      </a:lvl8pPr>
      <a:lvl9pPr marL="168021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0" y="366714"/>
            <a:ext cx="12192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0" y="307976"/>
            <a:ext cx="12192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Ορθογώνιο 30"/>
          <p:cNvSpPr/>
          <p:nvPr/>
        </p:nvSpPr>
        <p:spPr>
          <a:xfrm flipV="1">
            <a:off x="7213600" y="360364"/>
            <a:ext cx="49784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0" y="439739"/>
            <a:ext cx="49784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367" y="496889"/>
            <a:ext cx="408516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917" y="588963"/>
            <a:ext cx="21336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684" y="-1588"/>
            <a:ext cx="762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8651" y="-1588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251" y="-1588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633" y="-1588"/>
            <a:ext cx="35984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201" y="0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2167" y="0"/>
            <a:ext cx="10584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3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609600" y="1143000"/>
            <a:ext cx="1097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 Στυλ κύριου τίτλου</a:t>
            </a:r>
          </a:p>
        </p:txBody>
      </p:sp>
      <p:sp>
        <p:nvSpPr>
          <p:cNvPr id="2064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609600" y="2249488"/>
            <a:ext cx="109728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Επεξεργασία στυλ κειμένου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1" y="612775"/>
            <a:ext cx="1767417" cy="457200"/>
          </a:xfrm>
          <a:prstGeom prst="rect">
            <a:avLst/>
          </a:prstGeom>
        </p:spPr>
        <p:txBody>
          <a:bodyPr vert="horz" rtlCol="0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51" y="612775"/>
            <a:ext cx="1276349" cy="457200"/>
          </a:xfrm>
          <a:prstGeom prst="rect">
            <a:avLst/>
          </a:prstGeom>
        </p:spPr>
        <p:txBody>
          <a:bodyPr vert="horz" rtlCol="0"/>
          <a:lstStyle>
            <a:lvl1pPr algn="l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8717" y="1588"/>
            <a:ext cx="1016000" cy="366712"/>
          </a:xfrm>
          <a:prstGeom prst="rect">
            <a:avLst/>
          </a:prstGeom>
        </p:spPr>
        <p:txBody>
          <a:bodyPr vert="horz" rtlCol="0" anchor="b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50">
                <a:solidFill>
                  <a:srgbClr val="FFFFFF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D57C956D-D29D-44B4-B28C-5DF2DF91BD07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89411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 spd="med"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190500" algn="l" rtl="0" eaLnBrk="0" fontAlgn="base" hangingPunct="0">
        <a:spcBef>
          <a:spcPts val="225"/>
        </a:spcBef>
        <a:spcAft>
          <a:spcPct val="0"/>
        </a:spcAft>
        <a:buClr>
          <a:srgbClr val="297D53"/>
        </a:buClr>
        <a:buFont typeface="Georgia" panose="02040502050405020303" pitchFamily="18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493713" indent="-184150" algn="l" rtl="0" eaLnBrk="0" fontAlgn="base" hangingPunct="0">
        <a:spcBef>
          <a:spcPts val="225"/>
        </a:spcBef>
        <a:spcAft>
          <a:spcPct val="0"/>
        </a:spcAft>
        <a:buClr>
          <a:srgbClr val="4A7C29"/>
        </a:buClr>
        <a:buFont typeface="Georgia" panose="02040502050405020303" pitchFamily="18" charset="0"/>
        <a:buChar char="▫"/>
        <a:defRPr sz="1900" kern="1200">
          <a:solidFill>
            <a:schemeClr val="tx2"/>
          </a:solidFill>
          <a:latin typeface="+mn-lt"/>
          <a:ea typeface="+mn-ea"/>
          <a:cs typeface="+mn-cs"/>
        </a:defRPr>
      </a:lvl2pPr>
      <a:lvl3pPr marL="692150" indent="-1635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884238" indent="-1508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041400" indent="-136525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207008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125" kern="1200">
          <a:solidFill>
            <a:schemeClr val="tx2"/>
          </a:solidFill>
          <a:latin typeface="+mn-lt"/>
          <a:ea typeface="+mn-ea"/>
          <a:cs typeface="+mn-cs"/>
        </a:defRPr>
      </a:lvl8pPr>
      <a:lvl9pPr marL="168021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0" y="366714"/>
            <a:ext cx="12192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0" y="307976"/>
            <a:ext cx="12192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Ορθογώνιο 30"/>
          <p:cNvSpPr/>
          <p:nvPr/>
        </p:nvSpPr>
        <p:spPr>
          <a:xfrm flipV="1">
            <a:off x="7213600" y="360364"/>
            <a:ext cx="49784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0" y="439739"/>
            <a:ext cx="49784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367" y="496889"/>
            <a:ext cx="408516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917" y="588963"/>
            <a:ext cx="21336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684" y="-1588"/>
            <a:ext cx="762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8651" y="-1588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251" y="-1588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633" y="-1588"/>
            <a:ext cx="35984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201" y="0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2167" y="0"/>
            <a:ext cx="10584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3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609600" y="1143000"/>
            <a:ext cx="1097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 Στυλ κύριου τίτλου</a:t>
            </a:r>
          </a:p>
        </p:txBody>
      </p:sp>
      <p:sp>
        <p:nvSpPr>
          <p:cNvPr id="2064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609600" y="2249488"/>
            <a:ext cx="109728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Επεξεργασία στυλ κειμένου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1" y="612775"/>
            <a:ext cx="1767417" cy="457200"/>
          </a:xfrm>
          <a:prstGeom prst="rect">
            <a:avLst/>
          </a:prstGeom>
        </p:spPr>
        <p:txBody>
          <a:bodyPr vert="horz" rtlCol="0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51" y="612775"/>
            <a:ext cx="1276349" cy="457200"/>
          </a:xfrm>
          <a:prstGeom prst="rect">
            <a:avLst/>
          </a:prstGeom>
        </p:spPr>
        <p:txBody>
          <a:bodyPr vert="horz" rtlCol="0"/>
          <a:lstStyle>
            <a:lvl1pPr algn="l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8717" y="1588"/>
            <a:ext cx="1016000" cy="366712"/>
          </a:xfrm>
          <a:prstGeom prst="rect">
            <a:avLst/>
          </a:prstGeom>
        </p:spPr>
        <p:txBody>
          <a:bodyPr vert="horz" rtlCol="0" anchor="b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50">
                <a:solidFill>
                  <a:srgbClr val="FFFFFF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D57C956D-D29D-44B4-B28C-5DF2DF91BD07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1609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 spd="med"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190500" algn="l" rtl="0" eaLnBrk="0" fontAlgn="base" hangingPunct="0">
        <a:spcBef>
          <a:spcPts val="225"/>
        </a:spcBef>
        <a:spcAft>
          <a:spcPct val="0"/>
        </a:spcAft>
        <a:buClr>
          <a:srgbClr val="297D53"/>
        </a:buClr>
        <a:buFont typeface="Georgia" panose="02040502050405020303" pitchFamily="18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493713" indent="-184150" algn="l" rtl="0" eaLnBrk="0" fontAlgn="base" hangingPunct="0">
        <a:spcBef>
          <a:spcPts val="225"/>
        </a:spcBef>
        <a:spcAft>
          <a:spcPct val="0"/>
        </a:spcAft>
        <a:buClr>
          <a:srgbClr val="4A7C29"/>
        </a:buClr>
        <a:buFont typeface="Georgia" panose="02040502050405020303" pitchFamily="18" charset="0"/>
        <a:buChar char="▫"/>
        <a:defRPr sz="1900" kern="1200">
          <a:solidFill>
            <a:schemeClr val="tx2"/>
          </a:solidFill>
          <a:latin typeface="+mn-lt"/>
          <a:ea typeface="+mn-ea"/>
          <a:cs typeface="+mn-cs"/>
        </a:defRPr>
      </a:lvl2pPr>
      <a:lvl3pPr marL="692150" indent="-1635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884238" indent="-1508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041400" indent="-136525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207008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125" kern="1200">
          <a:solidFill>
            <a:schemeClr val="tx2"/>
          </a:solidFill>
          <a:latin typeface="+mn-lt"/>
          <a:ea typeface="+mn-ea"/>
          <a:cs typeface="+mn-cs"/>
        </a:defRPr>
      </a:lvl8pPr>
      <a:lvl9pPr marL="168021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0" y="366714"/>
            <a:ext cx="12192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0" y="307976"/>
            <a:ext cx="12192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Ορθογώνιο 30"/>
          <p:cNvSpPr/>
          <p:nvPr/>
        </p:nvSpPr>
        <p:spPr>
          <a:xfrm flipV="1">
            <a:off x="7213600" y="360364"/>
            <a:ext cx="49784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0" y="439739"/>
            <a:ext cx="49784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367" y="496889"/>
            <a:ext cx="408516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917" y="588963"/>
            <a:ext cx="21336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684" y="-1588"/>
            <a:ext cx="762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8651" y="-1588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251" y="-1588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633" y="-1588"/>
            <a:ext cx="35984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201" y="0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2167" y="0"/>
            <a:ext cx="10584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3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609600" y="1143000"/>
            <a:ext cx="1097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 Στυλ κύριου τίτλου</a:t>
            </a:r>
          </a:p>
        </p:txBody>
      </p:sp>
      <p:sp>
        <p:nvSpPr>
          <p:cNvPr id="2064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609600" y="2249488"/>
            <a:ext cx="109728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Επεξεργασία στυλ κειμένου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1" y="612775"/>
            <a:ext cx="1767417" cy="457200"/>
          </a:xfrm>
          <a:prstGeom prst="rect">
            <a:avLst/>
          </a:prstGeom>
        </p:spPr>
        <p:txBody>
          <a:bodyPr vert="horz" rtlCol="0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51" y="612775"/>
            <a:ext cx="1276349" cy="457200"/>
          </a:xfrm>
          <a:prstGeom prst="rect">
            <a:avLst/>
          </a:prstGeom>
        </p:spPr>
        <p:txBody>
          <a:bodyPr vert="horz" rtlCol="0"/>
          <a:lstStyle>
            <a:lvl1pPr algn="l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8717" y="1588"/>
            <a:ext cx="1016000" cy="366712"/>
          </a:xfrm>
          <a:prstGeom prst="rect">
            <a:avLst/>
          </a:prstGeom>
        </p:spPr>
        <p:txBody>
          <a:bodyPr vert="horz" rtlCol="0" anchor="b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50">
                <a:solidFill>
                  <a:srgbClr val="FFFFFF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D57C956D-D29D-44B4-B28C-5DF2DF91BD07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32782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 spd="med"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190500" algn="l" rtl="0" eaLnBrk="0" fontAlgn="base" hangingPunct="0">
        <a:spcBef>
          <a:spcPts val="225"/>
        </a:spcBef>
        <a:spcAft>
          <a:spcPct val="0"/>
        </a:spcAft>
        <a:buClr>
          <a:srgbClr val="297D53"/>
        </a:buClr>
        <a:buFont typeface="Georgia" panose="02040502050405020303" pitchFamily="18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493713" indent="-184150" algn="l" rtl="0" eaLnBrk="0" fontAlgn="base" hangingPunct="0">
        <a:spcBef>
          <a:spcPts val="225"/>
        </a:spcBef>
        <a:spcAft>
          <a:spcPct val="0"/>
        </a:spcAft>
        <a:buClr>
          <a:srgbClr val="4A7C29"/>
        </a:buClr>
        <a:buFont typeface="Georgia" panose="02040502050405020303" pitchFamily="18" charset="0"/>
        <a:buChar char="▫"/>
        <a:defRPr sz="1900" kern="1200">
          <a:solidFill>
            <a:schemeClr val="tx2"/>
          </a:solidFill>
          <a:latin typeface="+mn-lt"/>
          <a:ea typeface="+mn-ea"/>
          <a:cs typeface="+mn-cs"/>
        </a:defRPr>
      </a:lvl2pPr>
      <a:lvl3pPr marL="692150" indent="-1635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884238" indent="-1508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041400" indent="-136525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207008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125" kern="1200">
          <a:solidFill>
            <a:schemeClr val="tx2"/>
          </a:solidFill>
          <a:latin typeface="+mn-lt"/>
          <a:ea typeface="+mn-ea"/>
          <a:cs typeface="+mn-cs"/>
        </a:defRPr>
      </a:lvl8pPr>
      <a:lvl9pPr marL="168021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0" y="366714"/>
            <a:ext cx="12192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0" y="307976"/>
            <a:ext cx="12192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Ορθογώνιο 30"/>
          <p:cNvSpPr/>
          <p:nvPr/>
        </p:nvSpPr>
        <p:spPr>
          <a:xfrm flipV="1">
            <a:off x="7213600" y="360364"/>
            <a:ext cx="49784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0" y="439739"/>
            <a:ext cx="49784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367" y="496889"/>
            <a:ext cx="408516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917" y="588963"/>
            <a:ext cx="21336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684" y="-1588"/>
            <a:ext cx="762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8651" y="-1588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251" y="-1588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633" y="-1588"/>
            <a:ext cx="35984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201" y="0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2167" y="0"/>
            <a:ext cx="10584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3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609600" y="1143000"/>
            <a:ext cx="1097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 Στυλ κύριου τίτλου</a:t>
            </a:r>
          </a:p>
        </p:txBody>
      </p:sp>
      <p:sp>
        <p:nvSpPr>
          <p:cNvPr id="2064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609600" y="2249488"/>
            <a:ext cx="109728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Επεξεργασία στυλ κειμένου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1" y="612775"/>
            <a:ext cx="1767417" cy="457200"/>
          </a:xfrm>
          <a:prstGeom prst="rect">
            <a:avLst/>
          </a:prstGeom>
        </p:spPr>
        <p:txBody>
          <a:bodyPr vert="horz" rtlCol="0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51" y="612775"/>
            <a:ext cx="1276349" cy="457200"/>
          </a:xfrm>
          <a:prstGeom prst="rect">
            <a:avLst/>
          </a:prstGeom>
        </p:spPr>
        <p:txBody>
          <a:bodyPr vert="horz" rtlCol="0"/>
          <a:lstStyle>
            <a:lvl1pPr algn="l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8717" y="1588"/>
            <a:ext cx="1016000" cy="366712"/>
          </a:xfrm>
          <a:prstGeom prst="rect">
            <a:avLst/>
          </a:prstGeom>
        </p:spPr>
        <p:txBody>
          <a:bodyPr vert="horz" rtlCol="0" anchor="b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50">
                <a:solidFill>
                  <a:srgbClr val="FFFFFF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D57C956D-D29D-44B4-B28C-5DF2DF91BD07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9385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med"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190500" algn="l" rtl="0" eaLnBrk="0" fontAlgn="base" hangingPunct="0">
        <a:spcBef>
          <a:spcPts val="225"/>
        </a:spcBef>
        <a:spcAft>
          <a:spcPct val="0"/>
        </a:spcAft>
        <a:buClr>
          <a:srgbClr val="297D53"/>
        </a:buClr>
        <a:buFont typeface="Georgia" panose="02040502050405020303" pitchFamily="18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493713" indent="-184150" algn="l" rtl="0" eaLnBrk="0" fontAlgn="base" hangingPunct="0">
        <a:spcBef>
          <a:spcPts val="225"/>
        </a:spcBef>
        <a:spcAft>
          <a:spcPct val="0"/>
        </a:spcAft>
        <a:buClr>
          <a:srgbClr val="4A7C29"/>
        </a:buClr>
        <a:buFont typeface="Georgia" panose="02040502050405020303" pitchFamily="18" charset="0"/>
        <a:buChar char="▫"/>
        <a:defRPr sz="1900" kern="1200">
          <a:solidFill>
            <a:schemeClr val="tx2"/>
          </a:solidFill>
          <a:latin typeface="+mn-lt"/>
          <a:ea typeface="+mn-ea"/>
          <a:cs typeface="+mn-cs"/>
        </a:defRPr>
      </a:lvl2pPr>
      <a:lvl3pPr marL="692150" indent="-1635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884238" indent="-1508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041400" indent="-136525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207008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125" kern="1200">
          <a:solidFill>
            <a:schemeClr val="tx2"/>
          </a:solidFill>
          <a:latin typeface="+mn-lt"/>
          <a:ea typeface="+mn-ea"/>
          <a:cs typeface="+mn-cs"/>
        </a:defRPr>
      </a:lvl8pPr>
      <a:lvl9pPr marL="168021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0" y="366714"/>
            <a:ext cx="12192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12192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Ορθογώνιο 29"/>
          <p:cNvSpPr/>
          <p:nvPr/>
        </p:nvSpPr>
        <p:spPr>
          <a:xfrm>
            <a:off x="0" y="307976"/>
            <a:ext cx="12192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Ορθογώνιο 30"/>
          <p:cNvSpPr/>
          <p:nvPr/>
        </p:nvSpPr>
        <p:spPr>
          <a:xfrm flipV="1">
            <a:off x="7213600" y="360364"/>
            <a:ext cx="49784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Ορθογώνιο 31"/>
          <p:cNvSpPr/>
          <p:nvPr/>
        </p:nvSpPr>
        <p:spPr>
          <a:xfrm flipV="1">
            <a:off x="7213600" y="439739"/>
            <a:ext cx="49784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7209367" y="496889"/>
            <a:ext cx="408516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9831917" y="588963"/>
            <a:ext cx="21336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12113684" y="-1588"/>
            <a:ext cx="762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12058651" y="-1588"/>
            <a:ext cx="3810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12033251" y="-1588"/>
            <a:ext cx="12700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11967633" y="-1588"/>
            <a:ext cx="35984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11887201" y="0"/>
            <a:ext cx="74084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11832167" y="0"/>
            <a:ext cx="10584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63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609600" y="1143000"/>
            <a:ext cx="1097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 Στυλ κύριου τίτλου</a:t>
            </a:r>
          </a:p>
        </p:txBody>
      </p:sp>
      <p:sp>
        <p:nvSpPr>
          <p:cNvPr id="2064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609600" y="2249488"/>
            <a:ext cx="109728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Επεξεργασία στυλ κειμένου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7010401" y="612775"/>
            <a:ext cx="1767417" cy="457200"/>
          </a:xfrm>
          <a:prstGeom prst="rect">
            <a:avLst/>
          </a:prstGeom>
        </p:spPr>
        <p:txBody>
          <a:bodyPr vert="horz" rtlCol="0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Προσθήκη υποσέλιδου</a:t>
            </a:r>
            <a:endParaRPr lang="el-GR" dirty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8782051" y="612775"/>
            <a:ext cx="1276349" cy="457200"/>
          </a:xfrm>
          <a:prstGeom prst="rect">
            <a:avLst/>
          </a:prstGeom>
        </p:spPr>
        <p:txBody>
          <a:bodyPr vert="horz" rtlCol="0"/>
          <a:lstStyle>
            <a:lvl1pPr algn="l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825">
                <a:solidFill>
                  <a:srgbClr val="63A537">
                    <a:lumMod val="75000"/>
                  </a:srgbClr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r>
              <a:rPr lang="el-GR" smtClean="0"/>
              <a:t>08/12/2021</a:t>
            </a:r>
            <a:endParaRPr lang="el-GR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0898717" y="1588"/>
            <a:ext cx="1016000" cy="366712"/>
          </a:xfrm>
          <a:prstGeom prst="rect">
            <a:avLst/>
          </a:prstGeom>
        </p:spPr>
        <p:txBody>
          <a:bodyPr vert="horz" rtlCol="0" anchor="b"/>
          <a:lstStyle>
            <a:lvl1pPr algn="r" defTabSz="68580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50">
                <a:solidFill>
                  <a:srgbClr val="FFFFFF"/>
                </a:solidFill>
                <a:latin typeface="Calibri"/>
                <a:ea typeface="+mn-ea"/>
              </a:defRPr>
            </a:lvl1pPr>
          </a:lstStyle>
          <a:p>
            <a:pPr>
              <a:defRPr/>
            </a:pPr>
            <a:fld id="{D57C956D-D29D-44B4-B28C-5DF2DF91BD07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78396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 spd="med"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190500" algn="l" rtl="0" eaLnBrk="0" fontAlgn="base" hangingPunct="0">
        <a:spcBef>
          <a:spcPts val="225"/>
        </a:spcBef>
        <a:spcAft>
          <a:spcPct val="0"/>
        </a:spcAft>
        <a:buClr>
          <a:srgbClr val="297D53"/>
        </a:buClr>
        <a:buFont typeface="Georgia" panose="02040502050405020303" pitchFamily="18" charset="0"/>
        <a:buChar char="•"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493713" indent="-184150" algn="l" rtl="0" eaLnBrk="0" fontAlgn="base" hangingPunct="0">
        <a:spcBef>
          <a:spcPts val="225"/>
        </a:spcBef>
        <a:spcAft>
          <a:spcPct val="0"/>
        </a:spcAft>
        <a:buClr>
          <a:srgbClr val="4A7C29"/>
        </a:buClr>
        <a:buFont typeface="Georgia" panose="02040502050405020303" pitchFamily="18" charset="0"/>
        <a:buChar char="▫"/>
        <a:defRPr sz="1900" kern="1200">
          <a:solidFill>
            <a:schemeClr val="tx2"/>
          </a:solidFill>
          <a:latin typeface="+mn-lt"/>
          <a:ea typeface="+mn-ea"/>
          <a:cs typeface="+mn-cs"/>
        </a:defRPr>
      </a:lvl2pPr>
      <a:lvl3pPr marL="692150" indent="-1635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884238" indent="-150813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041400" indent="-136525" algn="l" rtl="0" eaLnBrk="0" fontAlgn="base" hangingPunct="0">
        <a:spcBef>
          <a:spcPts val="225"/>
        </a:spcBef>
        <a:spcAft>
          <a:spcPct val="0"/>
        </a:spcAft>
        <a:buClr>
          <a:srgbClr val="4D671B"/>
        </a:buClr>
        <a:buFont typeface="Wingdings 2" panose="05020102010507070707" pitchFamily="18" charset="2"/>
        <a:buChar char="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207008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350" kern="1200">
          <a:solidFill>
            <a:schemeClr val="tx2"/>
          </a:solidFill>
          <a:latin typeface="+mn-lt"/>
          <a:ea typeface="+mn-ea"/>
          <a:cs typeface="+mn-cs"/>
        </a:defRPr>
      </a:lvl6pPr>
      <a:lvl7pPr marL="137160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522476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125" kern="1200">
          <a:solidFill>
            <a:schemeClr val="tx2"/>
          </a:solidFill>
          <a:latin typeface="+mn-lt"/>
          <a:ea typeface="+mn-ea"/>
          <a:cs typeface="+mn-cs"/>
        </a:defRPr>
      </a:lvl8pPr>
      <a:lvl9pPr marL="1680210" indent="-137160" algn="l" rtl="0" eaLnBrk="1" latinLnBrk="0" hangingPunct="1">
        <a:spcBef>
          <a:spcPts val="225"/>
        </a:spcBef>
        <a:buClr>
          <a:schemeClr val="accent1">
            <a:lumMod val="50000"/>
          </a:schemeClr>
        </a:buClr>
        <a:buFont typeface="Wingdings 2" panose="05020102010507070707" pitchFamily="18" charset="2"/>
        <a:buChar char=""/>
        <a:defRPr kumimoji="0"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51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51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51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2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3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84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95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84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84.xml"/><Relationship Id="rId1" Type="http://schemas.openxmlformats.org/officeDocument/2006/relationships/themeOverride" Target="../theme/themeOverr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06.xml"/><Relationship Id="rId1" Type="http://schemas.openxmlformats.org/officeDocument/2006/relationships/themeOverride" Target="../theme/themeOverride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06.xml"/><Relationship Id="rId1" Type="http://schemas.openxmlformats.org/officeDocument/2006/relationships/themeOverride" Target="../theme/themeOverr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06.xml"/><Relationship Id="rId1" Type="http://schemas.openxmlformats.org/officeDocument/2006/relationships/themeOverride" Target="../theme/themeOverrid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17.xml"/><Relationship Id="rId1" Type="http://schemas.openxmlformats.org/officeDocument/2006/relationships/themeOverride" Target="../theme/themeOverrid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17.xml"/><Relationship Id="rId1" Type="http://schemas.openxmlformats.org/officeDocument/2006/relationships/themeOverride" Target="../theme/themeOverrid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17.xml"/><Relationship Id="rId1" Type="http://schemas.openxmlformats.org/officeDocument/2006/relationships/themeOverride" Target="../theme/themeOverride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28.xml"/><Relationship Id="rId1" Type="http://schemas.openxmlformats.org/officeDocument/2006/relationships/themeOverride" Target="../theme/themeOverrid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39.xml"/><Relationship Id="rId1" Type="http://schemas.openxmlformats.org/officeDocument/2006/relationships/themeOverride" Target="../theme/themeOverride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39.xml"/><Relationship Id="rId1" Type="http://schemas.openxmlformats.org/officeDocument/2006/relationships/themeOverride" Target="../theme/themeOverride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50.xml"/><Relationship Id="rId1" Type="http://schemas.openxmlformats.org/officeDocument/2006/relationships/themeOverride" Target="../theme/themeOverride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50.xml"/><Relationship Id="rId1" Type="http://schemas.openxmlformats.org/officeDocument/2006/relationships/themeOverride" Target="../theme/themeOverride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50.xml"/><Relationship Id="rId1" Type="http://schemas.openxmlformats.org/officeDocument/2006/relationships/themeOverride" Target="../theme/themeOverride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50.xml"/><Relationship Id="rId1" Type="http://schemas.openxmlformats.org/officeDocument/2006/relationships/themeOverride" Target="../theme/themeOverride3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50.xml"/><Relationship Id="rId1" Type="http://schemas.openxmlformats.org/officeDocument/2006/relationships/themeOverride" Target="../theme/themeOverride3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61.xml"/><Relationship Id="rId1" Type="http://schemas.openxmlformats.org/officeDocument/2006/relationships/themeOverride" Target="../theme/themeOverride3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61.xml"/><Relationship Id="rId1" Type="http://schemas.openxmlformats.org/officeDocument/2006/relationships/themeOverride" Target="../theme/themeOverride34.xm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61.xml"/><Relationship Id="rId1" Type="http://schemas.openxmlformats.org/officeDocument/2006/relationships/themeOverride" Target="../theme/themeOverride35.xm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61.xml"/><Relationship Id="rId1" Type="http://schemas.openxmlformats.org/officeDocument/2006/relationships/themeOverride" Target="../theme/themeOverride3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161.xml"/><Relationship Id="rId1" Type="http://schemas.openxmlformats.org/officeDocument/2006/relationships/themeOverride" Target="../theme/themeOverride3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61.xml"/><Relationship Id="rId1" Type="http://schemas.openxmlformats.org/officeDocument/2006/relationships/themeOverride" Target="../theme/themeOverride3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161.xml"/><Relationship Id="rId1" Type="http://schemas.openxmlformats.org/officeDocument/2006/relationships/themeOverride" Target="../theme/themeOverride3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61.xml"/><Relationship Id="rId1" Type="http://schemas.openxmlformats.org/officeDocument/2006/relationships/themeOverride" Target="../theme/themeOverride40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172.xml"/><Relationship Id="rId1" Type="http://schemas.openxmlformats.org/officeDocument/2006/relationships/themeOverride" Target="../theme/themeOverride4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183.xml"/><Relationship Id="rId1" Type="http://schemas.openxmlformats.org/officeDocument/2006/relationships/themeOverride" Target="../theme/themeOverride4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183.xml"/><Relationship Id="rId1" Type="http://schemas.openxmlformats.org/officeDocument/2006/relationships/themeOverride" Target="../theme/themeOverride4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194.xml"/><Relationship Id="rId1" Type="http://schemas.openxmlformats.org/officeDocument/2006/relationships/themeOverride" Target="../theme/themeOverride4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194.xml"/><Relationship Id="rId1" Type="http://schemas.openxmlformats.org/officeDocument/2006/relationships/themeOverride" Target="../theme/themeOverride45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194.xml"/><Relationship Id="rId1" Type="http://schemas.openxmlformats.org/officeDocument/2006/relationships/themeOverride" Target="../theme/themeOverride46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194.xml"/><Relationship Id="rId1" Type="http://schemas.openxmlformats.org/officeDocument/2006/relationships/themeOverride" Target="../theme/themeOverride4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205.xml"/><Relationship Id="rId1" Type="http://schemas.openxmlformats.org/officeDocument/2006/relationships/themeOverride" Target="../theme/themeOverride4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9.xml"/><Relationship Id="rId1" Type="http://schemas.openxmlformats.org/officeDocument/2006/relationships/themeOverride" Target="../theme/themeOverride4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205.xml"/><Relationship Id="rId1" Type="http://schemas.openxmlformats.org/officeDocument/2006/relationships/themeOverride" Target="../theme/themeOverride49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mailto:m.kalogridou@eaadhsy.g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0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51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1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57201" y="1685110"/>
            <a:ext cx="11430000" cy="1293222"/>
          </a:xfrm>
        </p:spPr>
        <p:txBody>
          <a:bodyPr rtlCol="0"/>
          <a:lstStyle/>
          <a:p>
            <a:r>
              <a:rPr lang="el-GR" dirty="0" smtClean="0"/>
              <a:t>Δημόσιες </a:t>
            </a:r>
            <a:r>
              <a:rPr lang="el-GR" dirty="0"/>
              <a:t>Συμβάσεις </a:t>
            </a:r>
            <a:r>
              <a:rPr lang="el-GR" dirty="0" smtClean="0"/>
              <a:t>- ΕΣΗΔΗΣ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40080" y="4430104"/>
            <a:ext cx="6573520" cy="1422056"/>
          </a:xfrm>
        </p:spPr>
        <p:txBody>
          <a:bodyPr rtlCol="0">
            <a:noAutofit/>
          </a:bodyPr>
          <a:lstStyle/>
          <a:p>
            <a:r>
              <a:rPr lang="el-GR" sz="1400" dirty="0"/>
              <a:t>ΕΣΔΑ_ΣΕΙΡΑ / </a:t>
            </a:r>
            <a:r>
              <a:rPr lang="el-GR" sz="1400" dirty="0" smtClean="0"/>
              <a:t>ΚΗ_Α_ΕΙΔΙΚΗ / ΤΜΗΜΑ ΚΟΙΝΩΝΙΚΗΣ ΠΟΛΙΤΙΚΗΣ</a:t>
            </a:r>
          </a:p>
          <a:p>
            <a:pPr rtl="0"/>
            <a:r>
              <a:rPr lang="el-GR" sz="1400" dirty="0" smtClean="0"/>
              <a:t>6</a:t>
            </a:r>
            <a:r>
              <a:rPr lang="el-GR" sz="1400" baseline="30000" dirty="0" smtClean="0"/>
              <a:t>η </a:t>
            </a:r>
            <a:r>
              <a:rPr lang="el-GR" sz="1400" dirty="0" smtClean="0"/>
              <a:t> 7</a:t>
            </a:r>
            <a:r>
              <a:rPr lang="el-GR" sz="1400" baseline="30000" dirty="0" smtClean="0"/>
              <a:t>η</a:t>
            </a:r>
            <a:r>
              <a:rPr lang="el-GR" sz="1400" dirty="0" smtClean="0"/>
              <a:t>  8</a:t>
            </a:r>
            <a:r>
              <a:rPr lang="el-GR" sz="1400" baseline="30000" dirty="0" smtClean="0"/>
              <a:t>η</a:t>
            </a:r>
            <a:r>
              <a:rPr lang="el-GR" sz="1400" dirty="0" smtClean="0"/>
              <a:t> Ενότητα</a:t>
            </a:r>
            <a:endParaRPr lang="el-GR" sz="1400" dirty="0" smtClean="0"/>
          </a:p>
          <a:p>
            <a:pPr rtl="0"/>
            <a:endParaRPr lang="el-GR" sz="1400" dirty="0" smtClean="0"/>
          </a:p>
          <a:p>
            <a:r>
              <a:rPr lang="el-GR" sz="1400" i="1" dirty="0" smtClean="0"/>
              <a:t>Κριτήρια ανάθεσης Κατακύρωση σύμβασης Έννομη προστασία </a:t>
            </a:r>
          </a:p>
          <a:p>
            <a:r>
              <a:rPr lang="el-GR" sz="1400" i="1" dirty="0" smtClean="0"/>
              <a:t>Καλή διακυβέρνηση</a:t>
            </a:r>
            <a:endParaRPr lang="el-GR" sz="1400" i="1" dirty="0"/>
          </a:p>
        </p:txBody>
      </p:sp>
      <p:sp>
        <p:nvSpPr>
          <p:cNvPr id="5" name="TextBox 4"/>
          <p:cNvSpPr txBox="1"/>
          <p:nvPr/>
        </p:nvSpPr>
        <p:spPr>
          <a:xfrm rot="10800000" flipV="1">
            <a:off x="7942215" y="4430105"/>
            <a:ext cx="3788230" cy="1912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008" marR="0" lvl="0" indent="0" algn="l" defTabSz="914400" rtl="0" eaLnBrk="1" fontAlgn="auto" latinLnBrk="0" hangingPunct="1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rgbClr val="37A76F">
                  <a:lumMod val="75000"/>
                </a:srgbClr>
              </a:buClr>
              <a:buSzTx/>
              <a:buFontTx/>
              <a:buNone/>
              <a:tabLst/>
              <a:defRPr/>
            </a:pPr>
            <a:r>
              <a:rPr kumimoji="0" lang="el-GR" sz="1400" b="0" i="1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Αθήνα, </a:t>
            </a:r>
            <a:r>
              <a:rPr kumimoji="0" lang="el-GR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Νοέμβριος 2022</a:t>
            </a:r>
          </a:p>
          <a:p>
            <a:pPr marL="64008" lvl="0">
              <a:lnSpc>
                <a:spcPct val="80000"/>
              </a:lnSpc>
              <a:spcBef>
                <a:spcPts val="300"/>
              </a:spcBef>
              <a:buClr>
                <a:srgbClr val="37A76F">
                  <a:lumMod val="75000"/>
                </a:srgbClr>
              </a:buClr>
              <a:defRPr/>
            </a:pPr>
            <a:r>
              <a:rPr lang="el-GR" sz="1400" i="1" dirty="0">
                <a:solidFill>
                  <a:srgbClr val="455F51"/>
                </a:solidFill>
              </a:rPr>
              <a:t>Εισηγήτρια </a:t>
            </a:r>
          </a:p>
          <a:p>
            <a:pPr marL="64008" lvl="0">
              <a:lnSpc>
                <a:spcPct val="80000"/>
              </a:lnSpc>
              <a:spcBef>
                <a:spcPts val="300"/>
              </a:spcBef>
              <a:buClr>
                <a:srgbClr val="37A76F">
                  <a:lumMod val="75000"/>
                </a:srgbClr>
              </a:buClr>
              <a:defRPr/>
            </a:pPr>
            <a:endParaRPr lang="el-GR" sz="1400" i="1" dirty="0">
              <a:solidFill>
                <a:srgbClr val="455F51"/>
              </a:solidFill>
            </a:endParaRPr>
          </a:p>
          <a:p>
            <a:pPr marL="64008" lvl="0">
              <a:lnSpc>
                <a:spcPct val="80000"/>
              </a:lnSpc>
              <a:spcBef>
                <a:spcPts val="300"/>
              </a:spcBef>
              <a:buClr>
                <a:srgbClr val="37A76F">
                  <a:lumMod val="75000"/>
                </a:srgbClr>
              </a:buClr>
              <a:defRPr/>
            </a:pPr>
            <a:r>
              <a:rPr lang="el-GR" sz="1400" i="1" dirty="0">
                <a:solidFill>
                  <a:srgbClr val="455F51"/>
                </a:solidFill>
              </a:rPr>
              <a:t>Μίνα </a:t>
            </a:r>
            <a:r>
              <a:rPr lang="el-GR" sz="1400" i="1" dirty="0" err="1">
                <a:solidFill>
                  <a:srgbClr val="455F51"/>
                </a:solidFill>
              </a:rPr>
              <a:t>Καλογρίδου</a:t>
            </a:r>
            <a:r>
              <a:rPr lang="el-GR" sz="1400" i="1" dirty="0">
                <a:solidFill>
                  <a:srgbClr val="455F51"/>
                </a:solidFill>
              </a:rPr>
              <a:t>, </a:t>
            </a:r>
          </a:p>
          <a:p>
            <a:pPr marL="64008" lvl="0">
              <a:lnSpc>
                <a:spcPct val="80000"/>
              </a:lnSpc>
              <a:spcBef>
                <a:spcPts val="300"/>
              </a:spcBef>
              <a:buClr>
                <a:srgbClr val="37A76F">
                  <a:lumMod val="75000"/>
                </a:srgbClr>
              </a:buClr>
              <a:defRPr/>
            </a:pPr>
            <a:r>
              <a:rPr lang="el-GR" sz="1400" i="1" dirty="0">
                <a:solidFill>
                  <a:srgbClr val="455F51"/>
                </a:solidFill>
              </a:rPr>
              <a:t>ΕΕΠ Νομικός,</a:t>
            </a:r>
          </a:p>
          <a:p>
            <a:pPr marL="64008" lvl="0">
              <a:lnSpc>
                <a:spcPct val="80000"/>
              </a:lnSpc>
              <a:spcBef>
                <a:spcPts val="300"/>
              </a:spcBef>
              <a:buClr>
                <a:srgbClr val="37A76F">
                  <a:lumMod val="75000"/>
                </a:srgbClr>
              </a:buClr>
              <a:defRPr/>
            </a:pPr>
            <a:r>
              <a:rPr lang="el-GR" sz="1400" i="1" dirty="0">
                <a:solidFill>
                  <a:srgbClr val="455F51"/>
                </a:solidFill>
              </a:rPr>
              <a:t>Προϊσταμένη Δ/</a:t>
            </a:r>
            <a:r>
              <a:rPr lang="el-GR" sz="1400" i="1" dirty="0" err="1">
                <a:solidFill>
                  <a:srgbClr val="455F51"/>
                </a:solidFill>
              </a:rPr>
              <a:t>νσης</a:t>
            </a:r>
            <a:r>
              <a:rPr lang="el-GR" sz="1400" i="1" dirty="0">
                <a:solidFill>
                  <a:srgbClr val="455F51"/>
                </a:solidFill>
              </a:rPr>
              <a:t> Μελετών &amp; Γνωμοδοτήσεων,</a:t>
            </a:r>
          </a:p>
          <a:p>
            <a:pPr marL="64008" lvl="0">
              <a:lnSpc>
                <a:spcPct val="80000"/>
              </a:lnSpc>
              <a:spcBef>
                <a:spcPts val="300"/>
              </a:spcBef>
              <a:buClr>
                <a:srgbClr val="37A76F">
                  <a:lumMod val="75000"/>
                </a:srgbClr>
              </a:buClr>
              <a:defRPr/>
            </a:pPr>
            <a:r>
              <a:rPr lang="el-GR" sz="1400" i="1" dirty="0">
                <a:solidFill>
                  <a:srgbClr val="455F51"/>
                </a:solidFill>
              </a:rPr>
              <a:t>ΕΑΔΗΣΥ</a:t>
            </a:r>
          </a:p>
          <a:p>
            <a:pPr marL="64008" marR="0" lvl="0" indent="0" algn="l" defTabSz="914400" rtl="0" eaLnBrk="1" fontAlgn="auto" latinLnBrk="0" hangingPunct="1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rgbClr val="37A76F">
                  <a:lumMod val="75000"/>
                </a:srgbClr>
              </a:buClr>
              <a:buSzTx/>
              <a:buFontTx/>
              <a:buNone/>
              <a:tabLst/>
              <a:defRPr/>
            </a:pPr>
            <a:endParaRPr kumimoji="0" lang="el-GR" sz="1400" b="0" i="1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626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554636" y="1484313"/>
            <a:ext cx="11302584" cy="274139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Μέθοδοι υπολογισμού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για την κοστολόγηση του κύκλου ζωής –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Προϋποθέσεις</a:t>
            </a:r>
            <a:endParaRPr lang="el-GR" sz="22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2" charset="0"/>
                <a:ea typeface="Microsoft YaHei" charset="-122"/>
              </a:rPr>
              <a:t>Όταν η αναθέτουσα αρχή αποτιμά το κόστος </a:t>
            </a:r>
            <a:r>
              <a:rPr lang="el-GR" sz="2200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2" charset="0"/>
                <a:ea typeface="Microsoft YaHei" charset="-122"/>
              </a:rPr>
              <a:t>χρησιμοποιώντας </a:t>
            </a:r>
            <a:r>
              <a:rPr lang="el-GR" sz="22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2" charset="0"/>
                <a:ea typeface="Microsoft YaHei" charset="-122"/>
              </a:rPr>
              <a:t>προσέγγιση κοστολόγησης του κύκλου ζωής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αναφέρει στα έγγραφα της σύμβασης </a:t>
            </a:r>
          </a:p>
          <a:p>
            <a:pPr marL="342900" indent="-342900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τα δεδομένα που πρέπει να υποβάλουν οι προσφέροντες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και </a:t>
            </a:r>
          </a:p>
          <a:p>
            <a:pPr marL="342900" indent="-342900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τη μέθοδο που θα χρησιμοποιήσει για την κοστολόγηση του κύκλου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ζωής βάσει των εν λόγω δεδομένων.</a:t>
            </a:r>
          </a:p>
          <a:p>
            <a:pPr marL="342900" indent="-342900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0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200708" name="Text Box 5"/>
          <p:cNvSpPr txBox="1">
            <a:spLocks noChangeArrowheads="1"/>
          </p:cNvSpPr>
          <p:nvPr/>
        </p:nvSpPr>
        <p:spPr bwMode="auto">
          <a:xfrm>
            <a:off x="1544639" y="188914"/>
            <a:ext cx="87153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Κοστολόγηση του κύκλου ζωής</a:t>
            </a:r>
          </a:p>
        </p:txBody>
      </p:sp>
    </p:spTree>
    <p:extLst>
      <p:ext uri="{BB962C8B-B14F-4D97-AF65-F5344CB8AC3E}">
        <p14:creationId xmlns:p14="http://schemas.microsoft.com/office/powerpoint/2010/main" val="41609295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689548" y="1125539"/>
            <a:ext cx="10777927" cy="461883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000" b="1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285750" indent="-285750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q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Δεν υφίσταται ρητός ορισμός της ΑΧΠ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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όταν υπάρχουν αμφιβολίες για τη σοβαρότητα και φερεγγυότητα της προσφοράς δηλ. της ικανότητας του </a:t>
            </a:r>
            <a:r>
              <a:rPr lang="el-GR" sz="2200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ο.φ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. να εκτελέσει σύμφωνα με τις προδιαγραφές της σύμβαση και χωρίς την παραβίαση </a:t>
            </a:r>
            <a:r>
              <a:rPr lang="el-GR" sz="2200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ενωσιακού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και εθνικού δικαίου </a:t>
            </a:r>
          </a:p>
          <a:p>
            <a:pPr marL="742950" lvl="1" indent="-285750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Η </a:t>
            </a:r>
            <a:r>
              <a:rPr lang="el-GR" sz="2200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α.α.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θα εξειδικεύσει την έννοια της ΑΧΠ σε συγκεκριμένη σύμβαση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2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285750" indent="-285750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q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Δεν καθορίζεται η μέθοδος υπολογισμού του κατωφλίου ΑΧΠ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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απαιτείται να είναι αντικειμενικός και να μην εισάγει διακρίσεις (C 285/99 και 286/99 </a:t>
            </a:r>
            <a:r>
              <a:rPr lang="el-GR" sz="2200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Impreza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200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Lombardini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 C-198/16)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2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285750" indent="-285750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q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Απαγόρευση αυτόματου αποκλεισμού των ΑΧΠ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(C-103/88, C-147/06 &amp; 148/06)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n-US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      </a:t>
            </a:r>
          </a:p>
        </p:txBody>
      </p:sp>
      <p:sp>
        <p:nvSpPr>
          <p:cNvPr id="202756" name="Text Box 5"/>
          <p:cNvSpPr txBox="1">
            <a:spLocks noChangeArrowheads="1"/>
          </p:cNvSpPr>
          <p:nvPr/>
        </p:nvSpPr>
        <p:spPr bwMode="auto">
          <a:xfrm>
            <a:off x="1544639" y="188914"/>
            <a:ext cx="87153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Ασυνήθιστα χαμηλές προσφορές </a:t>
            </a:r>
          </a:p>
        </p:txBody>
      </p:sp>
    </p:spTree>
    <p:extLst>
      <p:ext uri="{BB962C8B-B14F-4D97-AF65-F5344CB8AC3E}">
        <p14:creationId xmlns:p14="http://schemas.microsoft.com/office/powerpoint/2010/main" val="1877007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509666" y="1125539"/>
            <a:ext cx="11347554" cy="460344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000" b="1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Βήματα εφαρμογής διάταξης άρθρου 88 από </a:t>
            </a:r>
            <a:r>
              <a:rPr lang="el-GR" sz="2200" b="1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α.α.</a:t>
            </a:r>
            <a:endParaRPr lang="el-GR" sz="2200" b="1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2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285750" indent="-285750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Εντοπισμός ύποπτων προσφορών </a:t>
            </a:r>
          </a:p>
          <a:p>
            <a:pPr marL="285750" indent="-285750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Παροχή δυνατότητας στον προσφέροντα να υποβάλλει εξηγήσεις </a:t>
            </a:r>
          </a:p>
          <a:p>
            <a:pPr marL="285750" indent="-285750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Εκτίμηση λυσιτέλειας των εξηγήσεων </a:t>
            </a:r>
          </a:p>
          <a:p>
            <a:pPr marL="285750" indent="-285750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Απόφαση αν θα δεχθεί ή απορρίψει την προσφορά 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n-US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      </a:t>
            </a: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204804" name="Text Box 5"/>
          <p:cNvSpPr txBox="1">
            <a:spLocks noChangeArrowheads="1"/>
          </p:cNvSpPr>
          <p:nvPr/>
        </p:nvSpPr>
        <p:spPr bwMode="auto">
          <a:xfrm>
            <a:off x="1544639" y="188914"/>
            <a:ext cx="87153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Ασυνήθιστα χαμηλές προσφορές </a:t>
            </a:r>
          </a:p>
        </p:txBody>
      </p:sp>
    </p:spTree>
    <p:extLst>
      <p:ext uri="{BB962C8B-B14F-4D97-AF65-F5344CB8AC3E}">
        <p14:creationId xmlns:p14="http://schemas.microsoft.com/office/powerpoint/2010/main" val="26438086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584616" y="1066801"/>
            <a:ext cx="11257614" cy="54344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09563" indent="-309563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Όταν εντοπίζονται </a:t>
            </a:r>
            <a:r>
              <a:rPr lang="el-GR" sz="2200" i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«ασυνήθιστα χαμηλές προσφορές» </a:t>
            </a:r>
            <a:r>
              <a:rPr lang="el-GR" sz="2200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σε σχέση με το αντικείμενο  </a:t>
            </a:r>
            <a:r>
              <a:rPr lang="el-GR" sz="2200" u="sng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σύμβασης,  </a:t>
            </a: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οι </a:t>
            </a:r>
            <a:r>
              <a:rPr lang="el-GR" sz="2200" dirty="0" err="1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α.α</a:t>
            </a:r>
            <a:r>
              <a:rPr lang="el-GR" sz="2200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.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απαιτούν από τους </a:t>
            </a:r>
            <a:r>
              <a:rPr lang="el-GR" sz="2200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ο.φ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. διευκρινίσεις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, δηλ. να εξηγήσουν την προτεινόμενη τιμή ή το κόστος:</a:t>
            </a:r>
          </a:p>
          <a:p>
            <a:pPr marL="342900" indent="-342900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εντός αποκλειστικής προθεσμίας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, κατ’ ανώτατο όριο,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20 ημερών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από την κοινοποίηση της σχετικής </a:t>
            </a: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πρόσκλησης</a:t>
            </a:r>
            <a:endParaRPr lang="el-GR" sz="2200" dirty="0">
              <a:solidFill>
                <a:srgbClr val="000000"/>
              </a:solidFill>
              <a:latin typeface="Calibri" pitchFamily="32" charset="0"/>
              <a:ea typeface="Microsoft YaHei" charset="-122"/>
              <a:sym typeface="Wingdings" panose="05000000000000000000" pitchFamily="2" charset="2"/>
            </a:endParaRPr>
          </a:p>
          <a:p>
            <a:pPr marL="342900" indent="-342900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Εξηγήσεις ιδίως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(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ενδεικτικά) ως προς: </a:t>
            </a: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τα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οικονομικά χαρακτηριστικά της χρησιμοποιούμενης μεθόδου</a:t>
            </a: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,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τις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επιλεγείσες τεχνικές λύσεις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που διαθέτει ο προσφέρων, την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πρωτοτυπία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 του έργου/αγαθού/υπηρεσίας που προτείνεται, τη συμμόρφωση με τις υποχρεώσεις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τήρησης </a:t>
            </a:r>
            <a:r>
              <a:rPr lang="el-GR" sz="2200" b="1" dirty="0" err="1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αρ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. 18 παρ. 2 (εργατικής και περιβαλλοντικής νομοθεσίας)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και του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αρ. 131 (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υπεργολαβία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), το ενδεχόμενο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χορήγησης κρατικής ενίσχυσης</a:t>
            </a:r>
            <a:endParaRPr lang="el-GR" sz="2200" b="1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42900" indent="-342900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Απόρριψη προσφοράς, σε κάθε περίπτωση: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εάν δεν συμμορφώνεται με τις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υποχρεώσεις του αρ. 18 παρ. 2</a:t>
            </a:r>
            <a:endParaRPr lang="el-GR" sz="2200" u="sng" dirty="0">
              <a:solidFill>
                <a:srgbClr val="0000FF"/>
              </a:solidFill>
              <a:latin typeface="Calibri" pitchFamily="32" charset="0"/>
              <a:ea typeface="Microsoft YaHei" charset="-122"/>
            </a:endParaRPr>
          </a:p>
          <a:p>
            <a:pPr marL="342900" indent="-342900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i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Δυνατότητα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 απόρριψης της προσφοράς: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μόνο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 εάν τα στοιχεία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δεν εξηγούν κατά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τρόπο ικανοποιητικό</a:t>
            </a: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το χαμηλό επίπεδο της τιμής ή του κόστους</a:t>
            </a:r>
            <a:endParaRPr lang="el-GR" sz="22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206852" name="Text Box 5"/>
          <p:cNvSpPr txBox="1">
            <a:spLocks noChangeArrowheads="1"/>
          </p:cNvSpPr>
          <p:nvPr/>
        </p:nvSpPr>
        <p:spPr bwMode="auto">
          <a:xfrm>
            <a:off x="1544639" y="188914"/>
            <a:ext cx="87153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Ασυνήθιστα χαμηλές προσφορές </a:t>
            </a:r>
          </a:p>
        </p:txBody>
      </p:sp>
    </p:spTree>
    <p:extLst>
      <p:ext uri="{BB962C8B-B14F-4D97-AF65-F5344CB8AC3E}">
        <p14:creationId xmlns:p14="http://schemas.microsoft.com/office/powerpoint/2010/main" val="7436731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1787526" y="1066801"/>
            <a:ext cx="8786813" cy="2233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b="1" u="sng" dirty="0">
              <a:solidFill>
                <a:srgbClr val="FF0000"/>
              </a:solidFill>
              <a:latin typeface="Calibri" pitchFamily="32" charset="0"/>
              <a:ea typeface="Microsoft YaHei" charset="-122"/>
              <a:sym typeface="Wingdings" panose="05000000000000000000" pitchFamily="2" charset="2"/>
            </a:endParaRPr>
          </a:p>
          <a:p>
            <a:pPr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i="1" u="sng" dirty="0">
              <a:solidFill>
                <a:srgbClr val="000000"/>
              </a:solidFill>
              <a:latin typeface="Calibri" pitchFamily="32" charset="0"/>
              <a:ea typeface="Microsoft YaHei" charset="-122"/>
              <a:sym typeface="Wingdings" panose="05000000000000000000" pitchFamily="2" charset="2"/>
            </a:endParaRPr>
          </a:p>
          <a:p>
            <a:pPr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dirty="0">
              <a:solidFill>
                <a:srgbClr val="000000"/>
              </a:solidFill>
              <a:latin typeface="Calibri" pitchFamily="32" charset="0"/>
              <a:ea typeface="Microsoft YaHei" charset="-122"/>
              <a:sym typeface="Wingdings" panose="05000000000000000000" pitchFamily="2" charset="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   </a:t>
            </a: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217092" name="Text Box 5"/>
          <p:cNvSpPr txBox="1">
            <a:spLocks noChangeArrowheads="1"/>
          </p:cNvSpPr>
          <p:nvPr/>
        </p:nvSpPr>
        <p:spPr bwMode="auto">
          <a:xfrm>
            <a:off x="1544639" y="188913"/>
            <a:ext cx="8715375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48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ΥΠΟΒΟΛΗ ΠΡΟΣΦΟΡΩΝ 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48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ΣΥΝΑΨΗ ΣΥΜΒΑΣΗΣ </a:t>
            </a:r>
          </a:p>
        </p:txBody>
      </p:sp>
    </p:spTree>
    <p:extLst>
      <p:ext uri="{BB962C8B-B14F-4D97-AF65-F5344CB8AC3E}">
        <p14:creationId xmlns:p14="http://schemas.microsoft.com/office/powerpoint/2010/main" val="6053573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524656" y="1557339"/>
            <a:ext cx="11197652" cy="584993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Οι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οικονομικοί φορείς υποβάλλουν</a:t>
            </a:r>
            <a:endParaRPr lang="el-GR" sz="2200" b="1" dirty="0">
              <a:solidFill>
                <a:srgbClr val="000000"/>
              </a:solidFill>
              <a:latin typeface="Calibri" pitchFamily="32" charset="0"/>
              <a:ea typeface="Microsoft YaHei" charset="-122"/>
              <a:cs typeface="Arial" pitchFamily="34" charset="0"/>
              <a:sym typeface="Wingdings" panose="05000000000000000000" pitchFamily="2" charset="2"/>
            </a:endParaRPr>
          </a:p>
          <a:p>
            <a:pPr marL="342900" indent="-342900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q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Στην ανοικτή διαδικασία σε ένα στάδιο</a:t>
            </a:r>
            <a:endParaRPr lang="el-GR" sz="2200" dirty="0" smtClean="0">
              <a:solidFill>
                <a:srgbClr val="000000"/>
              </a:solidFill>
              <a:latin typeface="Calibri" pitchFamily="32" charset="0"/>
              <a:ea typeface="Microsoft YaHei" charset="-122"/>
              <a:cs typeface="Arial" pitchFamily="34" charset="0"/>
              <a:sym typeface="Wingdings" panose="05000000000000000000" pitchFamily="2" charset="2"/>
            </a:endParaRPr>
          </a:p>
          <a:p>
            <a:pPr marL="342900" indent="-342900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Δικαιολογητικά συμμετοχής</a:t>
            </a:r>
          </a:p>
          <a:p>
            <a:pPr marL="342900" indent="-342900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Τεχνική προσφορά </a:t>
            </a:r>
          </a:p>
          <a:p>
            <a:pPr marL="342900" indent="-342900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Char char="-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Οικονομική προσφορά </a:t>
            </a:r>
          </a:p>
          <a:p>
            <a:pPr marL="342900" indent="-342900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q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Στις διαδικασίες δύο σταδίων (κλειστή διαδικασία / ανταγωνιστική διαδικασία με διαπραγμάτευση, ανταγωνιστικό διάλογο, σύμπραξη καινοτομίας) </a:t>
            </a:r>
          </a:p>
          <a:p>
            <a:pPr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Α Στάδιο </a:t>
            </a:r>
          </a:p>
          <a:p>
            <a:pPr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- Δικαιολογητικά συμμετοχής </a:t>
            </a:r>
          </a:p>
          <a:p>
            <a:pPr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Β Στάδιο </a:t>
            </a:r>
          </a:p>
          <a:p>
            <a:pPr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- Τεχνική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προσφορά </a:t>
            </a:r>
          </a:p>
          <a:p>
            <a:pPr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- Οικονομική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προσφορά </a:t>
            </a:r>
          </a:p>
          <a:p>
            <a:pPr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223236" name="Text Box 5"/>
          <p:cNvSpPr txBox="1">
            <a:spLocks noChangeArrowheads="1"/>
          </p:cNvSpPr>
          <p:nvPr/>
        </p:nvSpPr>
        <p:spPr bwMode="auto">
          <a:xfrm>
            <a:off x="1544639" y="188914"/>
            <a:ext cx="87153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endParaRPr lang="en-US" altLang="el-GR" sz="32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Υποβολή προσφοράς</a:t>
            </a:r>
            <a:endParaRPr lang="el-GR" altLang="el-GR" sz="32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94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554636" y="1557339"/>
            <a:ext cx="11107712" cy="41878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85750" indent="-285750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000" b="1" dirty="0">
              <a:solidFill>
                <a:srgbClr val="000000"/>
              </a:solidFill>
              <a:latin typeface="Calibri" pitchFamily="32" charset="0"/>
              <a:ea typeface="Microsoft YaHei" charset="-122"/>
              <a:cs typeface="Arial" pitchFamily="34" charset="0"/>
              <a:sym typeface="Wingdings" panose="05000000000000000000" pitchFamily="2" charset="2"/>
            </a:endParaRPr>
          </a:p>
          <a:p>
            <a:pPr marL="285750" indent="-285750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Ο Φάκελος </a:t>
            </a:r>
            <a:r>
              <a:rPr lang="el-GR" sz="2200" b="1" i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«Δικαιολογητικά Συμμετοχής»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περιλαμβάνει (αρ. 93): </a:t>
            </a:r>
          </a:p>
          <a:p>
            <a:pPr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α) το ΕΕΕΣ</a:t>
            </a:r>
            <a:r>
              <a:rPr lang="en-US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και συμπληρωματική Υ.Δ.</a:t>
            </a:r>
            <a:endParaRPr lang="el-GR" sz="2200" b="1" dirty="0">
              <a:solidFill>
                <a:prstClr val="black"/>
              </a:solidFill>
              <a:latin typeface="Calibri" pitchFamily="32" charset="0"/>
              <a:ea typeface="Microsoft YaHei" charset="-122"/>
              <a:cs typeface="Arial" pitchFamily="34" charset="0"/>
              <a:sym typeface="Wingdings" panose="05000000000000000000" pitchFamily="2" charset="2"/>
            </a:endParaRPr>
          </a:p>
          <a:p>
            <a:pPr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prstClr val="black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β) εγγύηση συμμετοχής </a:t>
            </a:r>
            <a:r>
              <a:rPr lang="el-GR" sz="2200" b="1" dirty="0" smtClean="0">
                <a:solidFill>
                  <a:prstClr val="black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(μόνο στην ανοικτή διαδικασία)</a:t>
            </a:r>
            <a:endParaRPr lang="el-GR" sz="2200" b="1" dirty="0">
              <a:solidFill>
                <a:prstClr val="black"/>
              </a:solidFill>
              <a:latin typeface="Calibri" pitchFamily="32" charset="0"/>
              <a:ea typeface="Microsoft YaHei" charset="-122"/>
              <a:cs typeface="Arial" pitchFamily="34" charset="0"/>
              <a:sym typeface="Wingdings" panose="05000000000000000000" pitchFamily="2" charset="2"/>
            </a:endParaRPr>
          </a:p>
          <a:p>
            <a:pPr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prstClr val="black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γ) ενδεχομένως πρόσθετα έγγραφα, όπως καθορίζει η οικεία διακήρυξη.</a:t>
            </a:r>
          </a:p>
          <a:p>
            <a:pPr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Οι ενώσεις ο.φ., που υποβάλλουν κοινή προσφορά, υποβάλλουν το ΕΕΕΣ για κάθε ο.φ. που συμμετέχει στην ένωση.</a:t>
            </a:r>
          </a:p>
          <a:p>
            <a:pPr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Τα ανωτέρω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δεν ισχύουν για την απευθείας ανάθεση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.</a:t>
            </a:r>
          </a:p>
          <a:p>
            <a:pPr marL="314325" indent="-309563" algn="just" defTabSz="449263" eaLnBrk="0" fontAlgn="base" hangingPunct="0">
              <a:spcBef>
                <a:spcPts val="60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223236" name="Text Box 5"/>
          <p:cNvSpPr txBox="1">
            <a:spLocks noChangeArrowheads="1"/>
          </p:cNvSpPr>
          <p:nvPr/>
        </p:nvSpPr>
        <p:spPr bwMode="auto">
          <a:xfrm>
            <a:off x="1544639" y="188914"/>
            <a:ext cx="87153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endParaRPr lang="en-US" altLang="el-GR" sz="3200" b="1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Φάκελος «Δικαιολογητικά Συμμετοχής» 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(άρθρο 93)</a:t>
            </a:r>
          </a:p>
        </p:txBody>
      </p:sp>
    </p:spTree>
    <p:extLst>
      <p:ext uri="{BB962C8B-B14F-4D97-AF65-F5344CB8AC3E}">
        <p14:creationId xmlns:p14="http://schemas.microsoft.com/office/powerpoint/2010/main" val="2662114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225283" name="Text Box 4"/>
          <p:cNvSpPr txBox="1">
            <a:spLocks noChangeArrowheads="1"/>
          </p:cNvSpPr>
          <p:nvPr/>
        </p:nvSpPr>
        <p:spPr bwMode="auto">
          <a:xfrm>
            <a:off x="1744664" y="347663"/>
            <a:ext cx="8556625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000">
              <a:solidFill>
                <a:srgbClr val="FFFFFF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225284" name="AutoShape 5"/>
          <p:cNvSpPr>
            <a:spLocks noChangeArrowheads="1"/>
          </p:cNvSpPr>
          <p:nvPr/>
        </p:nvSpPr>
        <p:spPr bwMode="auto">
          <a:xfrm>
            <a:off x="569627" y="357188"/>
            <a:ext cx="11272604" cy="692123"/>
          </a:xfrm>
          <a:custGeom>
            <a:avLst/>
            <a:gdLst>
              <a:gd name="T0" fmla="*/ 7326312 w 7326312"/>
              <a:gd name="T1" fmla="*/ 3 h 1308100"/>
              <a:gd name="T2" fmla="*/ 3663156 w 7326312"/>
              <a:gd name="T3" fmla="*/ 3 h 1308100"/>
              <a:gd name="T4" fmla="*/ 0 w 7326312"/>
              <a:gd name="T5" fmla="*/ 3 h 1308100"/>
              <a:gd name="T6" fmla="*/ 3663156 w 7326312"/>
              <a:gd name="T7" fmla="*/ 0 h 1308100"/>
              <a:gd name="T8" fmla="*/ 0 60000 65536"/>
              <a:gd name="T9" fmla="*/ 0 60000 65536"/>
              <a:gd name="T10" fmla="*/ 0 60000 65536"/>
              <a:gd name="T11" fmla="*/ 0 60000 65536"/>
              <a:gd name="T12" fmla="*/ 0 w 7326312"/>
              <a:gd name="T13" fmla="*/ 0 h 1308100"/>
              <a:gd name="T14" fmla="*/ 7326312 w 7326312"/>
              <a:gd name="T15" fmla="*/ 1308100 h 13081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26312" h="1308100">
                <a:moveTo>
                  <a:pt x="0" y="0"/>
                </a:moveTo>
                <a:lnTo>
                  <a:pt x="20353" y="0"/>
                </a:lnTo>
                <a:lnTo>
                  <a:pt x="20353" y="3636"/>
                </a:lnTo>
                <a:lnTo>
                  <a:pt x="0" y="363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Περιεχόμενο φακέλου «Τεχνική Προσφορά» </a:t>
            </a: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(άρθρο 94)</a:t>
            </a:r>
            <a:endParaRPr lang="el-GR" altLang="el-GR" sz="32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374754" y="1773238"/>
            <a:ext cx="11257613" cy="3448050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>
            <a:spAutoFit/>
          </a:bodyPr>
          <a:lstStyle>
            <a:lvl1pPr marL="215900" indent="-177800"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21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28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15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13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13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13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13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13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13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pPr marL="38100" indent="0" algn="just" defTabSz="449263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ct val="79000"/>
              <a:buNone/>
              <a:defRPr/>
            </a:pPr>
            <a:r>
              <a:rPr lang="el-GR" altLang="el-GR" sz="2200" b="1" dirty="0">
                <a:ea typeface="Calibri" pitchFamily="34" charset="0"/>
                <a:cs typeface="Times New Roman" pitchFamily="18" charset="0"/>
              </a:rPr>
              <a:t>Περιέχει</a:t>
            </a:r>
            <a:r>
              <a:rPr lang="el-GR" altLang="el-GR" sz="2200" dirty="0">
                <a:ea typeface="Calibri" pitchFamily="34" charset="0"/>
                <a:cs typeface="Times New Roman" pitchFamily="18" charset="0"/>
              </a:rPr>
              <a:t> ιδίως τα </a:t>
            </a:r>
            <a:r>
              <a:rPr lang="el-GR" altLang="el-GR" sz="2200" b="1" dirty="0">
                <a:ea typeface="Calibri" pitchFamily="34" charset="0"/>
                <a:cs typeface="Times New Roman" pitchFamily="18" charset="0"/>
              </a:rPr>
              <a:t>έγγραφα και τα δικαιολογητικά που τεκμηριώνουν την τεχνική επάρκεια</a:t>
            </a:r>
            <a:r>
              <a:rPr lang="el-GR" altLang="el-GR" sz="2200" dirty="0">
                <a:ea typeface="Calibri" pitchFamily="34" charset="0"/>
                <a:cs typeface="Times New Roman" pitchFamily="18" charset="0"/>
              </a:rPr>
              <a:t>, χρησιμοποιούνται για την αξιολόγηση των προσφορών και περιγράφονται στα έγγραφα της </a:t>
            </a:r>
            <a:r>
              <a:rPr lang="el-GR" altLang="el-GR" sz="2200" dirty="0">
                <a:ea typeface="Calibri" pitchFamily="34" charset="0"/>
                <a:cs typeface="Times New Roman" pitchFamily="18" charset="0"/>
              </a:rPr>
              <a:t>σύμβασης.</a:t>
            </a:r>
            <a:endParaRPr lang="el-GR" altLang="el-GR" sz="2200" dirty="0">
              <a:ea typeface="Calibri" pitchFamily="34" charset="0"/>
              <a:cs typeface="Times New Roman" pitchFamily="18" charset="0"/>
            </a:endParaRPr>
          </a:p>
          <a:p>
            <a:pPr algn="just" defTabSz="449263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ct val="79000"/>
              <a:buNone/>
              <a:defRPr/>
            </a:pPr>
            <a:r>
              <a:rPr lang="el-GR" altLang="el-GR" sz="2200" b="1" u="sng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Παρ. 5 : Σε συμβάσεις προμηθειών :</a:t>
            </a:r>
          </a:p>
          <a:p>
            <a:pPr marL="38100" indent="0" algn="just" defTabSz="449263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ct val="79000"/>
              <a:buNone/>
              <a:defRPr/>
            </a:pPr>
            <a:r>
              <a:rPr lang="el-GR" altLang="el-GR" sz="2200" b="1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  δυνατότητα </a:t>
            </a:r>
            <a:r>
              <a:rPr lang="el-GR" altLang="el-GR" sz="2200" b="1" dirty="0" err="1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α.α.</a:t>
            </a:r>
            <a:r>
              <a:rPr lang="el-GR" altLang="el-GR" sz="2200" b="1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l-GR" altLang="el-GR" sz="2200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να ζητεί από τους προσφέροντες οικονομικούς φορείς</a:t>
            </a:r>
            <a:r>
              <a:rPr lang="el-GR" altLang="el-GR" sz="2200" b="1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 να δηλώνουν στην τεχνική τους προσφορά:</a:t>
            </a:r>
          </a:p>
          <a:p>
            <a:pPr marL="38100" indent="0" algn="just" defTabSz="449263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ct val="79000"/>
              <a:buNone/>
              <a:defRPr/>
            </a:pPr>
            <a:r>
              <a:rPr lang="el-GR" altLang="el-GR" sz="2200" b="1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α. τη χώρα παραγωγής του προσφερόμενου προϊόντος και</a:t>
            </a:r>
          </a:p>
          <a:p>
            <a:pPr marL="38100" indent="0" algn="just" defTabSz="449263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ct val="79000"/>
              <a:buNone/>
              <a:defRPr/>
            </a:pPr>
            <a:r>
              <a:rPr lang="el-GR" altLang="el-GR" sz="2200" b="1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β. την επιχειρηματική μονάδα στην οποία παράγεται το προσφερόμενο προϊόν, καθώς και τον τόπο εγκατάστασής της.</a:t>
            </a:r>
            <a:endParaRPr lang="el-GR" altLang="el-GR" sz="2200" u="sng" dirty="0">
              <a:solidFill>
                <a:srgbClr val="FF0000"/>
              </a:solidFill>
              <a:ea typeface="Calibri" pitchFamily="34" charset="0"/>
              <a:cs typeface="Arial" charset="0"/>
            </a:endParaRPr>
          </a:p>
        </p:txBody>
      </p:sp>
      <p:sp>
        <p:nvSpPr>
          <p:cNvPr id="225286" name="Text Box 7"/>
          <p:cNvSpPr txBox="1">
            <a:spLocks noChangeArrowheads="1"/>
          </p:cNvSpPr>
          <p:nvPr/>
        </p:nvSpPr>
        <p:spPr bwMode="auto">
          <a:xfrm>
            <a:off x="7981951" y="6356350"/>
            <a:ext cx="2024063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endParaRPr lang="el-GR" altLang="el-GR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188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225283" name="Text Box 4"/>
          <p:cNvSpPr txBox="1">
            <a:spLocks noChangeArrowheads="1"/>
          </p:cNvSpPr>
          <p:nvPr/>
        </p:nvSpPr>
        <p:spPr bwMode="auto">
          <a:xfrm>
            <a:off x="1744664" y="347663"/>
            <a:ext cx="8556625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000">
              <a:solidFill>
                <a:srgbClr val="FFFFFF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225284" name="AutoShape 5"/>
          <p:cNvSpPr>
            <a:spLocks noChangeArrowheads="1"/>
          </p:cNvSpPr>
          <p:nvPr/>
        </p:nvSpPr>
        <p:spPr bwMode="auto">
          <a:xfrm>
            <a:off x="374754" y="357188"/>
            <a:ext cx="11817246" cy="1143000"/>
          </a:xfrm>
          <a:custGeom>
            <a:avLst/>
            <a:gdLst>
              <a:gd name="T0" fmla="*/ 7326312 w 7326312"/>
              <a:gd name="T1" fmla="*/ 3 h 1308100"/>
              <a:gd name="T2" fmla="*/ 3663156 w 7326312"/>
              <a:gd name="T3" fmla="*/ 3 h 1308100"/>
              <a:gd name="T4" fmla="*/ 0 w 7326312"/>
              <a:gd name="T5" fmla="*/ 3 h 1308100"/>
              <a:gd name="T6" fmla="*/ 3663156 w 7326312"/>
              <a:gd name="T7" fmla="*/ 0 h 1308100"/>
              <a:gd name="T8" fmla="*/ 0 60000 65536"/>
              <a:gd name="T9" fmla="*/ 0 60000 65536"/>
              <a:gd name="T10" fmla="*/ 0 60000 65536"/>
              <a:gd name="T11" fmla="*/ 0 60000 65536"/>
              <a:gd name="T12" fmla="*/ 0 w 7326312"/>
              <a:gd name="T13" fmla="*/ 0 h 1308100"/>
              <a:gd name="T14" fmla="*/ 7326312 w 7326312"/>
              <a:gd name="T15" fmla="*/ 1308100 h 13081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26312" h="1308100">
                <a:moveTo>
                  <a:pt x="0" y="0"/>
                </a:moveTo>
                <a:lnTo>
                  <a:pt x="20353" y="0"/>
                </a:lnTo>
                <a:lnTo>
                  <a:pt x="20353" y="3636"/>
                </a:lnTo>
                <a:lnTo>
                  <a:pt x="0" y="363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Τρόπος σύνταξης και υποβολής οικονομικών προσφορών </a:t>
            </a:r>
            <a:endParaRPr lang="el-GR" altLang="el-GR" sz="3200" b="1" dirty="0" smtClean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άρθρο </a:t>
            </a:r>
            <a:r>
              <a:rPr lang="el-GR" altLang="el-GR" sz="3200" b="1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95)</a:t>
            </a:r>
            <a:endParaRPr lang="el-GR" altLang="el-GR" sz="32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374754" y="1773238"/>
            <a:ext cx="11257613" cy="2695226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>
            <a:spAutoFit/>
          </a:bodyPr>
          <a:lstStyle>
            <a:lvl1pPr marL="215900" indent="-177800"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21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28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buChar char="•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15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buChar char="–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13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13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13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13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13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13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pPr algn="just" defTabSz="449263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ct val="79000"/>
              <a:buFont typeface="Wingdings" panose="05000000000000000000" pitchFamily="2" charset="2"/>
              <a:buChar char="q"/>
              <a:defRPr/>
            </a:pPr>
            <a:r>
              <a:rPr lang="el-GR" altLang="el-GR" sz="2200" b="1" dirty="0" smtClean="0">
                <a:ea typeface="Calibri" pitchFamily="34" charset="0"/>
                <a:cs typeface="Times New Roman" pitchFamily="18" charset="0"/>
              </a:rPr>
              <a:t> Η </a:t>
            </a:r>
            <a:r>
              <a:rPr lang="el-GR" altLang="el-GR" sz="2200" b="1" dirty="0">
                <a:ea typeface="Calibri" pitchFamily="34" charset="0"/>
                <a:cs typeface="Times New Roman" pitchFamily="18" charset="0"/>
              </a:rPr>
              <a:t>οικονομική προσφορά (προσφερόμενη τιμή) δίνεται σε ευρώ</a:t>
            </a:r>
            <a:r>
              <a:rPr lang="el-GR" altLang="el-GR" sz="2200" b="1" dirty="0" smtClean="0">
                <a:ea typeface="Calibri" pitchFamily="34" charset="0"/>
                <a:cs typeface="Times New Roman" pitchFamily="18" charset="0"/>
              </a:rPr>
              <a:t>.</a:t>
            </a:r>
          </a:p>
          <a:p>
            <a:pPr algn="just" defTabSz="449263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ct val="79000"/>
              <a:buFont typeface="Wingdings" panose="05000000000000000000" pitchFamily="2" charset="2"/>
              <a:buChar char="q"/>
              <a:defRPr/>
            </a:pPr>
            <a:r>
              <a:rPr lang="el-GR" altLang="el-GR" sz="2200" b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 Η τιμή δίδεται ανά μονάδα ή ποσοστό έκπτωσης.</a:t>
            </a:r>
          </a:p>
          <a:p>
            <a:pPr algn="just" defTabSz="449263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ct val="79000"/>
              <a:buFont typeface="Wingdings" panose="05000000000000000000" pitchFamily="2" charset="2"/>
              <a:buChar char="q"/>
              <a:defRPr/>
            </a:pPr>
            <a:r>
              <a:rPr lang="el-GR" altLang="el-GR" sz="2200" b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 Όταν προσδιορίζεται βάσει </a:t>
            </a:r>
            <a:r>
              <a:rPr lang="el-GR" altLang="el-GR" sz="2200" b="1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τιμών αναφοράς, </a:t>
            </a:r>
            <a:r>
              <a:rPr lang="el-GR" altLang="el-GR" sz="2200" b="1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η </a:t>
            </a:r>
            <a:r>
              <a:rPr lang="el-GR" altLang="el-GR" sz="2200" b="1" dirty="0">
                <a:solidFill>
                  <a:prstClr val="black"/>
                </a:solidFill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τιμή μπορεί να αναπροσαρμόζεται κατά τη διάρκεια εκτέλεσης της σύμβασης με βάση την εκάστοτε ισχύουσα τιμή αναφοράς, εφαρμοζόμενου του ποσοστού έκπτωσης. Η αναπροσαρμογή της τιμής, προκειμένου να εφαρμοστεί, πρέπει να αναφέρεται στα έγγραφα της σύμβασης.</a:t>
            </a:r>
          </a:p>
          <a:p>
            <a:pPr marL="38100" indent="0" algn="just" defTabSz="449263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ct val="79000"/>
              <a:buNone/>
              <a:defRPr/>
            </a:pPr>
            <a:endParaRPr lang="el-GR" altLang="el-GR" sz="2200" u="sng" dirty="0">
              <a:solidFill>
                <a:srgbClr val="FF0000"/>
              </a:solidFill>
              <a:ea typeface="Calibri" pitchFamily="34" charset="0"/>
              <a:cs typeface="Arial" charset="0"/>
            </a:endParaRPr>
          </a:p>
        </p:txBody>
      </p:sp>
      <p:sp>
        <p:nvSpPr>
          <p:cNvPr id="225286" name="Text Box 7"/>
          <p:cNvSpPr txBox="1">
            <a:spLocks noChangeArrowheads="1"/>
          </p:cNvSpPr>
          <p:nvPr/>
        </p:nvSpPr>
        <p:spPr bwMode="auto">
          <a:xfrm>
            <a:off x="7981951" y="6356350"/>
            <a:ext cx="2024063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endParaRPr lang="el-GR" altLang="el-GR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1587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584616" y="1588956"/>
            <a:ext cx="11137692" cy="418794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dirty="0">
              <a:solidFill>
                <a:srgbClr val="000000"/>
              </a:solidFill>
              <a:latin typeface="Calibri" pitchFamily="32" charset="0"/>
              <a:ea typeface="Microsoft YaHei" charset="-122"/>
              <a:cs typeface="Arial" pitchFamily="34" charset="0"/>
              <a:sym typeface="Wingdings" panose="05000000000000000000" pitchFamily="2" charset="2"/>
            </a:endParaRPr>
          </a:p>
          <a:p>
            <a:pPr algn="just" defTabSz="449263" eaLnBrk="0" fontAlgn="base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2" charset="2"/>
              <a:buChar char="v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Υποβολή προσφοράς ή αίτηση συμμετοχής,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εντός της προθεσμίας που ορίζεται στα έγγραφα της σύμβασης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.</a:t>
            </a:r>
          </a:p>
          <a:p>
            <a:pPr algn="just" defTabSz="449263" eaLnBrk="0" fontAlgn="base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2" charset="2"/>
              <a:buChar char="v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</a:rPr>
              <a:t>Η </a:t>
            </a:r>
            <a:r>
              <a:rPr lang="el-GR" sz="2200" b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</a:rPr>
              <a:t>ένωση οικονομικών φορέων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</a:rPr>
              <a:t>υποβάλλει κοινή προσφορά, η οποία </a:t>
            </a:r>
            <a:r>
              <a:rPr lang="el-GR" sz="2200" b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</a:rPr>
              <a:t>υπογράφεται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</a:rPr>
              <a:t> υποχρεωτικά </a:t>
            </a:r>
            <a:r>
              <a:rPr lang="el-GR" sz="2200" b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</a:rPr>
              <a:t>είτε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</a:rPr>
              <a:t> από όλους τους οικονομικούς φορείς που αποτελούν την ένωση </a:t>
            </a:r>
            <a:r>
              <a:rPr lang="el-GR" sz="2200" b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</a:rPr>
              <a:t>είτε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</a:rPr>
              <a:t> από εκπρόσωπό τους νομίμως εξουσιοδοτημένο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</a:rPr>
              <a:t>. </a:t>
            </a:r>
          </a:p>
          <a:p>
            <a:pPr marL="742950" lvl="1" indent="-285750" algn="just" defTabSz="449263" eaLnBrk="0" fontAlgn="base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itchFamily="2" charset="2"/>
              <a:buChar char="v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</a:rPr>
              <a:t>Στην προσφορά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</a:rPr>
              <a:t>απαραιτήτως πρέπει να </a:t>
            </a:r>
            <a:r>
              <a:rPr lang="el-GR" sz="2200" b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</a:rPr>
              <a:t>προσδιορίζεται η έκταση και το είδος της συμμετοχής του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</a:rPr>
              <a:t>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</a:rPr>
              <a:t>(συμπεριλαμβανομένης της κατανομής αμοιβής μεταξύ τους) </a:t>
            </a:r>
            <a:r>
              <a:rPr lang="el-GR" sz="2200" b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</a:rPr>
              <a:t>κάθε μέλους της ένωσης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</a:rPr>
              <a:t>, καθώς και </a:t>
            </a:r>
            <a:r>
              <a:rPr lang="el-GR" sz="2200" b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</a:rPr>
              <a:t>ο εκπρόσωπος/συντονιστής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</a:rPr>
              <a:t> αυτής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</a:rPr>
              <a:t>.</a:t>
            </a: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231428" name="Text Box 5"/>
          <p:cNvSpPr txBox="1">
            <a:spLocks noChangeArrowheads="1"/>
          </p:cNvSpPr>
          <p:nvPr/>
        </p:nvSpPr>
        <p:spPr bwMode="auto">
          <a:xfrm>
            <a:off x="584616" y="188914"/>
            <a:ext cx="11137691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Χρόνος και τρόπος υποβολής προσφορών ή αιτήσεων συμμετοχής (</a:t>
            </a:r>
            <a:r>
              <a:rPr lang="el-GR" altLang="el-GR" sz="3200" b="1" dirty="0" err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αρ</a:t>
            </a: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. 96)</a:t>
            </a:r>
          </a:p>
        </p:txBody>
      </p:sp>
    </p:spTree>
    <p:extLst>
      <p:ext uri="{BB962C8B-B14F-4D97-AF65-F5344CB8AC3E}">
        <p14:creationId xmlns:p14="http://schemas.microsoft.com/office/powerpoint/2010/main" val="23975347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9528" y="653143"/>
            <a:ext cx="10862871" cy="621021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>
                <a:solidFill>
                  <a:schemeClr val="tx1"/>
                </a:solidFill>
              </a:rPr>
              <a:t>6</a:t>
            </a:r>
            <a:r>
              <a:rPr lang="el-GR" sz="3200" b="1" dirty="0" smtClean="0">
                <a:solidFill>
                  <a:schemeClr val="tx1"/>
                </a:solidFill>
              </a:rPr>
              <a:t>η </a:t>
            </a:r>
            <a:r>
              <a:rPr lang="el-GR" sz="3200" b="1" dirty="0" smtClean="0">
                <a:solidFill>
                  <a:schemeClr val="tx1"/>
                </a:solidFill>
              </a:rPr>
              <a:t>διδακτική ενότητα – Θεματικές ενότητες</a:t>
            </a:r>
            <a:endParaRPr lang="el-GR" sz="3200" b="1" dirty="0">
              <a:solidFill>
                <a:schemeClr val="tx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79685" y="1678898"/>
            <a:ext cx="11102715" cy="4895638"/>
          </a:xfrm>
        </p:spPr>
        <p:txBody>
          <a:bodyPr>
            <a:normAutofit/>
          </a:bodyPr>
          <a:lstStyle/>
          <a:p>
            <a:pPr marL="109728" indent="0" algn="just">
              <a:spcBef>
                <a:spcPts val="600"/>
              </a:spcBef>
              <a:buNone/>
            </a:pPr>
            <a:r>
              <a:rPr lang="el-GR" sz="2400" b="1" dirty="0" smtClean="0">
                <a:solidFill>
                  <a:schemeClr val="tx1"/>
                </a:solidFill>
              </a:rPr>
              <a:t> </a:t>
            </a:r>
            <a:endParaRPr lang="el-GR" sz="2400" b="1" dirty="0" smtClean="0">
              <a:solidFill>
                <a:schemeClr val="tx1"/>
              </a:solidFill>
            </a:endParaRP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2200" b="1" dirty="0">
                <a:solidFill>
                  <a:schemeClr val="tx1"/>
                </a:solidFill>
              </a:rPr>
              <a:t>Κριτήρια ανάθεσης και διαδικασία αξιολόγησης των προσφορών των οικονομικών φορέων. </a:t>
            </a:r>
            <a:endParaRPr lang="el-GR" sz="2200" b="1" dirty="0" smtClean="0">
              <a:solidFill>
                <a:schemeClr val="tx1"/>
              </a:solidFill>
            </a:endParaRP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2200" b="1" dirty="0" smtClean="0">
                <a:solidFill>
                  <a:schemeClr val="tx1"/>
                </a:solidFill>
              </a:rPr>
              <a:t>Επιλογή </a:t>
            </a:r>
            <a:r>
              <a:rPr lang="el-GR" sz="2200" b="1" dirty="0">
                <a:solidFill>
                  <a:schemeClr val="tx1"/>
                </a:solidFill>
              </a:rPr>
              <a:t>αναδόχου και κατακύρωση της </a:t>
            </a:r>
            <a:r>
              <a:rPr lang="el-GR" sz="2200" b="1" dirty="0" smtClean="0">
                <a:solidFill>
                  <a:schemeClr val="tx1"/>
                </a:solidFill>
              </a:rPr>
              <a:t>σύμβασης</a:t>
            </a:r>
            <a:r>
              <a:rPr lang="el-GR" sz="2200" b="1" dirty="0" smtClean="0">
                <a:solidFill>
                  <a:schemeClr val="tx1"/>
                </a:solidFill>
              </a:rPr>
              <a:t>. </a:t>
            </a:r>
            <a:endParaRPr lang="el-GR" sz="2200" b="1" dirty="0" smtClean="0">
              <a:solidFill>
                <a:schemeClr val="tx1"/>
              </a:solidFill>
            </a:endParaRPr>
          </a:p>
          <a:p>
            <a:pPr marL="109728" indent="0" algn="just">
              <a:spcBef>
                <a:spcPts val="600"/>
              </a:spcBef>
              <a:buNone/>
            </a:pPr>
            <a:r>
              <a:rPr lang="el-GR" sz="2200" b="1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868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329784" y="1125539"/>
            <a:ext cx="11392524" cy="606537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42900" indent="-342900" algn="just" defTabSz="449263" eaLnBrk="0" fontAlgn="base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q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Οι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προσφορές ισχύουν και δεσμεύουν τους οικονομικούς φορείς για χρονικό διάστημα που ορίζεται στα έγγραφα της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σύμβασης.</a:t>
            </a:r>
            <a:endParaRPr lang="el-GR" sz="2200" b="1" dirty="0">
              <a:solidFill>
                <a:srgbClr val="000000"/>
              </a:solidFill>
              <a:latin typeface="Calibri" pitchFamily="32" charset="0"/>
              <a:ea typeface="Microsoft YaHei" charset="-122"/>
              <a:cs typeface="Arial" pitchFamily="34" charset="0"/>
              <a:sym typeface="Wingdings" panose="05000000000000000000" pitchFamily="2" charset="2"/>
            </a:endParaRPr>
          </a:p>
          <a:p>
            <a:pPr marL="342900" indent="-342900" algn="just" defTabSz="449263" eaLnBrk="0" fontAlgn="base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q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Προσφορά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που ορίζει χρόνο ισχύος μικρότερο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από αυτόν που προβλέπεται στα έγγραφα της σύμβασης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απορρίπτεται ως μη κανονική</a:t>
            </a: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.</a:t>
            </a:r>
          </a:p>
          <a:p>
            <a:pPr marL="342900" indent="-342900" algn="just" defTabSz="449263" eaLnBrk="0" fontAlgn="base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q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H ισχύς της προσφοράς μπορεί να παρατείνεται κατ’ ανώτατο όριο για χρονικό διάστημα ίσο με την προβλεπόμενη από τα έγγραφα της σύμβασης αρχική διάρκεια ισχύος της προσφοράς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.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Μετά από τη λήξη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και του παραπάνω ανώτατου χρονικού ορίου παράτασης ισχύος της προσφοράς,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τα αποτελέσματα της διαδικασίας ανάθεσης ματαιώνονται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, εκτός αν η αναθέτουσα αρχή κρίνει,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αιτιολογημένα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, ότι η συνέχιση της διαδικασίας εξυπηρετεί το δημόσιο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συμφέρον</a:t>
            </a: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.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Η διαδικασία ανάθεσης συνεχίζεται με όσους </a:t>
            </a:r>
            <a:r>
              <a:rPr lang="el-GR" sz="2200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παρέτειναν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 τις προσφορές τους και αποκλείονται οι λοιποί οικονομικοί φορείς.</a:t>
            </a:r>
          </a:p>
          <a:p>
            <a:pPr marL="342900" indent="-342900" algn="just" defTabSz="449263" eaLnBrk="0" fontAlgn="base" hangingPunct="0"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q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Αν λήξει ο χρόνος ισχύος των προσφορών και δεν ζητηθεί παράταση της προσφοράς, η αναθέτουσα αρχή δύναται, με αιτιολογημένη απόφασή της, εφόσον η εκτέλεση της σύμβασης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εξυπηρετεί το δημόσιο συμφέρον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,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να ζητήσει εκ των υστέρων από τους οικονομικούς φορείς που συμμετέχουν στη διαδικασία να παρατείνουν την προσφορά τους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cs typeface="Arial" pitchFamily="34" charset="0"/>
                <a:sym typeface="Wingdings" panose="05000000000000000000" pitchFamily="2" charset="2"/>
              </a:rPr>
              <a:t>.</a:t>
            </a:r>
            <a:endParaRPr lang="el-GR" sz="2200" dirty="0">
              <a:solidFill>
                <a:srgbClr val="000000"/>
              </a:solidFill>
              <a:latin typeface="Calibri" pitchFamily="32" charset="0"/>
              <a:ea typeface="Microsoft YaHei" charset="-122"/>
              <a:cs typeface="Arial" pitchFamily="34" charset="0"/>
              <a:sym typeface="Wingdings" panose="05000000000000000000" pitchFamily="2" charset="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231428" name="Text Box 5"/>
          <p:cNvSpPr txBox="1">
            <a:spLocks noChangeArrowheads="1"/>
          </p:cNvSpPr>
          <p:nvPr/>
        </p:nvSpPr>
        <p:spPr bwMode="auto">
          <a:xfrm>
            <a:off x="584616" y="188914"/>
            <a:ext cx="11137691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Χρόνος ισχύος </a:t>
            </a:r>
            <a:r>
              <a:rPr lang="el-GR" altLang="el-GR" sz="3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προσφορών (άρθρο 97)</a:t>
            </a:r>
            <a:endParaRPr lang="el-GR" altLang="el-GR" sz="32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64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569626" y="1573967"/>
            <a:ext cx="11242623" cy="472655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85750" indent="-285750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Ø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b="1" dirty="0">
              <a:solidFill>
                <a:srgbClr val="000000"/>
              </a:solidFill>
              <a:latin typeface="Calibri" pitchFamily="32" charset="0"/>
              <a:ea typeface="Microsoft YaHei" charset="-122"/>
              <a:sym typeface="Wingdings" panose="05000000000000000000" pitchFamily="2" charset="2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Στην ηλεκτρονική διαδικασία: </a:t>
            </a:r>
          </a:p>
          <a:p>
            <a:pPr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Οι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προσφορές υποβάλλονται </a:t>
            </a:r>
          </a:p>
          <a:p>
            <a:pPr marL="285750" indent="-285750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ηλεκτρονικά, μέσω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της διαδικτυακής πύλης </a:t>
            </a:r>
            <a:r>
              <a:rPr lang="en-US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www.promitheus.gov.gr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του ΕΣΗΔΗΣ, </a:t>
            </a:r>
          </a:p>
          <a:p>
            <a:pPr marL="285750" indent="-285750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μέχρι την καταληκτική ημερομηνία και ώρα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 που ορίζεται στη διακήρυξη, </a:t>
            </a:r>
          </a:p>
          <a:p>
            <a:pPr marL="285750" indent="-285750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ü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σε ηλεκτρονικό φάκελο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,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σύμφωνα με τα αρ. 36 και 37 του ν. 4412/2016 και την ΚΥΑ ΕΣΗΔΗΣ (ΦΕΚ Β 2453/9-6-2021)</a:t>
            </a:r>
            <a:endParaRPr lang="el-GR" sz="2200" dirty="0">
              <a:solidFill>
                <a:srgbClr val="000000"/>
              </a:solidFill>
              <a:latin typeface="Calibri" pitchFamily="32" charset="0"/>
              <a:ea typeface="Microsoft YaHei" charset="-122"/>
              <a:sym typeface="Wingdings" panose="05000000000000000000" pitchFamily="2" charset="2"/>
            </a:endParaRPr>
          </a:p>
          <a:p>
            <a:pPr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000" dirty="0">
              <a:solidFill>
                <a:srgbClr val="000000"/>
              </a:solidFill>
              <a:latin typeface="Calibri" pitchFamily="32" charset="0"/>
              <a:ea typeface="Microsoft YaHei" charset="-122"/>
              <a:sym typeface="Wingdings" panose="05000000000000000000" pitchFamily="2" charset="2"/>
            </a:endParaRPr>
          </a:p>
          <a:p>
            <a:pPr marL="285750" indent="-285750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dirty="0">
              <a:solidFill>
                <a:srgbClr val="000000"/>
              </a:solidFill>
              <a:latin typeface="Calibri" pitchFamily="32" charset="0"/>
              <a:ea typeface="Microsoft YaHei" charset="-122"/>
              <a:sym typeface="Wingdings" panose="05000000000000000000" pitchFamily="2" charset="2"/>
            </a:endParaRPr>
          </a:p>
          <a:p>
            <a:pPr marL="285750" indent="-285750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b="1" dirty="0">
              <a:solidFill>
                <a:srgbClr val="000000"/>
              </a:solidFill>
              <a:latin typeface="Calibri" pitchFamily="32" charset="0"/>
              <a:ea typeface="Microsoft YaHei" charset="-122"/>
              <a:sym typeface="Wingdings" panose="05000000000000000000" pitchFamily="2" charset="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  </a:t>
            </a: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233476" name="Text Box 5"/>
          <p:cNvSpPr txBox="1">
            <a:spLocks noChangeArrowheads="1"/>
          </p:cNvSpPr>
          <p:nvPr/>
        </p:nvSpPr>
        <p:spPr bwMode="auto">
          <a:xfrm>
            <a:off x="1544639" y="188914"/>
            <a:ext cx="87153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endParaRPr lang="el-GR" altLang="el-GR" sz="32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Κατάρτιση – Περιεχόμενο - Υποβολή προσφορών (ηλεκτρονική διαδικασία)  </a:t>
            </a:r>
          </a:p>
        </p:txBody>
      </p:sp>
    </p:spTree>
    <p:extLst>
      <p:ext uri="{BB962C8B-B14F-4D97-AF65-F5344CB8AC3E}">
        <p14:creationId xmlns:p14="http://schemas.microsoft.com/office/powerpoint/2010/main" val="1273667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257027" name="Text Box 4"/>
          <p:cNvSpPr txBox="1">
            <a:spLocks noChangeArrowheads="1"/>
          </p:cNvSpPr>
          <p:nvPr/>
        </p:nvSpPr>
        <p:spPr bwMode="auto">
          <a:xfrm>
            <a:off x="3183720" y="357188"/>
            <a:ext cx="8556625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000">
              <a:solidFill>
                <a:srgbClr val="FFFFFF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257028" name="AutoShape 5"/>
          <p:cNvSpPr>
            <a:spLocks noChangeArrowheads="1"/>
          </p:cNvSpPr>
          <p:nvPr/>
        </p:nvSpPr>
        <p:spPr bwMode="auto">
          <a:xfrm>
            <a:off x="704538" y="357188"/>
            <a:ext cx="11035806" cy="1006917"/>
          </a:xfrm>
          <a:custGeom>
            <a:avLst/>
            <a:gdLst>
              <a:gd name="T0" fmla="*/ 9517020 w 7326312"/>
              <a:gd name="T1" fmla="*/ 104 h 1308100"/>
              <a:gd name="T2" fmla="*/ 4758514 w 7326312"/>
              <a:gd name="T3" fmla="*/ 210 h 1308100"/>
              <a:gd name="T4" fmla="*/ 0 w 7326312"/>
              <a:gd name="T5" fmla="*/ 104 h 1308100"/>
              <a:gd name="T6" fmla="*/ 4758514 w 7326312"/>
              <a:gd name="T7" fmla="*/ 0 h 1308100"/>
              <a:gd name="T8" fmla="*/ 0 60000 65536"/>
              <a:gd name="T9" fmla="*/ 0 60000 65536"/>
              <a:gd name="T10" fmla="*/ 0 60000 65536"/>
              <a:gd name="T11" fmla="*/ 0 60000 65536"/>
              <a:gd name="T12" fmla="*/ 0 w 7326312"/>
              <a:gd name="T13" fmla="*/ 0 h 1308100"/>
              <a:gd name="T14" fmla="*/ 7326312 w 7326312"/>
              <a:gd name="T15" fmla="*/ 1308100 h 13081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26312" h="1308100">
                <a:moveTo>
                  <a:pt x="0" y="0"/>
                </a:moveTo>
                <a:lnTo>
                  <a:pt x="20353" y="0"/>
                </a:lnTo>
                <a:lnTo>
                  <a:pt x="20353" y="3636"/>
                </a:lnTo>
                <a:lnTo>
                  <a:pt x="0" y="363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Συμπλήρωση - αποσαφήνιση πληροφοριών και δικαιολογητικών </a:t>
            </a:r>
            <a:r>
              <a:rPr lang="el-GR" altLang="el-GR" sz="3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άρθρο 102)</a:t>
            </a:r>
          </a:p>
        </p:txBody>
      </p:sp>
      <p:sp>
        <p:nvSpPr>
          <p:cNvPr id="258053" name="Rectangle 6"/>
          <p:cNvSpPr>
            <a:spLocks noChangeArrowheads="1"/>
          </p:cNvSpPr>
          <p:nvPr/>
        </p:nvSpPr>
        <p:spPr bwMode="auto">
          <a:xfrm>
            <a:off x="584616" y="1782764"/>
            <a:ext cx="10822899" cy="337233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0000" tIns="46800" rIns="90000" bIns="46800">
            <a:spAutoFit/>
          </a:bodyPr>
          <a:lstStyle>
            <a:lvl1pPr marL="38100">
              <a:lnSpc>
                <a:spcPct val="90000"/>
              </a:lnSpc>
              <a:spcBef>
                <a:spcPts val="7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21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•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15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–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90000"/>
              </a:lnSpc>
              <a:spcBef>
                <a:spcPts val="3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Char char="»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13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just" defTabSz="449263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ct val="79000"/>
              <a:buNone/>
              <a:defRPr/>
            </a:pPr>
            <a:r>
              <a:rPr lang="el-GR" altLang="el-GR" sz="2200" b="1" dirty="0" smtClean="0">
                <a:ea typeface="Calibri" panose="020F0502020204030204" pitchFamily="34" charset="0"/>
                <a:cs typeface="Arial" panose="020B0604020202020204" pitchFamily="34" charset="0"/>
              </a:rPr>
              <a:t>Κατά </a:t>
            </a:r>
            <a:r>
              <a:rPr lang="el-GR" altLang="el-GR" sz="2200" b="1" dirty="0">
                <a:ea typeface="Calibri" panose="020F0502020204030204" pitchFamily="34" charset="0"/>
                <a:cs typeface="Arial" panose="020B0604020202020204" pitchFamily="34" charset="0"/>
              </a:rPr>
              <a:t>τη διαδικασία αξιολόγησης των προσφορών </a:t>
            </a:r>
            <a:r>
              <a:rPr lang="el-GR" altLang="el-GR" sz="2200" dirty="0">
                <a:ea typeface="Calibri" panose="020F0502020204030204" pitchFamily="34" charset="0"/>
                <a:cs typeface="Arial" panose="020B0604020202020204" pitchFamily="34" charset="0"/>
              </a:rPr>
              <a:t>ή αιτήσεων συμμετοχής, </a:t>
            </a:r>
            <a:r>
              <a:rPr lang="el-GR" altLang="el-GR" sz="2200" b="1" dirty="0">
                <a:ea typeface="Calibri" panose="020F0502020204030204" pitchFamily="34" charset="0"/>
                <a:cs typeface="Arial" panose="020B0604020202020204" pitchFamily="34" charset="0"/>
              </a:rPr>
              <a:t>οι αναθέτουσες αρχές, τηρώντας τις αρχές της ίσης μεταχείρισης και της διαφάνειας</a:t>
            </a:r>
            <a:r>
              <a:rPr lang="el-GR" altLang="el-GR" sz="2200" dirty="0"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l-GR" altLang="el-GR" sz="2200" b="1" u="sng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ζητούν</a:t>
            </a:r>
            <a:r>
              <a:rPr lang="el-GR" altLang="el-GR" sz="2200" dirty="0">
                <a:ea typeface="Calibri" panose="020F0502020204030204" pitchFamily="34" charset="0"/>
                <a:cs typeface="Arial" panose="020B0604020202020204" pitchFamily="34" charset="0"/>
              </a:rPr>
              <a:t> από τους προσφέροντες ή υποψήφιους οικονομικούς φορείς, </a:t>
            </a:r>
          </a:p>
          <a:p>
            <a:pPr marL="381000" indent="-342900" algn="just" defTabSz="449263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ct val="79000"/>
              <a:buFont typeface="Wingdings" panose="05000000000000000000" pitchFamily="2" charset="2"/>
              <a:buChar char="ü"/>
              <a:defRPr/>
            </a:pPr>
            <a:r>
              <a:rPr lang="el-GR" altLang="el-GR" sz="2200" b="1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όταν οι πληροφορίες ή η τεκμηρίωση που πρέπει να υποβάλλονται είναι ή εμφανίζονται ελλιπείς ή λανθασμένες, συμπεριλαμβανομένων εκείνων στο ΕΕΕΣ,</a:t>
            </a:r>
            <a:r>
              <a:rPr lang="el-GR" altLang="el-GR" sz="2200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ή </a:t>
            </a:r>
          </a:p>
          <a:p>
            <a:pPr marL="381000" indent="-342900" algn="just" defTabSz="449263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ct val="79000"/>
              <a:buFont typeface="Wingdings" panose="05000000000000000000" pitchFamily="2" charset="2"/>
              <a:buChar char="ü"/>
              <a:defRPr/>
            </a:pPr>
            <a:r>
              <a:rPr lang="el-GR" altLang="el-GR" sz="2200" b="1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όταν λείπουν συγκεκριμένα έγγραφα, </a:t>
            </a:r>
          </a:p>
          <a:p>
            <a:pPr algn="just" defTabSz="449263" fontAlgn="base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Pct val="79000"/>
              <a:buNone/>
              <a:defRPr/>
            </a:pPr>
            <a:r>
              <a:rPr lang="el-GR" altLang="el-GR" sz="2200" b="1" dirty="0">
                <a:solidFill>
                  <a:srgbClr val="00206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να υποβάλλουν, να συμπληρώνουν, να αποσαφηνίζουν ή να ολοκληρώνουν τις σχετικές πληροφορίες ή τεκμηρίωση, εντός προθεσμίας 10-20 ημερών </a:t>
            </a:r>
            <a:r>
              <a:rPr lang="el-GR" altLang="el-GR" sz="2200" dirty="0">
                <a:ea typeface="Calibri" panose="020F0502020204030204" pitchFamily="34" charset="0"/>
                <a:cs typeface="Arial" panose="020B0604020202020204" pitchFamily="34" charset="0"/>
              </a:rPr>
              <a:t>από την ημερομηνία κοινοποίησης σε αυτούς της σχετικής πρόσκλησης.</a:t>
            </a:r>
          </a:p>
        </p:txBody>
      </p:sp>
      <p:sp>
        <p:nvSpPr>
          <p:cNvPr id="257030" name="Text Box 7"/>
          <p:cNvSpPr txBox="1">
            <a:spLocks noChangeArrowheads="1"/>
          </p:cNvSpPr>
          <p:nvPr/>
        </p:nvSpPr>
        <p:spPr bwMode="auto">
          <a:xfrm>
            <a:off x="7981951" y="6356350"/>
            <a:ext cx="2024063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endParaRPr lang="el-GR" altLang="el-GR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8068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259075" name="Text Box 4"/>
          <p:cNvSpPr txBox="1">
            <a:spLocks noChangeArrowheads="1"/>
          </p:cNvSpPr>
          <p:nvPr/>
        </p:nvSpPr>
        <p:spPr bwMode="auto">
          <a:xfrm>
            <a:off x="1773239" y="342901"/>
            <a:ext cx="8556625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000">
              <a:solidFill>
                <a:srgbClr val="FFFFFF"/>
              </a:solidFill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  <p:sp>
        <p:nvSpPr>
          <p:cNvPr id="259076" name="AutoShape 5"/>
          <p:cNvSpPr>
            <a:spLocks noChangeArrowheads="1"/>
          </p:cNvSpPr>
          <p:nvPr/>
        </p:nvSpPr>
        <p:spPr bwMode="auto">
          <a:xfrm>
            <a:off x="479685" y="357188"/>
            <a:ext cx="11287593" cy="1014243"/>
          </a:xfrm>
          <a:custGeom>
            <a:avLst/>
            <a:gdLst>
              <a:gd name="T0" fmla="*/ 7889267 w 7326312"/>
              <a:gd name="T1" fmla="*/ 104 h 1308100"/>
              <a:gd name="T2" fmla="*/ 3944637 w 7326312"/>
              <a:gd name="T3" fmla="*/ 210 h 1308100"/>
              <a:gd name="T4" fmla="*/ 0 w 7326312"/>
              <a:gd name="T5" fmla="*/ 104 h 1308100"/>
              <a:gd name="T6" fmla="*/ 3944637 w 7326312"/>
              <a:gd name="T7" fmla="*/ 0 h 1308100"/>
              <a:gd name="T8" fmla="*/ 0 60000 65536"/>
              <a:gd name="T9" fmla="*/ 0 60000 65536"/>
              <a:gd name="T10" fmla="*/ 0 60000 65536"/>
              <a:gd name="T11" fmla="*/ 0 60000 65536"/>
              <a:gd name="T12" fmla="*/ 0 w 7326312"/>
              <a:gd name="T13" fmla="*/ 0 h 1308100"/>
              <a:gd name="T14" fmla="*/ 7326312 w 7326312"/>
              <a:gd name="T15" fmla="*/ 1308100 h 13081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26312" h="1308100">
                <a:moveTo>
                  <a:pt x="0" y="0"/>
                </a:moveTo>
                <a:lnTo>
                  <a:pt x="20353" y="0"/>
                </a:lnTo>
                <a:lnTo>
                  <a:pt x="20353" y="3636"/>
                </a:lnTo>
                <a:lnTo>
                  <a:pt x="0" y="3636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Συμπλήρωση - αποσαφήνιση πληροφοριών και δικαιολογητικών </a:t>
            </a:r>
            <a:b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(άρθρο 102)</a:t>
            </a:r>
          </a:p>
        </p:txBody>
      </p:sp>
      <p:sp>
        <p:nvSpPr>
          <p:cNvPr id="259077" name="Rectangle 6"/>
          <p:cNvSpPr>
            <a:spLocks noChangeArrowheads="1"/>
          </p:cNvSpPr>
          <p:nvPr/>
        </p:nvSpPr>
        <p:spPr bwMode="auto">
          <a:xfrm>
            <a:off x="659567" y="1916113"/>
            <a:ext cx="11107712" cy="3480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marL="38100"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SzPct val="79000"/>
            </a:pPr>
            <a:r>
              <a:rPr lang="el-GR" altLang="el-GR" sz="22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Οριοθέτηση συμπλήρωσης / διευκρίνισης / υποβολής στοιχείων</a:t>
            </a:r>
          </a:p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SzPct val="79000"/>
              <a:buFont typeface="Wingdings" panose="05000000000000000000" pitchFamily="2" charset="2"/>
              <a:buChar char="Ø"/>
            </a:pPr>
            <a:r>
              <a:rPr lang="el-GR" altLang="el-GR" sz="22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Η συμπλήρωση ή η αποσαφήνιση ζητείται και γίνεται αποδεκτή υπό την προϋπόθεση 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ότι </a:t>
            </a:r>
            <a:r>
              <a:rPr lang="el-GR" altLang="el-GR" sz="22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δεν τροποποιείται η προσφορά </a:t>
            </a: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του οικονομικού φορέα 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και ότι </a:t>
            </a:r>
            <a:r>
              <a:rPr lang="el-GR" altLang="el-GR" sz="22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αφορά σε στοιχεία ή δεδομένα, των οποίων είναι αντικειμενικά </a:t>
            </a:r>
            <a:r>
              <a:rPr lang="el-GR" altLang="el-GR" sz="2200" b="1" u="sng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εξακριβώσιμος</a:t>
            </a:r>
            <a:r>
              <a:rPr lang="el-GR" altLang="el-GR" sz="2200" b="1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ο προγενέστερος χαρακτήρας 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σε σχέση με το πέρας της καταληκτικής υποβολής παραλαβής προσφορών. </a:t>
            </a:r>
          </a:p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SzPct val="79000"/>
              <a:buFont typeface="Wingdings" panose="05000000000000000000" pitchFamily="2" charset="2"/>
              <a:buChar char="Ø"/>
            </a:pP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Τα ανωτέρω ισχύουν </a:t>
            </a:r>
            <a:r>
              <a:rPr lang="el-GR" altLang="el-GR" sz="22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κατ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΄ </a:t>
            </a:r>
            <a:r>
              <a:rPr lang="el-GR" altLang="el-GR" sz="22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αναλογίαν</a:t>
            </a:r>
            <a:r>
              <a:rPr lang="el-GR" altLang="el-GR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και </a:t>
            </a: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για τυχόν ελλείπουσες δηλώσεις, υπό την προϋπόθεση ότι βεβαιώνουν γεγονότα αντικειμενικώς </a:t>
            </a:r>
            <a:r>
              <a:rPr lang="el-GR" altLang="el-GR" sz="2200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εξακριβώσιμα</a:t>
            </a:r>
            <a:r>
              <a:rPr lang="el-GR" alt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SzPct val="79000"/>
            </a:pPr>
            <a:endParaRPr lang="el-GR" altLang="el-GR" sz="22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defTabSz="449263" fontAlgn="base" hangingPunct="0">
              <a:spcBef>
                <a:spcPct val="0"/>
              </a:spcBef>
              <a:spcAft>
                <a:spcPct val="0"/>
              </a:spcAft>
              <a:buSzPct val="79000"/>
            </a:pPr>
            <a:endParaRPr lang="el-GR" altLang="el-GR" sz="24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259078" name="Text Box 7"/>
          <p:cNvSpPr txBox="1">
            <a:spLocks noChangeArrowheads="1"/>
          </p:cNvSpPr>
          <p:nvPr/>
        </p:nvSpPr>
        <p:spPr bwMode="auto">
          <a:xfrm>
            <a:off x="7981951" y="6356350"/>
            <a:ext cx="2024063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</a:pPr>
            <a:endParaRPr lang="el-GR" altLang="el-GR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3527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104931" y="1283924"/>
            <a:ext cx="11902190" cy="323383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2225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</a:rPr>
              <a:t>Μετά την ολοκλήρωση της αξιολόγησης των προσφορών: </a:t>
            </a:r>
          </a:p>
          <a:p>
            <a:pPr marL="309563" indent="-285750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η α.α. ειδοποιεί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εγγράφως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τον προσφέροντα στον οποίο πρόκειται να γίνει κατακύρωση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(«προσωρινό ανάδοχο»):</a:t>
            </a:r>
          </a:p>
          <a:p>
            <a:pPr marL="309563" indent="-285750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v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να υποβάλει όλα τα δικαιολογητικά του άρθρου 80 </a:t>
            </a:r>
            <a:r>
              <a:rPr lang="el-GR" sz="2200" i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(«δικαιολογητικά κατακύρωσης»), </a:t>
            </a:r>
            <a:r>
              <a:rPr lang="el-GR" sz="2200" b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καθώς και τα αποδεικτικά έγγραφα νομιμοποίησης </a:t>
            </a:r>
          </a:p>
          <a:p>
            <a:pPr marL="23813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i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	</a:t>
            </a: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στις προθεσμίες που καθορίζονται στο άρθρο 103. </a:t>
            </a:r>
            <a:endParaRPr lang="el-GR" sz="22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261124" name="Text Box 5"/>
          <p:cNvSpPr txBox="1">
            <a:spLocks noChangeArrowheads="1"/>
          </p:cNvSpPr>
          <p:nvPr/>
        </p:nvSpPr>
        <p:spPr bwMode="auto">
          <a:xfrm>
            <a:off x="299803" y="188914"/>
            <a:ext cx="11272604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Πρόσκληση για υποβολή δικαιολογητικών </a:t>
            </a:r>
            <a:r>
              <a:rPr lang="el-GR" altLang="el-GR" sz="3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Άρθρο 103)</a:t>
            </a:r>
          </a:p>
        </p:txBody>
      </p:sp>
    </p:spTree>
    <p:extLst>
      <p:ext uri="{BB962C8B-B14F-4D97-AF65-F5344CB8AC3E}">
        <p14:creationId xmlns:p14="http://schemas.microsoft.com/office/powerpoint/2010/main" val="27117408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314792" y="1223964"/>
            <a:ext cx="11587397" cy="554215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07975" indent="-285750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Αν κατά τον έλεγχο των δικαιολογητικών κατακύρωσης διαπιστωθεί ότι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τα στοιχεία που δηλώθηκαν στο ΕΕΕΣ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 </a:t>
            </a:r>
            <a:r>
              <a:rPr lang="el-GR" sz="2200" b="1" dirty="0">
                <a:solidFill>
                  <a:srgbClr val="FF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εκ προθέσεως απατηλά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, ή ότι έχουν υποβληθεί πλαστά αποδεικτικά στοιχεία, </a:t>
            </a:r>
            <a:r>
              <a:rPr lang="el-GR" sz="2200" b="1" i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ή </a:t>
            </a:r>
          </a:p>
          <a:p>
            <a:pPr marL="307975" indent="-285750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Αν ο προσωρινός ανάδοχος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δεν υποβάλει στο προκαθορισμένο χρονικό διάστημα τα απαιτούμενα δικαιολογητικά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 (σε πρωτότυπα ή αντίγραφα κατά το ν. 4250/2014)  </a:t>
            </a:r>
            <a:r>
              <a:rPr lang="el-GR" sz="2200" b="1" i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ή</a:t>
            </a:r>
          </a:p>
          <a:p>
            <a:pPr marL="307975" indent="-285750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Αν από τα δικαιολογητικά που προσκομίσθηκαν νομίμως και εμπροθέσμως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δεν αποδεικνύονται η μη συνδρομή των λόγων αποκλεισμού ή η πλήρωση μιας ή περισσοτέρων απαιτήσεων των κριτηρίων ποιοτικής επιλογής </a:t>
            </a:r>
            <a:r>
              <a:rPr lang="el-GR" sz="2200" u="sng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που τέθηκαν στη </a:t>
            </a:r>
            <a:r>
              <a:rPr lang="el-GR" sz="2200" u="sng" dirty="0" smtClean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διακήρυξη</a:t>
            </a:r>
            <a:endParaRPr lang="el-GR" sz="2200" u="sng" dirty="0">
              <a:solidFill>
                <a:srgbClr val="000000"/>
              </a:solidFill>
              <a:latin typeface="Calibri" panose="020F0502020204030204" pitchFamily="34" charset="0"/>
              <a:ea typeface="Microsoft YaHei" charset="-122"/>
              <a:sym typeface="Wingdings" panose="05000000000000000000" pitchFamily="2" charset="2"/>
            </a:endParaRPr>
          </a:p>
          <a:p>
            <a:pPr marL="3051175" lvl="6" algn="just">
              <a:spcBef>
                <a:spcPts val="600"/>
              </a:spcBef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ΤΟΤΕ:</a:t>
            </a:r>
          </a:p>
          <a:p>
            <a:pPr marL="347662" indent="-342900" algn="just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Απορρίπτεται η προσφορά του προσωρινού αναδόχου</a:t>
            </a:r>
            <a:endParaRPr lang="el-GR" sz="22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47662" indent="-342900" algn="just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καταπίπτει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η εγγύηση συμμετοχής του,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με την επιφύλαξη του </a:t>
            </a:r>
            <a:r>
              <a:rPr lang="el-GR" sz="2200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άρ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. 104 - «</a:t>
            </a:r>
            <a:r>
              <a:rPr lang="el-GR" sz="2200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οψιγενείς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μεταβολές» </a:t>
            </a:r>
          </a:p>
          <a:p>
            <a:pPr marL="347662" indent="-342900" algn="just" defTabSz="449263" eaLnBrk="0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η δε κατακύρωση γίνεται στον προσφέροντα που υπέβαλε την αμέσως επόμενη πλέον συμφέρουσα από οικονομική άποψη προσφορά</a:t>
            </a: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265220" name="Text Box 5"/>
          <p:cNvSpPr txBox="1">
            <a:spLocks noChangeArrowheads="1"/>
          </p:cNvSpPr>
          <p:nvPr/>
        </p:nvSpPr>
        <p:spPr bwMode="auto">
          <a:xfrm>
            <a:off x="659567" y="539646"/>
            <a:ext cx="10807908" cy="585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Πρόσκληση για υποβολή δικαιολογητικών </a:t>
            </a: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endParaRPr lang="el-GR" altLang="el-GR" sz="32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8398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494675" y="1223963"/>
            <a:ext cx="11437495" cy="460344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65125" indent="-342900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q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Ολοκλήρωση της διαδικασίας ελέγχου των δικαιολογητικών προσωρινού αναδόχου:</a:t>
            </a:r>
          </a:p>
          <a:p>
            <a:pPr marL="22225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	- με τη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σύνταξη πρακτικού 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από την Επιτροπή διαγωνισμού, στο οποίο αναγράφεται η 	τυχόν συμπλήρωση δικαιολογητικών (κατόπιν παράτασης προθεσμίας </a:t>
            </a:r>
            <a:r>
              <a:rPr lang="el-GR" sz="2200" dirty="0" err="1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κλπ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),</a:t>
            </a:r>
          </a:p>
          <a:p>
            <a:pPr marL="22225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	- και τη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διαβίβαση του φακέλου 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στο αποφαινόμενο όργανο της α.α.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για τη λήψη 	απόφασης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  </a:t>
            </a:r>
            <a:r>
              <a:rPr lang="el-GR" sz="2200" i="1" u="sng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είτε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 κατακύρωσης της σύμβασης </a:t>
            </a:r>
            <a:r>
              <a:rPr lang="el-GR" sz="2200" i="1" u="sng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είτε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 για τη ματαίωση της διαδικασίας</a:t>
            </a:r>
          </a:p>
          <a:p>
            <a:pPr marL="365125" indent="-342900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q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Τα αποτελέσματα του ελέγχου των δικαιολογητικών κατακύρωσης επικυρώνονται 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 με την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απόφαση κατακύρωσης 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του άρθρου 105</a:t>
            </a:r>
          </a:p>
          <a:p>
            <a:pPr marL="365125" indent="-342900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q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Όσοι δεν έχουν αποκλειστεί οριστικά,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λαμβάνουν γνώση των δικαιολογητικών κατακύρωσης που κατατέθηκαν</a:t>
            </a:r>
          </a:p>
          <a:p>
            <a:pPr marL="22225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dirty="0">
              <a:solidFill>
                <a:srgbClr val="000000"/>
              </a:solidFill>
              <a:latin typeface="Calibri" panose="020F0502020204030204" pitchFamily="34" charset="0"/>
              <a:ea typeface="Microsoft YaHei" charset="-122"/>
              <a:sym typeface="Wingdings" panose="05000000000000000000" pitchFamily="2" charset="2"/>
            </a:endParaRPr>
          </a:p>
          <a:p>
            <a:pPr marL="365125" indent="-342900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q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269316" name="Text Box 5"/>
          <p:cNvSpPr txBox="1">
            <a:spLocks noChangeArrowheads="1"/>
          </p:cNvSpPr>
          <p:nvPr/>
        </p:nvSpPr>
        <p:spPr bwMode="auto">
          <a:xfrm>
            <a:off x="1544639" y="188914"/>
            <a:ext cx="87153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Πρόσκληση για υποβολή δικαιολογητικών </a:t>
            </a:r>
          </a:p>
        </p:txBody>
      </p:sp>
    </p:spTree>
    <p:extLst>
      <p:ext uri="{BB962C8B-B14F-4D97-AF65-F5344CB8AC3E}">
        <p14:creationId xmlns:p14="http://schemas.microsoft.com/office/powerpoint/2010/main" val="3030473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494675" y="1223963"/>
            <a:ext cx="11437495" cy="637315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65125" indent="-342900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q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Το δικαίωμα συμμετοχής, καθώς και οι όροι και προϋποθέσεις συμμετοχής, 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όπως ορίστηκαν στα έγγραφα της σύμβασης,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 κρίνονται:</a:t>
            </a:r>
          </a:p>
          <a:p>
            <a:pPr marL="22225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α) κατά την υποβολή της αίτησης εκδήλωσης ενδιαφέροντος ή της προσφοράς, με την υποβολή του ΕΕΕΣ,</a:t>
            </a:r>
          </a:p>
          <a:p>
            <a:pPr marL="22225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β) κατά την υποβολή των δικαιολογητικών </a:t>
            </a:r>
            <a:r>
              <a:rPr lang="el-GR" sz="22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κατακύρωσης και</a:t>
            </a:r>
            <a:endParaRPr lang="el-GR" sz="2200" b="1" dirty="0">
              <a:solidFill>
                <a:srgbClr val="000000"/>
              </a:solidFill>
              <a:latin typeface="Calibri" panose="020F0502020204030204" pitchFamily="34" charset="0"/>
              <a:ea typeface="Microsoft YaHei" charset="-122"/>
              <a:sym typeface="Wingdings" panose="05000000000000000000" pitchFamily="2" charset="2"/>
            </a:endParaRPr>
          </a:p>
          <a:p>
            <a:pPr marL="22225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γ) κατά την εξέταση της υπεύθυνης δήλωσης, </a:t>
            </a:r>
            <a:r>
              <a:rPr lang="el-GR" sz="22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πριν την οριστικοποίηση της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απόφασης κατακύρωσης και μόνον στην περίπτωση του </a:t>
            </a:r>
            <a:r>
              <a:rPr lang="el-GR" sz="2200" b="1" dirty="0" err="1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προσυμβατικού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 ελέγχου ή της άσκησης προδικαστικής προσφυγής κατά της απόφασης κατακύρωσης.</a:t>
            </a:r>
            <a:endParaRPr lang="el-GR" sz="2200" b="1" dirty="0" smtClean="0">
              <a:solidFill>
                <a:srgbClr val="000000"/>
              </a:solidFill>
              <a:latin typeface="Calibri" panose="020F0502020204030204" pitchFamily="34" charset="0"/>
              <a:ea typeface="Microsoft YaHei" charset="-122"/>
              <a:sym typeface="Wingdings" panose="05000000000000000000" pitchFamily="2" charset="2"/>
            </a:endParaRPr>
          </a:p>
          <a:p>
            <a:pPr marL="365125" indent="-342900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q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Αν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επέλθουν μεταβολές 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στις προϋποθέσεις τις οποίες οι προσφέροντες/υποψήφιοι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είχαν δηλώσει ότι πληρούν, </a:t>
            </a:r>
            <a:r>
              <a:rPr lang="el-GR" sz="22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μέχρι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τη σύναψη της σύμβασης, 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οι προσφέροντες/υποψήφιοι οφείλουν να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 ενημερώσουν αμελλητί 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την αναθέτουσα αρχή σχετικά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.</a:t>
            </a:r>
          </a:p>
          <a:p>
            <a:pPr marL="365125" indent="-342900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q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Σε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περίπτωση έγκαιρης και προσήκουσας ενημέρωσης της αναθέτουσας </a:t>
            </a:r>
            <a:r>
              <a:rPr lang="el-GR" sz="22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αρχής, </a:t>
            </a:r>
            <a:r>
              <a:rPr lang="el-GR" sz="2200" b="1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δεν καταπίπτει υπέρ της αναθέτουσας αρχής η εγγύηση συμμετοχής του. </a:t>
            </a:r>
            <a:r>
              <a:rPr lang="el-GR" sz="2200" dirty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Σε αντίθετη περίπτωση, καταπίπτει υπέρ της αναθέτουσας αρχής η εγγύηση συμμετοχής του προσωρινού </a:t>
            </a:r>
            <a:r>
              <a:rPr lang="el-GR" sz="2200" dirty="0" smtClean="0">
                <a:solidFill>
                  <a:srgbClr val="000000"/>
                </a:solidFill>
                <a:latin typeface="Calibri" panose="020F0502020204030204" pitchFamily="34" charset="0"/>
                <a:ea typeface="Microsoft YaHei" charset="-122"/>
                <a:sym typeface="Wingdings" panose="05000000000000000000" pitchFamily="2" charset="2"/>
              </a:rPr>
              <a:t>αναδόχου.</a:t>
            </a:r>
            <a:endParaRPr lang="el-GR" sz="2200" dirty="0">
              <a:solidFill>
                <a:srgbClr val="000000"/>
              </a:solidFill>
              <a:latin typeface="Calibri" panose="020F0502020204030204" pitchFamily="34" charset="0"/>
              <a:ea typeface="Microsoft YaHei" charset="-122"/>
              <a:sym typeface="Wingdings" panose="05000000000000000000" pitchFamily="2" charset="2"/>
            </a:endParaRPr>
          </a:p>
          <a:p>
            <a:pPr marL="22225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dirty="0">
              <a:solidFill>
                <a:srgbClr val="000000"/>
              </a:solidFill>
              <a:latin typeface="Calibri" panose="020F0502020204030204" pitchFamily="34" charset="0"/>
              <a:ea typeface="Microsoft YaHei" charset="-122"/>
              <a:sym typeface="Wingdings" panose="05000000000000000000" pitchFamily="2" charset="2"/>
            </a:endParaRPr>
          </a:p>
          <a:p>
            <a:pPr marL="365125" indent="-342900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q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269316" name="Text Box 5"/>
          <p:cNvSpPr txBox="1">
            <a:spLocks noChangeArrowheads="1"/>
          </p:cNvSpPr>
          <p:nvPr/>
        </p:nvSpPr>
        <p:spPr bwMode="auto">
          <a:xfrm>
            <a:off x="1544639" y="188914"/>
            <a:ext cx="87153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 err="1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Οψιγενείς</a:t>
            </a:r>
            <a:r>
              <a:rPr lang="el-GR" altLang="el-GR" sz="3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μεταβολές </a:t>
            </a:r>
            <a:endParaRPr lang="el-GR" altLang="el-GR" sz="32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134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554636" y="1223963"/>
            <a:ext cx="10822898" cy="463421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38138" indent="-315913" algn="just" defTabSz="449263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22225" algn="just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Η α.α.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κοινοποιεί την απόφαση κατακύρωσης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 μαζί με αντίγραφο όλων των πρακτικών της διαδικασίας ελέγχου και αξιολόγησης των προσφορών </a:t>
            </a:r>
            <a:r>
              <a:rPr lang="el-GR" sz="2200" b="1" u="sng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σε </a:t>
            </a:r>
            <a:r>
              <a:rPr lang="el-GR" sz="2200" b="1" u="sng" dirty="0">
                <a:solidFill>
                  <a:srgbClr val="002060"/>
                </a:solidFill>
                <a:latin typeface="Calibri" pitchFamily="32" charset="0"/>
                <a:ea typeface="Microsoft YaHei" charset="-122"/>
              </a:rPr>
              <a:t>όλους τους οικονομικούς φορείς που έλαβαν μέρος </a:t>
            </a:r>
            <a:r>
              <a:rPr lang="el-GR" sz="2200" b="1" dirty="0" smtClean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στη </a:t>
            </a:r>
            <a:r>
              <a:rPr lang="el-GR" sz="2200" b="1" dirty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διαδικασία ανάθεσης δημόσιας σύμβασης, </a:t>
            </a:r>
            <a:r>
              <a:rPr lang="el-GR" sz="22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2" charset="0"/>
                <a:ea typeface="Microsoft YaHei" charset="-122"/>
              </a:rPr>
              <a:t>εκτός από τους οριστικώς </a:t>
            </a:r>
            <a:r>
              <a:rPr lang="el-GR" sz="2200" b="1" u="sng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2" charset="0"/>
                <a:ea typeface="Microsoft YaHei" charset="-122"/>
              </a:rPr>
              <a:t>αποκλεισθέντες</a:t>
            </a:r>
            <a:r>
              <a:rPr lang="el-GR" sz="2200" b="1" dirty="0" smtClean="0">
                <a:solidFill>
                  <a:prstClr val="black"/>
                </a:solidFill>
                <a:latin typeface="Calibri" pitchFamily="32" charset="0"/>
                <a:ea typeface="Microsoft YaHei" charset="-122"/>
              </a:rPr>
              <a:t>.</a:t>
            </a:r>
            <a:endParaRPr lang="el-GR" sz="2200" b="1" dirty="0">
              <a:solidFill>
                <a:prstClr val="black"/>
              </a:solidFill>
              <a:latin typeface="Calibri" pitchFamily="32" charset="0"/>
              <a:ea typeface="Microsoft YaHei" charset="-122"/>
            </a:endParaRPr>
          </a:p>
          <a:p>
            <a:pPr marL="338138" indent="-315913" algn="just" defTabSz="449263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sz="2200" i="1" u="sng" dirty="0">
              <a:solidFill>
                <a:srgbClr val="FF0000"/>
              </a:solidFill>
              <a:latin typeface="Calibri" pitchFamily="32" charset="0"/>
              <a:ea typeface="Microsoft YaHei" charset="-122"/>
              <a:sym typeface="Wingdings" panose="05000000000000000000" pitchFamily="2" charset="2"/>
            </a:endParaRPr>
          </a:p>
          <a:p>
            <a:pPr marL="22225" algn="just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i="1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22225" algn="just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                                                               </a:t>
            </a:r>
          </a:p>
          <a:p>
            <a:pPr marL="22225" algn="just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                       </a:t>
            </a:r>
          </a:p>
          <a:p>
            <a:pPr marL="309563" indent="-285750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sz="2000" u="sng" dirty="0">
              <a:solidFill>
                <a:srgbClr val="0000FF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      </a:t>
            </a: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274436" name="Text Box 5"/>
          <p:cNvSpPr txBox="1">
            <a:spLocks noChangeArrowheads="1"/>
          </p:cNvSpPr>
          <p:nvPr/>
        </p:nvSpPr>
        <p:spPr bwMode="auto">
          <a:xfrm>
            <a:off x="329784" y="188914"/>
            <a:ext cx="10837887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Κατακύρωση – σύναψη </a:t>
            </a:r>
            <a:r>
              <a:rPr lang="el-GR" altLang="el-GR" sz="3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σύμβασης (</a:t>
            </a: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Άρθρο 105)</a:t>
            </a:r>
          </a:p>
        </p:txBody>
      </p:sp>
    </p:spTree>
    <p:extLst>
      <p:ext uri="{BB962C8B-B14F-4D97-AF65-F5344CB8AC3E}">
        <p14:creationId xmlns:p14="http://schemas.microsoft.com/office/powerpoint/2010/main" val="42025704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179882" y="1304143"/>
            <a:ext cx="11752288" cy="677326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38138" indent="-315913" algn="just" defTabSz="449263" eaLnBrk="0" fontAlgn="base" hangingPunct="0">
              <a:spcBef>
                <a:spcPts val="60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altLang="el-GR" sz="2200" b="1" dirty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Η απόφαση κατακύρωσης καθίσταται οριστική </a:t>
            </a:r>
            <a:r>
              <a:rPr lang="el-GR" altLang="el-GR" sz="22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εφόσον 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συντρέξουν οι ακόλουθες προϋποθέσεις:</a:t>
            </a:r>
          </a:p>
          <a:p>
            <a:pPr marL="338138" indent="-315913" algn="just" defTabSz="449263" eaLnBrk="0" fontAlgn="base" hangingPunct="0">
              <a:spcBef>
                <a:spcPts val="60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α) κοινοποίηση απόφασης κατακύρωσης σε όλους τους οικονομικούς φορείς που έλαβαν μέρος στη διαδικασία εκτός από τους οριστικώς αποκλεισθέντες</a:t>
            </a:r>
            <a:endParaRPr lang="el-GR" altLang="el-GR" sz="2200" dirty="0">
              <a:solidFill>
                <a:srgbClr val="0070C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215900" indent="-177800" algn="just" defTabSz="449263" fontAlgn="base" hangingPunct="0">
              <a:spcBef>
                <a:spcPts val="600"/>
              </a:spcBef>
              <a:spcAft>
                <a:spcPct val="0"/>
              </a:spcAft>
              <a:buSzPct val="79000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/>
            </a:pP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β)</a:t>
            </a:r>
            <a:r>
              <a:rPr lang="el-GR" altLang="el-GR" sz="22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οριστικοποίηση έννομης προστασίας αυτών:</a:t>
            </a: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anose="05000000000000000000" pitchFamily="2" charset="2"/>
              </a:rPr>
              <a:t> α) 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παρέλευση άπρακτης προθεσμίας άσκησης προδικαστικής προσφυγής (π.π.) </a:t>
            </a: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β)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σε περίπτωση άσκησης π.π. 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παρέλευση άπρακτης προθεσμίας άσκησης αίτησης αναστολής κατά της απόφασης Α.Ε.Π.Π. </a:t>
            </a: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γ) 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σε περίπτωση άσκησης αίτησης αναστολής κατά της απόφασης Α.Ε.Π.Π. 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έκδοση απόφασης επί της αίτησης</a:t>
            </a:r>
            <a:r>
              <a:rPr lang="el-GR" altLang="el-GR" sz="22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με την επιφύλαξη της χορήγησης προσωρινής διαταγής</a:t>
            </a:r>
          </a:p>
          <a:p>
            <a:pPr marL="215900" indent="-177800" algn="just" defTabSz="449263" fontAlgn="base" hangingPunct="0">
              <a:spcBef>
                <a:spcPts val="600"/>
              </a:spcBef>
              <a:spcAft>
                <a:spcPct val="0"/>
              </a:spcAft>
              <a:buSzPct val="79000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/>
            </a:pPr>
            <a:r>
              <a:rPr lang="el-GR" altLang="el-GR" sz="22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γ)</a:t>
            </a:r>
            <a:r>
              <a:rPr lang="el-GR" altLang="el-GR" sz="2200" dirty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θετικός προσυμβατικός έλεγχος Ε.Σ. 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(εφόσον απαιτείται),</a:t>
            </a:r>
          </a:p>
          <a:p>
            <a:pPr marL="215900" indent="-177800" algn="just" defTabSz="449263" fontAlgn="base" hangingPunct="0">
              <a:spcBef>
                <a:spcPts val="600"/>
              </a:spcBef>
              <a:spcAft>
                <a:spcPct val="0"/>
              </a:spcAft>
              <a:buSzPct val="79000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/>
            </a:pP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δ)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υποβολή υπεύθυνης δήλωσης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ότι, δεν έχουν επέλθει στο πρόσωπό του </a:t>
            </a:r>
            <a:r>
              <a:rPr lang="el-GR" altLang="el-GR" sz="2200" dirty="0" err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οψιγενείς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μεταβολές κατά την έννοια του άρθρου </a:t>
            </a:r>
            <a:r>
              <a:rPr lang="el-GR" altLang="el-GR" sz="22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104</a:t>
            </a:r>
            <a:r>
              <a:rPr lang="el-GR" altLang="el-GR" sz="2200" b="1" u="sng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el-GR" altLang="el-GR" sz="2200" b="1" u="sng" dirty="0">
              <a:solidFill>
                <a:prstClr val="black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215900" indent="-177800" algn="just" defTabSz="449263" fontAlgn="base" hangingPunct="0">
              <a:spcBef>
                <a:spcPts val="600"/>
              </a:spcBef>
              <a:spcAft>
                <a:spcPct val="0"/>
              </a:spcAft>
              <a:buSzPct val="79000"/>
              <a:buFont typeface="Wingdings" pitchFamily="2" charset="2"/>
              <a:buChar char="Ø"/>
              <a:tabLst>
                <a:tab pos="215900" algn="l"/>
                <a:tab pos="627063" algn="l"/>
                <a:tab pos="1076325" algn="l"/>
                <a:tab pos="1525588" algn="l"/>
                <a:tab pos="1974850" algn="l"/>
                <a:tab pos="2424113" algn="l"/>
                <a:tab pos="2873375" algn="l"/>
                <a:tab pos="3322638" algn="l"/>
                <a:tab pos="3771900" algn="l"/>
                <a:tab pos="4221163" algn="l"/>
                <a:tab pos="4670425" algn="l"/>
                <a:tab pos="5119688" algn="l"/>
                <a:tab pos="5605463" algn="l"/>
                <a:tab pos="6018213" algn="l"/>
                <a:tab pos="6467475" algn="l"/>
                <a:tab pos="6916738" algn="l"/>
                <a:tab pos="7366000" algn="l"/>
                <a:tab pos="7815263" algn="l"/>
                <a:tab pos="8264525" algn="l"/>
                <a:tab pos="8713788" algn="l"/>
                <a:tab pos="9163050" algn="l"/>
                <a:tab pos="9398000" algn="l"/>
                <a:tab pos="9847263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</a:tabLst>
              <a:defRPr/>
            </a:pPr>
            <a:endParaRPr lang="el-GR" i="1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22225" algn="just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                                                               </a:t>
            </a:r>
          </a:p>
          <a:p>
            <a:pPr marL="22225" algn="just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                       </a:t>
            </a:r>
          </a:p>
          <a:p>
            <a:pPr marL="309563" indent="-285750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sz="2000" u="sng" dirty="0">
              <a:solidFill>
                <a:srgbClr val="0000FF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      </a:t>
            </a: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276484" name="Text Box 5"/>
          <p:cNvSpPr txBox="1">
            <a:spLocks noChangeArrowheads="1"/>
          </p:cNvSpPr>
          <p:nvPr/>
        </p:nvSpPr>
        <p:spPr bwMode="auto">
          <a:xfrm>
            <a:off x="179883" y="188914"/>
            <a:ext cx="11497456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Κατακύρωση – σύναψη </a:t>
            </a:r>
            <a:r>
              <a:rPr lang="el-GR" altLang="el-GR" sz="3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σύμβασης</a:t>
            </a:r>
            <a:endParaRPr lang="el-GR" altLang="el-GR" sz="32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434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464695" y="1268413"/>
            <a:ext cx="11287594" cy="409560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3812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Κριτήριο ανάθεσης: η πλέον συμφέρουσα από οικονομική άποψη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προσφορά</a:t>
            </a: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η οποία προσδιορίζεται βάσει :</a:t>
            </a:r>
          </a:p>
          <a:p>
            <a:pPr marL="366712" indent="-342900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τιμής (“χαμηλότερης τιμής”)  ή</a:t>
            </a:r>
          </a:p>
          <a:p>
            <a:pPr marL="336550" indent="-312738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κόστους, με τη χρήση προσέγγισης κόστους-αποτελεσματικότητας, όπως, της κοστολόγησης του κύκλου ζωής (</a:t>
            </a:r>
            <a:r>
              <a:rPr lang="el-GR" sz="2200" b="1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αρ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. 87) ή</a:t>
            </a:r>
          </a:p>
          <a:p>
            <a:pPr marL="336550" indent="-312738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της βέλτιστης σχέσης ποιότητας-τιμής, βάσει επιμέρους κριτηρίων, όπως ποιοτικών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(ποιότητα, τεχνική αξία, αισθητικά και λειτουργικά χαρακτηριστικά, καινοτόμα χαρακτηριστικά),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περιβαλλοντικών ή / και κοινωνικών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(προσβασιμότητα, σχεδιασμός για όλους τους χρήστες).</a:t>
            </a:r>
          </a:p>
          <a:p>
            <a:pPr marL="336550" indent="-312738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Μόνο ποιοτικών κριτηρίων αν η τιμή ή το κόστος είναι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σταθερά.</a:t>
            </a:r>
            <a:endParaRPr lang="el-GR" sz="2200" b="1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4131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endParaRPr lang="el-GR" sz="20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184324" name="Text Box 5"/>
          <p:cNvSpPr txBox="1">
            <a:spLocks noChangeArrowheads="1"/>
          </p:cNvSpPr>
          <p:nvPr/>
        </p:nvSpPr>
        <p:spPr bwMode="auto">
          <a:xfrm>
            <a:off x="1524001" y="188914"/>
            <a:ext cx="8736013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endParaRPr lang="el-GR" altLang="el-GR" sz="3200" b="1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Κριτήρια Ανάθεσης </a:t>
            </a:r>
            <a:b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el-GR" altLang="el-GR" sz="3200" b="1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496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419725" y="1357314"/>
            <a:ext cx="11362544" cy="544982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38138" indent="-315913" algn="just" defTabSz="449263" eaLnBrk="0" fontAlgn="base" hangingPunct="0">
              <a:spcBef>
                <a:spcPts val="60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Μετά από την οριστικοποίηση της απόφασης κατακύρωσης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η αναθέτουσα αρχή</a:t>
            </a: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προσκαλεί τον ανάδοχο να προσέλθει για την υπογραφή 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του </a:t>
            </a: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συμφωνητικού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εντός προθεσμίας (15) ημερών.</a:t>
            </a:r>
          </a:p>
          <a:p>
            <a:pPr marL="338138" indent="-315913" algn="just" defTabSz="449263" eaLnBrk="0" fontAlgn="base" hangingPunct="0">
              <a:spcBef>
                <a:spcPts val="60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altLang="el-GR" sz="2200" b="1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Η σύμβαση θεωρείται συναφθείσα με την κοινοποίηση της πρόσκλησης στον </a:t>
            </a:r>
            <a:r>
              <a:rPr lang="el-GR" altLang="el-GR" sz="2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ανάδοχο.</a:t>
            </a:r>
            <a:endParaRPr lang="el-GR" altLang="el-GR" sz="2200" b="1" dirty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38138" indent="-315913" algn="just" defTabSz="449263" eaLnBrk="0" fontAlgn="base" hangingPunct="0">
              <a:spcBef>
                <a:spcPts val="60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Εάν ο ανάδοχος δεν προσέλθει να υπογράψει το συμφωνητικό, με την επιφύλαξη αντικειμενικών λόγων ανωτέρας βίας, κηρύσσεται έκπτωτος, καταπίπτει 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υπέρ της αναθέτουσας αρχής </a:t>
            </a: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η εγγύηση συμμετοχής του και </a:t>
            </a:r>
            <a:r>
              <a:rPr lang="el-GR" altLang="el-GR" sz="2200" b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καλείται ο επόμενος στη σειρά </a:t>
            </a:r>
            <a:r>
              <a:rPr lang="el-GR" altLang="el-GR" sz="2200" b="1" dirty="0" err="1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ο.φ</a:t>
            </a:r>
            <a:r>
              <a:rPr lang="el-GR" altLang="el-GR" sz="2200" b="1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. να υποβάλει δικαιολογητικά κατακύρωσης</a:t>
            </a:r>
            <a:r>
              <a:rPr lang="el-GR" altLang="el-GR" sz="22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lang="el-GR" altLang="el-GR" sz="2200" dirty="0">
              <a:solidFill>
                <a:srgbClr val="00000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338138" indent="-315913" algn="just" defTabSz="449263" eaLnBrk="0" fontAlgn="base" hangingPunct="0">
              <a:spcBef>
                <a:spcPts val="60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Αν κανένας από τους προσφέροντες δεν προσέλθει για την υπογραφή του συμφωνητικού, 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η διαδικασία ανάθεσης </a:t>
            </a: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ματαιώνεται. </a:t>
            </a: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                    </a:t>
            </a:r>
            <a:endParaRPr lang="el-GR" sz="22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09563" indent="-285750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sz="2000" u="sng" dirty="0">
              <a:solidFill>
                <a:srgbClr val="0000FF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      </a:t>
            </a: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278532" name="Text Box 5"/>
          <p:cNvSpPr txBox="1">
            <a:spLocks noChangeArrowheads="1"/>
          </p:cNvSpPr>
          <p:nvPr/>
        </p:nvSpPr>
        <p:spPr bwMode="auto">
          <a:xfrm>
            <a:off x="419725" y="188914"/>
            <a:ext cx="1086786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Κατακύρωση – σύναψη </a:t>
            </a:r>
            <a:r>
              <a:rPr lang="el-GR" altLang="el-GR" sz="3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σύμβασης</a:t>
            </a:r>
            <a:endParaRPr lang="el-GR" altLang="el-GR" sz="32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8823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314793" y="1394085"/>
            <a:ext cx="11257614" cy="472655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38138" indent="-315913" algn="just" defTabSz="449263" eaLnBrk="0" fontAlgn="base" hangingPunct="0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q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Η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α.α., με αιτιολογημένη απόφασή της,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ματαιώνει υποχρεωτικά</a:t>
            </a:r>
            <a:r>
              <a:rPr lang="en-US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(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παρ. 1) ή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δύναται να ματαιώσει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(παρ. 2), τη διαδικασία ανάθεσης, </a:t>
            </a:r>
            <a:r>
              <a:rPr lang="el-GR" sz="2200" b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κατόπιν γνώμης της Επιτροπής του διαγωνισμού</a:t>
            </a:r>
          </a:p>
          <a:p>
            <a:pPr marL="338138" indent="-315913" algn="just" defTabSz="449263" eaLnBrk="0" fontAlgn="base" hangingPunct="0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q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Υποχρεωτική ματαίωση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 α) </a:t>
            </a:r>
            <a:r>
              <a:rPr lang="el-GR" sz="2200" i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άγονη διαδικασία, β) μη υποβολή δικαιολογητικών /δήλωση ψευδών-ανακριβών στοιχείων ΕΕΕΣ / μη απόδειξη λόγων αποκλεισμού – κριτ. ποιοτικής επιλογής   (103 παρ. 3-5) γ) κανείς προσφέρων δεν προσέρχεται για την υπογραφή του συμφωνητικού) </a:t>
            </a:r>
          </a:p>
          <a:p>
            <a:pPr marL="365125" indent="-342900" algn="just" defTabSz="449263" eaLnBrk="0" fontAlgn="base" hangingPunct="0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q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Δυνατότητα ματαίωσης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(</a:t>
            </a:r>
            <a:r>
              <a:rPr lang="el-GR" sz="2200" i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πχ. λόγω παράτυπης διεξαγωγής διαδικασίας, ουσιώδης αλλαγή των οικονομικών και τεχνικών παραμέτρων που σχετίζονται με τη διαδικασία ανάθεσης, λόγω ανωτέρας βίας, δεν είναι δυνατή η κανονική εκτέλεση της σύμβασης, μη συμφέρουσα οικονομικά προσφορά, μη ισχύος των προσφορών, επιτακτικοί λόγοι δημοσίου συμφέροντος)</a:t>
            </a:r>
          </a:p>
          <a:p>
            <a:pPr marL="22225" algn="just" defTabSz="449263" eaLnBrk="0" fontAlgn="base" hangingPunct="0">
              <a:spcBef>
                <a:spcPts val="60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	</a:t>
            </a:r>
            <a:r>
              <a:rPr lang="el-GR" sz="2200" i="1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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η α.α.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ακυρώνει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τη διαδικασία σύναψης σύμβασης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για ολόκληρο το αντικείμενο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της σύμβασης </a:t>
            </a:r>
            <a:r>
              <a:rPr lang="el-GR" sz="2200" b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ή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για τμήμα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της σύμβασης (</a:t>
            </a:r>
            <a:r>
              <a:rPr lang="el-GR" sz="2200" i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αν οι λόγοι ματαίωσης συνδέονται με το εν λόγω τμήμα</a:t>
            </a:r>
          </a:p>
        </p:txBody>
      </p:sp>
      <p:sp>
        <p:nvSpPr>
          <p:cNvPr id="282628" name="Text Box 5"/>
          <p:cNvSpPr txBox="1">
            <a:spLocks noChangeArrowheads="1"/>
          </p:cNvSpPr>
          <p:nvPr/>
        </p:nvSpPr>
        <p:spPr bwMode="auto">
          <a:xfrm>
            <a:off x="494675" y="188914"/>
            <a:ext cx="11212643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Ματαίωση </a:t>
            </a:r>
            <a:r>
              <a:rPr lang="el-GR" altLang="el-GR" sz="3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διαδικασίας (</a:t>
            </a: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Άρθρο 106)</a:t>
            </a:r>
          </a:p>
        </p:txBody>
      </p:sp>
    </p:spTree>
    <p:extLst>
      <p:ext uri="{BB962C8B-B14F-4D97-AF65-F5344CB8AC3E}">
        <p14:creationId xmlns:p14="http://schemas.microsoft.com/office/powerpoint/2010/main" val="23943127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60771" name="Rectangle 4"/>
          <p:cNvSpPr>
            <a:spLocks noChangeArrowheads="1"/>
          </p:cNvSpPr>
          <p:nvPr/>
        </p:nvSpPr>
        <p:spPr bwMode="auto">
          <a:xfrm>
            <a:off x="344774" y="1394085"/>
            <a:ext cx="11512445" cy="4695774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0000" tIns="46800" rIns="90000" bIns="46800">
            <a:spAutoFit/>
          </a:bodyPr>
          <a:lstStyle>
            <a:lvl1pPr marL="338138" indent="-315913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2pPr>
            <a:lvl3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 sz="2000">
                <a:solidFill>
                  <a:schemeClr val="bg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algn="just" defTabSz="449263" eaLnBrk="0" fontAlgn="base" hangingPunct="0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q"/>
              <a:defRPr/>
            </a:pPr>
            <a:r>
              <a:rPr lang="el-GR" altLang="el-GR" sz="2200" dirty="0" smtClean="0">
                <a:solidFill>
                  <a:srgbClr val="000000"/>
                </a:solidFill>
                <a:latin typeface="Calibri" pitchFamily="34" charset="0"/>
              </a:rPr>
              <a:t>Αν 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</a:rPr>
              <a:t>διαπιστωθούν </a:t>
            </a: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</a:rPr>
              <a:t>σφάλματα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</a:rPr>
              <a:t> ή </a:t>
            </a: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</a:rPr>
              <a:t>παραλείψεις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</a:rPr>
              <a:t> σε οποιοδήποτε στάδιο της διαδικασίας ανάθεσης, η 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</a:rPr>
              <a:t>α.α. </a:t>
            </a: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</a:rPr>
              <a:t>μπορεί, </a:t>
            </a: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</a:rPr>
              <a:t>μετά από γνώμη της Επιτροπής του διαγωνισμού:</a:t>
            </a:r>
          </a:p>
          <a:p>
            <a:pPr marL="365125" indent="-342900" algn="just" defTabSz="449263" eaLnBrk="0" fontAlgn="base" hangingPunct="0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</a:rPr>
              <a:t>να ακυρώσει μερικώς τη διαδικασία ή </a:t>
            </a:r>
          </a:p>
          <a:p>
            <a:pPr marL="365125" indent="-342900" algn="just" defTabSz="449263" eaLnBrk="0" fontAlgn="base" hangingPunct="0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</a:rPr>
              <a:t>να αναμορφώσει ανάλογα το αποτέλεσμά της ή </a:t>
            </a:r>
          </a:p>
          <a:p>
            <a:pPr marL="365125" indent="-342900" algn="just" defTabSz="449263" eaLnBrk="0" fontAlgn="base" hangingPunct="0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ü"/>
              <a:defRPr/>
            </a:pP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</a:rPr>
              <a:t>να αποφασίσει την επανάληψή της από το σημείο που εμφιλοχώρησε το σφάλμα/η παράλειψη </a:t>
            </a:r>
            <a:endParaRPr lang="el-GR" altLang="el-GR" sz="2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365125" indent="-342900" algn="just" defTabSz="449263" eaLnBrk="0" fontAlgn="base" hangingPunct="0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r>
              <a:rPr lang="el-GR" altLang="el-GR" sz="2200" dirty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l-GR" altLang="el-GR" sz="2200" b="1" dirty="0" smtClean="0">
                <a:solidFill>
                  <a:srgbClr val="000000"/>
                </a:solidFill>
                <a:latin typeface="Calibri" pitchFamily="34" charset="0"/>
              </a:rPr>
              <a:t>Η </a:t>
            </a:r>
            <a:r>
              <a:rPr lang="el-GR" altLang="el-GR" sz="2200" b="1" dirty="0" err="1">
                <a:solidFill>
                  <a:srgbClr val="000000"/>
                </a:solidFill>
                <a:latin typeface="Calibri" pitchFamily="34" charset="0"/>
              </a:rPr>
              <a:t>α.α.</a:t>
            </a: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</a:rPr>
              <a:t> δύναται </a:t>
            </a:r>
            <a:r>
              <a:rPr lang="el-GR" altLang="el-GR" sz="2200" b="1" dirty="0" smtClean="0">
                <a:solidFill>
                  <a:srgbClr val="000000"/>
                </a:solidFill>
                <a:latin typeface="Calibri" pitchFamily="34" charset="0"/>
              </a:rPr>
              <a:t>επίσης να </a:t>
            </a: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</a:rPr>
              <a:t>αποφασίσει, κατόπιν γνώμης της Επιτροπής διαγωνισμού, </a:t>
            </a:r>
            <a:r>
              <a:rPr lang="el-GR" altLang="el-GR" sz="2200" b="1" dirty="0" smtClean="0">
                <a:solidFill>
                  <a:srgbClr val="000000"/>
                </a:solidFill>
                <a:latin typeface="Calibri" pitchFamily="34" charset="0"/>
              </a:rPr>
              <a:t>:</a:t>
            </a:r>
            <a:endParaRPr lang="el-GR" altLang="el-GR" sz="2200" b="1" dirty="0">
              <a:solidFill>
                <a:srgbClr val="000000"/>
              </a:solidFill>
              <a:latin typeface="Calibri" pitchFamily="34" charset="0"/>
            </a:endParaRPr>
          </a:p>
          <a:p>
            <a:pPr marL="365125" indent="-342900" algn="just" defTabSz="449263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altLang="el-GR" sz="2200" b="1" dirty="0" smtClean="0">
                <a:solidFill>
                  <a:srgbClr val="000000"/>
                </a:solidFill>
                <a:latin typeface="Calibri" pitchFamily="34" charset="0"/>
              </a:rPr>
              <a:t>την </a:t>
            </a: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</a:rPr>
              <a:t>επανάληψη οιασδήποτε φάσης της διαδικασίας σύναψης, με τροποποίηση ή μη των όρων της </a:t>
            </a:r>
            <a:r>
              <a:rPr lang="el-GR" altLang="el-GR" sz="2200" dirty="0" smtClean="0">
                <a:solidFill>
                  <a:srgbClr val="000000"/>
                </a:solidFill>
                <a:latin typeface="Calibri" pitchFamily="34" charset="0"/>
              </a:rPr>
              <a:t>ή </a:t>
            </a:r>
          </a:p>
          <a:p>
            <a:pPr marL="365125" indent="-342900" algn="just" defTabSz="449263" eaLnBrk="0" fontAlgn="base" hangingPunct="0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altLang="el-GR" sz="2200" b="1" dirty="0" smtClean="0">
                <a:solidFill>
                  <a:srgbClr val="000000"/>
                </a:solidFill>
                <a:latin typeface="Calibri" pitchFamily="34" charset="0"/>
              </a:rPr>
              <a:t>την </a:t>
            </a:r>
            <a:r>
              <a:rPr lang="el-GR" altLang="el-GR" sz="2200" b="1" dirty="0">
                <a:solidFill>
                  <a:srgbClr val="000000"/>
                </a:solidFill>
                <a:latin typeface="Calibri" pitchFamily="34" charset="0"/>
              </a:rPr>
              <a:t>προσφυγή στη διαδικασία των άρθρων 29 (ανταγωνιστική διαδικασία με διαπραγμάτευση) ή 32 (διαδικασία με διαπραγμάτευση χωρίς προηγούμενη δημοσίευση), εφόσον πληρούνται οι όροι/προϋποθέσεις των άρθρων αυτών </a:t>
            </a:r>
          </a:p>
          <a:p>
            <a:pPr marL="22225" indent="0" algn="just" defTabSz="449263" eaLnBrk="0" fontAlgn="base" hangingPunct="0">
              <a:spcBef>
                <a:spcPts val="600"/>
              </a:spcBef>
              <a:spcAft>
                <a:spcPct val="0"/>
              </a:spcAft>
              <a:defRPr/>
            </a:pPr>
            <a:endParaRPr lang="el-GR" altLang="el-GR" sz="22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84676" name="Text Box 5"/>
          <p:cNvSpPr txBox="1">
            <a:spLocks noChangeArrowheads="1"/>
          </p:cNvSpPr>
          <p:nvPr/>
        </p:nvSpPr>
        <p:spPr bwMode="auto">
          <a:xfrm>
            <a:off x="494674" y="263864"/>
            <a:ext cx="11362544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Ματαίωση </a:t>
            </a:r>
            <a:r>
              <a:rPr lang="el-GR" altLang="el-GR" sz="3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διαδικασίας</a:t>
            </a:r>
            <a:endParaRPr lang="el-GR" altLang="el-GR" sz="32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4343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9528" y="653143"/>
            <a:ext cx="10862871" cy="621021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>
                <a:solidFill>
                  <a:schemeClr val="tx1"/>
                </a:solidFill>
              </a:rPr>
              <a:t>7</a:t>
            </a:r>
            <a:r>
              <a:rPr lang="el-GR" sz="3200" b="1" dirty="0" smtClean="0">
                <a:solidFill>
                  <a:schemeClr val="tx1"/>
                </a:solidFill>
              </a:rPr>
              <a:t>η </a:t>
            </a:r>
            <a:r>
              <a:rPr lang="el-GR" sz="3200" b="1" dirty="0" smtClean="0">
                <a:solidFill>
                  <a:schemeClr val="tx1"/>
                </a:solidFill>
              </a:rPr>
              <a:t>διδακτική ενότητα – Θεματικές ενότητες</a:t>
            </a:r>
            <a:endParaRPr lang="el-GR" sz="3200" b="1" dirty="0">
              <a:solidFill>
                <a:schemeClr val="tx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79685" y="1678898"/>
            <a:ext cx="11102715" cy="4895638"/>
          </a:xfrm>
        </p:spPr>
        <p:txBody>
          <a:bodyPr>
            <a:normAutofit/>
          </a:bodyPr>
          <a:lstStyle/>
          <a:p>
            <a:pPr marL="109728" indent="0" algn="just">
              <a:spcBef>
                <a:spcPts val="600"/>
              </a:spcBef>
              <a:buNone/>
            </a:pPr>
            <a:r>
              <a:rPr lang="el-GR" sz="2400" b="1" dirty="0" smtClean="0">
                <a:solidFill>
                  <a:schemeClr val="tx1"/>
                </a:solidFill>
              </a:rPr>
              <a:t> </a:t>
            </a:r>
            <a:endParaRPr lang="el-GR" sz="2400" b="1" dirty="0" smtClean="0">
              <a:solidFill>
                <a:schemeClr val="tx1"/>
              </a:solidFill>
            </a:endParaRP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l-GR" sz="2200" b="1" dirty="0" smtClean="0">
              <a:solidFill>
                <a:schemeClr val="tx1"/>
              </a:solidFill>
            </a:endParaRP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2200" b="1" dirty="0">
                <a:solidFill>
                  <a:schemeClr val="tx1"/>
                </a:solidFill>
              </a:rPr>
              <a:t>Έννομη προστασία στην ανάθεση δημοσίων συμβάσεων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l-GR" sz="2200" b="1" dirty="0" smtClean="0">
              <a:solidFill>
                <a:schemeClr val="tx1"/>
              </a:solidFill>
            </a:endParaRPr>
          </a:p>
          <a:p>
            <a:pPr marL="109728" indent="0" algn="just">
              <a:spcBef>
                <a:spcPts val="600"/>
              </a:spcBef>
              <a:buNone/>
            </a:pPr>
            <a:r>
              <a:rPr lang="el-GR" sz="2200" b="1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6776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46800" rIns="0" bIns="46800"/>
          <a:lstStyle/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1544639" y="347663"/>
            <a:ext cx="8715375" cy="1262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2024063" y="1214439"/>
            <a:ext cx="828675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2800" dirty="0">
              <a:solidFill>
                <a:srgbClr val="000000"/>
              </a:solidFill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1796783" y="571500"/>
            <a:ext cx="8620671" cy="61884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9575" algn="l"/>
                <a:tab pos="858838" algn="l"/>
                <a:tab pos="1308100" algn="l"/>
                <a:tab pos="1757363" algn="l"/>
                <a:tab pos="2206625" algn="l"/>
                <a:tab pos="2655888" algn="l"/>
                <a:tab pos="3105150" algn="l"/>
                <a:tab pos="3554413" algn="l"/>
                <a:tab pos="4003675" algn="l"/>
                <a:tab pos="4452938" algn="l"/>
                <a:tab pos="4902200" algn="l"/>
                <a:tab pos="5389563" algn="l"/>
                <a:tab pos="5800725" algn="l"/>
                <a:tab pos="6249988" algn="l"/>
                <a:tab pos="6699250" algn="l"/>
                <a:tab pos="7148513" algn="l"/>
                <a:tab pos="7597775" algn="l"/>
                <a:tab pos="8047038" algn="l"/>
                <a:tab pos="8496300" algn="l"/>
                <a:tab pos="8945563" algn="l"/>
                <a:tab pos="9394825" algn="l"/>
                <a:tab pos="9844088" algn="l"/>
                <a:tab pos="10321925" algn="l"/>
                <a:tab pos="10779125" algn="l"/>
                <a:tab pos="10780713" algn="l"/>
              </a:tabLst>
            </a:pPr>
            <a:r>
              <a:rPr lang="el-GR" altLang="el-GR" sz="3600" dirty="0">
                <a:solidFill>
                  <a:srgbClr val="000000"/>
                </a:solidFill>
                <a:latin typeface="Corbel" pitchFamily="34" charset="0"/>
                <a:ea typeface="Microsoft YaHei" pitchFamily="34" charset="-122"/>
                <a:cs typeface="Arial" charset="0"/>
              </a:rPr>
              <a:t>	</a:t>
            </a:r>
            <a:r>
              <a:rPr lang="el-GR" altLang="el-GR" sz="36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ΒΙΒΛΙΟ </a:t>
            </a:r>
            <a:r>
              <a:rPr lang="en-US" altLang="el-GR" sz="36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IV   </a:t>
            </a:r>
          </a:p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9575" algn="l"/>
                <a:tab pos="858838" algn="l"/>
                <a:tab pos="1308100" algn="l"/>
                <a:tab pos="1757363" algn="l"/>
                <a:tab pos="2206625" algn="l"/>
                <a:tab pos="2655888" algn="l"/>
                <a:tab pos="3105150" algn="l"/>
                <a:tab pos="3554413" algn="l"/>
                <a:tab pos="4003675" algn="l"/>
                <a:tab pos="4452938" algn="l"/>
                <a:tab pos="4902200" algn="l"/>
                <a:tab pos="5389563" algn="l"/>
                <a:tab pos="5800725" algn="l"/>
                <a:tab pos="6249988" algn="l"/>
                <a:tab pos="6699250" algn="l"/>
                <a:tab pos="7148513" algn="l"/>
                <a:tab pos="7597775" algn="l"/>
                <a:tab pos="8047038" algn="l"/>
                <a:tab pos="8496300" algn="l"/>
                <a:tab pos="8945563" algn="l"/>
                <a:tab pos="9394825" algn="l"/>
                <a:tab pos="9844088" algn="l"/>
                <a:tab pos="10321925" algn="l"/>
                <a:tab pos="10779125" algn="l"/>
                <a:tab pos="10780713" algn="l"/>
              </a:tabLst>
            </a:pPr>
            <a:r>
              <a:rPr lang="el-GR" altLang="el-GR" sz="36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ΕΝΝΟΜΗ </a:t>
            </a:r>
            <a:r>
              <a:rPr lang="el-GR" altLang="el-GR" sz="36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ΠΡΟΣΤΑΣΙΑ </a:t>
            </a:r>
            <a:endParaRPr lang="en-US" altLang="el-GR" sz="3600" b="1" dirty="0">
              <a:solidFill>
                <a:srgbClr val="000000"/>
              </a:solidFill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9575" algn="l"/>
                <a:tab pos="858838" algn="l"/>
                <a:tab pos="1308100" algn="l"/>
                <a:tab pos="1757363" algn="l"/>
                <a:tab pos="2206625" algn="l"/>
                <a:tab pos="2655888" algn="l"/>
                <a:tab pos="3105150" algn="l"/>
                <a:tab pos="3554413" algn="l"/>
                <a:tab pos="4003675" algn="l"/>
                <a:tab pos="4452938" algn="l"/>
                <a:tab pos="4902200" algn="l"/>
                <a:tab pos="5389563" algn="l"/>
                <a:tab pos="5800725" algn="l"/>
                <a:tab pos="6249988" algn="l"/>
                <a:tab pos="6699250" algn="l"/>
                <a:tab pos="7148513" algn="l"/>
                <a:tab pos="7597775" algn="l"/>
                <a:tab pos="8047038" algn="l"/>
                <a:tab pos="8496300" algn="l"/>
                <a:tab pos="8945563" algn="l"/>
                <a:tab pos="9394825" algn="l"/>
                <a:tab pos="9844088" algn="l"/>
                <a:tab pos="10321925" algn="l"/>
                <a:tab pos="10779125" algn="l"/>
                <a:tab pos="10780713" algn="l"/>
              </a:tabLst>
            </a:pPr>
            <a:r>
              <a:rPr lang="el-GR" altLang="el-GR" sz="36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ΚΑΤΑ </a:t>
            </a:r>
            <a:r>
              <a:rPr lang="el-GR" altLang="el-GR" sz="36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ΤΗ ΣΥΝΑΨΗ ΔΗΜΟΣΙΩΝ </a:t>
            </a:r>
            <a:r>
              <a:rPr lang="el-GR" altLang="el-GR" sz="36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ΣΥΜΒΑΣΕΩΝ</a:t>
            </a:r>
          </a:p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9575" algn="l"/>
                <a:tab pos="858838" algn="l"/>
                <a:tab pos="1308100" algn="l"/>
                <a:tab pos="1757363" algn="l"/>
                <a:tab pos="2206625" algn="l"/>
                <a:tab pos="2655888" algn="l"/>
                <a:tab pos="3105150" algn="l"/>
                <a:tab pos="3554413" algn="l"/>
                <a:tab pos="4003675" algn="l"/>
                <a:tab pos="4452938" algn="l"/>
                <a:tab pos="4902200" algn="l"/>
                <a:tab pos="5389563" algn="l"/>
                <a:tab pos="5800725" algn="l"/>
                <a:tab pos="6249988" algn="l"/>
                <a:tab pos="6699250" algn="l"/>
                <a:tab pos="7148513" algn="l"/>
                <a:tab pos="7597775" algn="l"/>
                <a:tab pos="8047038" algn="l"/>
                <a:tab pos="8496300" algn="l"/>
                <a:tab pos="8945563" algn="l"/>
                <a:tab pos="9394825" algn="l"/>
                <a:tab pos="9844088" algn="l"/>
                <a:tab pos="10321925" algn="l"/>
                <a:tab pos="10779125" algn="l"/>
                <a:tab pos="10780713" algn="l"/>
              </a:tabLst>
            </a:pPr>
            <a:r>
              <a:rPr lang="el-GR" altLang="el-GR" sz="36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Άρθρα 345 - 374</a:t>
            </a:r>
            <a:endParaRPr lang="el-GR" altLang="el-GR" sz="3600" b="1" dirty="0">
              <a:solidFill>
                <a:srgbClr val="000000"/>
              </a:solidFill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algn="just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9575" algn="l"/>
                <a:tab pos="858838" algn="l"/>
                <a:tab pos="1308100" algn="l"/>
                <a:tab pos="1757363" algn="l"/>
                <a:tab pos="2206625" algn="l"/>
                <a:tab pos="2655888" algn="l"/>
                <a:tab pos="3105150" algn="l"/>
                <a:tab pos="3554413" algn="l"/>
                <a:tab pos="4003675" algn="l"/>
                <a:tab pos="4452938" algn="l"/>
                <a:tab pos="4902200" algn="l"/>
                <a:tab pos="5389563" algn="l"/>
                <a:tab pos="5800725" algn="l"/>
                <a:tab pos="6249988" algn="l"/>
                <a:tab pos="6699250" algn="l"/>
                <a:tab pos="7148513" algn="l"/>
                <a:tab pos="7597775" algn="l"/>
                <a:tab pos="8047038" algn="l"/>
                <a:tab pos="8496300" algn="l"/>
                <a:tab pos="8945563" algn="l"/>
                <a:tab pos="9394825" algn="l"/>
                <a:tab pos="9844088" algn="l"/>
                <a:tab pos="10321925" algn="l"/>
                <a:tab pos="10779125" algn="l"/>
                <a:tab pos="10780713" algn="l"/>
              </a:tabLst>
            </a:pPr>
            <a:endParaRPr lang="el-GR" altLang="el-GR" sz="2400" b="1" dirty="0">
              <a:solidFill>
                <a:srgbClr val="000000"/>
              </a:solidFill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algn="just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9575" algn="l"/>
                <a:tab pos="858838" algn="l"/>
                <a:tab pos="1308100" algn="l"/>
                <a:tab pos="1757363" algn="l"/>
                <a:tab pos="2206625" algn="l"/>
                <a:tab pos="2655888" algn="l"/>
                <a:tab pos="3105150" algn="l"/>
                <a:tab pos="3554413" algn="l"/>
                <a:tab pos="4003675" algn="l"/>
                <a:tab pos="4452938" algn="l"/>
                <a:tab pos="4902200" algn="l"/>
                <a:tab pos="5389563" algn="l"/>
                <a:tab pos="5800725" algn="l"/>
                <a:tab pos="6249988" algn="l"/>
                <a:tab pos="6699250" algn="l"/>
                <a:tab pos="7148513" algn="l"/>
                <a:tab pos="7597775" algn="l"/>
                <a:tab pos="8047038" algn="l"/>
                <a:tab pos="8496300" algn="l"/>
                <a:tab pos="8945563" algn="l"/>
                <a:tab pos="9394825" algn="l"/>
                <a:tab pos="9844088" algn="l"/>
                <a:tab pos="10321925" algn="l"/>
                <a:tab pos="10779125" algn="l"/>
                <a:tab pos="10780713" algn="l"/>
              </a:tabLst>
            </a:pPr>
            <a:r>
              <a:rPr lang="el-GR" altLang="el-GR" sz="24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Α</a:t>
            </a:r>
            <a:r>
              <a:rPr lang="en-US" altLang="el-GR" sz="24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. </a:t>
            </a:r>
            <a:r>
              <a:rPr lang="el-GR" altLang="el-GR" sz="24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ΠΕΔΙΟ ΕΦΑΡΜΟΓΗΣ άρθρα 345-346</a:t>
            </a:r>
          </a:p>
          <a:p>
            <a:pPr algn="just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9575" algn="l"/>
                <a:tab pos="858838" algn="l"/>
                <a:tab pos="1308100" algn="l"/>
                <a:tab pos="1757363" algn="l"/>
                <a:tab pos="2206625" algn="l"/>
                <a:tab pos="2655888" algn="l"/>
                <a:tab pos="3105150" algn="l"/>
                <a:tab pos="3554413" algn="l"/>
                <a:tab pos="4003675" algn="l"/>
                <a:tab pos="4452938" algn="l"/>
                <a:tab pos="4902200" algn="l"/>
                <a:tab pos="5389563" algn="l"/>
                <a:tab pos="5800725" algn="l"/>
                <a:tab pos="6249988" algn="l"/>
                <a:tab pos="6699250" algn="l"/>
                <a:tab pos="7148513" algn="l"/>
                <a:tab pos="7597775" algn="l"/>
                <a:tab pos="8047038" algn="l"/>
                <a:tab pos="8496300" algn="l"/>
                <a:tab pos="8945563" algn="l"/>
                <a:tab pos="9394825" algn="l"/>
                <a:tab pos="9844088" algn="l"/>
                <a:tab pos="10321925" algn="l"/>
                <a:tab pos="10779125" algn="l"/>
                <a:tab pos="10780713" algn="l"/>
              </a:tabLst>
            </a:pPr>
            <a:r>
              <a:rPr lang="el-GR" altLang="el-GR" sz="24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Β. ΠΡΟΣΦΥΓΗ </a:t>
            </a:r>
            <a:r>
              <a:rPr lang="el-GR" altLang="el-GR" sz="24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ΕΝΩΠΙΟΝ ΤΗΣ </a:t>
            </a:r>
            <a:r>
              <a:rPr lang="el-GR" altLang="el-GR" sz="24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ΑΕΠΠ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tabLst>
                <a:tab pos="0" algn="l"/>
                <a:tab pos="409575" algn="l"/>
                <a:tab pos="858838" algn="l"/>
                <a:tab pos="1308100" algn="l"/>
                <a:tab pos="1757363" algn="l"/>
                <a:tab pos="2206625" algn="l"/>
                <a:tab pos="2655888" algn="l"/>
                <a:tab pos="3105150" algn="l"/>
                <a:tab pos="3554413" algn="l"/>
                <a:tab pos="4003675" algn="l"/>
                <a:tab pos="4452938" algn="l"/>
                <a:tab pos="4902200" algn="l"/>
                <a:tab pos="5389563" algn="l"/>
                <a:tab pos="5800725" algn="l"/>
                <a:tab pos="6249988" algn="l"/>
                <a:tab pos="6699250" algn="l"/>
                <a:tab pos="7148513" algn="l"/>
                <a:tab pos="7597775" algn="l"/>
                <a:tab pos="8047038" algn="l"/>
                <a:tab pos="8496300" algn="l"/>
                <a:tab pos="8945563" algn="l"/>
                <a:tab pos="9394825" algn="l"/>
                <a:tab pos="9844088" algn="l"/>
                <a:tab pos="10321925" algn="l"/>
                <a:tab pos="10779125" algn="l"/>
                <a:tab pos="10780713" algn="l"/>
              </a:tabLst>
            </a:pPr>
            <a:r>
              <a:rPr lang="el-GR" altLang="el-GR" sz="24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Οργανωτικές διατάξεις ΑΕΠΠ άρθρα 347-359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tabLst>
                <a:tab pos="0" algn="l"/>
                <a:tab pos="409575" algn="l"/>
                <a:tab pos="858838" algn="l"/>
                <a:tab pos="1308100" algn="l"/>
                <a:tab pos="1757363" algn="l"/>
                <a:tab pos="2206625" algn="l"/>
                <a:tab pos="2655888" algn="l"/>
                <a:tab pos="3105150" algn="l"/>
                <a:tab pos="3554413" algn="l"/>
                <a:tab pos="4003675" algn="l"/>
                <a:tab pos="4452938" algn="l"/>
                <a:tab pos="4902200" algn="l"/>
                <a:tab pos="5389563" algn="l"/>
                <a:tab pos="5800725" algn="l"/>
                <a:tab pos="6249988" algn="l"/>
                <a:tab pos="6699250" algn="l"/>
                <a:tab pos="7148513" algn="l"/>
                <a:tab pos="7597775" algn="l"/>
                <a:tab pos="8047038" algn="l"/>
                <a:tab pos="8496300" algn="l"/>
                <a:tab pos="8945563" algn="l"/>
                <a:tab pos="9394825" algn="l"/>
                <a:tab pos="9844088" algn="l"/>
                <a:tab pos="10321925" algn="l"/>
                <a:tab pos="10779125" algn="l"/>
                <a:tab pos="10780713" algn="l"/>
              </a:tabLst>
            </a:pPr>
            <a:r>
              <a:rPr lang="el-GR" altLang="el-GR" sz="24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Προσφυγή ενώπιον της ΑΕΠΠ</a:t>
            </a:r>
          </a:p>
          <a:p>
            <a:pPr marL="1085850" lvl="1" indent="-342900" algn="just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tabLst>
                <a:tab pos="0" algn="l"/>
                <a:tab pos="409575" algn="l"/>
                <a:tab pos="858838" algn="l"/>
                <a:tab pos="1308100" algn="l"/>
                <a:tab pos="1757363" algn="l"/>
                <a:tab pos="2206625" algn="l"/>
                <a:tab pos="2655888" algn="l"/>
                <a:tab pos="3105150" algn="l"/>
                <a:tab pos="3554413" algn="l"/>
                <a:tab pos="4003675" algn="l"/>
                <a:tab pos="4452938" algn="l"/>
                <a:tab pos="4902200" algn="l"/>
                <a:tab pos="5389563" algn="l"/>
                <a:tab pos="5800725" algn="l"/>
                <a:tab pos="6249988" algn="l"/>
                <a:tab pos="6699250" algn="l"/>
                <a:tab pos="7148513" algn="l"/>
                <a:tab pos="7597775" algn="l"/>
                <a:tab pos="8047038" algn="l"/>
                <a:tab pos="8496300" algn="l"/>
                <a:tab pos="8945563" algn="l"/>
                <a:tab pos="9394825" algn="l"/>
                <a:tab pos="9844088" algn="l"/>
                <a:tab pos="10321925" algn="l"/>
                <a:tab pos="10779125" algn="l"/>
                <a:tab pos="10780713" algn="l"/>
              </a:tabLst>
            </a:pPr>
            <a:r>
              <a:rPr lang="el-GR" altLang="el-GR" sz="24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Πριν την σύναψη </a:t>
            </a:r>
            <a:r>
              <a:rPr lang="el-GR" altLang="el-GR" sz="2400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της σύμβασης άρθρα </a:t>
            </a:r>
            <a:r>
              <a:rPr lang="el-GR" altLang="el-GR" sz="24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360-367</a:t>
            </a:r>
          </a:p>
          <a:p>
            <a:pPr marL="1085850" lvl="1" indent="-342900" algn="just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tabLst>
                <a:tab pos="0" algn="l"/>
                <a:tab pos="409575" algn="l"/>
                <a:tab pos="858838" algn="l"/>
                <a:tab pos="1308100" algn="l"/>
                <a:tab pos="1757363" algn="l"/>
                <a:tab pos="2206625" algn="l"/>
                <a:tab pos="2655888" algn="l"/>
                <a:tab pos="3105150" algn="l"/>
                <a:tab pos="3554413" algn="l"/>
                <a:tab pos="4003675" algn="l"/>
                <a:tab pos="4452938" algn="l"/>
                <a:tab pos="4902200" algn="l"/>
                <a:tab pos="5389563" algn="l"/>
                <a:tab pos="5800725" algn="l"/>
                <a:tab pos="6249988" algn="l"/>
                <a:tab pos="6699250" algn="l"/>
                <a:tab pos="7148513" algn="l"/>
                <a:tab pos="7597775" algn="l"/>
                <a:tab pos="8047038" algn="l"/>
                <a:tab pos="8496300" algn="l"/>
                <a:tab pos="8945563" algn="l"/>
                <a:tab pos="9394825" algn="l"/>
                <a:tab pos="9844088" algn="l"/>
                <a:tab pos="10321925" algn="l"/>
                <a:tab pos="10779125" algn="l"/>
                <a:tab pos="10780713" algn="l"/>
              </a:tabLst>
            </a:pPr>
            <a:r>
              <a:rPr lang="el-GR" altLang="el-GR" sz="2400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Για την </a:t>
            </a:r>
            <a:r>
              <a:rPr lang="el-GR" altLang="el-GR" sz="24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κήρυξη ακυρότητας σύμβασης </a:t>
            </a:r>
            <a:r>
              <a:rPr lang="el-GR" altLang="el-GR" sz="2400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άρθρα </a:t>
            </a:r>
            <a:r>
              <a:rPr lang="el-GR" altLang="el-GR" sz="24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368-371</a:t>
            </a:r>
          </a:p>
          <a:p>
            <a:pPr algn="just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9575" algn="l"/>
                <a:tab pos="858838" algn="l"/>
                <a:tab pos="1308100" algn="l"/>
                <a:tab pos="1757363" algn="l"/>
                <a:tab pos="2206625" algn="l"/>
                <a:tab pos="2655888" algn="l"/>
                <a:tab pos="3105150" algn="l"/>
                <a:tab pos="3554413" algn="l"/>
                <a:tab pos="4003675" algn="l"/>
                <a:tab pos="4452938" algn="l"/>
                <a:tab pos="4902200" algn="l"/>
                <a:tab pos="5389563" algn="l"/>
                <a:tab pos="5800725" algn="l"/>
                <a:tab pos="6249988" algn="l"/>
                <a:tab pos="6699250" algn="l"/>
                <a:tab pos="7148513" algn="l"/>
                <a:tab pos="7597775" algn="l"/>
                <a:tab pos="8047038" algn="l"/>
                <a:tab pos="8496300" algn="l"/>
                <a:tab pos="8945563" algn="l"/>
                <a:tab pos="9394825" algn="l"/>
                <a:tab pos="9844088" algn="l"/>
                <a:tab pos="10321925" algn="l"/>
                <a:tab pos="10779125" algn="l"/>
                <a:tab pos="10780713" algn="l"/>
              </a:tabLst>
            </a:pPr>
            <a:r>
              <a:rPr lang="el-GR" altLang="el-GR" sz="24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Γ. ΔΙΚΑΣΤΙΚΗ ΠΡΟΣΤΑΣΙΑ ΠΡΙΝ ΤΗΝ ΣΥΝΑΨΗ άρθρα 372-373</a:t>
            </a:r>
          </a:p>
          <a:p>
            <a:pPr algn="just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9575" algn="l"/>
                <a:tab pos="858838" algn="l"/>
                <a:tab pos="1308100" algn="l"/>
                <a:tab pos="1757363" algn="l"/>
                <a:tab pos="2206625" algn="l"/>
                <a:tab pos="2655888" algn="l"/>
                <a:tab pos="3105150" algn="l"/>
                <a:tab pos="3554413" algn="l"/>
                <a:tab pos="4003675" algn="l"/>
                <a:tab pos="4452938" algn="l"/>
                <a:tab pos="4902200" algn="l"/>
                <a:tab pos="5389563" algn="l"/>
                <a:tab pos="5800725" algn="l"/>
                <a:tab pos="6249988" algn="l"/>
                <a:tab pos="6699250" algn="l"/>
                <a:tab pos="7148513" algn="l"/>
                <a:tab pos="7597775" algn="l"/>
                <a:tab pos="8047038" algn="l"/>
                <a:tab pos="8496300" algn="l"/>
                <a:tab pos="8945563" algn="l"/>
                <a:tab pos="9394825" algn="l"/>
                <a:tab pos="9844088" algn="l"/>
                <a:tab pos="10321925" algn="l"/>
                <a:tab pos="10779125" algn="l"/>
                <a:tab pos="10780713" algn="l"/>
              </a:tabLst>
            </a:pPr>
            <a:r>
              <a:rPr lang="el-GR" altLang="el-GR" sz="24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Δ. ΣΥΝΕΡΓΑΣΙΑ </a:t>
            </a:r>
            <a:r>
              <a:rPr lang="el-GR" altLang="el-GR" sz="24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ΤΩΝ ΕΛΛΗΝΙΚΩΝ ΑΡΧΩΝ ΜΕ ΤΗΝ </a:t>
            </a:r>
            <a:r>
              <a:rPr lang="el-GR" altLang="el-GR" sz="24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Ε.Ε. άρθρο 374</a:t>
            </a:r>
          </a:p>
          <a:p>
            <a:pPr algn="just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09575" algn="l"/>
                <a:tab pos="858838" algn="l"/>
                <a:tab pos="1308100" algn="l"/>
                <a:tab pos="1757363" algn="l"/>
                <a:tab pos="2206625" algn="l"/>
                <a:tab pos="2655888" algn="l"/>
                <a:tab pos="3105150" algn="l"/>
                <a:tab pos="3554413" algn="l"/>
                <a:tab pos="4003675" algn="l"/>
                <a:tab pos="4452938" algn="l"/>
                <a:tab pos="4902200" algn="l"/>
                <a:tab pos="5389563" algn="l"/>
                <a:tab pos="5800725" algn="l"/>
                <a:tab pos="6249988" algn="l"/>
                <a:tab pos="6699250" algn="l"/>
                <a:tab pos="7148513" algn="l"/>
                <a:tab pos="7597775" algn="l"/>
                <a:tab pos="8047038" algn="l"/>
                <a:tab pos="8496300" algn="l"/>
                <a:tab pos="8945563" algn="l"/>
                <a:tab pos="9394825" algn="l"/>
                <a:tab pos="9844088" algn="l"/>
                <a:tab pos="10321925" algn="l"/>
                <a:tab pos="10779125" algn="l"/>
                <a:tab pos="10780713" algn="l"/>
              </a:tabLst>
            </a:pPr>
            <a:endParaRPr lang="el-GR" altLang="el-GR" sz="3600" b="1" dirty="0">
              <a:solidFill>
                <a:srgbClr val="000000"/>
              </a:solidFill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962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46800" rIns="0" bIns="46800"/>
          <a:lstStyle/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539646" y="357188"/>
            <a:ext cx="11332563" cy="1262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4" name="Freeform 3"/>
          <p:cNvSpPr>
            <a:spLocks noChangeArrowheads="1"/>
          </p:cNvSpPr>
          <p:nvPr/>
        </p:nvSpPr>
        <p:spPr bwMode="auto">
          <a:xfrm>
            <a:off x="2452688" y="357188"/>
            <a:ext cx="7326312" cy="1143000"/>
          </a:xfrm>
          <a:custGeom>
            <a:avLst/>
            <a:gdLst>
              <a:gd name="T0" fmla="*/ 0 w 7326312"/>
              <a:gd name="T1" fmla="*/ 0 h 1308100"/>
              <a:gd name="T2" fmla="*/ 20353 w 7326312"/>
              <a:gd name="T3" fmla="*/ 0 h 1308100"/>
              <a:gd name="T4" fmla="*/ 20353 w 7326312"/>
              <a:gd name="T5" fmla="*/ 3 h 1308100"/>
              <a:gd name="T6" fmla="*/ 0 w 7326312"/>
              <a:gd name="T7" fmla="*/ 3 h 1308100"/>
              <a:gd name="T8" fmla="*/ 0 w 7326312"/>
              <a:gd name="T9" fmla="*/ 0 h 13081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26312"/>
              <a:gd name="T16" fmla="*/ 0 h 1308100"/>
              <a:gd name="T17" fmla="*/ 7326312 w 7326312"/>
              <a:gd name="T18" fmla="*/ 1308100 h 13081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26312" h="1308100">
                <a:moveTo>
                  <a:pt x="0" y="0"/>
                </a:moveTo>
                <a:lnTo>
                  <a:pt x="20353" y="0"/>
                </a:lnTo>
                <a:lnTo>
                  <a:pt x="20353" y="3636"/>
                </a:lnTo>
                <a:lnTo>
                  <a:pt x="0" y="3636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5" name="Rectangle 4"/>
          <p:cNvSpPr>
            <a:spLocks noChangeArrowheads="1"/>
          </p:cNvSpPr>
          <p:nvPr/>
        </p:nvSpPr>
        <p:spPr bwMode="auto">
          <a:xfrm>
            <a:off x="1881189" y="1714501"/>
            <a:ext cx="842962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15900" indent="-176213" algn="just" defTabSz="449263" fontAlgn="base" hangingPunct="0">
              <a:spcBef>
                <a:spcPct val="0"/>
              </a:spcBef>
              <a:spcAft>
                <a:spcPct val="0"/>
              </a:spcAft>
              <a:buSzPct val="79000"/>
              <a:tabLst>
                <a:tab pos="215900" algn="l"/>
                <a:tab pos="625475" algn="l"/>
                <a:tab pos="1074738" algn="l"/>
                <a:tab pos="1524000" algn="l"/>
                <a:tab pos="1973263" algn="l"/>
                <a:tab pos="2422525" algn="l"/>
                <a:tab pos="2871788" algn="l"/>
                <a:tab pos="3321050" algn="l"/>
                <a:tab pos="3770313" algn="l"/>
                <a:tab pos="4219575" algn="l"/>
                <a:tab pos="4668838" algn="l"/>
                <a:tab pos="5118100" algn="l"/>
                <a:tab pos="5605463" algn="l"/>
                <a:tab pos="6016625" algn="l"/>
                <a:tab pos="6465888" algn="l"/>
                <a:tab pos="6915150" algn="l"/>
                <a:tab pos="7364413" algn="l"/>
                <a:tab pos="7813675" algn="l"/>
                <a:tab pos="8262938" algn="l"/>
                <a:tab pos="8712200" algn="l"/>
                <a:tab pos="9161463" algn="l"/>
                <a:tab pos="9396413" algn="l"/>
                <a:tab pos="9845675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80713" algn="l"/>
              </a:tabLst>
            </a:pPr>
            <a:r>
              <a:rPr lang="el-GR" altLang="el-GR" sz="24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	</a:t>
            </a:r>
          </a:p>
        </p:txBody>
      </p:sp>
      <p:sp>
        <p:nvSpPr>
          <p:cNvPr id="66566" name="Rectangle 5"/>
          <p:cNvSpPr>
            <a:spLocks noChangeArrowheads="1"/>
          </p:cNvSpPr>
          <p:nvPr/>
        </p:nvSpPr>
        <p:spPr bwMode="auto">
          <a:xfrm>
            <a:off x="284813" y="1714500"/>
            <a:ext cx="11782269" cy="45111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64000"/>
              <a:buBlip>
                <a:blip r:embed="rId4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Από 1/3/2022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 προσφυγές σε </a:t>
            </a:r>
            <a:r>
              <a:rPr lang="el-GR" altLang="el-GR" sz="2200" b="1" dirty="0" smtClean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ΕΑΔΗΣΥ (πρώην ΑΕΠΠ)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σε συμβάσεις </a:t>
            </a:r>
            <a:r>
              <a:rPr lang="el-GR" altLang="el-GR" sz="2200" b="1" u="sng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άνω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 του ορίου του άρθρου 118 </a:t>
            </a:r>
          </a:p>
          <a:p>
            <a:pPr marL="742950" lvl="1" indent="-285750" algn="just" defTabSz="449263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64000"/>
              <a:buBlip>
                <a:blip r:embed="rId4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προμήθειες / υπηρεσίες / μελέτες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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30.000 €</a:t>
            </a:r>
          </a:p>
          <a:p>
            <a:pPr marL="742950" lvl="1" indent="-285750" algn="just" defTabSz="449263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64000"/>
              <a:buBlip>
                <a:blip r:embed="rId4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Έργα / κοινωνικές υπηρεσίες </a:t>
            </a:r>
            <a:r>
              <a:rPr lang="el-GR" altLang="el-GR" sz="2200" b="1" dirty="0" err="1">
                <a:latin typeface="Calibri" pitchFamily="34" charset="0"/>
                <a:ea typeface="Microsoft YaHei" pitchFamily="34" charset="-122"/>
                <a:cs typeface="Arial" charset="0"/>
              </a:rPr>
              <a:t>άρ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. 107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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60.000 €</a:t>
            </a:r>
          </a:p>
          <a:p>
            <a:pPr marL="742950" lvl="1" indent="-285750" algn="just" defTabSz="449263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64000"/>
              <a:buBlip>
                <a:blip r:embed="rId4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Συμβάσεις ΤΠΕ κεντρικής διοίκησης (όχι ΟΤΑ) 60.000 €</a:t>
            </a:r>
          </a:p>
          <a:p>
            <a:pPr marL="742950" lvl="1" indent="-285750" algn="just" defTabSz="449263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64000"/>
              <a:buBlip>
                <a:blip r:embed="rId4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Συμβάσεις τεχνικής βοήθειας άρθρου 119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 60.000 € (άρθρο 134 ν. 4782/2021/20216)</a:t>
            </a:r>
            <a:endParaRPr lang="en-US" altLang="el-GR" sz="2200" b="1" dirty="0">
              <a:latin typeface="Calibri" pitchFamily="34" charset="0"/>
              <a:ea typeface="Microsoft YaHei" pitchFamily="34" charset="-122"/>
              <a:cs typeface="Arial" charset="0"/>
              <a:sym typeface="Wingdings" panose="05000000000000000000" pitchFamily="2" charset="2"/>
            </a:endParaRPr>
          </a:p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64000"/>
              <a:buBlip>
                <a:blip r:embed="rId4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2200" b="1" dirty="0">
              <a:solidFill>
                <a:srgbClr val="002060"/>
              </a:solidFill>
              <a:latin typeface="Calibri" pitchFamily="34" charset="0"/>
              <a:ea typeface="Microsoft YaHei" pitchFamily="34" charset="-122"/>
              <a:cs typeface="Arial" charset="0"/>
              <a:sym typeface="Wingdings" panose="05000000000000000000" pitchFamily="2" charset="2"/>
            </a:endParaRPr>
          </a:p>
          <a:p>
            <a:pPr marL="742950" lvl="1" indent="-285750" algn="just" defTabSz="449263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64000"/>
              <a:buBlip>
                <a:blip r:embed="rId4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2200" b="1" dirty="0">
              <a:solidFill>
                <a:srgbClr val="002060"/>
              </a:solidFill>
              <a:latin typeface="Calibri" pitchFamily="34" charset="0"/>
              <a:ea typeface="Microsoft YaHei" pitchFamily="34" charset="-122"/>
              <a:cs typeface="Arial" charset="0"/>
              <a:sym typeface="Wingdings" panose="05000000000000000000" pitchFamily="2" charset="2"/>
            </a:endParaRPr>
          </a:p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64000"/>
              <a:buBlip>
                <a:blip r:embed="rId4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2200" b="1" dirty="0">
              <a:solidFill>
                <a:prstClr val="black"/>
              </a:solidFill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64000"/>
              <a:buBlip>
                <a:blip r:embed="rId4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2200" dirty="0">
              <a:solidFill>
                <a:srgbClr val="FF0000"/>
              </a:solidFill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64000"/>
              <a:buBlip>
                <a:blip r:embed="rId4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2200" dirty="0">
              <a:solidFill>
                <a:srgbClr val="000000"/>
              </a:solidFill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7" name="Rectangle 6"/>
          <p:cNvSpPr>
            <a:spLocks noChangeArrowheads="1"/>
          </p:cNvSpPr>
          <p:nvPr/>
        </p:nvSpPr>
        <p:spPr bwMode="auto">
          <a:xfrm>
            <a:off x="1229193" y="404813"/>
            <a:ext cx="10643017" cy="1079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Πεδίο </a:t>
            </a:r>
            <a:r>
              <a:rPr lang="el-GR" altLang="el-GR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εφαρμογής Βιβλίου </a:t>
            </a:r>
            <a:r>
              <a:rPr lang="en-US" altLang="el-GR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IV</a:t>
            </a:r>
            <a:r>
              <a:rPr lang="el-GR" altLang="el-GR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 </a:t>
            </a:r>
            <a:endParaRPr lang="el-GR" altLang="el-GR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(Άρθρο </a:t>
            </a:r>
            <a:r>
              <a:rPr lang="el-GR" altLang="el-G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345)</a:t>
            </a:r>
            <a:endParaRPr lang="el-GR" altLang="el-GR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8" name="Text Box 7"/>
          <p:cNvSpPr txBox="1">
            <a:spLocks noChangeArrowheads="1"/>
          </p:cNvSpPr>
          <p:nvPr/>
        </p:nvSpPr>
        <p:spPr bwMode="auto">
          <a:xfrm>
            <a:off x="7981951" y="6356350"/>
            <a:ext cx="2024063" cy="331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8E4D46B-D1DD-40FC-93FA-F5403F097912}" type="slidenum">
              <a:rPr lang="el-GR" altLang="el-GR" sz="2000">
                <a:solidFill>
                  <a:srgbClr val="FFFFFF"/>
                </a:solidFill>
                <a:latin typeface="Arial" charset="0"/>
                <a:ea typeface="Microsoft YaHei" pitchFamily="34" charset="-122"/>
                <a:cs typeface="Arial" charset="0"/>
              </a:rPr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35</a:t>
            </a:fld>
            <a:endParaRPr lang="el-GR" altLang="el-GR" sz="2000">
              <a:solidFill>
                <a:srgbClr val="FFFFFF"/>
              </a:solidFill>
              <a:latin typeface="Arial" charset="0"/>
              <a:ea typeface="Microsoft YaHei" pitchFamily="34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3401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46800" rIns="0" bIns="46800"/>
          <a:lstStyle/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1524001" y="357188"/>
            <a:ext cx="8715375" cy="1262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4" name="Freeform 3"/>
          <p:cNvSpPr>
            <a:spLocks noChangeArrowheads="1"/>
          </p:cNvSpPr>
          <p:nvPr/>
        </p:nvSpPr>
        <p:spPr bwMode="auto">
          <a:xfrm>
            <a:off x="2452688" y="357188"/>
            <a:ext cx="7326312" cy="1143000"/>
          </a:xfrm>
          <a:custGeom>
            <a:avLst/>
            <a:gdLst>
              <a:gd name="T0" fmla="*/ 0 w 7326312"/>
              <a:gd name="T1" fmla="*/ 0 h 1308100"/>
              <a:gd name="T2" fmla="*/ 20353 w 7326312"/>
              <a:gd name="T3" fmla="*/ 0 h 1308100"/>
              <a:gd name="T4" fmla="*/ 20353 w 7326312"/>
              <a:gd name="T5" fmla="*/ 3 h 1308100"/>
              <a:gd name="T6" fmla="*/ 0 w 7326312"/>
              <a:gd name="T7" fmla="*/ 3 h 1308100"/>
              <a:gd name="T8" fmla="*/ 0 w 7326312"/>
              <a:gd name="T9" fmla="*/ 0 h 13081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26312"/>
              <a:gd name="T16" fmla="*/ 0 h 1308100"/>
              <a:gd name="T17" fmla="*/ 7326312 w 7326312"/>
              <a:gd name="T18" fmla="*/ 1308100 h 13081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26312" h="1308100">
                <a:moveTo>
                  <a:pt x="0" y="0"/>
                </a:moveTo>
                <a:lnTo>
                  <a:pt x="20353" y="0"/>
                </a:lnTo>
                <a:lnTo>
                  <a:pt x="20353" y="3636"/>
                </a:lnTo>
                <a:lnTo>
                  <a:pt x="0" y="3636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5" name="Rectangle 4"/>
          <p:cNvSpPr>
            <a:spLocks noChangeArrowheads="1"/>
          </p:cNvSpPr>
          <p:nvPr/>
        </p:nvSpPr>
        <p:spPr bwMode="auto">
          <a:xfrm>
            <a:off x="1881189" y="1714501"/>
            <a:ext cx="842962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15900" indent="-176213" algn="just" defTabSz="449263" fontAlgn="base" hangingPunct="0">
              <a:spcBef>
                <a:spcPct val="0"/>
              </a:spcBef>
              <a:spcAft>
                <a:spcPct val="0"/>
              </a:spcAft>
              <a:buSzPct val="79000"/>
              <a:tabLst>
                <a:tab pos="215900" algn="l"/>
                <a:tab pos="625475" algn="l"/>
                <a:tab pos="1074738" algn="l"/>
                <a:tab pos="1524000" algn="l"/>
                <a:tab pos="1973263" algn="l"/>
                <a:tab pos="2422525" algn="l"/>
                <a:tab pos="2871788" algn="l"/>
                <a:tab pos="3321050" algn="l"/>
                <a:tab pos="3770313" algn="l"/>
                <a:tab pos="4219575" algn="l"/>
                <a:tab pos="4668838" algn="l"/>
                <a:tab pos="5118100" algn="l"/>
                <a:tab pos="5605463" algn="l"/>
                <a:tab pos="6016625" algn="l"/>
                <a:tab pos="6465888" algn="l"/>
                <a:tab pos="6915150" algn="l"/>
                <a:tab pos="7364413" algn="l"/>
                <a:tab pos="7813675" algn="l"/>
                <a:tab pos="8262938" algn="l"/>
                <a:tab pos="8712200" algn="l"/>
                <a:tab pos="9161463" algn="l"/>
                <a:tab pos="9396413" algn="l"/>
                <a:tab pos="9845675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80713" algn="l"/>
              </a:tabLst>
            </a:pPr>
            <a:r>
              <a:rPr lang="el-GR" altLang="el-GR" sz="24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	</a:t>
            </a:r>
          </a:p>
        </p:txBody>
      </p:sp>
      <p:sp>
        <p:nvSpPr>
          <p:cNvPr id="66566" name="Rectangle 5"/>
          <p:cNvSpPr>
            <a:spLocks noChangeArrowheads="1"/>
          </p:cNvSpPr>
          <p:nvPr/>
        </p:nvSpPr>
        <p:spPr bwMode="auto">
          <a:xfrm>
            <a:off x="554635" y="1428750"/>
            <a:ext cx="10897849" cy="47727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400" b="1" dirty="0">
                <a:solidFill>
                  <a:srgbClr val="63A537">
                    <a:lumMod val="75000"/>
                  </a:srgbClr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Α. Στάδιο (διοικητικό)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Ποιος </a:t>
            </a:r>
            <a:r>
              <a:rPr lang="en-US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?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Κάθε ενδιαφερόμενος οικονομικός φορέας</a:t>
            </a:r>
          </a:p>
          <a:p>
            <a:pPr marL="742950" lvl="1" indent="-285750" algn="just" defTabSz="449263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64000"/>
              <a:buBlip>
                <a:blip r:embed="rId4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έχει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ή είχε συμφέρον να του ανατεθεί σύμβαση και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έχει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υποστεί ή ενδέχεται να υποστεί ζημία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(έννομο συμφέρον)</a:t>
            </a:r>
          </a:p>
          <a:p>
            <a:pPr marL="800100" lvl="1" indent="-342900" algn="just" defTabSz="449263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64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από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εκτελεστή πράξη ή παράλειψη της αναθέτουσας αρχής </a:t>
            </a:r>
            <a:endParaRPr lang="el-GR" altLang="el-GR" sz="2400" b="1" dirty="0">
              <a:latin typeface="Calibri" pitchFamily="34" charset="0"/>
              <a:ea typeface="Microsoft YaHei" pitchFamily="34" charset="-122"/>
              <a:cs typeface="Arial" charset="0"/>
              <a:sym typeface="Wingdings" panose="05000000000000000000" pitchFamily="2" charset="2"/>
            </a:endParaRPr>
          </a:p>
          <a:p>
            <a:pPr marL="800100" lvl="1" indent="-342900" algn="just" defTabSz="449263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64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Επίκληση      παράβαση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της ευρωπαϊκής ή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εθνικής νομοθεσίας.  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Πώς?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Υ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ποβάλλει 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προδικαστική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προσφυγή   </a:t>
            </a:r>
            <a:r>
              <a:rPr lang="el-GR" altLang="el-GR" sz="2400" b="1" dirty="0" smtClean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 αποτελεί προϋπόθεση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για την προσφυγή στη συνέχεια στο δικαστήριο (</a:t>
            </a:r>
            <a:r>
              <a:rPr lang="el-GR" altLang="el-GR" sz="2400" b="1" dirty="0" err="1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ενδικοφανής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 προσφυγή)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Πού</a:t>
            </a:r>
            <a:r>
              <a:rPr lang="en-US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?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στην </a:t>
            </a:r>
            <a:r>
              <a:rPr lang="el-GR" altLang="el-GR" sz="2400" b="1" dirty="0" smtClean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ΕΑΔΗΣΥ</a:t>
            </a:r>
            <a:endParaRPr lang="el-GR" altLang="el-GR" sz="2400" b="1" dirty="0">
              <a:latin typeface="Calibri" pitchFamily="34" charset="0"/>
              <a:ea typeface="Microsoft YaHei" pitchFamily="34" charset="-122"/>
              <a:cs typeface="Arial" charset="0"/>
              <a:sym typeface="Wingdings" panose="05000000000000000000" pitchFamily="2" charset="2"/>
            </a:endParaRP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Δεν επιτρέπεται η άσκηση άλλης διοικητικής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προσφυγής</a:t>
            </a:r>
            <a:endParaRPr lang="el-GR" altLang="el-GR" sz="2400" b="1" dirty="0">
              <a:latin typeface="Calibri" pitchFamily="34" charset="0"/>
              <a:ea typeface="Microsoft YaHei" pitchFamily="34" charset="-122"/>
              <a:cs typeface="Arial" charset="0"/>
              <a:sym typeface="Wingdings" panose="05000000000000000000" pitchFamily="2" charset="2"/>
            </a:endParaRPr>
          </a:p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64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2400" dirty="0">
              <a:solidFill>
                <a:srgbClr val="000000"/>
              </a:solidFill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7" name="Rectangle 6"/>
          <p:cNvSpPr>
            <a:spLocks noChangeArrowheads="1"/>
          </p:cNvSpPr>
          <p:nvPr/>
        </p:nvSpPr>
        <p:spPr bwMode="auto">
          <a:xfrm>
            <a:off x="554635" y="404813"/>
            <a:ext cx="11242623" cy="1079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Δικαίωμα άσκησης προσφυγής </a:t>
            </a:r>
          </a:p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(Άρθρο 360)</a:t>
            </a:r>
            <a:endParaRPr lang="el-GR" altLang="el-GR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8" name="Text Box 7"/>
          <p:cNvSpPr txBox="1">
            <a:spLocks noChangeArrowheads="1"/>
          </p:cNvSpPr>
          <p:nvPr/>
        </p:nvSpPr>
        <p:spPr bwMode="auto">
          <a:xfrm>
            <a:off x="7981951" y="6356350"/>
            <a:ext cx="2024063" cy="331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8E4D46B-D1DD-40FC-93FA-F5403F097912}" type="slidenum">
              <a:rPr lang="el-GR" altLang="el-GR" sz="2000">
                <a:solidFill>
                  <a:srgbClr val="FFFFFF"/>
                </a:solidFill>
                <a:latin typeface="Arial" charset="0"/>
                <a:ea typeface="Microsoft YaHei" pitchFamily="34" charset="-122"/>
                <a:cs typeface="Arial" charset="0"/>
              </a:rPr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36</a:t>
            </a:fld>
            <a:endParaRPr lang="el-GR" altLang="el-GR" sz="2000">
              <a:solidFill>
                <a:srgbClr val="FFFFFF"/>
              </a:solidFill>
              <a:latin typeface="Arial" charset="0"/>
              <a:ea typeface="Microsoft YaHei" pitchFamily="34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2709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46800" rIns="0" bIns="46800"/>
          <a:lstStyle/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1524001" y="357188"/>
            <a:ext cx="8715375" cy="1262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4" name="Freeform 3"/>
          <p:cNvSpPr>
            <a:spLocks noChangeArrowheads="1"/>
          </p:cNvSpPr>
          <p:nvPr/>
        </p:nvSpPr>
        <p:spPr bwMode="auto">
          <a:xfrm>
            <a:off x="2452688" y="357188"/>
            <a:ext cx="7326312" cy="1143000"/>
          </a:xfrm>
          <a:custGeom>
            <a:avLst/>
            <a:gdLst>
              <a:gd name="T0" fmla="*/ 0 w 7326312"/>
              <a:gd name="T1" fmla="*/ 0 h 1308100"/>
              <a:gd name="T2" fmla="*/ 20353 w 7326312"/>
              <a:gd name="T3" fmla="*/ 0 h 1308100"/>
              <a:gd name="T4" fmla="*/ 20353 w 7326312"/>
              <a:gd name="T5" fmla="*/ 3 h 1308100"/>
              <a:gd name="T6" fmla="*/ 0 w 7326312"/>
              <a:gd name="T7" fmla="*/ 3 h 1308100"/>
              <a:gd name="T8" fmla="*/ 0 w 7326312"/>
              <a:gd name="T9" fmla="*/ 0 h 13081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26312"/>
              <a:gd name="T16" fmla="*/ 0 h 1308100"/>
              <a:gd name="T17" fmla="*/ 7326312 w 7326312"/>
              <a:gd name="T18" fmla="*/ 1308100 h 13081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26312" h="1308100">
                <a:moveTo>
                  <a:pt x="0" y="0"/>
                </a:moveTo>
                <a:lnTo>
                  <a:pt x="20353" y="0"/>
                </a:lnTo>
                <a:lnTo>
                  <a:pt x="20353" y="3636"/>
                </a:lnTo>
                <a:lnTo>
                  <a:pt x="0" y="3636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5" name="Rectangle 4"/>
          <p:cNvSpPr>
            <a:spLocks noChangeArrowheads="1"/>
          </p:cNvSpPr>
          <p:nvPr/>
        </p:nvSpPr>
        <p:spPr bwMode="auto">
          <a:xfrm>
            <a:off x="1881189" y="1714501"/>
            <a:ext cx="842962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15900" indent="-176213" algn="just" defTabSz="449263" fontAlgn="base" hangingPunct="0">
              <a:spcBef>
                <a:spcPct val="0"/>
              </a:spcBef>
              <a:spcAft>
                <a:spcPct val="0"/>
              </a:spcAft>
              <a:buSzPct val="79000"/>
              <a:tabLst>
                <a:tab pos="215900" algn="l"/>
                <a:tab pos="625475" algn="l"/>
                <a:tab pos="1074738" algn="l"/>
                <a:tab pos="1524000" algn="l"/>
                <a:tab pos="1973263" algn="l"/>
                <a:tab pos="2422525" algn="l"/>
                <a:tab pos="2871788" algn="l"/>
                <a:tab pos="3321050" algn="l"/>
                <a:tab pos="3770313" algn="l"/>
                <a:tab pos="4219575" algn="l"/>
                <a:tab pos="4668838" algn="l"/>
                <a:tab pos="5118100" algn="l"/>
                <a:tab pos="5605463" algn="l"/>
                <a:tab pos="6016625" algn="l"/>
                <a:tab pos="6465888" algn="l"/>
                <a:tab pos="6915150" algn="l"/>
                <a:tab pos="7364413" algn="l"/>
                <a:tab pos="7813675" algn="l"/>
                <a:tab pos="8262938" algn="l"/>
                <a:tab pos="8712200" algn="l"/>
                <a:tab pos="9161463" algn="l"/>
                <a:tab pos="9396413" algn="l"/>
                <a:tab pos="9845675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80713" algn="l"/>
              </a:tabLst>
            </a:pPr>
            <a:r>
              <a:rPr lang="el-GR" altLang="el-GR" sz="24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	</a:t>
            </a:r>
          </a:p>
        </p:txBody>
      </p:sp>
      <p:sp>
        <p:nvSpPr>
          <p:cNvPr id="66566" name="Rectangle 5"/>
          <p:cNvSpPr>
            <a:spLocks noChangeArrowheads="1"/>
          </p:cNvSpPr>
          <p:nvPr/>
        </p:nvSpPr>
        <p:spPr bwMode="auto">
          <a:xfrm>
            <a:off x="344774" y="1428750"/>
            <a:ext cx="11332564" cy="39417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solidFill>
                  <a:srgbClr val="63A537">
                    <a:lumMod val="75000"/>
                  </a:srgbClr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Α. Κατά πράξη αναθέτουσας αρχής </a:t>
            </a:r>
          </a:p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(α) 10 ημέρες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από την κοινοποίηση της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πράξης με ηλεκτρονικά μέσα ΕΣΗΔΗΣ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ή</a:t>
            </a:r>
          </a:p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(β) δεκαπέντε (15) ημέρες από την κοινοποίηση της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πράξης αν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χρησιμοποιήθηκαν άλλα μέσα επικοινωνίας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, άλλως,</a:t>
            </a:r>
            <a:endParaRPr lang="el-GR" altLang="el-GR" sz="2200" b="1" dirty="0"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(γ)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(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10) ημέρες από την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πλήρη, πραγματική ή τεκμαιρόμενη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, γνώση της πράξης που βλάπτει τα συμφέροντα του ενδιαφερόμενου οικονομικού φορέα. </a:t>
            </a:r>
            <a:endParaRPr lang="el-GR" altLang="el-GR" sz="2200" b="1" dirty="0"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Ειδικά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για την άσκηση προσφυγής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κατά προκήρυξης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, η πλήρης γνώση αυτής τεκμαίρεται μετά την πάροδο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(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15) ημερών από τη δημοσίευση στο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ΚΗΜΔΗΣ</a:t>
            </a:r>
          </a:p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solidFill>
                  <a:srgbClr val="63A537">
                    <a:lumMod val="75000"/>
                  </a:srgbClr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Β. Κατά παράλειψης της αναθέτουσας αρχής </a:t>
            </a:r>
            <a:endParaRPr lang="el-GR" altLang="el-GR" sz="2200" b="1" dirty="0">
              <a:solidFill>
                <a:srgbClr val="63A537">
                  <a:lumMod val="75000"/>
                </a:srgbClr>
              </a:solidFill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15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ημέρες από την επομένη της συντέλεσης της προσβαλλόμενης παράλειψης</a:t>
            </a:r>
          </a:p>
        </p:txBody>
      </p:sp>
      <p:sp>
        <p:nvSpPr>
          <p:cNvPr id="66567" name="Rectangle 6"/>
          <p:cNvSpPr>
            <a:spLocks noChangeArrowheads="1"/>
          </p:cNvSpPr>
          <p:nvPr/>
        </p:nvSpPr>
        <p:spPr bwMode="auto">
          <a:xfrm>
            <a:off x="509666" y="404813"/>
            <a:ext cx="11332564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Προθεσμία άσκησης της </a:t>
            </a:r>
            <a:r>
              <a:rPr lang="el-GR" altLang="el-GR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προσφυγής (</a:t>
            </a:r>
            <a:r>
              <a:rPr lang="el-GR" altLang="el-G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Άρθρο 361)</a:t>
            </a:r>
            <a:endParaRPr lang="el-GR" altLang="el-GR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8" name="Text Box 7"/>
          <p:cNvSpPr txBox="1">
            <a:spLocks noChangeArrowheads="1"/>
          </p:cNvSpPr>
          <p:nvPr/>
        </p:nvSpPr>
        <p:spPr bwMode="auto">
          <a:xfrm>
            <a:off x="7981951" y="6356350"/>
            <a:ext cx="2024063" cy="331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8E4D46B-D1DD-40FC-93FA-F5403F097912}" type="slidenum">
              <a:rPr lang="el-GR" altLang="el-GR" sz="2000">
                <a:solidFill>
                  <a:srgbClr val="FFFFFF"/>
                </a:solidFill>
                <a:latin typeface="Arial" charset="0"/>
                <a:ea typeface="Microsoft YaHei" pitchFamily="34" charset="-122"/>
                <a:cs typeface="Arial" charset="0"/>
              </a:rPr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37</a:t>
            </a:fld>
            <a:endParaRPr lang="el-GR" altLang="el-GR" sz="2000">
              <a:solidFill>
                <a:srgbClr val="FFFFFF"/>
              </a:solidFill>
              <a:latin typeface="Arial" charset="0"/>
              <a:ea typeface="Microsoft YaHei" pitchFamily="34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002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46800" rIns="0" bIns="46800"/>
          <a:lstStyle/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1524001" y="357188"/>
            <a:ext cx="8715375" cy="1262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4" name="Freeform 3"/>
          <p:cNvSpPr>
            <a:spLocks noChangeArrowheads="1"/>
          </p:cNvSpPr>
          <p:nvPr/>
        </p:nvSpPr>
        <p:spPr bwMode="auto">
          <a:xfrm>
            <a:off x="2452688" y="357188"/>
            <a:ext cx="7326312" cy="1143000"/>
          </a:xfrm>
          <a:custGeom>
            <a:avLst/>
            <a:gdLst>
              <a:gd name="T0" fmla="*/ 0 w 7326312"/>
              <a:gd name="T1" fmla="*/ 0 h 1308100"/>
              <a:gd name="T2" fmla="*/ 20353 w 7326312"/>
              <a:gd name="T3" fmla="*/ 0 h 1308100"/>
              <a:gd name="T4" fmla="*/ 20353 w 7326312"/>
              <a:gd name="T5" fmla="*/ 3 h 1308100"/>
              <a:gd name="T6" fmla="*/ 0 w 7326312"/>
              <a:gd name="T7" fmla="*/ 3 h 1308100"/>
              <a:gd name="T8" fmla="*/ 0 w 7326312"/>
              <a:gd name="T9" fmla="*/ 0 h 13081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26312"/>
              <a:gd name="T16" fmla="*/ 0 h 1308100"/>
              <a:gd name="T17" fmla="*/ 7326312 w 7326312"/>
              <a:gd name="T18" fmla="*/ 1308100 h 13081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26312" h="1308100">
                <a:moveTo>
                  <a:pt x="0" y="0"/>
                </a:moveTo>
                <a:lnTo>
                  <a:pt x="20353" y="0"/>
                </a:lnTo>
                <a:lnTo>
                  <a:pt x="20353" y="3636"/>
                </a:lnTo>
                <a:lnTo>
                  <a:pt x="0" y="3636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5" name="Rectangle 4"/>
          <p:cNvSpPr>
            <a:spLocks noChangeArrowheads="1"/>
          </p:cNvSpPr>
          <p:nvPr/>
        </p:nvSpPr>
        <p:spPr bwMode="auto">
          <a:xfrm>
            <a:off x="1881189" y="1714501"/>
            <a:ext cx="842962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15900" indent="-176213" algn="just" defTabSz="449263" fontAlgn="base" hangingPunct="0">
              <a:spcBef>
                <a:spcPct val="0"/>
              </a:spcBef>
              <a:spcAft>
                <a:spcPct val="0"/>
              </a:spcAft>
              <a:buSzPct val="79000"/>
              <a:tabLst>
                <a:tab pos="215900" algn="l"/>
                <a:tab pos="625475" algn="l"/>
                <a:tab pos="1074738" algn="l"/>
                <a:tab pos="1524000" algn="l"/>
                <a:tab pos="1973263" algn="l"/>
                <a:tab pos="2422525" algn="l"/>
                <a:tab pos="2871788" algn="l"/>
                <a:tab pos="3321050" algn="l"/>
                <a:tab pos="3770313" algn="l"/>
                <a:tab pos="4219575" algn="l"/>
                <a:tab pos="4668838" algn="l"/>
                <a:tab pos="5118100" algn="l"/>
                <a:tab pos="5605463" algn="l"/>
                <a:tab pos="6016625" algn="l"/>
                <a:tab pos="6465888" algn="l"/>
                <a:tab pos="6915150" algn="l"/>
                <a:tab pos="7364413" algn="l"/>
                <a:tab pos="7813675" algn="l"/>
                <a:tab pos="8262938" algn="l"/>
                <a:tab pos="8712200" algn="l"/>
                <a:tab pos="9161463" algn="l"/>
                <a:tab pos="9396413" algn="l"/>
                <a:tab pos="9845675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80713" algn="l"/>
              </a:tabLst>
            </a:pPr>
            <a:r>
              <a:rPr lang="el-GR" altLang="el-GR" sz="24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	</a:t>
            </a:r>
          </a:p>
        </p:txBody>
      </p:sp>
      <p:sp>
        <p:nvSpPr>
          <p:cNvPr id="66566" name="Rectangle 5"/>
          <p:cNvSpPr>
            <a:spLocks noChangeArrowheads="1"/>
          </p:cNvSpPr>
          <p:nvPr/>
        </p:nvSpPr>
        <p:spPr bwMode="auto">
          <a:xfrm>
            <a:off x="359765" y="1619249"/>
            <a:ext cx="11617376" cy="332616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Προσφυγή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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 κατατίθεται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ηλεκτρονικά στον ηλεκτρονικό τόπο του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διαγωνισμού – άρθρο 18 ΚΥΑ ΕΣΗΔΗΣ </a:t>
            </a:r>
            <a:r>
              <a:rPr lang="el-GR" altLang="el-GR" sz="2400" dirty="0">
                <a:latin typeface="Calibri" pitchFamily="34" charset="0"/>
                <a:ea typeface="Microsoft YaHei" pitchFamily="34" charset="-122"/>
                <a:cs typeface="Arial" charset="0"/>
              </a:rPr>
              <a:t>(αν όχι ΕΣΗΔΗΣ </a:t>
            </a:r>
            <a:r>
              <a:rPr lang="el-GR" altLang="el-GR" sz="2400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 </a:t>
            </a:r>
            <a:r>
              <a:rPr lang="el-GR" altLang="el-GR" sz="2400" dirty="0">
                <a:latin typeface="Calibri" pitchFamily="34" charset="0"/>
                <a:ea typeface="Microsoft YaHei" pitchFamily="34" charset="-122"/>
                <a:cs typeface="Arial" charset="0"/>
              </a:rPr>
              <a:t> στην </a:t>
            </a:r>
            <a:r>
              <a:rPr lang="el-GR" altLang="el-GR" sz="2400" dirty="0" smtClean="0">
                <a:latin typeface="Calibri" pitchFamily="34" charset="0"/>
                <a:ea typeface="Microsoft YaHei" pitchFamily="34" charset="-122"/>
                <a:cs typeface="Arial" charset="0"/>
              </a:rPr>
              <a:t>ΕΑΔΗΣΥ)</a:t>
            </a:r>
            <a:endParaRPr lang="el-GR" altLang="el-GR" sz="2400" dirty="0"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Χρήση τυποποιημένου εντύπου </a:t>
            </a:r>
            <a:r>
              <a:rPr lang="el-GR" altLang="el-GR" sz="2400" dirty="0">
                <a:latin typeface="Calibri" pitchFamily="34" charset="0"/>
                <a:ea typeface="Microsoft YaHei" pitchFamily="34" charset="-122"/>
                <a:cs typeface="Arial" charset="0"/>
              </a:rPr>
              <a:t>(άρθρο 8 Παράρτημα Ι </a:t>
            </a:r>
            <a:r>
              <a:rPr lang="el-GR" altLang="el-GR" sz="2400" dirty="0" err="1">
                <a:latin typeface="Calibri" pitchFamily="34" charset="0"/>
                <a:ea typeface="Microsoft YaHei" pitchFamily="34" charset="-122"/>
                <a:cs typeface="Arial" charset="0"/>
              </a:rPr>
              <a:t>πδ</a:t>
            </a:r>
            <a:r>
              <a:rPr lang="el-GR" altLang="el-GR" sz="2400" dirty="0">
                <a:latin typeface="Calibri" pitchFamily="34" charset="0"/>
                <a:ea typeface="Microsoft YaHei" pitchFamily="34" charset="-122"/>
                <a:cs typeface="Arial" charset="0"/>
              </a:rPr>
              <a:t> 39/2017)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Δικαίωμα παρέμβασης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από κάθε ενδιαφερόμενο </a:t>
            </a:r>
            <a:r>
              <a:rPr lang="el-GR" altLang="el-GR" sz="2400" dirty="0">
                <a:latin typeface="Calibri" pitchFamily="34" charset="0"/>
                <a:ea typeface="Microsoft YaHei" pitchFamily="34" charset="-122"/>
                <a:cs typeface="Arial" charset="0"/>
              </a:rPr>
              <a:t>που επηρεάζονται τα συμφέροντά </a:t>
            </a:r>
            <a:r>
              <a:rPr lang="el-GR" altLang="el-GR" sz="2400" dirty="0">
                <a:latin typeface="Calibri" pitchFamily="34" charset="0"/>
                <a:ea typeface="Microsoft YaHei" pitchFamily="34" charset="-122"/>
                <a:cs typeface="Arial" charset="0"/>
              </a:rPr>
              <a:t>του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εντός προθεσμίας 10 ημερών από την κοινοποίηση της προσφυγής σε αυτόν. 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 Δεν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επιτρέπεται η άσκηση προδικαστικής προσφυγής κατά απόφασης της </a:t>
            </a:r>
            <a:r>
              <a:rPr lang="el-GR" altLang="el-GR" sz="2400" b="1" dirty="0" smtClean="0">
                <a:latin typeface="Calibri" pitchFamily="34" charset="0"/>
                <a:ea typeface="Microsoft YaHei" pitchFamily="34" charset="-122"/>
                <a:cs typeface="Arial" charset="0"/>
              </a:rPr>
              <a:t>ΕΑΔΗΣΥ,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η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οποία δέχεται εν </a:t>
            </a:r>
            <a:r>
              <a:rPr lang="el-GR" altLang="el-GR" sz="2400" b="1" dirty="0" err="1">
                <a:latin typeface="Calibri" pitchFamily="34" charset="0"/>
                <a:ea typeface="Microsoft YaHei" pitchFamily="34" charset="-122"/>
                <a:cs typeface="Arial" charset="0"/>
              </a:rPr>
              <a:t>όλω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 ή εν μέρει προσφυγή άλλου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προσώπου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,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εκ νέου στην </a:t>
            </a:r>
            <a:r>
              <a:rPr lang="el-GR" altLang="el-GR" sz="2400" b="1" dirty="0" smtClean="0">
                <a:latin typeface="Calibri" pitchFamily="34" charset="0"/>
                <a:ea typeface="Microsoft YaHei" pitchFamily="34" charset="-122"/>
                <a:cs typeface="Arial" charset="0"/>
              </a:rPr>
              <a:t>ΕΑΔΗΣΥ</a:t>
            </a:r>
            <a:endParaRPr lang="el-GR" altLang="el-GR" sz="2400" b="1" dirty="0"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2200" b="1" dirty="0">
              <a:solidFill>
                <a:srgbClr val="455F51"/>
              </a:solidFill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7" name="Rectangle 6"/>
          <p:cNvSpPr>
            <a:spLocks noChangeArrowheads="1"/>
          </p:cNvSpPr>
          <p:nvPr/>
        </p:nvSpPr>
        <p:spPr bwMode="auto">
          <a:xfrm>
            <a:off x="239843" y="404813"/>
            <a:ext cx="11257613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4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 </a:t>
            </a:r>
            <a:r>
              <a:rPr lang="el-GR" altLang="el-G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Άσκηση προσφυγής - Άσκηση </a:t>
            </a:r>
            <a:r>
              <a:rPr lang="el-GR" altLang="el-GR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παρέμβασης (</a:t>
            </a:r>
            <a:r>
              <a:rPr lang="el-GR" altLang="el-G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Άρθρο 362)</a:t>
            </a:r>
            <a:endParaRPr lang="el-GR" altLang="el-GR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8" name="Text Box 7"/>
          <p:cNvSpPr txBox="1">
            <a:spLocks noChangeArrowheads="1"/>
          </p:cNvSpPr>
          <p:nvPr/>
        </p:nvSpPr>
        <p:spPr bwMode="auto">
          <a:xfrm>
            <a:off x="7981951" y="6356350"/>
            <a:ext cx="2024063" cy="331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8E4D46B-D1DD-40FC-93FA-F5403F097912}" type="slidenum">
              <a:rPr lang="el-GR" altLang="el-GR" sz="2000">
                <a:solidFill>
                  <a:srgbClr val="FFFFFF"/>
                </a:solidFill>
                <a:latin typeface="Arial" charset="0"/>
                <a:ea typeface="Microsoft YaHei" pitchFamily="34" charset="-122"/>
                <a:cs typeface="Arial" charset="0"/>
              </a:rPr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38</a:t>
            </a:fld>
            <a:endParaRPr lang="el-GR" altLang="el-GR" sz="2000">
              <a:solidFill>
                <a:srgbClr val="FFFFFF"/>
              </a:solidFill>
              <a:latin typeface="Arial" charset="0"/>
              <a:ea typeface="Microsoft YaHei" pitchFamily="34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8102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46800" rIns="0" bIns="46800"/>
          <a:lstStyle/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1524001" y="357188"/>
            <a:ext cx="8715375" cy="857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4" name="Freeform 3"/>
          <p:cNvSpPr>
            <a:spLocks noChangeArrowheads="1"/>
          </p:cNvSpPr>
          <p:nvPr/>
        </p:nvSpPr>
        <p:spPr bwMode="auto">
          <a:xfrm>
            <a:off x="2452688" y="357188"/>
            <a:ext cx="7326312" cy="1143000"/>
          </a:xfrm>
          <a:custGeom>
            <a:avLst/>
            <a:gdLst>
              <a:gd name="T0" fmla="*/ 0 w 7326312"/>
              <a:gd name="T1" fmla="*/ 0 h 1308100"/>
              <a:gd name="T2" fmla="*/ 20353 w 7326312"/>
              <a:gd name="T3" fmla="*/ 0 h 1308100"/>
              <a:gd name="T4" fmla="*/ 20353 w 7326312"/>
              <a:gd name="T5" fmla="*/ 3 h 1308100"/>
              <a:gd name="T6" fmla="*/ 0 w 7326312"/>
              <a:gd name="T7" fmla="*/ 3 h 1308100"/>
              <a:gd name="T8" fmla="*/ 0 w 7326312"/>
              <a:gd name="T9" fmla="*/ 0 h 13081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26312"/>
              <a:gd name="T16" fmla="*/ 0 h 1308100"/>
              <a:gd name="T17" fmla="*/ 7326312 w 7326312"/>
              <a:gd name="T18" fmla="*/ 1308100 h 13081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26312" h="1308100">
                <a:moveTo>
                  <a:pt x="0" y="0"/>
                </a:moveTo>
                <a:lnTo>
                  <a:pt x="20353" y="0"/>
                </a:lnTo>
                <a:lnTo>
                  <a:pt x="20353" y="3636"/>
                </a:lnTo>
                <a:lnTo>
                  <a:pt x="0" y="3636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5" name="Rectangle 4"/>
          <p:cNvSpPr>
            <a:spLocks noChangeArrowheads="1"/>
          </p:cNvSpPr>
          <p:nvPr/>
        </p:nvSpPr>
        <p:spPr bwMode="auto">
          <a:xfrm>
            <a:off x="1881189" y="1714501"/>
            <a:ext cx="842962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15900" indent="-176213" algn="just" defTabSz="449263" fontAlgn="base" hangingPunct="0">
              <a:spcBef>
                <a:spcPct val="0"/>
              </a:spcBef>
              <a:spcAft>
                <a:spcPct val="0"/>
              </a:spcAft>
              <a:buSzPct val="79000"/>
              <a:tabLst>
                <a:tab pos="215900" algn="l"/>
                <a:tab pos="625475" algn="l"/>
                <a:tab pos="1074738" algn="l"/>
                <a:tab pos="1524000" algn="l"/>
                <a:tab pos="1973263" algn="l"/>
                <a:tab pos="2422525" algn="l"/>
                <a:tab pos="2871788" algn="l"/>
                <a:tab pos="3321050" algn="l"/>
                <a:tab pos="3770313" algn="l"/>
                <a:tab pos="4219575" algn="l"/>
                <a:tab pos="4668838" algn="l"/>
                <a:tab pos="5118100" algn="l"/>
                <a:tab pos="5605463" algn="l"/>
                <a:tab pos="6016625" algn="l"/>
                <a:tab pos="6465888" algn="l"/>
                <a:tab pos="6915150" algn="l"/>
                <a:tab pos="7364413" algn="l"/>
                <a:tab pos="7813675" algn="l"/>
                <a:tab pos="8262938" algn="l"/>
                <a:tab pos="8712200" algn="l"/>
                <a:tab pos="9161463" algn="l"/>
                <a:tab pos="9396413" algn="l"/>
                <a:tab pos="9845675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80713" algn="l"/>
              </a:tabLst>
            </a:pPr>
            <a:r>
              <a:rPr lang="el-GR" altLang="el-GR" sz="24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	</a:t>
            </a:r>
          </a:p>
        </p:txBody>
      </p:sp>
      <p:sp>
        <p:nvSpPr>
          <p:cNvPr id="66566" name="Rectangle 5"/>
          <p:cNvSpPr>
            <a:spLocks noChangeArrowheads="1"/>
          </p:cNvSpPr>
          <p:nvPr/>
        </p:nvSpPr>
        <p:spPr bwMode="auto">
          <a:xfrm>
            <a:off x="509666" y="1214438"/>
            <a:ext cx="11437495" cy="50343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Κατάθεση </a:t>
            </a:r>
            <a:r>
              <a:rPr lang="el-GR" altLang="el-GR" sz="2200" b="1" dirty="0" err="1">
                <a:latin typeface="Calibri" pitchFamily="34" charset="0"/>
                <a:ea typeface="Microsoft YaHei" pitchFamily="34" charset="-122"/>
                <a:cs typeface="Arial" charset="0"/>
              </a:rPr>
              <a:t>παραβόλου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 υπέρ δημοσίου 0,5% π/υ της σύμβασης - ελάχιστο 600 € ανώτερο 15.000 €. 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Επί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της αξίας του τμήματος ή των τμημάτων της σύμβασης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για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τα οποία ασκείται η προδικαστική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προσφυγή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Καταβάλλεται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κατά την κατάθεση της προδικαστικής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προσφυγής μέσω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της εφαρμογής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της ΓΓΠΣ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Επιστρέφεται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στον προσφεύγοντα:</a:t>
            </a:r>
          </a:p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α) σε περίπτωση ολικής ή μερικής αποδοχής της προσφυγής του,</a:t>
            </a:r>
          </a:p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β) όταν η αναθέτουσα αρχή ανακαλεί την προσβαλλόμενη πράξη ή προβαίνει στην οφειλόμενη ενέργεια πριν από την έκδοση της απόφασης της ΑΕΠΠ επί της προσφυγής,</a:t>
            </a:r>
          </a:p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γ) σε περίπτωση παραίτησης του προσφεύγοντα από την προσφυγή του έως και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(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10) ημέρες από την κατάθεση της προσφυγής</a:t>
            </a:r>
            <a:endParaRPr lang="el-GR" altLang="el-GR" sz="2200" b="1" dirty="0"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2200" b="1" dirty="0">
              <a:solidFill>
                <a:srgbClr val="455F51"/>
              </a:solidFill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7" name="Rectangle 6"/>
          <p:cNvSpPr>
            <a:spLocks noChangeArrowheads="1"/>
          </p:cNvSpPr>
          <p:nvPr/>
        </p:nvSpPr>
        <p:spPr bwMode="auto">
          <a:xfrm>
            <a:off x="2452688" y="404813"/>
            <a:ext cx="7171704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4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 </a:t>
            </a:r>
            <a:r>
              <a:rPr lang="el-GR" altLang="el-GR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Παράβολο (</a:t>
            </a:r>
            <a:r>
              <a:rPr lang="el-GR" altLang="el-G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Άρθρο 363)</a:t>
            </a:r>
            <a:endParaRPr lang="el-GR" altLang="el-GR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8" name="Text Box 7"/>
          <p:cNvSpPr txBox="1">
            <a:spLocks noChangeArrowheads="1"/>
          </p:cNvSpPr>
          <p:nvPr/>
        </p:nvSpPr>
        <p:spPr bwMode="auto">
          <a:xfrm>
            <a:off x="7981951" y="6356350"/>
            <a:ext cx="2024063" cy="331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8E4D46B-D1DD-40FC-93FA-F5403F097912}" type="slidenum">
              <a:rPr lang="el-GR" altLang="el-GR" sz="2000">
                <a:solidFill>
                  <a:srgbClr val="FFFFFF"/>
                </a:solidFill>
                <a:latin typeface="Arial" charset="0"/>
                <a:ea typeface="Microsoft YaHei" pitchFamily="34" charset="-122"/>
                <a:cs typeface="Arial" charset="0"/>
              </a:rPr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39</a:t>
            </a:fld>
            <a:endParaRPr lang="el-GR" altLang="el-GR" sz="2000">
              <a:solidFill>
                <a:srgbClr val="FFFFFF"/>
              </a:solidFill>
              <a:latin typeface="Arial" charset="0"/>
              <a:ea typeface="Microsoft YaHei" pitchFamily="34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3471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494675" y="1347930"/>
            <a:ext cx="11287594" cy="201811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3812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Όταν η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πλέον συμφέρουσα από οικονομική άποψη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προσφορά</a:t>
            </a: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 προσδιορίζεται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βάσει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τιμής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(“χαμηλότερης τιμής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”):</a:t>
            </a:r>
          </a:p>
          <a:p>
            <a:pPr marL="23812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endParaRPr lang="el-GR" sz="2200" b="1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23812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η σύμβαση ανατίθεται στην προσφορά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με την χαμηλότερη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τιμή που κρίθηκε σύμφωνη με τις τεχνικές απαιτήσεις</a:t>
            </a:r>
            <a:endParaRPr lang="el-GR" sz="20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184324" name="Text Box 5"/>
          <p:cNvSpPr txBox="1">
            <a:spLocks noChangeArrowheads="1"/>
          </p:cNvSpPr>
          <p:nvPr/>
        </p:nvSpPr>
        <p:spPr bwMode="auto">
          <a:xfrm>
            <a:off x="1524001" y="188914"/>
            <a:ext cx="8736013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endParaRPr lang="el-GR" altLang="el-GR" sz="32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Κριτήρια </a:t>
            </a:r>
            <a:r>
              <a:rPr lang="el-GR" altLang="el-GR" sz="3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Ανάθεσης: Χαμηλότερη τιμή </a:t>
            </a: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el-GR" altLang="el-GR" sz="32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1353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46800" rIns="0" bIns="46800"/>
          <a:lstStyle/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3476625" y="511970"/>
            <a:ext cx="8715375" cy="1262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4" name="Freeform 3"/>
          <p:cNvSpPr>
            <a:spLocks noChangeArrowheads="1"/>
          </p:cNvSpPr>
          <p:nvPr/>
        </p:nvSpPr>
        <p:spPr bwMode="auto">
          <a:xfrm>
            <a:off x="2452688" y="357188"/>
            <a:ext cx="7326312" cy="1143000"/>
          </a:xfrm>
          <a:custGeom>
            <a:avLst/>
            <a:gdLst>
              <a:gd name="T0" fmla="*/ 0 w 7326312"/>
              <a:gd name="T1" fmla="*/ 0 h 1308100"/>
              <a:gd name="T2" fmla="*/ 20353 w 7326312"/>
              <a:gd name="T3" fmla="*/ 0 h 1308100"/>
              <a:gd name="T4" fmla="*/ 20353 w 7326312"/>
              <a:gd name="T5" fmla="*/ 3 h 1308100"/>
              <a:gd name="T6" fmla="*/ 0 w 7326312"/>
              <a:gd name="T7" fmla="*/ 3 h 1308100"/>
              <a:gd name="T8" fmla="*/ 0 w 7326312"/>
              <a:gd name="T9" fmla="*/ 0 h 13081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26312"/>
              <a:gd name="T16" fmla="*/ 0 h 1308100"/>
              <a:gd name="T17" fmla="*/ 7326312 w 7326312"/>
              <a:gd name="T18" fmla="*/ 1308100 h 13081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26312" h="1308100">
                <a:moveTo>
                  <a:pt x="0" y="0"/>
                </a:moveTo>
                <a:lnTo>
                  <a:pt x="20353" y="0"/>
                </a:lnTo>
                <a:lnTo>
                  <a:pt x="20353" y="3636"/>
                </a:lnTo>
                <a:lnTo>
                  <a:pt x="0" y="3636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5" name="Rectangle 4"/>
          <p:cNvSpPr>
            <a:spLocks noChangeArrowheads="1"/>
          </p:cNvSpPr>
          <p:nvPr/>
        </p:nvSpPr>
        <p:spPr bwMode="auto">
          <a:xfrm>
            <a:off x="1881189" y="1714501"/>
            <a:ext cx="842962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15900" indent="-176213" algn="just" defTabSz="449263" fontAlgn="base" hangingPunct="0">
              <a:spcBef>
                <a:spcPct val="0"/>
              </a:spcBef>
              <a:spcAft>
                <a:spcPct val="0"/>
              </a:spcAft>
              <a:buSzPct val="79000"/>
              <a:tabLst>
                <a:tab pos="215900" algn="l"/>
                <a:tab pos="625475" algn="l"/>
                <a:tab pos="1074738" algn="l"/>
                <a:tab pos="1524000" algn="l"/>
                <a:tab pos="1973263" algn="l"/>
                <a:tab pos="2422525" algn="l"/>
                <a:tab pos="2871788" algn="l"/>
                <a:tab pos="3321050" algn="l"/>
                <a:tab pos="3770313" algn="l"/>
                <a:tab pos="4219575" algn="l"/>
                <a:tab pos="4668838" algn="l"/>
                <a:tab pos="5118100" algn="l"/>
                <a:tab pos="5605463" algn="l"/>
                <a:tab pos="6016625" algn="l"/>
                <a:tab pos="6465888" algn="l"/>
                <a:tab pos="6915150" algn="l"/>
                <a:tab pos="7364413" algn="l"/>
                <a:tab pos="7813675" algn="l"/>
                <a:tab pos="8262938" algn="l"/>
                <a:tab pos="8712200" algn="l"/>
                <a:tab pos="9161463" algn="l"/>
                <a:tab pos="9396413" algn="l"/>
                <a:tab pos="9845675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80713" algn="l"/>
              </a:tabLst>
            </a:pPr>
            <a:r>
              <a:rPr lang="el-GR" altLang="el-GR" sz="24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	</a:t>
            </a:r>
          </a:p>
        </p:txBody>
      </p:sp>
      <p:sp>
        <p:nvSpPr>
          <p:cNvPr id="66566" name="Rectangle 5"/>
          <p:cNvSpPr>
            <a:spLocks noChangeArrowheads="1"/>
          </p:cNvSpPr>
          <p:nvPr/>
        </p:nvSpPr>
        <p:spPr bwMode="auto">
          <a:xfrm>
            <a:off x="329784" y="1500188"/>
            <a:ext cx="11602385" cy="36339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Η</a:t>
            </a:r>
            <a:r>
              <a:rPr lang="el-GR" altLang="el-GR" sz="2200" dirty="0">
                <a:latin typeface="Calibri" pitchFamily="34" charset="0"/>
                <a:ea typeface="Microsoft YaHei" pitchFamily="34" charset="-122"/>
                <a:cs typeface="Arial" charset="0"/>
              </a:rPr>
              <a:t>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προθεσμία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 για την άσκηση της προδικαστικής προσφυγής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και η άσκησή της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κωλύουν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 τη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σύναψη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 της σύμβασης επί ποινή ακυρότητας</a:t>
            </a:r>
            <a:r>
              <a:rPr lang="el-GR" altLang="el-GR" sz="2200" dirty="0">
                <a:latin typeface="Calibri" pitchFamily="34" charset="0"/>
                <a:ea typeface="Microsoft YaHei" pitchFamily="34" charset="-122"/>
                <a:cs typeface="Arial" charset="0"/>
              </a:rPr>
              <a:t>. </a:t>
            </a:r>
            <a:endParaRPr lang="el-GR" altLang="el-GR" sz="2200" dirty="0"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dirty="0">
                <a:latin typeface="Calibri" pitchFamily="34" charset="0"/>
                <a:ea typeface="Microsoft YaHei" pitchFamily="34" charset="-122"/>
                <a:cs typeface="Arial" charset="0"/>
              </a:rPr>
              <a:t> </a:t>
            </a:r>
            <a:r>
              <a:rPr lang="el-GR" altLang="el-GR" sz="2200" dirty="0">
                <a:latin typeface="Calibri" pitchFamily="34" charset="0"/>
                <a:ea typeface="Microsoft YaHei" pitchFamily="34" charset="-122"/>
                <a:cs typeface="Arial" charset="0"/>
              </a:rPr>
              <a:t>Η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άσκησή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της </a:t>
            </a:r>
            <a:r>
              <a:rPr lang="el-GR" altLang="el-GR" sz="2200" b="1" u="sng" dirty="0">
                <a:latin typeface="Calibri" pitchFamily="34" charset="0"/>
                <a:ea typeface="Microsoft YaHei" pitchFamily="34" charset="-122"/>
                <a:cs typeface="Arial" charset="0"/>
              </a:rPr>
              <a:t>δεν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κωλύει την </a:t>
            </a:r>
            <a:r>
              <a:rPr lang="el-GR" altLang="el-GR" sz="2200" b="1" u="sng" dirty="0">
                <a:latin typeface="Calibri" pitchFamily="34" charset="0"/>
                <a:ea typeface="Microsoft YaHei" pitchFamily="34" charset="-122"/>
                <a:cs typeface="Arial" charset="0"/>
              </a:rPr>
              <a:t>πρόοδο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 της διαγωνιστικής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διαδικασίας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Δεν εφαρμόζεται το ανασταλτικό αποτέλεσμα </a:t>
            </a:r>
          </a:p>
          <a:p>
            <a:pPr marL="1085850" lvl="1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dirty="0">
                <a:latin typeface="Calibri" pitchFamily="34" charset="0"/>
                <a:ea typeface="Microsoft YaHei" pitchFamily="34" charset="-122"/>
                <a:cs typeface="Arial" charset="0"/>
              </a:rPr>
              <a:t>α)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όταν δεν απαιτείται προηγούμενη δημοσίευση της προκήρυξης</a:t>
            </a:r>
            <a:r>
              <a:rPr lang="el-GR" altLang="el-GR" sz="2200" dirty="0">
                <a:latin typeface="Calibri" pitchFamily="34" charset="0"/>
                <a:ea typeface="Microsoft YaHei" pitchFamily="34" charset="-122"/>
                <a:cs typeface="Arial" charset="0"/>
              </a:rPr>
              <a:t>,</a:t>
            </a:r>
          </a:p>
          <a:p>
            <a:pPr marL="1085850" lvl="1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dirty="0">
                <a:latin typeface="Calibri" pitchFamily="34" charset="0"/>
                <a:ea typeface="Microsoft YaHei" pitchFamily="34" charset="-122"/>
                <a:cs typeface="Arial" charset="0"/>
              </a:rPr>
              <a:t>β)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αν υποβλήθηκε μόνο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(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1) προσφορά </a:t>
            </a:r>
            <a:r>
              <a:rPr lang="el-GR" altLang="el-GR" sz="2200" dirty="0">
                <a:latin typeface="Calibri" pitchFamily="34" charset="0"/>
                <a:ea typeface="Microsoft YaHei" pitchFamily="34" charset="-122"/>
                <a:cs typeface="Arial" charset="0"/>
              </a:rPr>
              <a:t>και δεν υπάρχουν ενδιαφερόμενοι υποψήφιοι και</a:t>
            </a:r>
          </a:p>
          <a:p>
            <a:pPr marL="1085850" lvl="1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dirty="0">
                <a:latin typeface="Calibri" pitchFamily="34" charset="0"/>
                <a:ea typeface="Microsoft YaHei" pitchFamily="34" charset="-122"/>
                <a:cs typeface="Arial" charset="0"/>
              </a:rPr>
              <a:t>γ) εφόσον πρόκειται για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εκτελεστική σύμβαση συμφωνίας - πλαίσιο </a:t>
            </a:r>
            <a:r>
              <a:rPr lang="el-GR" altLang="el-GR" sz="2200" dirty="0">
                <a:latin typeface="Calibri" pitchFamily="34" charset="0"/>
                <a:ea typeface="Microsoft YaHei" pitchFamily="34" charset="-122"/>
                <a:cs typeface="Arial" charset="0"/>
              </a:rPr>
              <a:t>ή </a:t>
            </a:r>
            <a:r>
              <a:rPr lang="el-GR" altLang="el-GR" sz="2200" dirty="0">
                <a:latin typeface="Calibri" pitchFamily="34" charset="0"/>
                <a:ea typeface="Microsoft YaHei" pitchFamily="34" charset="-122"/>
                <a:cs typeface="Arial" charset="0"/>
              </a:rPr>
              <a:t>για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σύμβαση που συνάπτεται στο πλαίσιο Δυναμικού Συστήματος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Αγορών</a:t>
            </a:r>
            <a:r>
              <a:rPr lang="el-GR" altLang="el-GR" sz="2400" dirty="0">
                <a:solidFill>
                  <a:srgbClr val="455F51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.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2200" b="1" dirty="0">
              <a:solidFill>
                <a:srgbClr val="455F51"/>
              </a:solidFill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7" name="Rectangle 6"/>
          <p:cNvSpPr>
            <a:spLocks noChangeArrowheads="1"/>
          </p:cNvSpPr>
          <p:nvPr/>
        </p:nvSpPr>
        <p:spPr bwMode="auto">
          <a:xfrm>
            <a:off x="329784" y="404813"/>
            <a:ext cx="9294608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4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 </a:t>
            </a:r>
            <a:r>
              <a:rPr lang="el-GR" altLang="el-G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Ανασταλτικό </a:t>
            </a:r>
            <a:r>
              <a:rPr lang="el-GR" altLang="el-GR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αποτέλεσμα (</a:t>
            </a:r>
            <a:r>
              <a:rPr lang="el-GR" altLang="el-G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Άρθρο 364)</a:t>
            </a:r>
            <a:endParaRPr lang="el-GR" altLang="el-GR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8" name="Text Box 7"/>
          <p:cNvSpPr txBox="1">
            <a:spLocks noChangeArrowheads="1"/>
          </p:cNvSpPr>
          <p:nvPr/>
        </p:nvSpPr>
        <p:spPr bwMode="auto">
          <a:xfrm>
            <a:off x="7981951" y="6356350"/>
            <a:ext cx="2024063" cy="331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8E4D46B-D1DD-40FC-93FA-F5403F097912}" type="slidenum">
              <a:rPr lang="el-GR" altLang="el-GR" sz="2000">
                <a:solidFill>
                  <a:srgbClr val="FFFFFF"/>
                </a:solidFill>
                <a:latin typeface="Arial" charset="0"/>
                <a:ea typeface="Microsoft YaHei" pitchFamily="34" charset="-122"/>
                <a:cs typeface="Arial" charset="0"/>
              </a:rPr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40</a:t>
            </a:fld>
            <a:endParaRPr lang="el-GR" altLang="el-GR" sz="2000">
              <a:solidFill>
                <a:srgbClr val="FFFFFF"/>
              </a:solidFill>
              <a:latin typeface="Arial" charset="0"/>
              <a:ea typeface="Microsoft YaHei" pitchFamily="34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7158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46800" rIns="0" bIns="46800"/>
          <a:lstStyle/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1524001" y="357188"/>
            <a:ext cx="8715375" cy="1262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4" name="Freeform 3"/>
          <p:cNvSpPr>
            <a:spLocks noChangeArrowheads="1"/>
          </p:cNvSpPr>
          <p:nvPr/>
        </p:nvSpPr>
        <p:spPr bwMode="auto">
          <a:xfrm>
            <a:off x="2452688" y="357188"/>
            <a:ext cx="7326312" cy="1143000"/>
          </a:xfrm>
          <a:custGeom>
            <a:avLst/>
            <a:gdLst>
              <a:gd name="T0" fmla="*/ 0 w 7326312"/>
              <a:gd name="T1" fmla="*/ 0 h 1308100"/>
              <a:gd name="T2" fmla="*/ 20353 w 7326312"/>
              <a:gd name="T3" fmla="*/ 0 h 1308100"/>
              <a:gd name="T4" fmla="*/ 20353 w 7326312"/>
              <a:gd name="T5" fmla="*/ 3 h 1308100"/>
              <a:gd name="T6" fmla="*/ 0 w 7326312"/>
              <a:gd name="T7" fmla="*/ 3 h 1308100"/>
              <a:gd name="T8" fmla="*/ 0 w 7326312"/>
              <a:gd name="T9" fmla="*/ 0 h 13081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26312"/>
              <a:gd name="T16" fmla="*/ 0 h 1308100"/>
              <a:gd name="T17" fmla="*/ 7326312 w 7326312"/>
              <a:gd name="T18" fmla="*/ 1308100 h 13081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26312" h="1308100">
                <a:moveTo>
                  <a:pt x="0" y="0"/>
                </a:moveTo>
                <a:lnTo>
                  <a:pt x="20353" y="0"/>
                </a:lnTo>
                <a:lnTo>
                  <a:pt x="20353" y="3636"/>
                </a:lnTo>
                <a:lnTo>
                  <a:pt x="0" y="3636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5" name="Rectangle 4"/>
          <p:cNvSpPr>
            <a:spLocks noChangeArrowheads="1"/>
          </p:cNvSpPr>
          <p:nvPr/>
        </p:nvSpPr>
        <p:spPr bwMode="auto">
          <a:xfrm>
            <a:off x="1881189" y="1714501"/>
            <a:ext cx="842962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15900" indent="-176213" algn="just" defTabSz="449263" fontAlgn="base" hangingPunct="0">
              <a:spcBef>
                <a:spcPct val="0"/>
              </a:spcBef>
              <a:spcAft>
                <a:spcPct val="0"/>
              </a:spcAft>
              <a:buSzPct val="79000"/>
              <a:tabLst>
                <a:tab pos="215900" algn="l"/>
                <a:tab pos="625475" algn="l"/>
                <a:tab pos="1074738" algn="l"/>
                <a:tab pos="1524000" algn="l"/>
                <a:tab pos="1973263" algn="l"/>
                <a:tab pos="2422525" algn="l"/>
                <a:tab pos="2871788" algn="l"/>
                <a:tab pos="3321050" algn="l"/>
                <a:tab pos="3770313" algn="l"/>
                <a:tab pos="4219575" algn="l"/>
                <a:tab pos="4668838" algn="l"/>
                <a:tab pos="5118100" algn="l"/>
                <a:tab pos="5605463" algn="l"/>
                <a:tab pos="6016625" algn="l"/>
                <a:tab pos="6465888" algn="l"/>
                <a:tab pos="6915150" algn="l"/>
                <a:tab pos="7364413" algn="l"/>
                <a:tab pos="7813675" algn="l"/>
                <a:tab pos="8262938" algn="l"/>
                <a:tab pos="8712200" algn="l"/>
                <a:tab pos="9161463" algn="l"/>
                <a:tab pos="9396413" algn="l"/>
                <a:tab pos="9845675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80713" algn="l"/>
              </a:tabLst>
            </a:pPr>
            <a:r>
              <a:rPr lang="el-GR" altLang="el-GR" sz="24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	</a:t>
            </a:r>
          </a:p>
        </p:txBody>
      </p:sp>
      <p:sp>
        <p:nvSpPr>
          <p:cNvPr id="66566" name="Rectangle 5"/>
          <p:cNvSpPr>
            <a:spLocks noChangeArrowheads="1"/>
          </p:cNvSpPr>
          <p:nvPr/>
        </p:nvSpPr>
        <p:spPr bwMode="auto">
          <a:xfrm>
            <a:off x="404735" y="1500188"/>
            <a:ext cx="11197652" cy="49573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Αναθέτουσα αρχή (Κατάθεση προσφυγής μέσω ΕΣΗΔΗΣ)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u="sng" dirty="0">
                <a:latin typeface="Calibri" pitchFamily="34" charset="0"/>
                <a:ea typeface="Microsoft YaHei" pitchFamily="34" charset="-122"/>
                <a:cs typeface="Arial" charset="0"/>
              </a:rPr>
              <a:t>Ειδοποιεί </a:t>
            </a:r>
            <a:r>
              <a:rPr lang="el-GR" altLang="el-GR" sz="2200" b="1" u="sng" dirty="0">
                <a:latin typeface="Calibri" pitchFamily="34" charset="0"/>
                <a:ea typeface="Microsoft YaHei" pitchFamily="34" charset="-122"/>
                <a:cs typeface="Arial" charset="0"/>
              </a:rPr>
              <a:t>την </a:t>
            </a:r>
            <a:r>
              <a:rPr lang="el-GR" altLang="el-GR" sz="2200" b="1" u="sng" dirty="0" smtClean="0">
                <a:latin typeface="Calibri" pitchFamily="34" charset="0"/>
                <a:ea typeface="Microsoft YaHei" pitchFamily="34" charset="-122"/>
                <a:cs typeface="Arial" charset="0"/>
              </a:rPr>
              <a:t>ΕΑΔΗΣΥ </a:t>
            </a:r>
            <a:r>
              <a:rPr lang="el-GR" altLang="el-GR" sz="2200" b="1" u="sng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 </a:t>
            </a:r>
            <a:r>
              <a:rPr lang="el-GR" altLang="el-GR" sz="2200" b="1" u="sng" dirty="0">
                <a:latin typeface="Calibri" pitchFamily="34" charset="0"/>
                <a:ea typeface="Microsoft YaHei" pitchFamily="34" charset="-122"/>
                <a:cs typeface="Arial" charset="0"/>
              </a:rPr>
              <a:t>το </a:t>
            </a:r>
            <a:r>
              <a:rPr lang="el-GR" altLang="el-GR" sz="2200" b="1" u="sng" dirty="0">
                <a:latin typeface="Calibri" pitchFamily="34" charset="0"/>
                <a:ea typeface="Microsoft YaHei" pitchFamily="34" charset="-122"/>
                <a:cs typeface="Arial" charset="0"/>
              </a:rPr>
              <a:t>αργότερο την επόμενη της κατάθεσης εργάσιμη </a:t>
            </a:r>
            <a:r>
              <a:rPr lang="el-GR" altLang="el-GR" sz="2200" b="1" u="sng" dirty="0">
                <a:latin typeface="Calibri" pitchFamily="34" charset="0"/>
                <a:ea typeface="Microsoft YaHei" pitchFamily="34" charset="-122"/>
                <a:cs typeface="Arial" charset="0"/>
              </a:rPr>
              <a:t>ημέρα</a:t>
            </a:r>
            <a:r>
              <a:rPr lang="el-GR" altLang="el-GR" sz="2200" u="sng" dirty="0">
                <a:latin typeface="Calibri" pitchFamily="34" charset="0"/>
                <a:ea typeface="Microsoft YaHei" pitchFamily="34" charset="-122"/>
                <a:cs typeface="Arial" charset="0"/>
              </a:rPr>
              <a:t>, </a:t>
            </a:r>
            <a:r>
              <a:rPr lang="el-GR" altLang="el-GR" sz="2200" dirty="0">
                <a:latin typeface="Calibri" pitchFamily="34" charset="0"/>
                <a:ea typeface="Microsoft YaHei" pitchFamily="34" charset="-122"/>
                <a:cs typeface="Arial" charset="0"/>
              </a:rPr>
              <a:t>για την </a:t>
            </a:r>
            <a:r>
              <a:rPr lang="el-GR" altLang="el-GR" sz="2200" dirty="0">
                <a:latin typeface="Calibri" pitchFamily="34" charset="0"/>
                <a:ea typeface="Microsoft YaHei" pitchFamily="34" charset="-122"/>
                <a:cs typeface="Arial" charset="0"/>
              </a:rPr>
              <a:t>κατάθεση της προσφυγής και της παραχωρεί δικαίωμα πρόσβασης </a:t>
            </a:r>
            <a:r>
              <a:rPr lang="el-GR" altLang="el-GR" sz="2200" dirty="0">
                <a:latin typeface="Calibri" pitchFamily="34" charset="0"/>
                <a:ea typeface="Microsoft YaHei" pitchFamily="34" charset="-122"/>
                <a:cs typeface="Arial" charset="0"/>
              </a:rPr>
              <a:t>στα στοιχεία του διαγωνισμού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 (άρθρο 9 παρ.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1 Κανονισμού ΑΕΠΠ – </a:t>
            </a:r>
            <a:r>
              <a:rPr lang="el-GR" altLang="el-GR" sz="2200" b="1" dirty="0" err="1">
                <a:latin typeface="Calibri" pitchFamily="34" charset="0"/>
                <a:ea typeface="Microsoft YaHei" pitchFamily="34" charset="-122"/>
                <a:cs typeface="Arial" charset="0"/>
              </a:rPr>
              <a:t>πδ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 39/2017)</a:t>
            </a:r>
            <a:endParaRPr lang="el-GR" altLang="el-GR" sz="2200" b="1" dirty="0"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u="sng" dirty="0">
                <a:latin typeface="Calibri" pitchFamily="34" charset="0"/>
                <a:ea typeface="Microsoft YaHei" pitchFamily="34" charset="-122"/>
                <a:cs typeface="Arial" charset="0"/>
              </a:rPr>
              <a:t>Κοινοποιεί </a:t>
            </a:r>
            <a:r>
              <a:rPr lang="el-GR" altLang="el-GR" sz="2200" u="sng" dirty="0">
                <a:latin typeface="Calibri" pitchFamily="34" charset="0"/>
                <a:ea typeface="Microsoft YaHei" pitchFamily="34" charset="-122"/>
                <a:cs typeface="Arial" charset="0"/>
              </a:rPr>
              <a:t>την </a:t>
            </a:r>
            <a:r>
              <a:rPr lang="el-GR" altLang="el-GR" sz="2200" b="1" u="sng" dirty="0">
                <a:latin typeface="Calibri" pitchFamily="34" charset="0"/>
                <a:ea typeface="Microsoft YaHei" pitchFamily="34" charset="-122"/>
                <a:cs typeface="Arial" charset="0"/>
              </a:rPr>
              <a:t>προσφυγή</a:t>
            </a:r>
            <a:r>
              <a:rPr lang="el-GR" altLang="el-GR" sz="2200" u="sng" dirty="0">
                <a:latin typeface="Calibri" pitchFamily="34" charset="0"/>
                <a:ea typeface="Microsoft YaHei" pitchFamily="34" charset="-122"/>
                <a:cs typeface="Arial" charset="0"/>
              </a:rPr>
              <a:t> </a:t>
            </a:r>
            <a:r>
              <a:rPr lang="el-GR" altLang="el-GR" sz="2200" u="sng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 </a:t>
            </a:r>
            <a:r>
              <a:rPr lang="el-GR" altLang="el-GR" sz="2200" b="1" u="sng" dirty="0">
                <a:latin typeface="Calibri" pitchFamily="34" charset="0"/>
                <a:ea typeface="Microsoft YaHei" pitchFamily="34" charset="-122"/>
                <a:cs typeface="Arial" charset="0"/>
              </a:rPr>
              <a:t>το </a:t>
            </a:r>
            <a:r>
              <a:rPr lang="el-GR" altLang="el-GR" sz="2200" b="1" u="sng" dirty="0">
                <a:latin typeface="Calibri" pitchFamily="34" charset="0"/>
                <a:ea typeface="Microsoft YaHei" pitchFamily="34" charset="-122"/>
                <a:cs typeface="Arial" charset="0"/>
              </a:rPr>
              <a:t>αργότερο έως την επομένη εργάσιμη ημέρα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 </a:t>
            </a:r>
            <a:r>
              <a:rPr lang="el-GR" altLang="el-GR" sz="2200" dirty="0">
                <a:latin typeface="Calibri" pitchFamily="34" charset="0"/>
                <a:ea typeface="Microsoft YaHei" pitchFamily="34" charset="-122"/>
                <a:cs typeface="Arial" charset="0"/>
              </a:rPr>
              <a:t>από την κατάθεσή της </a:t>
            </a:r>
            <a:r>
              <a:rPr lang="el-GR" altLang="el-GR" sz="2200" b="1" u="sng" dirty="0">
                <a:latin typeface="Calibri" pitchFamily="34" charset="0"/>
                <a:ea typeface="Microsoft YaHei" pitchFamily="34" charset="-122"/>
                <a:cs typeface="Arial" charset="0"/>
              </a:rPr>
              <a:t>σε κάθε ενδιαφερόμενο </a:t>
            </a:r>
            <a:r>
              <a:rPr lang="el-GR" altLang="el-GR" sz="2200" b="1" u="sng" dirty="0">
                <a:latin typeface="Calibri" pitchFamily="34" charset="0"/>
                <a:ea typeface="Microsoft YaHei" pitchFamily="34" charset="-122"/>
                <a:cs typeface="Arial" charset="0"/>
              </a:rPr>
              <a:t>τρίτο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u="sng" dirty="0">
                <a:latin typeface="Calibri" pitchFamily="34" charset="0"/>
                <a:ea typeface="Microsoft YaHei" pitchFamily="34" charset="-122"/>
                <a:cs typeface="Arial" charset="0"/>
              </a:rPr>
              <a:t>Διαβιβάζει στην </a:t>
            </a:r>
            <a:r>
              <a:rPr lang="el-GR" altLang="el-GR" sz="2200" b="1" u="sng" dirty="0" smtClean="0">
                <a:latin typeface="Calibri" pitchFamily="34" charset="0"/>
                <a:ea typeface="Microsoft YaHei" pitchFamily="34" charset="-122"/>
                <a:cs typeface="Arial" charset="0"/>
              </a:rPr>
              <a:t>ΕΑΔΗΣΥ </a:t>
            </a:r>
            <a:r>
              <a:rPr lang="el-GR" altLang="el-GR" sz="2200" dirty="0">
                <a:latin typeface="Calibri" pitchFamily="34" charset="0"/>
                <a:ea typeface="Microsoft YaHei" pitchFamily="34" charset="-122"/>
                <a:cs typeface="Arial" charset="0"/>
              </a:rPr>
              <a:t>τον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πλήρη φάκελο </a:t>
            </a:r>
            <a:r>
              <a:rPr lang="el-GR" altLang="el-GR" sz="2200" dirty="0">
                <a:latin typeface="Calibri" pitchFamily="34" charset="0"/>
                <a:ea typeface="Microsoft YaHei" pitchFamily="34" charset="-122"/>
                <a:cs typeface="Arial" charset="0"/>
              </a:rPr>
              <a:t>της υπόθεσης, τα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αποδεικτικά κοινοποίησης</a:t>
            </a:r>
            <a:r>
              <a:rPr lang="el-GR" altLang="el-GR" sz="2200" dirty="0">
                <a:latin typeface="Calibri" pitchFamily="34" charset="0"/>
                <a:ea typeface="Microsoft YaHei" pitchFamily="34" charset="-122"/>
                <a:cs typeface="Arial" charset="0"/>
              </a:rPr>
              <a:t> </a:t>
            </a:r>
            <a:r>
              <a:rPr lang="el-GR" altLang="el-GR" sz="2200" dirty="0">
                <a:latin typeface="Calibri" pitchFamily="34" charset="0"/>
                <a:ea typeface="Microsoft YaHei" pitchFamily="34" charset="-122"/>
                <a:cs typeface="Arial" charset="0"/>
              </a:rPr>
              <a:t>στους </a:t>
            </a:r>
            <a:r>
              <a:rPr lang="el-GR" altLang="el-GR" sz="2200" dirty="0">
                <a:latin typeface="Calibri" pitchFamily="34" charset="0"/>
                <a:ea typeface="Microsoft YaHei" pitchFamily="34" charset="-122"/>
                <a:cs typeface="Arial" charset="0"/>
              </a:rPr>
              <a:t>ενδιαφερόμενους τρίτους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και τις απόψεις της </a:t>
            </a:r>
            <a:r>
              <a:rPr lang="el-GR" altLang="el-GR" sz="2200" dirty="0">
                <a:latin typeface="Calibri" pitchFamily="34" charset="0"/>
                <a:ea typeface="Microsoft YaHei" pitchFamily="34" charset="-122"/>
                <a:cs typeface="Arial" charset="0"/>
              </a:rPr>
              <a:t>επί της </a:t>
            </a:r>
            <a:r>
              <a:rPr lang="el-GR" altLang="el-GR" sz="2200" dirty="0">
                <a:latin typeface="Calibri" pitchFamily="34" charset="0"/>
                <a:ea typeface="Microsoft YaHei" pitchFamily="34" charset="-122"/>
                <a:cs typeface="Arial" charset="0"/>
              </a:rPr>
              <a:t>προσφυγής </a:t>
            </a:r>
            <a:r>
              <a:rPr lang="el-GR" altLang="el-GR" sz="2200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 </a:t>
            </a:r>
            <a:r>
              <a:rPr lang="el-GR" altLang="el-GR" sz="2200" b="1" u="sng" dirty="0">
                <a:latin typeface="Calibri" pitchFamily="34" charset="0"/>
                <a:ea typeface="Microsoft YaHei" pitchFamily="34" charset="-122"/>
                <a:cs typeface="Arial" charset="0"/>
              </a:rPr>
              <a:t>το </a:t>
            </a:r>
            <a:r>
              <a:rPr lang="el-GR" altLang="el-GR" sz="2200" b="1" u="sng" dirty="0">
                <a:latin typeface="Calibri" pitchFamily="34" charset="0"/>
                <a:ea typeface="Microsoft YaHei" pitchFamily="34" charset="-122"/>
                <a:cs typeface="Arial" charset="0"/>
              </a:rPr>
              <a:t>αργότερο εντός (15) ημερών </a:t>
            </a:r>
            <a:r>
              <a:rPr lang="el-GR" altLang="el-GR" sz="2200" dirty="0">
                <a:latin typeface="Calibri" pitchFamily="34" charset="0"/>
                <a:ea typeface="Microsoft YaHei" pitchFamily="34" charset="-122"/>
                <a:cs typeface="Arial" charset="0"/>
              </a:rPr>
              <a:t>από την ημέρα κατάθεσης, </a:t>
            </a:r>
            <a:endParaRPr lang="el-GR" altLang="el-GR" sz="2200" dirty="0"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u="sng" dirty="0">
                <a:latin typeface="Calibri" pitchFamily="34" charset="0"/>
                <a:ea typeface="Microsoft YaHei" pitchFamily="34" charset="-122"/>
                <a:cs typeface="Arial" charset="0"/>
              </a:rPr>
              <a:t>Κοινοποιεί σε όλα τα μέρη τις απόψεις της, τις παρεμβάσεις και τα σχετικά έγγραφα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 </a:t>
            </a:r>
            <a:r>
              <a:rPr lang="el-GR" altLang="el-GR" sz="2200" b="1" u="sng" dirty="0">
                <a:latin typeface="Calibri" pitchFamily="34" charset="0"/>
                <a:ea typeface="Microsoft YaHei" pitchFamily="34" charset="-122"/>
                <a:cs typeface="Arial" charset="0"/>
              </a:rPr>
              <a:t>το </a:t>
            </a:r>
            <a:r>
              <a:rPr lang="el-GR" altLang="el-GR" sz="2200" b="1" u="sng" dirty="0">
                <a:latin typeface="Calibri" pitchFamily="34" charset="0"/>
                <a:ea typeface="Microsoft YaHei" pitchFamily="34" charset="-122"/>
                <a:cs typeface="Arial" charset="0"/>
              </a:rPr>
              <a:t>αργότερο έως την επομένη εργάσιμη ημέρα από την κατάθεσή </a:t>
            </a:r>
            <a:r>
              <a:rPr lang="el-GR" altLang="el-GR" sz="2200" b="1" u="sng" dirty="0">
                <a:latin typeface="Calibri" pitchFamily="34" charset="0"/>
                <a:ea typeface="Microsoft YaHei" pitchFamily="34" charset="-122"/>
                <a:cs typeface="Arial" charset="0"/>
              </a:rPr>
              <a:t>τους. 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u="sng" dirty="0">
                <a:latin typeface="Calibri" pitchFamily="34" charset="0"/>
                <a:ea typeface="Microsoft YaHei" pitchFamily="34" charset="-122"/>
                <a:cs typeface="Arial" charset="0"/>
              </a:rPr>
              <a:t>Όλες οι προθεσμίες είναι αποκλειστικές</a:t>
            </a:r>
            <a:endParaRPr lang="el-GR" altLang="el-GR" sz="2200" b="1" u="sng" dirty="0"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2200" b="1" dirty="0">
              <a:solidFill>
                <a:srgbClr val="455F51"/>
              </a:solidFill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7" name="Rectangle 6"/>
          <p:cNvSpPr>
            <a:spLocks noChangeArrowheads="1"/>
          </p:cNvSpPr>
          <p:nvPr/>
        </p:nvSpPr>
        <p:spPr bwMode="auto">
          <a:xfrm>
            <a:off x="404735" y="261938"/>
            <a:ext cx="11422504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4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 </a:t>
            </a:r>
            <a:r>
              <a:rPr lang="el-GR" altLang="el-GR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Διαδικασία εξέτασης της προσφυγής – </a:t>
            </a:r>
            <a:r>
              <a:rPr lang="el-GR" altLang="el-GR" sz="28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Υποχρεώσεις κοινοποίησης αναθέτουσας αρχής </a:t>
            </a:r>
            <a:r>
              <a:rPr lang="el-GR" altLang="el-GR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(Άρθρο 365)</a:t>
            </a:r>
            <a:endParaRPr lang="el-GR" altLang="el-GR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8" name="Text Box 7"/>
          <p:cNvSpPr txBox="1">
            <a:spLocks noChangeArrowheads="1"/>
          </p:cNvSpPr>
          <p:nvPr/>
        </p:nvSpPr>
        <p:spPr bwMode="auto">
          <a:xfrm>
            <a:off x="7981951" y="6356350"/>
            <a:ext cx="2024063" cy="331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8E4D46B-D1DD-40FC-93FA-F5403F097912}" type="slidenum">
              <a:rPr lang="el-GR" altLang="el-GR" sz="2000">
                <a:solidFill>
                  <a:srgbClr val="FFFFFF"/>
                </a:solidFill>
                <a:latin typeface="Arial" charset="0"/>
                <a:ea typeface="Microsoft YaHei" pitchFamily="34" charset="-122"/>
                <a:cs typeface="Arial" charset="0"/>
              </a:rPr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41</a:t>
            </a:fld>
            <a:endParaRPr lang="el-GR" altLang="el-GR" sz="2000">
              <a:solidFill>
                <a:srgbClr val="FFFFFF"/>
              </a:solidFill>
              <a:latin typeface="Arial" charset="0"/>
              <a:ea typeface="Microsoft YaHei" pitchFamily="34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9174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46800" rIns="0" bIns="46800"/>
          <a:lstStyle/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1524001" y="357188"/>
            <a:ext cx="8715375" cy="1262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4" name="Freeform 3"/>
          <p:cNvSpPr>
            <a:spLocks noChangeArrowheads="1"/>
          </p:cNvSpPr>
          <p:nvPr/>
        </p:nvSpPr>
        <p:spPr bwMode="auto">
          <a:xfrm>
            <a:off x="2452688" y="357188"/>
            <a:ext cx="7326312" cy="1143000"/>
          </a:xfrm>
          <a:custGeom>
            <a:avLst/>
            <a:gdLst>
              <a:gd name="T0" fmla="*/ 0 w 7326312"/>
              <a:gd name="T1" fmla="*/ 0 h 1308100"/>
              <a:gd name="T2" fmla="*/ 20353 w 7326312"/>
              <a:gd name="T3" fmla="*/ 0 h 1308100"/>
              <a:gd name="T4" fmla="*/ 20353 w 7326312"/>
              <a:gd name="T5" fmla="*/ 3 h 1308100"/>
              <a:gd name="T6" fmla="*/ 0 w 7326312"/>
              <a:gd name="T7" fmla="*/ 3 h 1308100"/>
              <a:gd name="T8" fmla="*/ 0 w 7326312"/>
              <a:gd name="T9" fmla="*/ 0 h 13081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26312"/>
              <a:gd name="T16" fmla="*/ 0 h 1308100"/>
              <a:gd name="T17" fmla="*/ 7326312 w 7326312"/>
              <a:gd name="T18" fmla="*/ 1308100 h 13081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26312" h="1308100">
                <a:moveTo>
                  <a:pt x="0" y="0"/>
                </a:moveTo>
                <a:lnTo>
                  <a:pt x="20353" y="0"/>
                </a:lnTo>
                <a:lnTo>
                  <a:pt x="20353" y="3636"/>
                </a:lnTo>
                <a:lnTo>
                  <a:pt x="0" y="3636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5" name="Rectangle 4"/>
          <p:cNvSpPr>
            <a:spLocks noChangeArrowheads="1"/>
          </p:cNvSpPr>
          <p:nvPr/>
        </p:nvSpPr>
        <p:spPr bwMode="auto">
          <a:xfrm>
            <a:off x="1881189" y="1714501"/>
            <a:ext cx="842962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15900" indent="-176213" algn="just" defTabSz="449263" fontAlgn="base" hangingPunct="0">
              <a:spcBef>
                <a:spcPct val="0"/>
              </a:spcBef>
              <a:spcAft>
                <a:spcPct val="0"/>
              </a:spcAft>
              <a:buSzPct val="79000"/>
              <a:tabLst>
                <a:tab pos="215900" algn="l"/>
                <a:tab pos="625475" algn="l"/>
                <a:tab pos="1074738" algn="l"/>
                <a:tab pos="1524000" algn="l"/>
                <a:tab pos="1973263" algn="l"/>
                <a:tab pos="2422525" algn="l"/>
                <a:tab pos="2871788" algn="l"/>
                <a:tab pos="3321050" algn="l"/>
                <a:tab pos="3770313" algn="l"/>
                <a:tab pos="4219575" algn="l"/>
                <a:tab pos="4668838" algn="l"/>
                <a:tab pos="5118100" algn="l"/>
                <a:tab pos="5605463" algn="l"/>
                <a:tab pos="6016625" algn="l"/>
                <a:tab pos="6465888" algn="l"/>
                <a:tab pos="6915150" algn="l"/>
                <a:tab pos="7364413" algn="l"/>
                <a:tab pos="7813675" algn="l"/>
                <a:tab pos="8262938" algn="l"/>
                <a:tab pos="8712200" algn="l"/>
                <a:tab pos="9161463" algn="l"/>
                <a:tab pos="9396413" algn="l"/>
                <a:tab pos="9845675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80713" algn="l"/>
              </a:tabLst>
            </a:pPr>
            <a:r>
              <a:rPr lang="el-GR" altLang="el-GR" sz="24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	</a:t>
            </a:r>
          </a:p>
        </p:txBody>
      </p:sp>
      <p:sp>
        <p:nvSpPr>
          <p:cNvPr id="66566" name="Rectangle 5"/>
          <p:cNvSpPr>
            <a:spLocks noChangeArrowheads="1"/>
          </p:cNvSpPr>
          <p:nvPr/>
        </p:nvSpPr>
        <p:spPr bwMode="auto">
          <a:xfrm>
            <a:off x="269823" y="1849539"/>
            <a:ext cx="11377534" cy="4280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 smtClean="0">
                <a:latin typeface="Calibri" pitchFamily="34" charset="0"/>
                <a:ea typeface="Microsoft YaHei" pitchFamily="34" charset="-122"/>
                <a:cs typeface="Arial" charset="0"/>
              </a:rPr>
              <a:t>Ορίζεται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με πράξη η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ημέρα και η ώρα εξέτασης της προσφυγής, η οποία δεν μπορεί να απέχει περισσότερο από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(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40) ημέρες από την ημερομηνία κατάθεσής της</a:t>
            </a:r>
            <a:r>
              <a:rPr lang="el-GR" altLang="el-GR" sz="2200" b="1" dirty="0" smtClean="0">
                <a:latin typeface="Calibri" pitchFamily="34" charset="0"/>
                <a:ea typeface="Microsoft YaHei" pitchFamily="34" charset="-122"/>
                <a:cs typeface="Arial" charset="0"/>
              </a:rPr>
              <a:t>.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Απόφαση </a:t>
            </a:r>
            <a:r>
              <a:rPr lang="el-GR" altLang="el-GR" sz="2200" b="1" dirty="0" smtClean="0">
                <a:latin typeface="Calibri" pitchFamily="34" charset="0"/>
                <a:ea typeface="Microsoft YaHei" pitchFamily="34" charset="-122"/>
                <a:cs typeface="Arial" charset="0"/>
              </a:rPr>
              <a:t>ΕΑΔΗΣΥ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εντός 20 ημερών από την εξέταση της </a:t>
            </a:r>
            <a:r>
              <a:rPr lang="el-GR" altLang="el-GR" sz="2200" b="1" dirty="0" smtClean="0">
                <a:latin typeface="Calibri" pitchFamily="34" charset="0"/>
                <a:ea typeface="Microsoft YaHei" pitchFamily="34" charset="-122"/>
                <a:cs typeface="Arial" charset="0"/>
              </a:rPr>
              <a:t>προσφυγής.</a:t>
            </a:r>
            <a:endParaRPr lang="el-GR" altLang="el-GR" sz="2200" b="1" dirty="0"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 Επί αποδοχής προσφυγής κατά πράξης ακυρώνεται ολικώς ή μερικώς η προσβαλλόμενη πράξη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Επί αποδοχής προσφυγής κατά παράλειψης, ακυρώνεται η παράλειψη και η υπόθεση αναπέμπεται στην αναθέτουσα αρχή για να προβεί στην οφειλόμενη ενέργεια.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Οι αναθέτουσες αρχές υποχρεούνται να συμμορφώνονται με τις αποφάσεις της </a:t>
            </a:r>
            <a:r>
              <a:rPr lang="el-GR" altLang="el-GR" sz="2200" b="1" dirty="0" smtClean="0">
                <a:latin typeface="Calibri" pitchFamily="34" charset="0"/>
                <a:ea typeface="Microsoft YaHei" pitchFamily="34" charset="-122"/>
                <a:cs typeface="Arial" charset="0"/>
              </a:rPr>
              <a:t>ΕΑΔΗΣΥ.</a:t>
            </a:r>
            <a:endParaRPr lang="el-GR" altLang="el-GR" sz="2200" b="1" dirty="0"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Οι αποφάσεις της </a:t>
            </a:r>
            <a:r>
              <a:rPr lang="el-GR" altLang="el-GR" sz="2200" b="1" dirty="0" smtClean="0">
                <a:latin typeface="Calibri" pitchFamily="34" charset="0"/>
                <a:ea typeface="Microsoft YaHei" pitchFamily="34" charset="-122"/>
                <a:cs typeface="Arial" charset="0"/>
              </a:rPr>
              <a:t>ΕΑΔΗΣΥ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υπόκεινται αποκλειστικά στα ένδικα βοηθήματα του άρθρου 372 (ενοποιημένη αίτηση αναστολής εκτέλεσης αίτηση ακύρωσης).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2200" b="1" dirty="0"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7" name="Rectangle 6"/>
          <p:cNvSpPr>
            <a:spLocks noChangeArrowheads="1"/>
          </p:cNvSpPr>
          <p:nvPr/>
        </p:nvSpPr>
        <p:spPr bwMode="auto">
          <a:xfrm>
            <a:off x="659567" y="404813"/>
            <a:ext cx="10841078" cy="10793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400" b="1" dirty="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 </a:t>
            </a:r>
            <a:r>
              <a:rPr lang="el-GR" altLang="el-G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Διαδικασία εξέτασης της </a:t>
            </a:r>
            <a:r>
              <a:rPr lang="el-GR" altLang="el-GR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προσφυγής - Συνέπειες απόφασης ΕΑΔΗΣΥ </a:t>
            </a:r>
            <a:endParaRPr lang="el-GR" altLang="el-GR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8" name="Text Box 7"/>
          <p:cNvSpPr txBox="1">
            <a:spLocks noChangeArrowheads="1"/>
          </p:cNvSpPr>
          <p:nvPr/>
        </p:nvSpPr>
        <p:spPr bwMode="auto">
          <a:xfrm>
            <a:off x="9476582" y="6420644"/>
            <a:ext cx="2024063" cy="331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8E4D46B-D1DD-40FC-93FA-F5403F097912}" type="slidenum">
              <a:rPr lang="el-GR" altLang="el-GR" sz="2000">
                <a:solidFill>
                  <a:srgbClr val="FFFFFF"/>
                </a:solidFill>
                <a:latin typeface="Arial" charset="0"/>
                <a:ea typeface="Microsoft YaHei" pitchFamily="34" charset="-122"/>
                <a:cs typeface="Arial" charset="0"/>
              </a:rPr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42</a:t>
            </a:fld>
            <a:endParaRPr lang="el-GR" altLang="el-GR" sz="2000">
              <a:solidFill>
                <a:srgbClr val="FFFFFF"/>
              </a:solidFill>
              <a:latin typeface="Arial" charset="0"/>
              <a:ea typeface="Microsoft YaHei" pitchFamily="34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9149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46800" rIns="0" bIns="46800"/>
          <a:lstStyle/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703389" y="300038"/>
            <a:ext cx="8569325" cy="1262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7981951" y="6356350"/>
            <a:ext cx="2024063" cy="331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2DC7477-B70B-457D-996C-2A91070426A4}" type="slidenum">
              <a:rPr lang="el-GR" altLang="el-GR" sz="2000">
                <a:solidFill>
                  <a:srgbClr val="FFFFFF"/>
                </a:solidFill>
                <a:latin typeface="Arial" charset="0"/>
                <a:ea typeface="Microsoft YaHei" pitchFamily="34" charset="-122"/>
                <a:cs typeface="Arial" charset="0"/>
              </a:rPr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43</a:t>
            </a:fld>
            <a:endParaRPr lang="el-GR" altLang="el-GR" sz="2000">
              <a:solidFill>
                <a:srgbClr val="FFFFFF"/>
              </a:solidFill>
              <a:latin typeface="Arial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7173" name="Ορθογώνιο 2"/>
          <p:cNvSpPr>
            <a:spLocks noChangeArrowheads="1"/>
          </p:cNvSpPr>
          <p:nvPr/>
        </p:nvSpPr>
        <p:spPr bwMode="auto">
          <a:xfrm>
            <a:off x="2024035" y="1142984"/>
            <a:ext cx="8208963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3200" b="1" dirty="0">
              <a:solidFill>
                <a:prstClr val="black"/>
              </a:solidFill>
              <a:latin typeface="Arial" charset="0"/>
              <a:ea typeface="Microsoft YaHei" pitchFamily="34" charset="-122"/>
            </a:endParaRPr>
          </a:p>
          <a:p>
            <a:pPr defTabSz="449263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endParaRPr lang="el-GR" sz="3200" b="1" dirty="0">
              <a:solidFill>
                <a:prstClr val="black"/>
              </a:solidFill>
              <a:latin typeface="Arial" charset="0"/>
              <a:ea typeface="Microsoft YaHei" pitchFamily="34" charset="-122"/>
            </a:endParaRPr>
          </a:p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l-GR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ΠΡΟΔΙΚΑΣΤΙΚΗ </a:t>
            </a:r>
            <a:r>
              <a:rPr lang="el-GR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ΠΡΟΣΦΥΓΗ ΓΙΑ ΤΗΝ ΚΗΡΥΞΗ ΑΚΥΡΟΤΗΤΑΣ ΤΗΣ </a:t>
            </a:r>
            <a:r>
              <a:rPr lang="el-GR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ΣΥΜΒΑΣΗΣ</a:t>
            </a:r>
            <a:endParaRPr lang="el-GR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26542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46800" rIns="0" bIns="46800"/>
          <a:lstStyle/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1524001" y="357188"/>
            <a:ext cx="8715375" cy="1262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4" name="Freeform 3"/>
          <p:cNvSpPr>
            <a:spLocks noChangeArrowheads="1"/>
          </p:cNvSpPr>
          <p:nvPr/>
        </p:nvSpPr>
        <p:spPr bwMode="auto">
          <a:xfrm>
            <a:off x="2452688" y="357188"/>
            <a:ext cx="7326312" cy="1143000"/>
          </a:xfrm>
          <a:custGeom>
            <a:avLst/>
            <a:gdLst>
              <a:gd name="T0" fmla="*/ 0 w 7326312"/>
              <a:gd name="T1" fmla="*/ 0 h 1308100"/>
              <a:gd name="T2" fmla="*/ 20353 w 7326312"/>
              <a:gd name="T3" fmla="*/ 0 h 1308100"/>
              <a:gd name="T4" fmla="*/ 20353 w 7326312"/>
              <a:gd name="T5" fmla="*/ 3 h 1308100"/>
              <a:gd name="T6" fmla="*/ 0 w 7326312"/>
              <a:gd name="T7" fmla="*/ 3 h 1308100"/>
              <a:gd name="T8" fmla="*/ 0 w 7326312"/>
              <a:gd name="T9" fmla="*/ 0 h 13081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26312"/>
              <a:gd name="T16" fmla="*/ 0 h 1308100"/>
              <a:gd name="T17" fmla="*/ 7326312 w 7326312"/>
              <a:gd name="T18" fmla="*/ 1308100 h 13081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26312" h="1308100">
                <a:moveTo>
                  <a:pt x="0" y="0"/>
                </a:moveTo>
                <a:lnTo>
                  <a:pt x="20353" y="0"/>
                </a:lnTo>
                <a:lnTo>
                  <a:pt x="20353" y="3636"/>
                </a:lnTo>
                <a:lnTo>
                  <a:pt x="0" y="3636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5" name="Rectangle 4"/>
          <p:cNvSpPr>
            <a:spLocks noChangeArrowheads="1"/>
          </p:cNvSpPr>
          <p:nvPr/>
        </p:nvSpPr>
        <p:spPr bwMode="auto">
          <a:xfrm>
            <a:off x="1881189" y="1714501"/>
            <a:ext cx="842962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15900" indent="-176213" algn="just" defTabSz="449263" fontAlgn="base" hangingPunct="0">
              <a:spcBef>
                <a:spcPct val="0"/>
              </a:spcBef>
              <a:spcAft>
                <a:spcPct val="0"/>
              </a:spcAft>
              <a:buSzPct val="79000"/>
              <a:tabLst>
                <a:tab pos="215900" algn="l"/>
                <a:tab pos="625475" algn="l"/>
                <a:tab pos="1074738" algn="l"/>
                <a:tab pos="1524000" algn="l"/>
                <a:tab pos="1973263" algn="l"/>
                <a:tab pos="2422525" algn="l"/>
                <a:tab pos="2871788" algn="l"/>
                <a:tab pos="3321050" algn="l"/>
                <a:tab pos="3770313" algn="l"/>
                <a:tab pos="4219575" algn="l"/>
                <a:tab pos="4668838" algn="l"/>
                <a:tab pos="5118100" algn="l"/>
                <a:tab pos="5605463" algn="l"/>
                <a:tab pos="6016625" algn="l"/>
                <a:tab pos="6465888" algn="l"/>
                <a:tab pos="6915150" algn="l"/>
                <a:tab pos="7364413" algn="l"/>
                <a:tab pos="7813675" algn="l"/>
                <a:tab pos="8262938" algn="l"/>
                <a:tab pos="8712200" algn="l"/>
                <a:tab pos="9161463" algn="l"/>
                <a:tab pos="9396413" algn="l"/>
                <a:tab pos="9845675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80713" algn="l"/>
              </a:tabLst>
            </a:pPr>
            <a:r>
              <a:rPr lang="el-GR" altLang="el-GR" sz="24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	</a:t>
            </a:r>
          </a:p>
        </p:txBody>
      </p:sp>
      <p:sp>
        <p:nvSpPr>
          <p:cNvPr id="66566" name="Rectangle 5"/>
          <p:cNvSpPr>
            <a:spLocks noChangeArrowheads="1"/>
          </p:cNvSpPr>
          <p:nvPr/>
        </p:nvSpPr>
        <p:spPr bwMode="auto">
          <a:xfrm>
            <a:off x="449705" y="1714501"/>
            <a:ext cx="11347554" cy="40186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Σύμβαση κηρύσσεται άκυρη από την </a:t>
            </a:r>
            <a:r>
              <a:rPr lang="el-GR" altLang="el-GR" sz="2200" b="1" dirty="0" smtClean="0">
                <a:latin typeface="Calibri" pitchFamily="34" charset="0"/>
                <a:ea typeface="Microsoft YaHei" pitchFamily="34" charset="-122"/>
                <a:cs typeface="Arial" charset="0"/>
              </a:rPr>
              <a:t>ΕΑΔΗΣΥ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αν:</a:t>
            </a:r>
          </a:p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 α)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μη προηγούμενη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δημοσίευση προκήρυξης στην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ΕΕΕΕ/ </a:t>
            </a:r>
            <a:r>
              <a:rPr lang="en-US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TED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,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στις περιπτώσεις που αυτή απαιτείται, κατά παράβαση των ευρωπαϊκών και εθνικών κανόνων δημόσιων συμβάσεων· ή</a:t>
            </a:r>
          </a:p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(β)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αν δεν τηρήθηκε η υποχρέωση αναστολής της σύναψης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, σύμφωνα με το άρθρο 364· ή</a:t>
            </a:r>
          </a:p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(γ) </a:t>
            </a:r>
            <a:r>
              <a:rPr lang="el-GR" altLang="el-GR" sz="2200" dirty="0">
                <a:latin typeface="Calibri" pitchFamily="34" charset="0"/>
                <a:ea typeface="Microsoft YaHei" pitchFamily="34" charset="-122"/>
                <a:cs typeface="Arial" charset="0"/>
              </a:rPr>
              <a:t>σε περίπτωση σύναψης συμφωνίας - πλαίσιο και εφαρμογής δυναμικού συστήματος αγορών </a:t>
            </a:r>
            <a:r>
              <a:rPr lang="en-US" altLang="el-GR" sz="22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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όταν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παραβιάζονται οι υποχρεώσεις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των οικείων άρθρων 39 και 33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2200" b="1" dirty="0">
              <a:solidFill>
                <a:srgbClr val="455F51"/>
              </a:solidFill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2200" b="1" dirty="0">
              <a:solidFill>
                <a:srgbClr val="455F51"/>
              </a:solidFill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2200" b="1" dirty="0">
              <a:solidFill>
                <a:srgbClr val="455F51"/>
              </a:solidFill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2200" b="1" dirty="0">
              <a:solidFill>
                <a:srgbClr val="455F51"/>
              </a:solidFill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7" name="Rectangle 6"/>
          <p:cNvSpPr>
            <a:spLocks noChangeArrowheads="1"/>
          </p:cNvSpPr>
          <p:nvPr/>
        </p:nvSpPr>
        <p:spPr bwMode="auto">
          <a:xfrm>
            <a:off x="794479" y="404813"/>
            <a:ext cx="11002780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Κήρυξη ακυρότητας της </a:t>
            </a:r>
            <a:r>
              <a:rPr lang="el-GR" altLang="el-GR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σύμβασης (</a:t>
            </a:r>
            <a:r>
              <a:rPr lang="el-GR" altLang="el-G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άρθρο </a:t>
            </a:r>
            <a:r>
              <a:rPr lang="el-GR" altLang="el-G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368)</a:t>
            </a:r>
            <a:endParaRPr lang="el-GR" altLang="el-GR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8" name="Text Box 7"/>
          <p:cNvSpPr txBox="1">
            <a:spLocks noChangeArrowheads="1"/>
          </p:cNvSpPr>
          <p:nvPr/>
        </p:nvSpPr>
        <p:spPr bwMode="auto">
          <a:xfrm>
            <a:off x="7981951" y="6356350"/>
            <a:ext cx="2024063" cy="331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8E4D46B-D1DD-40FC-93FA-F5403F097912}" type="slidenum">
              <a:rPr lang="el-GR" altLang="el-GR" sz="2000">
                <a:solidFill>
                  <a:srgbClr val="FFFFFF"/>
                </a:solidFill>
                <a:latin typeface="Arial" charset="0"/>
                <a:ea typeface="Microsoft YaHei" pitchFamily="34" charset="-122"/>
                <a:cs typeface="Arial" charset="0"/>
              </a:rPr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44</a:t>
            </a:fld>
            <a:endParaRPr lang="el-GR" altLang="el-GR" sz="2000">
              <a:solidFill>
                <a:srgbClr val="FFFFFF"/>
              </a:solidFill>
              <a:latin typeface="Arial" charset="0"/>
              <a:ea typeface="Microsoft YaHei" pitchFamily="34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9192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46800" rIns="0" bIns="46800"/>
          <a:lstStyle/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703389" y="300038"/>
            <a:ext cx="8569325" cy="1262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7981951" y="6356350"/>
            <a:ext cx="2024063" cy="331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D2DC7477-B70B-457D-996C-2A91070426A4}" type="slidenum">
              <a:rPr lang="el-GR" altLang="el-GR" sz="2000">
                <a:solidFill>
                  <a:srgbClr val="FFFFFF"/>
                </a:solidFill>
                <a:latin typeface="Arial" charset="0"/>
                <a:ea typeface="Microsoft YaHei" pitchFamily="34" charset="-122"/>
                <a:cs typeface="Arial" charset="0"/>
              </a:rPr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45</a:t>
            </a:fld>
            <a:endParaRPr lang="el-GR" altLang="el-GR" sz="2000">
              <a:solidFill>
                <a:srgbClr val="FFFFFF"/>
              </a:solidFill>
              <a:latin typeface="Arial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7173" name="Ορθογώνιο 2"/>
          <p:cNvSpPr>
            <a:spLocks noChangeArrowheads="1"/>
          </p:cNvSpPr>
          <p:nvPr/>
        </p:nvSpPr>
        <p:spPr bwMode="auto">
          <a:xfrm>
            <a:off x="2024035" y="1142985"/>
            <a:ext cx="8208963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3200" b="1" dirty="0">
              <a:solidFill>
                <a:prstClr val="black"/>
              </a:solidFill>
              <a:latin typeface="Arial" charset="0"/>
              <a:ea typeface="Microsoft YaHei" pitchFamily="34" charset="-122"/>
            </a:endParaRPr>
          </a:p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3200" b="1" dirty="0">
              <a:solidFill>
                <a:prstClr val="black"/>
              </a:solidFill>
              <a:latin typeface="Arial" charset="0"/>
              <a:ea typeface="Microsoft YaHei" pitchFamily="34" charset="-122"/>
            </a:endParaRPr>
          </a:p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l-GR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ΔΙΚΑΣΤΙΚΗ </a:t>
            </a:r>
            <a:r>
              <a:rPr lang="el-GR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ΠΡΟΣΤΑΣΙΑ </a:t>
            </a:r>
            <a:endParaRPr lang="el-GR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</a:endParaRPr>
          </a:p>
          <a:p>
            <a:pPr defTabSz="449263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l-GR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ΣΤΟ </a:t>
            </a:r>
            <a:r>
              <a:rPr lang="el-GR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ΣΤΑΔΙΟ ΠΟΥ ΠΡΟΗΓΕΙΤΑΙ ΤΗΣ ΣΥΝΑΨΗΣ ΤΗΣ </a:t>
            </a:r>
            <a:r>
              <a:rPr lang="el-GR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icrosoft YaHei" pitchFamily="34" charset="-122"/>
              </a:rPr>
              <a:t>ΣΥΜΒΑΣΗΣ</a:t>
            </a:r>
            <a:endParaRPr lang="el-GR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577078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46800" rIns="0" bIns="46800"/>
          <a:lstStyle/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599607" y="357188"/>
            <a:ext cx="11167672" cy="8120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000" dirty="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4" name="Freeform 3"/>
          <p:cNvSpPr>
            <a:spLocks noChangeArrowheads="1"/>
          </p:cNvSpPr>
          <p:nvPr/>
        </p:nvSpPr>
        <p:spPr bwMode="auto">
          <a:xfrm>
            <a:off x="2452688" y="357188"/>
            <a:ext cx="7326312" cy="1143000"/>
          </a:xfrm>
          <a:custGeom>
            <a:avLst/>
            <a:gdLst>
              <a:gd name="T0" fmla="*/ 0 w 7326312"/>
              <a:gd name="T1" fmla="*/ 0 h 1308100"/>
              <a:gd name="T2" fmla="*/ 20353 w 7326312"/>
              <a:gd name="T3" fmla="*/ 0 h 1308100"/>
              <a:gd name="T4" fmla="*/ 20353 w 7326312"/>
              <a:gd name="T5" fmla="*/ 3 h 1308100"/>
              <a:gd name="T6" fmla="*/ 0 w 7326312"/>
              <a:gd name="T7" fmla="*/ 3 h 1308100"/>
              <a:gd name="T8" fmla="*/ 0 w 7326312"/>
              <a:gd name="T9" fmla="*/ 0 h 13081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26312"/>
              <a:gd name="T16" fmla="*/ 0 h 1308100"/>
              <a:gd name="T17" fmla="*/ 7326312 w 7326312"/>
              <a:gd name="T18" fmla="*/ 1308100 h 13081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26312" h="1308100">
                <a:moveTo>
                  <a:pt x="0" y="0"/>
                </a:moveTo>
                <a:lnTo>
                  <a:pt x="20353" y="0"/>
                </a:lnTo>
                <a:lnTo>
                  <a:pt x="20353" y="3636"/>
                </a:lnTo>
                <a:lnTo>
                  <a:pt x="0" y="3636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5" name="Rectangle 4"/>
          <p:cNvSpPr>
            <a:spLocks noChangeArrowheads="1"/>
          </p:cNvSpPr>
          <p:nvPr/>
        </p:nvSpPr>
        <p:spPr bwMode="auto">
          <a:xfrm>
            <a:off x="1881189" y="1714501"/>
            <a:ext cx="842962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15900" indent="-176213" algn="just" defTabSz="449263" fontAlgn="base" hangingPunct="0">
              <a:spcBef>
                <a:spcPct val="0"/>
              </a:spcBef>
              <a:spcAft>
                <a:spcPct val="0"/>
              </a:spcAft>
              <a:buSzPct val="79000"/>
              <a:tabLst>
                <a:tab pos="215900" algn="l"/>
                <a:tab pos="625475" algn="l"/>
                <a:tab pos="1074738" algn="l"/>
                <a:tab pos="1524000" algn="l"/>
                <a:tab pos="1973263" algn="l"/>
                <a:tab pos="2422525" algn="l"/>
                <a:tab pos="2871788" algn="l"/>
                <a:tab pos="3321050" algn="l"/>
                <a:tab pos="3770313" algn="l"/>
                <a:tab pos="4219575" algn="l"/>
                <a:tab pos="4668838" algn="l"/>
                <a:tab pos="5118100" algn="l"/>
                <a:tab pos="5605463" algn="l"/>
                <a:tab pos="6016625" algn="l"/>
                <a:tab pos="6465888" algn="l"/>
                <a:tab pos="6915150" algn="l"/>
                <a:tab pos="7364413" algn="l"/>
                <a:tab pos="7813675" algn="l"/>
                <a:tab pos="8262938" algn="l"/>
                <a:tab pos="8712200" algn="l"/>
                <a:tab pos="9161463" algn="l"/>
                <a:tab pos="9396413" algn="l"/>
                <a:tab pos="9845675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80713" algn="l"/>
              </a:tabLst>
            </a:pPr>
            <a:r>
              <a:rPr lang="el-GR" altLang="el-GR" sz="24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	</a:t>
            </a:r>
          </a:p>
        </p:txBody>
      </p:sp>
      <p:sp>
        <p:nvSpPr>
          <p:cNvPr id="66566" name="Rectangle 5"/>
          <p:cNvSpPr>
            <a:spLocks noChangeArrowheads="1"/>
          </p:cNvSpPr>
          <p:nvPr/>
        </p:nvSpPr>
        <p:spPr bwMode="auto">
          <a:xfrm>
            <a:off x="599607" y="1285616"/>
            <a:ext cx="11017770" cy="37878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Ποιοι?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Οι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έχοντες έννομο συμφέρον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οικονομικοί φορείς και η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αναθέτουσα αρχή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Πώς?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αίτηση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αναστολής εκτέλεσης και ακύρωσης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κατά των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αποφάσεων της </a:t>
            </a:r>
            <a:r>
              <a:rPr lang="el-GR" altLang="el-GR" sz="2200" b="1" dirty="0" smtClean="0">
                <a:latin typeface="Calibri" pitchFamily="34" charset="0"/>
                <a:ea typeface="Microsoft YaHei" pitchFamily="34" charset="-122"/>
                <a:cs typeface="Arial" charset="0"/>
              </a:rPr>
              <a:t>ΕΑΔΗΣΥ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/  σιωπηρής απόρριψης της προδικαστικής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προσφυγής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Με την απόφαση της </a:t>
            </a:r>
            <a:r>
              <a:rPr lang="el-GR" altLang="el-GR" sz="2200" b="1" dirty="0" smtClean="0">
                <a:latin typeface="Calibri" pitchFamily="34" charset="0"/>
                <a:ea typeface="Microsoft YaHei" pitchFamily="34" charset="-122"/>
                <a:cs typeface="Arial" charset="0"/>
              </a:rPr>
              <a:t>ΕΑΔΗΣΥ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λογίζονται ως </a:t>
            </a:r>
            <a:r>
              <a:rPr lang="el-GR" altLang="el-GR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συμπροσβαλλόμενες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 και όλες οι συναφείς προς την εν λόγω απόφαση πράξεις ή παραλείψεις της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αναθέτουσας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αρχής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Η αίτηση αναστολής και ακύρωσης περιλαμβάνει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μόνο αιτιάσεις που είχαν προταθεί με την προδικαστική προσφυγή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 ή αφορούν στη διαδικασία ενώπιον της </a:t>
            </a:r>
            <a:r>
              <a:rPr lang="el-GR" altLang="el-GR" sz="2200" b="1" dirty="0" smtClean="0">
                <a:latin typeface="Calibri" pitchFamily="34" charset="0"/>
                <a:ea typeface="Microsoft YaHei" pitchFamily="34" charset="-122"/>
                <a:cs typeface="Arial" charset="0"/>
              </a:rPr>
              <a:t>ΕΑΔΗΣΥ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ή το περιεχόμενο των αποφάσεών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της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Η αναθέτουσα αρχή, </a:t>
            </a:r>
            <a:r>
              <a:rPr lang="el-GR" alt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μπορεί </a:t>
            </a:r>
            <a:r>
              <a:rPr lang="el-GR" alt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να προβάλει και </a:t>
            </a:r>
            <a:r>
              <a:rPr lang="el-GR" altLang="el-GR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οψιγενείς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 ισχυρισμούς </a:t>
            </a:r>
            <a:r>
              <a:rPr lang="el-GR" alt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αναφορικά με τους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επιτακτικούς λόγους δημοσίου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συμφέροντος </a:t>
            </a:r>
            <a:r>
              <a:rPr lang="el-GR" alt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για την ανάθεση της σύμβασης.</a:t>
            </a:r>
            <a:endParaRPr lang="el-GR" altLang="el-GR" sz="2200" b="1" dirty="0"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7" name="Rectangle 6"/>
          <p:cNvSpPr>
            <a:spLocks noChangeArrowheads="1"/>
          </p:cNvSpPr>
          <p:nvPr/>
        </p:nvSpPr>
        <p:spPr bwMode="auto">
          <a:xfrm>
            <a:off x="2452688" y="404813"/>
            <a:ext cx="7171704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Δικαστική </a:t>
            </a:r>
            <a:r>
              <a:rPr lang="el-GR" altLang="el-GR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προστασία (</a:t>
            </a:r>
            <a:r>
              <a:rPr lang="el-GR" altLang="el-G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άρθρο </a:t>
            </a:r>
            <a:r>
              <a:rPr lang="el-GR" altLang="el-G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372)</a:t>
            </a:r>
            <a:endParaRPr lang="el-GR" altLang="el-GR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8" name="Text Box 7"/>
          <p:cNvSpPr txBox="1">
            <a:spLocks noChangeArrowheads="1"/>
          </p:cNvSpPr>
          <p:nvPr/>
        </p:nvSpPr>
        <p:spPr bwMode="auto">
          <a:xfrm>
            <a:off x="10297951" y="6411291"/>
            <a:ext cx="2024063" cy="331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8E4D46B-D1DD-40FC-93FA-F5403F097912}" type="slidenum">
              <a:rPr lang="el-GR" altLang="el-GR" sz="2000">
                <a:solidFill>
                  <a:srgbClr val="FFFFFF"/>
                </a:solidFill>
                <a:latin typeface="Arial" charset="0"/>
                <a:ea typeface="Microsoft YaHei" pitchFamily="34" charset="-122"/>
                <a:cs typeface="Arial" charset="0"/>
              </a:rPr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46</a:t>
            </a:fld>
            <a:endParaRPr lang="el-GR" altLang="el-GR" sz="2000" dirty="0">
              <a:solidFill>
                <a:srgbClr val="FFFFFF"/>
              </a:solidFill>
              <a:latin typeface="Arial" charset="0"/>
              <a:ea typeface="Microsoft YaHei" pitchFamily="34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1923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46800" rIns="0" bIns="46800"/>
          <a:lstStyle/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1524001" y="357188"/>
            <a:ext cx="8715375" cy="1262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000" dirty="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4" name="Freeform 3"/>
          <p:cNvSpPr>
            <a:spLocks noChangeArrowheads="1"/>
          </p:cNvSpPr>
          <p:nvPr/>
        </p:nvSpPr>
        <p:spPr bwMode="auto">
          <a:xfrm>
            <a:off x="2452688" y="357188"/>
            <a:ext cx="7326312" cy="1143000"/>
          </a:xfrm>
          <a:custGeom>
            <a:avLst/>
            <a:gdLst>
              <a:gd name="T0" fmla="*/ 0 w 7326312"/>
              <a:gd name="T1" fmla="*/ 0 h 1308100"/>
              <a:gd name="T2" fmla="*/ 20353 w 7326312"/>
              <a:gd name="T3" fmla="*/ 0 h 1308100"/>
              <a:gd name="T4" fmla="*/ 20353 w 7326312"/>
              <a:gd name="T5" fmla="*/ 3 h 1308100"/>
              <a:gd name="T6" fmla="*/ 0 w 7326312"/>
              <a:gd name="T7" fmla="*/ 3 h 1308100"/>
              <a:gd name="T8" fmla="*/ 0 w 7326312"/>
              <a:gd name="T9" fmla="*/ 0 h 13081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26312"/>
              <a:gd name="T16" fmla="*/ 0 h 1308100"/>
              <a:gd name="T17" fmla="*/ 7326312 w 7326312"/>
              <a:gd name="T18" fmla="*/ 1308100 h 13081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26312" h="1308100">
                <a:moveTo>
                  <a:pt x="0" y="0"/>
                </a:moveTo>
                <a:lnTo>
                  <a:pt x="20353" y="0"/>
                </a:lnTo>
                <a:lnTo>
                  <a:pt x="20353" y="3636"/>
                </a:lnTo>
                <a:lnTo>
                  <a:pt x="0" y="3636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5" name="Rectangle 4"/>
          <p:cNvSpPr>
            <a:spLocks noChangeArrowheads="1"/>
          </p:cNvSpPr>
          <p:nvPr/>
        </p:nvSpPr>
        <p:spPr bwMode="auto">
          <a:xfrm>
            <a:off x="1881189" y="1714501"/>
            <a:ext cx="842962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15900" indent="-176213" algn="just" defTabSz="449263" fontAlgn="base" hangingPunct="0">
              <a:spcBef>
                <a:spcPct val="0"/>
              </a:spcBef>
              <a:spcAft>
                <a:spcPct val="0"/>
              </a:spcAft>
              <a:buSzPct val="79000"/>
              <a:tabLst>
                <a:tab pos="215900" algn="l"/>
                <a:tab pos="625475" algn="l"/>
                <a:tab pos="1074738" algn="l"/>
                <a:tab pos="1524000" algn="l"/>
                <a:tab pos="1973263" algn="l"/>
                <a:tab pos="2422525" algn="l"/>
                <a:tab pos="2871788" algn="l"/>
                <a:tab pos="3321050" algn="l"/>
                <a:tab pos="3770313" algn="l"/>
                <a:tab pos="4219575" algn="l"/>
                <a:tab pos="4668838" algn="l"/>
                <a:tab pos="5118100" algn="l"/>
                <a:tab pos="5605463" algn="l"/>
                <a:tab pos="6016625" algn="l"/>
                <a:tab pos="6465888" algn="l"/>
                <a:tab pos="6915150" algn="l"/>
                <a:tab pos="7364413" algn="l"/>
                <a:tab pos="7813675" algn="l"/>
                <a:tab pos="8262938" algn="l"/>
                <a:tab pos="8712200" algn="l"/>
                <a:tab pos="9161463" algn="l"/>
                <a:tab pos="9396413" algn="l"/>
                <a:tab pos="9845675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80713" algn="l"/>
              </a:tabLst>
            </a:pPr>
            <a:r>
              <a:rPr lang="el-GR" altLang="el-GR" sz="24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	</a:t>
            </a:r>
          </a:p>
        </p:txBody>
      </p:sp>
      <p:sp>
        <p:nvSpPr>
          <p:cNvPr id="66566" name="Rectangle 5"/>
          <p:cNvSpPr>
            <a:spLocks noChangeArrowheads="1"/>
          </p:cNvSpPr>
          <p:nvPr/>
        </p:nvSpPr>
        <p:spPr bwMode="auto">
          <a:xfrm>
            <a:off x="239843" y="1285616"/>
            <a:ext cx="11677337" cy="46188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Πού?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Διοικητικό Εφετείο της έδρας της αναθέτουσας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αρχής / ΣΤΕ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συμβάσεις άνω των 15.000.000 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Πότε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?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Προθεσμία (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10) ημερών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από την κοινοποίηση ή την πλήρη γνώση της απόφασης της Α.Ε.Π.Π. ή από την παρέλευση της προθεσμίας για την έκδοση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απόφασης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Δικάσιμος αίτησης ακύρωσης εντός 60 ημερών 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Παράβολο 0,1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%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της προϋπολογισθείσας αξίας,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περιλαμβανομένου του Φ.Π.Α.,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ελάχιστο (500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)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/ανώτατο (5.000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)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€.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Η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προθεσμία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 για την άσκηση και η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άσκηση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 της αίτησης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κωλύουν τη σύναψη της σύμβασης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 μέχρι την έκδοση της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οριστικής δικαστικής απόφασης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 - επιφύλαξη προσωρινής διαταγής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η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προθεσμία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 για την άσκηση και η άσκηση της αίτησης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κωλύουν την πρόοδο της διαδικασίας ανάθεσης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για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(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15)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ημέρες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Απόφαση επί αίτησης αναστολής εντός 15 ημερών</a:t>
            </a:r>
            <a:endParaRPr lang="el-GR" altLang="el-G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7" name="Rectangle 6"/>
          <p:cNvSpPr>
            <a:spLocks noChangeArrowheads="1"/>
          </p:cNvSpPr>
          <p:nvPr/>
        </p:nvSpPr>
        <p:spPr bwMode="auto">
          <a:xfrm>
            <a:off x="494675" y="404813"/>
            <a:ext cx="11137692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Δικαστική προστασία - Αρμόδιο </a:t>
            </a:r>
            <a:r>
              <a:rPr lang="el-GR" altLang="el-GR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δικαστήριο (</a:t>
            </a:r>
            <a:r>
              <a:rPr lang="el-GR" altLang="el-G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άρθρο </a:t>
            </a:r>
            <a:r>
              <a:rPr lang="el-GR" altLang="el-G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372)</a:t>
            </a:r>
            <a:endParaRPr lang="el-GR" altLang="el-GR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8" name="Text Box 7"/>
          <p:cNvSpPr txBox="1">
            <a:spLocks noChangeArrowheads="1"/>
          </p:cNvSpPr>
          <p:nvPr/>
        </p:nvSpPr>
        <p:spPr bwMode="auto">
          <a:xfrm>
            <a:off x="10297951" y="6411291"/>
            <a:ext cx="2024063" cy="331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8E4D46B-D1DD-40FC-93FA-F5403F097912}" type="slidenum">
              <a:rPr lang="el-GR" altLang="el-GR" sz="2000">
                <a:solidFill>
                  <a:srgbClr val="FFFFFF"/>
                </a:solidFill>
                <a:latin typeface="Arial" charset="0"/>
                <a:ea typeface="Microsoft YaHei" pitchFamily="34" charset="-122"/>
                <a:cs typeface="Arial" charset="0"/>
              </a:rPr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47</a:t>
            </a:fld>
            <a:endParaRPr lang="el-GR" altLang="el-GR" sz="2000" dirty="0">
              <a:solidFill>
                <a:srgbClr val="FFFFFF"/>
              </a:solidFill>
              <a:latin typeface="Arial" charset="0"/>
              <a:ea typeface="Microsoft YaHei" pitchFamily="34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3866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46800" rIns="0" bIns="46800"/>
          <a:lstStyle/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1524001" y="357188"/>
            <a:ext cx="8715375" cy="1262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000" dirty="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4" name="Freeform 3"/>
          <p:cNvSpPr>
            <a:spLocks noChangeArrowheads="1"/>
          </p:cNvSpPr>
          <p:nvPr/>
        </p:nvSpPr>
        <p:spPr bwMode="auto">
          <a:xfrm>
            <a:off x="2452688" y="357188"/>
            <a:ext cx="7326312" cy="1143000"/>
          </a:xfrm>
          <a:custGeom>
            <a:avLst/>
            <a:gdLst>
              <a:gd name="T0" fmla="*/ 0 w 7326312"/>
              <a:gd name="T1" fmla="*/ 0 h 1308100"/>
              <a:gd name="T2" fmla="*/ 20353 w 7326312"/>
              <a:gd name="T3" fmla="*/ 0 h 1308100"/>
              <a:gd name="T4" fmla="*/ 20353 w 7326312"/>
              <a:gd name="T5" fmla="*/ 3 h 1308100"/>
              <a:gd name="T6" fmla="*/ 0 w 7326312"/>
              <a:gd name="T7" fmla="*/ 3 h 1308100"/>
              <a:gd name="T8" fmla="*/ 0 w 7326312"/>
              <a:gd name="T9" fmla="*/ 0 h 13081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26312"/>
              <a:gd name="T16" fmla="*/ 0 h 1308100"/>
              <a:gd name="T17" fmla="*/ 7326312 w 7326312"/>
              <a:gd name="T18" fmla="*/ 1308100 h 13081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26312" h="1308100">
                <a:moveTo>
                  <a:pt x="0" y="0"/>
                </a:moveTo>
                <a:lnTo>
                  <a:pt x="20353" y="0"/>
                </a:lnTo>
                <a:lnTo>
                  <a:pt x="20353" y="3636"/>
                </a:lnTo>
                <a:lnTo>
                  <a:pt x="0" y="3636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5" name="Rectangle 4"/>
          <p:cNvSpPr>
            <a:spLocks noChangeArrowheads="1"/>
          </p:cNvSpPr>
          <p:nvPr/>
        </p:nvSpPr>
        <p:spPr bwMode="auto">
          <a:xfrm>
            <a:off x="1881189" y="1714501"/>
            <a:ext cx="842962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15900" indent="-176213" algn="just" defTabSz="449263" fontAlgn="base" hangingPunct="0">
              <a:spcBef>
                <a:spcPct val="0"/>
              </a:spcBef>
              <a:spcAft>
                <a:spcPct val="0"/>
              </a:spcAft>
              <a:buSzPct val="79000"/>
              <a:tabLst>
                <a:tab pos="215900" algn="l"/>
                <a:tab pos="625475" algn="l"/>
                <a:tab pos="1074738" algn="l"/>
                <a:tab pos="1524000" algn="l"/>
                <a:tab pos="1973263" algn="l"/>
                <a:tab pos="2422525" algn="l"/>
                <a:tab pos="2871788" algn="l"/>
                <a:tab pos="3321050" algn="l"/>
                <a:tab pos="3770313" algn="l"/>
                <a:tab pos="4219575" algn="l"/>
                <a:tab pos="4668838" algn="l"/>
                <a:tab pos="5118100" algn="l"/>
                <a:tab pos="5605463" algn="l"/>
                <a:tab pos="6016625" algn="l"/>
                <a:tab pos="6465888" algn="l"/>
                <a:tab pos="6915150" algn="l"/>
                <a:tab pos="7364413" algn="l"/>
                <a:tab pos="7813675" algn="l"/>
                <a:tab pos="8262938" algn="l"/>
                <a:tab pos="8712200" algn="l"/>
                <a:tab pos="9161463" algn="l"/>
                <a:tab pos="9396413" algn="l"/>
                <a:tab pos="9845675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80713" algn="l"/>
              </a:tabLst>
            </a:pPr>
            <a:r>
              <a:rPr lang="el-GR" altLang="el-GR" sz="24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	</a:t>
            </a:r>
          </a:p>
        </p:txBody>
      </p:sp>
      <p:sp>
        <p:nvSpPr>
          <p:cNvPr id="66566" name="Rectangle 5"/>
          <p:cNvSpPr>
            <a:spLocks noChangeArrowheads="1"/>
          </p:cNvSpPr>
          <p:nvPr/>
        </p:nvSpPr>
        <p:spPr bwMode="auto">
          <a:xfrm>
            <a:off x="509666" y="1500187"/>
            <a:ext cx="11347553" cy="2910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Το </a:t>
            </a:r>
            <a:r>
              <a:rPr lang="el-GR" alt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αίτημα αναστολής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γίνεται </a:t>
            </a:r>
            <a:r>
              <a:rPr lang="el-GR" alt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δεκτό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,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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 Σοβαρή </a:t>
            </a:r>
            <a:r>
              <a:rPr lang="el-GR" altLang="el-GR" sz="2400" b="1" dirty="0" err="1">
                <a:latin typeface="Calibri" pitchFamily="34" charset="0"/>
                <a:ea typeface="Microsoft YaHei" pitchFamily="34" charset="-122"/>
                <a:cs typeface="Arial" charset="0"/>
              </a:rPr>
              <a:t>πιθανολόγηση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 παράβασης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κανόνα του δικαίου της Ευρωπαϊκής Ένωσης ή του εθνικού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δικαίου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Υποχρέωση συμμόρφωσης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της Α.Ε.Π.Π.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και της </a:t>
            </a:r>
            <a:r>
              <a:rPr lang="el-GR" altLang="el-GR" sz="2400" b="1" dirty="0" err="1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α.α.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 στις </a:t>
            </a:r>
            <a:r>
              <a:rPr lang="el-GR" alt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  <a:sym typeface="Wingdings" panose="05000000000000000000" pitchFamily="2" charset="2"/>
              </a:rPr>
              <a:t>αποφάσεις των Δικαστηρίων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. </a:t>
            </a:r>
          </a:p>
          <a:p>
            <a:pPr marL="1085850" lvl="1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εντός (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20) ημερών από την κοινοποίηση της δικαστικής απόφασης από το 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δικαστήριο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, την αναθέτουσα αρχή ή τα λοιπά </a:t>
            </a:r>
            <a:r>
              <a:rPr lang="el-GR" altLang="el-GR" sz="2400" b="1" dirty="0" err="1">
                <a:latin typeface="Calibri" pitchFamily="34" charset="0"/>
                <a:ea typeface="Microsoft YaHei" pitchFamily="34" charset="-122"/>
                <a:cs typeface="Arial" charset="0"/>
              </a:rPr>
              <a:t>διάδικα</a:t>
            </a:r>
            <a:r>
              <a:rPr lang="el-GR" altLang="el-GR" sz="2400" b="1" dirty="0">
                <a:latin typeface="Calibri" pitchFamily="34" charset="0"/>
                <a:ea typeface="Microsoft YaHei" pitchFamily="34" charset="-122"/>
                <a:cs typeface="Arial" charset="0"/>
              </a:rPr>
              <a:t> μέρη. </a:t>
            </a:r>
            <a:endParaRPr lang="el-GR" altLang="el-GR" sz="2400" b="1" dirty="0"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Εφαρμογή αναλογικά </a:t>
            </a:r>
            <a:r>
              <a:rPr lang="el-GR" altLang="el-GR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π.δ</a:t>
            </a:r>
            <a:r>
              <a:rPr lang="el-GR" altLang="el-GR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.</a:t>
            </a:r>
            <a:r>
              <a:rPr lang="el-GR" altLang="el-G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 18/1989</a:t>
            </a:r>
          </a:p>
        </p:txBody>
      </p:sp>
      <p:sp>
        <p:nvSpPr>
          <p:cNvPr id="66567" name="Rectangle 6"/>
          <p:cNvSpPr>
            <a:spLocks noChangeArrowheads="1"/>
          </p:cNvSpPr>
          <p:nvPr/>
        </p:nvSpPr>
        <p:spPr bwMode="auto">
          <a:xfrm>
            <a:off x="509665" y="404813"/>
            <a:ext cx="11347553" cy="58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Δικαστική </a:t>
            </a:r>
            <a:r>
              <a:rPr lang="el-GR" altLang="el-GR" sz="32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προστασία (</a:t>
            </a:r>
            <a:r>
              <a:rPr lang="el-GR" altLang="el-G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άρθρο </a:t>
            </a:r>
            <a:r>
              <a:rPr lang="el-GR" altLang="el-GR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372)</a:t>
            </a:r>
            <a:endParaRPr lang="el-GR" altLang="el-GR" sz="3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8" name="Text Box 7"/>
          <p:cNvSpPr txBox="1">
            <a:spLocks noChangeArrowheads="1"/>
          </p:cNvSpPr>
          <p:nvPr/>
        </p:nvSpPr>
        <p:spPr bwMode="auto">
          <a:xfrm>
            <a:off x="10297951" y="6411291"/>
            <a:ext cx="2024063" cy="331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8E4D46B-D1DD-40FC-93FA-F5403F097912}" type="slidenum">
              <a:rPr lang="el-GR" altLang="el-GR" sz="2000">
                <a:solidFill>
                  <a:srgbClr val="FFFFFF"/>
                </a:solidFill>
                <a:latin typeface="Arial" charset="0"/>
                <a:ea typeface="Microsoft YaHei" pitchFamily="34" charset="-122"/>
                <a:cs typeface="Arial" charset="0"/>
              </a:rPr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48</a:t>
            </a:fld>
            <a:endParaRPr lang="el-GR" altLang="el-GR" sz="2000" dirty="0">
              <a:solidFill>
                <a:srgbClr val="FFFFFF"/>
              </a:solidFill>
              <a:latin typeface="Arial" charset="0"/>
              <a:ea typeface="Microsoft YaHei" pitchFamily="34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784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46800" rIns="0" bIns="46800"/>
          <a:lstStyle/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1524001" y="357188"/>
            <a:ext cx="8715375" cy="1262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000" dirty="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4" name="Freeform 3"/>
          <p:cNvSpPr>
            <a:spLocks noChangeArrowheads="1"/>
          </p:cNvSpPr>
          <p:nvPr/>
        </p:nvSpPr>
        <p:spPr bwMode="auto">
          <a:xfrm>
            <a:off x="2452688" y="357188"/>
            <a:ext cx="7326312" cy="1143000"/>
          </a:xfrm>
          <a:custGeom>
            <a:avLst/>
            <a:gdLst>
              <a:gd name="T0" fmla="*/ 0 w 7326312"/>
              <a:gd name="T1" fmla="*/ 0 h 1308100"/>
              <a:gd name="T2" fmla="*/ 20353 w 7326312"/>
              <a:gd name="T3" fmla="*/ 0 h 1308100"/>
              <a:gd name="T4" fmla="*/ 20353 w 7326312"/>
              <a:gd name="T5" fmla="*/ 3 h 1308100"/>
              <a:gd name="T6" fmla="*/ 0 w 7326312"/>
              <a:gd name="T7" fmla="*/ 3 h 1308100"/>
              <a:gd name="T8" fmla="*/ 0 w 7326312"/>
              <a:gd name="T9" fmla="*/ 0 h 13081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26312"/>
              <a:gd name="T16" fmla="*/ 0 h 1308100"/>
              <a:gd name="T17" fmla="*/ 7326312 w 7326312"/>
              <a:gd name="T18" fmla="*/ 1308100 h 13081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26312" h="1308100">
                <a:moveTo>
                  <a:pt x="0" y="0"/>
                </a:moveTo>
                <a:lnTo>
                  <a:pt x="20353" y="0"/>
                </a:lnTo>
                <a:lnTo>
                  <a:pt x="20353" y="3636"/>
                </a:lnTo>
                <a:lnTo>
                  <a:pt x="0" y="3636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5" name="Rectangle 4"/>
          <p:cNvSpPr>
            <a:spLocks noChangeArrowheads="1"/>
          </p:cNvSpPr>
          <p:nvPr/>
        </p:nvSpPr>
        <p:spPr bwMode="auto">
          <a:xfrm>
            <a:off x="1881189" y="1714501"/>
            <a:ext cx="842962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15900" indent="-176213" algn="just" defTabSz="449263" fontAlgn="base" hangingPunct="0">
              <a:spcBef>
                <a:spcPct val="0"/>
              </a:spcBef>
              <a:spcAft>
                <a:spcPct val="0"/>
              </a:spcAft>
              <a:buSzPct val="79000"/>
              <a:tabLst>
                <a:tab pos="215900" algn="l"/>
                <a:tab pos="625475" algn="l"/>
                <a:tab pos="1074738" algn="l"/>
                <a:tab pos="1524000" algn="l"/>
                <a:tab pos="1973263" algn="l"/>
                <a:tab pos="2422525" algn="l"/>
                <a:tab pos="2871788" algn="l"/>
                <a:tab pos="3321050" algn="l"/>
                <a:tab pos="3770313" algn="l"/>
                <a:tab pos="4219575" algn="l"/>
                <a:tab pos="4668838" algn="l"/>
                <a:tab pos="5118100" algn="l"/>
                <a:tab pos="5605463" algn="l"/>
                <a:tab pos="6016625" algn="l"/>
                <a:tab pos="6465888" algn="l"/>
                <a:tab pos="6915150" algn="l"/>
                <a:tab pos="7364413" algn="l"/>
                <a:tab pos="7813675" algn="l"/>
                <a:tab pos="8262938" algn="l"/>
                <a:tab pos="8712200" algn="l"/>
                <a:tab pos="9161463" algn="l"/>
                <a:tab pos="9396413" algn="l"/>
                <a:tab pos="9845675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80713" algn="l"/>
              </a:tabLst>
            </a:pPr>
            <a:r>
              <a:rPr lang="el-GR" altLang="el-GR" sz="24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	</a:t>
            </a:r>
          </a:p>
        </p:txBody>
      </p:sp>
      <p:sp>
        <p:nvSpPr>
          <p:cNvPr id="66566" name="Rectangle 5"/>
          <p:cNvSpPr>
            <a:spLocks noChangeArrowheads="1"/>
          </p:cNvSpPr>
          <p:nvPr/>
        </p:nvSpPr>
        <p:spPr bwMode="auto">
          <a:xfrm>
            <a:off x="1703513" y="1285616"/>
            <a:ext cx="8785101" cy="2248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2200" b="1" dirty="0">
              <a:solidFill>
                <a:srgbClr val="455F51"/>
              </a:solidFill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3600" b="1" dirty="0">
                <a:latin typeface="Calibri" pitchFamily="34" charset="0"/>
                <a:ea typeface="Microsoft YaHei" pitchFamily="34" charset="-122"/>
                <a:cs typeface="Arial" charset="0"/>
              </a:rPr>
              <a:t>ΕΝΝΟΜΗ ΠΡΟΣΤΑΣΙΑ ΣΥΜΒΑΣΕΩΝ ΑΡΘΡΟΥ 118 ΚΑΙ 119</a:t>
            </a:r>
          </a:p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3600" b="1" dirty="0">
                <a:latin typeface="Calibri" pitchFamily="34" charset="0"/>
                <a:ea typeface="Microsoft YaHei" pitchFamily="34" charset="-122"/>
                <a:cs typeface="Arial" charset="0"/>
              </a:rPr>
              <a:t>(Άρθρο 127 Βιβλίου Ι)</a:t>
            </a:r>
            <a:endParaRPr lang="el-GR" altLang="el-GR" sz="2400" b="1" dirty="0"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8" name="Text Box 7"/>
          <p:cNvSpPr txBox="1">
            <a:spLocks noChangeArrowheads="1"/>
          </p:cNvSpPr>
          <p:nvPr/>
        </p:nvSpPr>
        <p:spPr bwMode="auto">
          <a:xfrm>
            <a:off x="10297951" y="6411291"/>
            <a:ext cx="2024063" cy="331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8E4D46B-D1DD-40FC-93FA-F5403F097912}" type="slidenum">
              <a:rPr lang="el-GR" altLang="el-GR" sz="2000">
                <a:solidFill>
                  <a:srgbClr val="FFFFFF"/>
                </a:solidFill>
                <a:latin typeface="Arial" charset="0"/>
                <a:ea typeface="Microsoft YaHei" pitchFamily="34" charset="-122"/>
                <a:cs typeface="Arial" charset="0"/>
              </a:rPr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49</a:t>
            </a:fld>
            <a:endParaRPr lang="el-GR" altLang="el-GR" sz="2000" dirty="0">
              <a:solidFill>
                <a:srgbClr val="FFFFFF"/>
              </a:solidFill>
              <a:latin typeface="Arial" charset="0"/>
              <a:ea typeface="Microsoft YaHei" pitchFamily="34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7469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374754" y="1268413"/>
            <a:ext cx="11527435" cy="492660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36550" indent="-312738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Στα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ποιοτικά κριτήρια για τον προσδιορισμό βέλτιστης σχέσης ποιότητας τιμής 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μπορούν να περιλαμβάνονται, ιδίως (παρ.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2):</a:t>
            </a:r>
          </a:p>
          <a:p>
            <a:pPr marL="336550" indent="-312738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α) η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ποιότητα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 περιλαμβανομένης της τεχνικής αξίας, τα αισθητικά και λειτουργικά χαρακτηριστικά, η προσβασιμότητα, ο σχεδιασμός για όλους τους χρήστες, τα κοινωνικά, περιβαλλοντικά και καινοτόμα χαρακτηριστικά, καθώς και η εμπορία και οι σχετικοί όροι,</a:t>
            </a:r>
          </a:p>
          <a:p>
            <a:pPr marL="336550" indent="-312738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β)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η οργάνωση, τα προσόντα και η εμπειρία του προσωπικού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στο οποίο ανατίθεται η εκτέλεση της σύμβασης, </a:t>
            </a:r>
            <a:endParaRPr lang="el-GR" sz="2200" dirty="0" smtClean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36550" indent="-312738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γ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)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η εξυπηρέτηση μετά την πώληση και η τεχνική υποστήριξη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</a:t>
            </a:r>
          </a:p>
          <a:p>
            <a:pPr marL="336550" indent="-312738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δ)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οι όροι παράδοσης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 όπως η ημερομηνία παράδοσης, η διαδικασία και η προθεσμία παράδοσης ή η προθεσμία ολοκλήρωσης ή περαίωσης,</a:t>
            </a:r>
          </a:p>
          <a:p>
            <a:pPr marL="336550" indent="-312738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ε)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η παροχή της εγγύησης καλής λειτουργίας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</a:t>
            </a:r>
          </a:p>
          <a:p>
            <a:pPr marL="336550" indent="-312738" algn="just" defTabSz="449263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charset="2"/>
              <a:buChar char="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l-GR" sz="2200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στ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) η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προσαύξηση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του προβλεπόμενου στα έγγραφα της σύμβασης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χρόνου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εγγύησης</a:t>
            </a:r>
            <a:endParaRPr lang="el-GR" sz="22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4131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endParaRPr lang="el-GR" sz="20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184324" name="Text Box 5"/>
          <p:cNvSpPr txBox="1">
            <a:spLocks noChangeArrowheads="1"/>
          </p:cNvSpPr>
          <p:nvPr/>
        </p:nvSpPr>
        <p:spPr bwMode="auto">
          <a:xfrm>
            <a:off x="374754" y="203904"/>
            <a:ext cx="11527435" cy="877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endParaRPr lang="el-GR" altLang="el-GR" sz="32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Κριτήρια </a:t>
            </a:r>
            <a:r>
              <a:rPr lang="el-GR" altLang="el-GR" sz="3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Ανάθεσης: Βέλτιστη σχέση ποιότητας -  τιμής </a:t>
            </a: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endParaRPr lang="el-GR" altLang="el-GR" sz="32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7509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46800" rIns="0" bIns="46800"/>
          <a:lstStyle/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de-DE" altLang="el-GR" sz="1400">
              <a:solidFill>
                <a:srgbClr val="FFFFFF"/>
              </a:solidFill>
              <a:latin typeface="Book Antiqua" pitchFamily="18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1524001" y="357188"/>
            <a:ext cx="8715375" cy="1262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l-GR" altLang="el-GR" sz="2000" dirty="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4" name="Freeform 3"/>
          <p:cNvSpPr>
            <a:spLocks noChangeArrowheads="1"/>
          </p:cNvSpPr>
          <p:nvPr/>
        </p:nvSpPr>
        <p:spPr bwMode="auto">
          <a:xfrm>
            <a:off x="2452688" y="357188"/>
            <a:ext cx="7326312" cy="1143000"/>
          </a:xfrm>
          <a:custGeom>
            <a:avLst/>
            <a:gdLst>
              <a:gd name="T0" fmla="*/ 0 w 7326312"/>
              <a:gd name="T1" fmla="*/ 0 h 1308100"/>
              <a:gd name="T2" fmla="*/ 20353 w 7326312"/>
              <a:gd name="T3" fmla="*/ 0 h 1308100"/>
              <a:gd name="T4" fmla="*/ 20353 w 7326312"/>
              <a:gd name="T5" fmla="*/ 3 h 1308100"/>
              <a:gd name="T6" fmla="*/ 0 w 7326312"/>
              <a:gd name="T7" fmla="*/ 3 h 1308100"/>
              <a:gd name="T8" fmla="*/ 0 w 7326312"/>
              <a:gd name="T9" fmla="*/ 0 h 13081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26312"/>
              <a:gd name="T16" fmla="*/ 0 h 1308100"/>
              <a:gd name="T17" fmla="*/ 7326312 w 7326312"/>
              <a:gd name="T18" fmla="*/ 1308100 h 13081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26312" h="1308100">
                <a:moveTo>
                  <a:pt x="0" y="0"/>
                </a:moveTo>
                <a:lnTo>
                  <a:pt x="20353" y="0"/>
                </a:lnTo>
                <a:lnTo>
                  <a:pt x="20353" y="3636"/>
                </a:lnTo>
                <a:lnTo>
                  <a:pt x="0" y="3636"/>
                </a:lnTo>
                <a:lnTo>
                  <a:pt x="0" y="0"/>
                </a:lnTo>
                <a:close/>
              </a:path>
            </a:pathLst>
          </a:cu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000">
              <a:solidFill>
                <a:prstClr val="white"/>
              </a:solidFill>
              <a:latin typeface="Arial" charset="0"/>
              <a:ea typeface="Microsoft YaHei" pitchFamily="34" charset="-122"/>
            </a:endParaRPr>
          </a:p>
        </p:txBody>
      </p:sp>
      <p:sp>
        <p:nvSpPr>
          <p:cNvPr id="66565" name="Rectangle 4"/>
          <p:cNvSpPr>
            <a:spLocks noChangeArrowheads="1"/>
          </p:cNvSpPr>
          <p:nvPr/>
        </p:nvSpPr>
        <p:spPr bwMode="auto">
          <a:xfrm>
            <a:off x="1881189" y="1714501"/>
            <a:ext cx="8429625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15900" indent="-176213" algn="just" defTabSz="449263" fontAlgn="base" hangingPunct="0">
              <a:spcBef>
                <a:spcPct val="0"/>
              </a:spcBef>
              <a:spcAft>
                <a:spcPct val="0"/>
              </a:spcAft>
              <a:buSzPct val="79000"/>
              <a:tabLst>
                <a:tab pos="215900" algn="l"/>
                <a:tab pos="625475" algn="l"/>
                <a:tab pos="1074738" algn="l"/>
                <a:tab pos="1524000" algn="l"/>
                <a:tab pos="1973263" algn="l"/>
                <a:tab pos="2422525" algn="l"/>
                <a:tab pos="2871788" algn="l"/>
                <a:tab pos="3321050" algn="l"/>
                <a:tab pos="3770313" algn="l"/>
                <a:tab pos="4219575" algn="l"/>
                <a:tab pos="4668838" algn="l"/>
                <a:tab pos="5118100" algn="l"/>
                <a:tab pos="5605463" algn="l"/>
                <a:tab pos="6016625" algn="l"/>
                <a:tab pos="6465888" algn="l"/>
                <a:tab pos="6915150" algn="l"/>
                <a:tab pos="7364413" algn="l"/>
                <a:tab pos="7813675" algn="l"/>
                <a:tab pos="8262938" algn="l"/>
                <a:tab pos="8712200" algn="l"/>
                <a:tab pos="9161463" algn="l"/>
                <a:tab pos="9396413" algn="l"/>
                <a:tab pos="9845675" algn="l"/>
                <a:tab pos="10309225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80713" algn="l"/>
              </a:tabLst>
            </a:pPr>
            <a:r>
              <a:rPr lang="el-GR" altLang="el-GR" sz="24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	</a:t>
            </a:r>
          </a:p>
        </p:txBody>
      </p:sp>
      <p:sp>
        <p:nvSpPr>
          <p:cNvPr id="66566" name="Rectangle 5"/>
          <p:cNvSpPr>
            <a:spLocks noChangeArrowheads="1"/>
          </p:cNvSpPr>
          <p:nvPr/>
        </p:nvSpPr>
        <p:spPr bwMode="auto">
          <a:xfrm>
            <a:off x="374754" y="1714501"/>
            <a:ext cx="11497455" cy="47727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Δεν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προβλέπεται διοικητική </a:t>
            </a:r>
            <a:r>
              <a:rPr lang="el-GR" altLang="el-GR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προδιαδικασία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–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Απευθείας δικαστική προστασία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Πεδίο εφαρμογής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?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Συμβάσεις άρθρου </a:t>
            </a:r>
            <a:r>
              <a:rPr lang="el-GR" altLang="el-GR" sz="2200" b="1" dirty="0" smtClean="0">
                <a:latin typeface="Calibri" pitchFamily="34" charset="0"/>
                <a:ea typeface="Microsoft YaHei" pitchFamily="34" charset="-122"/>
                <a:cs typeface="Arial" charset="0"/>
              </a:rPr>
              <a:t>118 (</a:t>
            </a:r>
            <a:r>
              <a:rPr lang="el-GR" altLang="el-GR" sz="2200" b="1" dirty="0" err="1" smtClean="0">
                <a:latin typeface="Calibri" pitchFamily="34" charset="0"/>
                <a:ea typeface="Microsoft YaHei" pitchFamily="34" charset="-122"/>
                <a:cs typeface="Arial" charset="0"/>
              </a:rPr>
              <a:t>απυεθείας</a:t>
            </a:r>
            <a:r>
              <a:rPr lang="el-GR" altLang="el-GR" sz="2200" b="1" dirty="0" smtClean="0">
                <a:latin typeface="Calibri" pitchFamily="34" charset="0"/>
                <a:ea typeface="Microsoft YaHei" pitchFamily="34" charset="-122"/>
                <a:cs typeface="Arial" charset="0"/>
              </a:rPr>
              <a:t> ανάθεσης) 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και 119 μέχρι και 60.000 €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Ποιος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? Ο έχων έννομο συμφέρον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Πώς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?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Ακύρωση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της πράξης ή της παράλειψης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 και αναστολή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εκτέλεσης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της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Αναθέτουσας Αρχής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–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Παράβολο 5%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 της αξίας της σύμβασης </a:t>
            </a:r>
            <a:endParaRPr lang="el-GR" altLang="el-GR" sz="2200" b="1" dirty="0"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Πού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? 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Ενώπιον του Διοικητικού Εφετείου 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της έδρας της αναθέτουσας αρχής, κατά τα οριζόμενα στο </a:t>
            </a:r>
            <a:r>
              <a:rPr lang="el-GR" altLang="el-GR" sz="2200" b="1" dirty="0" err="1">
                <a:latin typeface="Calibri" pitchFamily="34" charset="0"/>
                <a:ea typeface="Microsoft YaHei" pitchFamily="34" charset="-122"/>
                <a:cs typeface="Arial" charset="0"/>
              </a:rPr>
              <a:t>π.δ.</a:t>
            </a:r>
            <a:r>
              <a:rPr lang="el-GR" altLang="el-GR" sz="2200" b="1" dirty="0">
                <a:latin typeface="Calibri" pitchFamily="34" charset="0"/>
                <a:ea typeface="Microsoft YaHei" pitchFamily="34" charset="-122"/>
                <a:cs typeface="Arial" charset="0"/>
              </a:rPr>
              <a:t> 18/1989 </a:t>
            </a: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Δεν προβλέπεται ανασταλτικό αποτέλεσμα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 </a:t>
            </a:r>
            <a:endParaRPr lang="el-GR" altLang="el-G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marL="342900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q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Δεν επιτρέπεται η προηγούμενη άσκηση άλλης ειδικής ή </a:t>
            </a:r>
            <a:r>
              <a:rPr lang="el-GR" altLang="el-GR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ενδικοφανούς</a:t>
            </a:r>
            <a:r>
              <a:rPr lang="el-GR" alt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 διοικητικής προσφυγής</a:t>
            </a:r>
          </a:p>
          <a:p>
            <a:pPr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200" b="1" dirty="0">
                <a:solidFill>
                  <a:srgbClr val="455F51"/>
                </a:solidFill>
                <a:latin typeface="Calibri" pitchFamily="34" charset="0"/>
                <a:ea typeface="Microsoft YaHei" pitchFamily="34" charset="-122"/>
                <a:cs typeface="Arial" charset="0"/>
              </a:rPr>
              <a:t> </a:t>
            </a:r>
            <a:endParaRPr lang="el-GR" altLang="el-GR" sz="2200" b="1" dirty="0">
              <a:solidFill>
                <a:srgbClr val="455F51"/>
              </a:solidFill>
              <a:latin typeface="Calibri" pitchFamily="34" charset="0"/>
              <a:ea typeface="Microsoft YaHei" pitchFamily="34" charset="-122"/>
              <a:cs typeface="Arial" charset="0"/>
            </a:endParaRPr>
          </a:p>
          <a:p>
            <a:pPr marL="1085850" lvl="1" indent="-342900" algn="just" defTabSz="449263" fontAlgn="base" hangingPunct="0">
              <a:spcBef>
                <a:spcPct val="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ü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l-GR" altLang="el-GR" sz="2200" b="1" dirty="0">
              <a:solidFill>
                <a:srgbClr val="455F51"/>
              </a:solidFill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7" name="Rectangle 6"/>
          <p:cNvSpPr>
            <a:spLocks noChangeArrowheads="1"/>
          </p:cNvSpPr>
          <p:nvPr/>
        </p:nvSpPr>
        <p:spPr bwMode="auto">
          <a:xfrm>
            <a:off x="494675" y="404813"/>
            <a:ext cx="11377535" cy="956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Έννομη προστασία για συμβάσεις άρθρων 118 &amp; 119</a:t>
            </a:r>
          </a:p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altLang="el-GR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(</a:t>
            </a:r>
            <a:r>
              <a:rPr lang="el-GR" altLang="el-GR" sz="28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άρθρο </a:t>
            </a:r>
            <a:r>
              <a:rPr lang="el-GR" altLang="el-GR" sz="28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127 μετά το ν. 4782/2021</a:t>
            </a:r>
            <a:r>
              <a:rPr lang="el-GR" altLang="el-GR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Microsoft YaHei" pitchFamily="34" charset="-122"/>
                <a:cs typeface="Arial" charset="0"/>
              </a:rPr>
              <a:t>)</a:t>
            </a:r>
            <a:endParaRPr lang="el-GR" altLang="el-GR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ea typeface="Microsoft YaHei" pitchFamily="34" charset="-122"/>
              <a:cs typeface="Arial" charset="0"/>
            </a:endParaRPr>
          </a:p>
        </p:txBody>
      </p:sp>
      <p:sp>
        <p:nvSpPr>
          <p:cNvPr id="66568" name="Text Box 7"/>
          <p:cNvSpPr txBox="1">
            <a:spLocks noChangeArrowheads="1"/>
          </p:cNvSpPr>
          <p:nvPr/>
        </p:nvSpPr>
        <p:spPr bwMode="auto">
          <a:xfrm>
            <a:off x="10297951" y="6411291"/>
            <a:ext cx="2024063" cy="331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78E4D46B-D1DD-40FC-93FA-F5403F097912}" type="slidenum">
              <a:rPr lang="el-GR" altLang="el-GR" sz="2000">
                <a:solidFill>
                  <a:srgbClr val="FFFFFF"/>
                </a:solidFill>
                <a:latin typeface="Arial" charset="0"/>
                <a:ea typeface="Microsoft YaHei" pitchFamily="34" charset="-122"/>
                <a:cs typeface="Arial" charset="0"/>
              </a:rPr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50</a:t>
            </a:fld>
            <a:endParaRPr lang="el-GR" altLang="el-GR" sz="2000" dirty="0">
              <a:solidFill>
                <a:srgbClr val="FFFFFF"/>
              </a:solidFill>
              <a:latin typeface="Arial" charset="0"/>
              <a:ea typeface="Microsoft YaHei" pitchFamily="34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3115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9528" y="653143"/>
            <a:ext cx="10862871" cy="621021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>
                <a:solidFill>
                  <a:schemeClr val="tx1"/>
                </a:solidFill>
              </a:rPr>
              <a:t>8</a:t>
            </a:r>
            <a:r>
              <a:rPr lang="el-GR" sz="3200" b="1" dirty="0" smtClean="0">
                <a:solidFill>
                  <a:schemeClr val="tx1"/>
                </a:solidFill>
              </a:rPr>
              <a:t>η </a:t>
            </a:r>
            <a:r>
              <a:rPr lang="el-GR" sz="3200" b="1" dirty="0" smtClean="0">
                <a:solidFill>
                  <a:schemeClr val="tx1"/>
                </a:solidFill>
              </a:rPr>
              <a:t>διδακτική ενότητα – Θεματικές ενότητες</a:t>
            </a:r>
            <a:endParaRPr lang="el-GR" sz="3200" b="1" dirty="0">
              <a:solidFill>
                <a:schemeClr val="tx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79685" y="1678898"/>
            <a:ext cx="11102715" cy="4895638"/>
          </a:xfrm>
        </p:spPr>
        <p:txBody>
          <a:bodyPr>
            <a:normAutofit/>
          </a:bodyPr>
          <a:lstStyle/>
          <a:p>
            <a:pPr marL="109728" indent="0" algn="just">
              <a:spcBef>
                <a:spcPts val="600"/>
              </a:spcBef>
              <a:buNone/>
            </a:pPr>
            <a:r>
              <a:rPr lang="el-GR" sz="2400" b="1" dirty="0" smtClean="0">
                <a:solidFill>
                  <a:schemeClr val="tx1"/>
                </a:solidFill>
              </a:rPr>
              <a:t> </a:t>
            </a:r>
            <a:endParaRPr lang="el-GR" sz="2400" b="1" dirty="0" smtClean="0">
              <a:solidFill>
                <a:schemeClr val="tx1"/>
              </a:solidFill>
            </a:endParaRPr>
          </a:p>
          <a:p>
            <a:pPr marL="109728" indent="0" algn="just">
              <a:spcBef>
                <a:spcPts val="600"/>
              </a:spcBef>
              <a:buNone/>
            </a:pPr>
            <a:r>
              <a:rPr lang="el-GR" sz="2200" b="1" dirty="0">
                <a:solidFill>
                  <a:schemeClr val="tx1"/>
                </a:solidFill>
              </a:rPr>
              <a:t>Καλή Διακυβέρνηση και Δημόσιες </a:t>
            </a:r>
            <a:r>
              <a:rPr lang="el-GR" sz="2200" b="1" dirty="0" smtClean="0">
                <a:solidFill>
                  <a:schemeClr val="tx1"/>
                </a:solidFill>
              </a:rPr>
              <a:t>Συμβάσεις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2200" b="1" dirty="0" smtClean="0">
                <a:solidFill>
                  <a:schemeClr val="tx1"/>
                </a:solidFill>
              </a:rPr>
              <a:t>Εποπτεία και παρακολούθηση εφαρμογής ν. 4412/2016 και οδηγιών για δημόσιες συμβάσεις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2200" b="1" dirty="0" smtClean="0">
                <a:solidFill>
                  <a:schemeClr val="tx1"/>
                </a:solidFill>
              </a:rPr>
              <a:t>Ο ρόλος της ΕΑΔΗΣΥ - Ενημέρωση Ευρωπαϊκής Επιτροπής </a:t>
            </a:r>
          </a:p>
          <a:p>
            <a:pPr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sz="2200" b="1" dirty="0">
                <a:solidFill>
                  <a:schemeClr val="tx1"/>
                </a:solidFill>
              </a:rPr>
              <a:t>Κατάρτιση και πιστοποίηση προσωπικού αναθετουσών αρχών</a:t>
            </a:r>
            <a:endParaRPr lang="el-GR" sz="2200" b="1" dirty="0" smtClean="0">
              <a:solidFill>
                <a:schemeClr val="tx1"/>
              </a:solidFill>
            </a:endParaRPr>
          </a:p>
          <a:p>
            <a:pPr marL="109728" indent="0" algn="just">
              <a:spcBef>
                <a:spcPts val="600"/>
              </a:spcBef>
              <a:buNone/>
            </a:pPr>
            <a:r>
              <a:rPr lang="el-GR" sz="2200" b="1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25536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19528" y="653143"/>
            <a:ext cx="10862871" cy="621021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 smtClean="0">
                <a:solidFill>
                  <a:schemeClr val="tx1"/>
                </a:solidFill>
              </a:rPr>
              <a:t>Επιβολή ν. 4412/2016 – άρθρο 340 </a:t>
            </a:r>
            <a:endParaRPr lang="el-GR" sz="3200" b="1" dirty="0">
              <a:solidFill>
                <a:schemeClr val="tx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9666" y="1274164"/>
            <a:ext cx="11072734" cy="5300372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l-GR" sz="2200" dirty="0" smtClean="0">
                <a:solidFill>
                  <a:schemeClr val="tx1"/>
                </a:solidFill>
              </a:rPr>
              <a:t>Τα </a:t>
            </a:r>
            <a:r>
              <a:rPr lang="el-GR" sz="2200" dirty="0">
                <a:solidFill>
                  <a:schemeClr val="tx1"/>
                </a:solidFill>
              </a:rPr>
              <a:t>ελεγκτικά ή εποπτικά διοικητικά όργανα </a:t>
            </a:r>
            <a:r>
              <a:rPr lang="el-GR" sz="2200" dirty="0" smtClean="0">
                <a:solidFill>
                  <a:schemeClr val="tx1"/>
                </a:solidFill>
              </a:rPr>
              <a:t>όταν εντοπίζουν </a:t>
            </a:r>
            <a:r>
              <a:rPr lang="el-GR" sz="2200" b="1" dirty="0" smtClean="0">
                <a:solidFill>
                  <a:schemeClr val="tx1"/>
                </a:solidFill>
              </a:rPr>
              <a:t>παραβιάσεις </a:t>
            </a:r>
            <a:r>
              <a:rPr lang="el-GR" sz="2200" b="1" dirty="0">
                <a:solidFill>
                  <a:schemeClr val="tx1"/>
                </a:solidFill>
              </a:rPr>
              <a:t>ή συστημικά προβλήματα, </a:t>
            </a:r>
            <a:r>
              <a:rPr lang="el-GR" sz="2200" b="1" dirty="0" smtClean="0">
                <a:solidFill>
                  <a:schemeClr val="tx1"/>
                </a:solidFill>
              </a:rPr>
              <a:t>τα αναφέρουν </a:t>
            </a:r>
            <a:r>
              <a:rPr lang="el-GR" sz="2200" b="1" dirty="0">
                <a:solidFill>
                  <a:schemeClr val="tx1"/>
                </a:solidFill>
              </a:rPr>
              <a:t>υποχρεωτικά </a:t>
            </a:r>
            <a:r>
              <a:rPr lang="el-GR" sz="2200" b="1" dirty="0" smtClean="0">
                <a:solidFill>
                  <a:schemeClr val="tx1"/>
                </a:solidFill>
              </a:rPr>
              <a:t>στην Ενιαία </a:t>
            </a:r>
            <a:r>
              <a:rPr lang="el-GR" sz="2200" b="1" dirty="0">
                <a:solidFill>
                  <a:schemeClr val="tx1"/>
                </a:solidFill>
              </a:rPr>
              <a:t>Αρχή Δημοσίων Συμβάσεων  (</a:t>
            </a:r>
            <a:r>
              <a:rPr lang="el-GR" sz="2200" b="1" dirty="0" smtClean="0">
                <a:solidFill>
                  <a:schemeClr val="tx1"/>
                </a:solidFill>
              </a:rPr>
              <a:t>ΕΑΔΗΣΥ), </a:t>
            </a:r>
            <a:r>
              <a:rPr lang="el-GR" sz="2200" b="1" dirty="0">
                <a:solidFill>
                  <a:schemeClr val="tx1"/>
                </a:solidFill>
              </a:rPr>
              <a:t>στις αρχές λογιστικού ελέγχου και στα </a:t>
            </a:r>
            <a:r>
              <a:rPr lang="el-GR" sz="2200" b="1" dirty="0" smtClean="0">
                <a:solidFill>
                  <a:schemeClr val="tx1"/>
                </a:solidFill>
              </a:rPr>
              <a:t>δικαστήρια. 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l-GR" sz="2200" b="1" dirty="0">
                <a:solidFill>
                  <a:schemeClr val="tx1"/>
                </a:solidFill>
              </a:rPr>
              <a:t>Η </a:t>
            </a:r>
            <a:r>
              <a:rPr lang="el-GR" sz="2200" b="1" dirty="0" smtClean="0">
                <a:solidFill>
                  <a:schemeClr val="tx1"/>
                </a:solidFill>
              </a:rPr>
              <a:t>ΕΑΔΗΣΥ μεριμνά </a:t>
            </a:r>
            <a:r>
              <a:rPr lang="el-GR" sz="2200" b="1" dirty="0">
                <a:solidFill>
                  <a:schemeClr val="tx1"/>
                </a:solidFill>
              </a:rPr>
              <a:t>για την αποστολή έκθεσης παρακολούθησης στην </a:t>
            </a:r>
            <a:r>
              <a:rPr lang="el-GR" sz="2200" b="1" dirty="0" smtClean="0">
                <a:solidFill>
                  <a:schemeClr val="tx1"/>
                </a:solidFill>
              </a:rPr>
              <a:t>Ε.Ε. ανά </a:t>
            </a:r>
            <a:r>
              <a:rPr lang="el-GR" sz="2200" b="1" dirty="0">
                <a:solidFill>
                  <a:schemeClr val="tx1"/>
                </a:solidFill>
              </a:rPr>
              <a:t>τριετία. </a:t>
            </a:r>
            <a:r>
              <a:rPr lang="el-GR" sz="2200" dirty="0" smtClean="0">
                <a:solidFill>
                  <a:schemeClr val="tx1"/>
                </a:solidFill>
              </a:rPr>
              <a:t>Με ΚΥΑ καθορίζονται οι </a:t>
            </a:r>
            <a:r>
              <a:rPr lang="el-GR" sz="2200" dirty="0">
                <a:solidFill>
                  <a:schemeClr val="tx1"/>
                </a:solidFill>
              </a:rPr>
              <a:t>απαιτούμενες για τη σύνταξη της έκθεσης παρακολούθησης πληροφορίες που θα πρέπει να παρασχεθούν, οι υπόχρεοι για την παροχή των εν λόγω στοιχείων/πληροφοριών, ο χρόνος και ο τρόπος υποβολής </a:t>
            </a:r>
            <a:r>
              <a:rPr lang="el-GR" sz="2200" dirty="0" smtClean="0">
                <a:solidFill>
                  <a:schemeClr val="tx1"/>
                </a:solidFill>
              </a:rPr>
              <a:t>τους.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l-GR" sz="2200" b="1" dirty="0">
                <a:solidFill>
                  <a:schemeClr val="tx1"/>
                </a:solidFill>
              </a:rPr>
              <a:t>Η Αρχή στο πλαίσιο των αρμοδιοτήτων της, </a:t>
            </a:r>
            <a:r>
              <a:rPr lang="el-GR" sz="2200" b="1" dirty="0" smtClean="0">
                <a:solidFill>
                  <a:schemeClr val="tx1"/>
                </a:solidFill>
              </a:rPr>
              <a:t>μεριμνά</a:t>
            </a:r>
            <a:r>
              <a:rPr lang="el-GR" sz="2200" b="1" dirty="0">
                <a:solidFill>
                  <a:schemeClr val="tx1"/>
                </a:solidFill>
              </a:rPr>
              <a:t>: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l-GR" sz="2200" b="1" dirty="0">
                <a:solidFill>
                  <a:schemeClr val="tx1"/>
                </a:solidFill>
              </a:rPr>
              <a:t>α) για τη δωρεάν ενημέρωση και καθοδήγηση δια γενικών οδηγιών μέσω της ιστοσελίδας </a:t>
            </a:r>
            <a:r>
              <a:rPr lang="el-GR" sz="2200" b="1" dirty="0" smtClean="0">
                <a:solidFill>
                  <a:schemeClr val="tx1"/>
                </a:solidFill>
              </a:rPr>
              <a:t>της, σχετικά </a:t>
            </a:r>
            <a:r>
              <a:rPr lang="el-GR" sz="2200" b="1" dirty="0">
                <a:solidFill>
                  <a:schemeClr val="tx1"/>
                </a:solidFill>
              </a:rPr>
              <a:t>με την ερμηνεία και την εφαρμογή της νομοθεσίας της </a:t>
            </a:r>
            <a:r>
              <a:rPr lang="el-GR" sz="2200" b="1" dirty="0" smtClean="0">
                <a:solidFill>
                  <a:schemeClr val="tx1"/>
                </a:solidFill>
              </a:rPr>
              <a:t>Ένωσης και </a:t>
            </a:r>
            <a:r>
              <a:rPr lang="el-GR" sz="2200" b="1" dirty="0">
                <a:solidFill>
                  <a:schemeClr val="tx1"/>
                </a:solidFill>
              </a:rPr>
              <a:t>την ορθή εφαρμογή των </a:t>
            </a:r>
            <a:r>
              <a:rPr lang="el-GR" sz="2200" b="1" dirty="0" err="1" smtClean="0">
                <a:solidFill>
                  <a:schemeClr val="tx1"/>
                </a:solidFill>
              </a:rPr>
              <a:t>ενωσιακών</a:t>
            </a:r>
            <a:r>
              <a:rPr lang="el-GR" sz="2200" b="1" dirty="0" smtClean="0">
                <a:solidFill>
                  <a:schemeClr val="tx1"/>
                </a:solidFill>
              </a:rPr>
              <a:t> κανόνων στον </a:t>
            </a:r>
            <a:r>
              <a:rPr lang="el-GR" sz="2200" b="1" dirty="0">
                <a:solidFill>
                  <a:schemeClr val="tx1"/>
                </a:solidFill>
              </a:rPr>
              <a:t>τομέα των δημοσίων συμβάσεων, προς υποβοήθηση των αναθετουσών αρχών/</a:t>
            </a:r>
            <a:r>
              <a:rPr lang="el-GR" sz="2200" b="1" dirty="0" err="1">
                <a:solidFill>
                  <a:schemeClr val="tx1"/>
                </a:solidFill>
              </a:rPr>
              <a:t>αναθέτοντων</a:t>
            </a:r>
            <a:r>
              <a:rPr lang="el-GR" sz="2200" b="1" dirty="0">
                <a:solidFill>
                  <a:schemeClr val="tx1"/>
                </a:solidFill>
              </a:rPr>
              <a:t> φορέων και οικονομικών φορέων, 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l-GR" sz="2200" b="1" dirty="0">
                <a:solidFill>
                  <a:schemeClr val="tx1"/>
                </a:solidFill>
              </a:rPr>
              <a:t>β) σε συνεργασία με τις ΕΚΑΑ και την Εθνική Αρχή Συντονισμού (ΕΑΣ) του </a:t>
            </a:r>
            <a:r>
              <a:rPr lang="el-GR" sz="2200" b="1" dirty="0" smtClean="0">
                <a:solidFill>
                  <a:schemeClr val="tx1"/>
                </a:solidFill>
              </a:rPr>
              <a:t>Υπουργείου </a:t>
            </a:r>
            <a:r>
              <a:rPr lang="el-GR" sz="2200" b="1" dirty="0">
                <a:solidFill>
                  <a:schemeClr val="tx1"/>
                </a:solidFill>
              </a:rPr>
              <a:t>Ανάπτυξης και </a:t>
            </a:r>
            <a:r>
              <a:rPr lang="el-GR" sz="2200" b="1" dirty="0" smtClean="0">
                <a:solidFill>
                  <a:schemeClr val="tx1"/>
                </a:solidFill>
              </a:rPr>
              <a:t>Επενδύσεων </a:t>
            </a:r>
            <a:r>
              <a:rPr lang="el-GR" sz="2200" b="1" dirty="0">
                <a:solidFill>
                  <a:schemeClr val="tx1"/>
                </a:solidFill>
              </a:rPr>
              <a:t>για την υποστήριξη των αναθετουσών αρχών/</a:t>
            </a:r>
            <a:r>
              <a:rPr lang="el-GR" sz="2200" b="1" dirty="0" err="1">
                <a:solidFill>
                  <a:schemeClr val="tx1"/>
                </a:solidFill>
              </a:rPr>
              <a:t>αναθέτοντων</a:t>
            </a:r>
            <a:r>
              <a:rPr lang="el-GR" sz="2200" b="1" dirty="0">
                <a:solidFill>
                  <a:schemeClr val="tx1"/>
                </a:solidFill>
              </a:rPr>
              <a:t> φορέων στον σχεδιασμό και τη διεξαγωγή των διαδικασιών ανάθεσης δημοσίων συμβάσεων και συγχρηματοδοτούμενων δημοσίων συμβάσεων, αντίστοιχα.</a:t>
            </a:r>
            <a:endParaRPr lang="el-GR" sz="2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930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99607" y="389745"/>
            <a:ext cx="10982792" cy="569625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b="1" dirty="0" smtClean="0">
                <a:solidFill>
                  <a:schemeClr val="tx1"/>
                </a:solidFill>
              </a:rPr>
              <a:t>Υποχρέωση εκθέσεων  </a:t>
            </a:r>
            <a:endParaRPr lang="el-GR" sz="3200" b="1" dirty="0">
              <a:solidFill>
                <a:schemeClr val="tx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99803" y="959370"/>
            <a:ext cx="11282598" cy="5615166"/>
          </a:xfrm>
        </p:spPr>
        <p:txBody>
          <a:bodyPr>
            <a:noAutofit/>
          </a:bodyPr>
          <a:lstStyle/>
          <a:p>
            <a:pPr marL="109728" indent="0" algn="just">
              <a:spcBef>
                <a:spcPts val="600"/>
              </a:spcBef>
              <a:buNone/>
            </a:pPr>
            <a:r>
              <a:rPr lang="el-GR" sz="2200" b="1" dirty="0" smtClean="0">
                <a:solidFill>
                  <a:schemeClr val="tx1"/>
                </a:solidFill>
              </a:rPr>
              <a:t>Οι </a:t>
            </a:r>
            <a:r>
              <a:rPr lang="el-GR" sz="2200" b="1" dirty="0">
                <a:solidFill>
                  <a:schemeClr val="tx1"/>
                </a:solidFill>
              </a:rPr>
              <a:t>αναθέτουσες αρχές </a:t>
            </a:r>
            <a:r>
              <a:rPr lang="el-GR" sz="2200" b="1" dirty="0" smtClean="0">
                <a:solidFill>
                  <a:schemeClr val="tx1"/>
                </a:solidFill>
              </a:rPr>
              <a:t>συντάσσουν </a:t>
            </a:r>
            <a:r>
              <a:rPr lang="el-GR" sz="2200" b="1" dirty="0">
                <a:solidFill>
                  <a:schemeClr val="tx1"/>
                </a:solidFill>
              </a:rPr>
              <a:t>γραπτή έκθεση </a:t>
            </a:r>
            <a:r>
              <a:rPr lang="el-GR" sz="2200" b="1" dirty="0" smtClean="0">
                <a:solidFill>
                  <a:schemeClr val="tx1"/>
                </a:solidFill>
              </a:rPr>
              <a:t>για </a:t>
            </a:r>
            <a:r>
              <a:rPr lang="el-GR" sz="2200" b="1" dirty="0">
                <a:solidFill>
                  <a:schemeClr val="tx1"/>
                </a:solidFill>
              </a:rPr>
              <a:t>κάθε σύμβαση ή </a:t>
            </a:r>
            <a:r>
              <a:rPr lang="el-GR" sz="2200" b="1" dirty="0" smtClean="0">
                <a:solidFill>
                  <a:schemeClr val="tx1"/>
                </a:solidFill>
              </a:rPr>
              <a:t>συμφωνία-πλαίσιο η ή ΔΣΑ η οποία </a:t>
            </a:r>
            <a:r>
              <a:rPr lang="el-GR" sz="2200" b="1" dirty="0">
                <a:solidFill>
                  <a:schemeClr val="tx1"/>
                </a:solidFill>
              </a:rPr>
              <a:t>περιλαμβάνει τουλάχιστον:</a:t>
            </a:r>
          </a:p>
          <a:p>
            <a:pPr marL="109728" indent="0" algn="just">
              <a:spcBef>
                <a:spcPts val="600"/>
              </a:spcBef>
              <a:buNone/>
            </a:pPr>
            <a:r>
              <a:rPr lang="el-GR" sz="2200" b="1" dirty="0">
                <a:solidFill>
                  <a:schemeClr val="tx1"/>
                </a:solidFill>
              </a:rPr>
              <a:t>α) την επωνυμία και τη διεύθυνση της αναθέτουσας αρχής, το αντικείμενο και την αξία της σύμβασης, της συμφωνίας-πλαίσιο ή του δυναμικού συστήματος αγορών·</a:t>
            </a:r>
          </a:p>
          <a:p>
            <a:pPr marL="109728" indent="0" algn="just">
              <a:spcBef>
                <a:spcPts val="600"/>
              </a:spcBef>
              <a:buNone/>
            </a:pPr>
            <a:r>
              <a:rPr lang="el-GR" sz="2200" b="1" dirty="0">
                <a:solidFill>
                  <a:schemeClr val="tx1"/>
                </a:solidFill>
              </a:rPr>
              <a:t>β) </a:t>
            </a:r>
            <a:r>
              <a:rPr lang="el-GR" sz="2200" b="1" dirty="0" smtClean="0">
                <a:solidFill>
                  <a:schemeClr val="tx1"/>
                </a:solidFill>
              </a:rPr>
              <a:t>τα </a:t>
            </a:r>
            <a:r>
              <a:rPr lang="el-GR" sz="2200" b="1" dirty="0">
                <a:solidFill>
                  <a:schemeClr val="tx1"/>
                </a:solidFill>
              </a:rPr>
              <a:t>αποτελέσματα της ποιοτικής επιλογής και/ή τον περιορισμό του αριθμού των υποψηφίων ή προσφερόντων και συγκεκριμένα:</a:t>
            </a:r>
          </a:p>
          <a:p>
            <a:pPr marL="402336" lvl="1" indent="0" algn="just">
              <a:spcBef>
                <a:spcPts val="600"/>
              </a:spcBef>
              <a:buNone/>
            </a:pPr>
            <a:r>
              <a:rPr lang="el-GR" sz="2200" b="1" dirty="0" err="1">
                <a:solidFill>
                  <a:schemeClr val="tx1"/>
                </a:solidFill>
              </a:rPr>
              <a:t>αα</a:t>
            </a:r>
            <a:r>
              <a:rPr lang="el-GR" sz="2200" b="1" dirty="0">
                <a:solidFill>
                  <a:schemeClr val="tx1"/>
                </a:solidFill>
              </a:rPr>
              <a:t>) το όνομα των επιλεγέντων υποψηφίων ή προσφερόντων και την αιτιολόγηση της επιλογής τους,</a:t>
            </a:r>
          </a:p>
          <a:p>
            <a:pPr marL="402336" lvl="1" indent="0" algn="just">
              <a:spcBef>
                <a:spcPts val="600"/>
              </a:spcBef>
              <a:buNone/>
            </a:pPr>
            <a:r>
              <a:rPr lang="el-GR" sz="2200" b="1" dirty="0" err="1">
                <a:solidFill>
                  <a:schemeClr val="tx1"/>
                </a:solidFill>
              </a:rPr>
              <a:t>ββ</a:t>
            </a:r>
            <a:r>
              <a:rPr lang="el-GR" sz="2200" b="1" dirty="0">
                <a:solidFill>
                  <a:schemeClr val="tx1"/>
                </a:solidFill>
              </a:rPr>
              <a:t>) το όνομα των απορριφθέντων υποψηφίων ή προσφερόντων και τους λόγους της απόρριψής τους,</a:t>
            </a:r>
          </a:p>
          <a:p>
            <a:pPr marL="109728" indent="0" algn="just">
              <a:spcBef>
                <a:spcPts val="600"/>
              </a:spcBef>
              <a:buNone/>
            </a:pPr>
            <a:r>
              <a:rPr lang="el-GR" sz="2200" b="1" dirty="0">
                <a:solidFill>
                  <a:schemeClr val="tx1"/>
                </a:solidFill>
              </a:rPr>
              <a:t>γ) τους λόγους της απόρριψης των προσφορών που κρίθηκαν ασυνήθιστα χαμηλές,</a:t>
            </a:r>
          </a:p>
          <a:p>
            <a:pPr marL="109728" indent="0" algn="just">
              <a:spcBef>
                <a:spcPts val="600"/>
              </a:spcBef>
              <a:buNone/>
            </a:pPr>
            <a:r>
              <a:rPr lang="el-GR" sz="2200" b="1" dirty="0">
                <a:solidFill>
                  <a:schemeClr val="tx1"/>
                </a:solidFill>
              </a:rPr>
              <a:t>δ) την επωνυμία του αναδόχου και την αιτιολόγηση της επιλογής της προσφοράς του, καθώς </a:t>
            </a:r>
            <a:r>
              <a:rPr lang="el-GR" sz="2200" b="1" dirty="0" smtClean="0">
                <a:solidFill>
                  <a:schemeClr val="tx1"/>
                </a:solidFill>
              </a:rPr>
              <a:t>και το </a:t>
            </a:r>
            <a:r>
              <a:rPr lang="el-GR" sz="2200" b="1" dirty="0">
                <a:solidFill>
                  <a:schemeClr val="tx1"/>
                </a:solidFill>
              </a:rPr>
              <a:t>τμήμα της σύμβασης ή της </a:t>
            </a:r>
            <a:r>
              <a:rPr lang="el-GR" sz="2200" b="1" dirty="0" smtClean="0">
                <a:solidFill>
                  <a:schemeClr val="tx1"/>
                </a:solidFill>
              </a:rPr>
              <a:t>συμφωνίας πλαίσιο </a:t>
            </a:r>
            <a:r>
              <a:rPr lang="el-GR" sz="2200" b="1" dirty="0">
                <a:solidFill>
                  <a:schemeClr val="tx1"/>
                </a:solidFill>
              </a:rPr>
              <a:t>το οποίο ο ανάδοχος προτίθεται να αναθέσει υπό μορφή υπεργολαβίας </a:t>
            </a:r>
            <a:r>
              <a:rPr lang="el-GR" sz="2200" b="1" dirty="0" smtClean="0">
                <a:solidFill>
                  <a:schemeClr val="tx1"/>
                </a:solidFill>
              </a:rPr>
              <a:t>και τις επωνυμίες των υπεργολάβων.</a:t>
            </a:r>
            <a:endParaRPr lang="el-GR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0967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29587" y="284814"/>
            <a:ext cx="10952812" cy="689548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 smtClean="0">
                <a:solidFill>
                  <a:schemeClr val="tx1"/>
                </a:solidFill>
              </a:rPr>
              <a:t>Υποχρέωση εκθέσεων  </a:t>
            </a:r>
            <a:endParaRPr lang="el-GR" sz="3200" b="1" dirty="0">
              <a:solidFill>
                <a:schemeClr val="tx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9784" y="974362"/>
            <a:ext cx="11252617" cy="5600174"/>
          </a:xfrm>
        </p:spPr>
        <p:txBody>
          <a:bodyPr>
            <a:noAutofit/>
          </a:bodyPr>
          <a:lstStyle/>
          <a:p>
            <a:pPr marL="109728" indent="0" algn="just">
              <a:spcBef>
                <a:spcPts val="600"/>
              </a:spcBef>
              <a:buNone/>
            </a:pPr>
            <a:r>
              <a:rPr lang="el-GR" sz="2200" b="1" dirty="0" smtClean="0">
                <a:solidFill>
                  <a:schemeClr val="tx1"/>
                </a:solidFill>
              </a:rPr>
              <a:t>ε</a:t>
            </a:r>
            <a:r>
              <a:rPr lang="el-GR" sz="2200" b="1" dirty="0">
                <a:solidFill>
                  <a:schemeClr val="tx1"/>
                </a:solidFill>
              </a:rPr>
              <a:t>) όσον αφορά τις ανταγωνιστικές διαδικασίες με διαπραγμάτευση και τον ανταγωνιστικό διάλογο, τις </a:t>
            </a:r>
            <a:r>
              <a:rPr lang="el-GR" sz="2200" b="1" dirty="0" smtClean="0">
                <a:solidFill>
                  <a:schemeClr val="tx1"/>
                </a:solidFill>
              </a:rPr>
              <a:t>περιστάσεις </a:t>
            </a:r>
            <a:r>
              <a:rPr lang="el-GR" sz="2200" b="1" dirty="0">
                <a:solidFill>
                  <a:schemeClr val="tx1"/>
                </a:solidFill>
              </a:rPr>
              <a:t>που δικαιολογούν την προσφυγή στις διαδικασίες αυτές,</a:t>
            </a:r>
          </a:p>
          <a:p>
            <a:pPr marL="109728" indent="0" algn="just">
              <a:spcBef>
                <a:spcPts val="600"/>
              </a:spcBef>
              <a:buNone/>
            </a:pPr>
            <a:r>
              <a:rPr lang="el-GR" sz="2200" b="1" dirty="0" err="1">
                <a:solidFill>
                  <a:schemeClr val="tx1"/>
                </a:solidFill>
              </a:rPr>
              <a:t>στ</a:t>
            </a:r>
            <a:r>
              <a:rPr lang="el-GR" sz="2200" b="1" dirty="0">
                <a:solidFill>
                  <a:schemeClr val="tx1"/>
                </a:solidFill>
              </a:rPr>
              <a:t>) όσον αφορά τις διαδικασίες με διαπραγμάτευση χωρίς προηγούμενη δημοσίευση, τις οριζόμενες στο άρθρο 32 περιστάσεις που δικαιολογούν την προσφυγή στη διαδικασία αυτή,</a:t>
            </a:r>
          </a:p>
          <a:p>
            <a:pPr marL="109728" indent="0" algn="just">
              <a:spcBef>
                <a:spcPts val="600"/>
              </a:spcBef>
              <a:buNone/>
            </a:pPr>
            <a:r>
              <a:rPr lang="el-GR" sz="2200" b="1" dirty="0">
                <a:solidFill>
                  <a:schemeClr val="tx1"/>
                </a:solidFill>
              </a:rPr>
              <a:t>ζ) εφόσον συντρέχει περίπτωση, τους λόγους για τους οποίους η αναθέτουσα αρχή αποφάσισε να μην αναθέσει σύμβαση ή συμφωνία-πλαίσιο ή να μην εισαγάγει ένα </a:t>
            </a:r>
            <a:r>
              <a:rPr lang="el-GR" sz="2200" b="1" dirty="0" smtClean="0">
                <a:solidFill>
                  <a:schemeClr val="tx1"/>
                </a:solidFill>
              </a:rPr>
              <a:t>δυναμικό σύστημα αγορών,</a:t>
            </a:r>
            <a:endParaRPr lang="el-GR" sz="2200" b="1" dirty="0">
              <a:solidFill>
                <a:schemeClr val="tx1"/>
              </a:solidFill>
            </a:endParaRPr>
          </a:p>
          <a:p>
            <a:pPr marL="109728" indent="0" algn="just">
              <a:spcBef>
                <a:spcPts val="600"/>
              </a:spcBef>
              <a:buNone/>
            </a:pPr>
            <a:r>
              <a:rPr lang="el-GR" sz="2200" b="1" dirty="0">
                <a:solidFill>
                  <a:schemeClr val="tx1"/>
                </a:solidFill>
              </a:rPr>
              <a:t>η) </a:t>
            </a:r>
            <a:r>
              <a:rPr lang="el-GR" sz="2200" b="1" dirty="0" smtClean="0">
                <a:solidFill>
                  <a:schemeClr val="tx1"/>
                </a:solidFill>
              </a:rPr>
              <a:t>εφόσον συντρέχει </a:t>
            </a:r>
            <a:r>
              <a:rPr lang="el-GR" sz="2200" b="1" dirty="0">
                <a:solidFill>
                  <a:schemeClr val="tx1"/>
                </a:solidFill>
              </a:rPr>
              <a:t>περίπτωση, τους λόγους για τους οποίους χρησιμοποιήθηκαν για την υποβολή προσφοράς άλλα μέσα επικοινωνίας πλην των ηλεκτρονικών,</a:t>
            </a:r>
          </a:p>
          <a:p>
            <a:pPr marL="109728" indent="0" algn="just">
              <a:spcBef>
                <a:spcPts val="600"/>
              </a:spcBef>
              <a:buNone/>
            </a:pPr>
            <a:r>
              <a:rPr lang="el-GR" sz="2200" b="1" dirty="0">
                <a:solidFill>
                  <a:schemeClr val="tx1"/>
                </a:solidFill>
              </a:rPr>
              <a:t>θ) εφόσον συντρέχει περίπτωση, τις περιπτώσεις σύγκρουσης συμφερόντων που </a:t>
            </a:r>
            <a:r>
              <a:rPr lang="el-GR" sz="2200" b="1" dirty="0" smtClean="0">
                <a:solidFill>
                  <a:schemeClr val="tx1"/>
                </a:solidFill>
              </a:rPr>
              <a:t>εντοπίστηκαν </a:t>
            </a:r>
            <a:r>
              <a:rPr lang="el-GR" sz="2200" b="1" dirty="0">
                <a:solidFill>
                  <a:schemeClr val="tx1"/>
                </a:solidFill>
              </a:rPr>
              <a:t>και τα επακόλουθα μέτρα που ελήφθησαν. </a:t>
            </a:r>
            <a:endParaRPr lang="el-GR" sz="2200" b="1" dirty="0" smtClean="0">
              <a:solidFill>
                <a:schemeClr val="tx1"/>
              </a:solidFill>
            </a:endParaRPr>
          </a:p>
          <a:p>
            <a:pPr marL="109728" indent="0" algn="just">
              <a:spcBef>
                <a:spcPts val="600"/>
              </a:spcBef>
              <a:buNone/>
            </a:pPr>
            <a:r>
              <a:rPr lang="el-GR" sz="2200" b="1" dirty="0">
                <a:solidFill>
                  <a:schemeClr val="tx1"/>
                </a:solidFill>
              </a:rPr>
              <a:t>Εφόσον η γνωστοποίηση συναφθείσας σύμβασης </a:t>
            </a:r>
            <a:r>
              <a:rPr lang="el-GR" sz="2200" b="1" dirty="0" smtClean="0">
                <a:solidFill>
                  <a:schemeClr val="tx1"/>
                </a:solidFill>
              </a:rPr>
              <a:t>περιέχει </a:t>
            </a:r>
            <a:r>
              <a:rPr lang="el-GR" sz="2200" b="1" dirty="0">
                <a:solidFill>
                  <a:schemeClr val="tx1"/>
                </a:solidFill>
              </a:rPr>
              <a:t>τις πληροφορίες που απαιτούνται στην παρούσα παράγραφο, οι αναθέτουσες αρχές μπορούν να παραπέμπουν στη γνωστοποίηση αυτή</a:t>
            </a:r>
            <a:r>
              <a:rPr lang="el-GR" sz="2200" b="1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1382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29587" y="284814"/>
            <a:ext cx="10952812" cy="689548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200" b="1" dirty="0">
                <a:solidFill>
                  <a:schemeClr val="tx1"/>
                </a:solidFill>
              </a:rPr>
              <a:t>Κατάρτιση και πιστοποίηση προσωπικού αναθετουσών αρχών/αναθετόντων </a:t>
            </a:r>
            <a:r>
              <a:rPr lang="el-GR" sz="3200" b="1" dirty="0" smtClean="0">
                <a:solidFill>
                  <a:schemeClr val="tx1"/>
                </a:solidFill>
              </a:rPr>
              <a:t>φορέων – άρθρο 344</a:t>
            </a:r>
            <a:endParaRPr lang="el-GR" sz="3200" b="1" dirty="0">
              <a:solidFill>
                <a:schemeClr val="tx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9764" y="1304144"/>
            <a:ext cx="11222637" cy="5270392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l-GR" sz="2200" b="1" dirty="0" smtClean="0">
                <a:solidFill>
                  <a:schemeClr val="tx1"/>
                </a:solidFill>
              </a:rPr>
              <a:t> Οι </a:t>
            </a:r>
            <a:r>
              <a:rPr lang="el-GR" sz="2200" b="1" dirty="0">
                <a:solidFill>
                  <a:schemeClr val="tx1"/>
                </a:solidFill>
              </a:rPr>
              <a:t>αναθέτουσες </a:t>
            </a:r>
            <a:r>
              <a:rPr lang="el-GR" sz="2200" b="1" dirty="0" smtClean="0">
                <a:solidFill>
                  <a:schemeClr val="tx1"/>
                </a:solidFill>
              </a:rPr>
              <a:t>αρχές </a:t>
            </a:r>
          </a:p>
          <a:p>
            <a:pPr marL="109728" indent="0" algn="just">
              <a:spcBef>
                <a:spcPts val="600"/>
              </a:spcBef>
              <a:buNone/>
            </a:pPr>
            <a:r>
              <a:rPr lang="el-GR" sz="2200" b="1" dirty="0" smtClean="0">
                <a:solidFill>
                  <a:schemeClr val="tx1"/>
                </a:solidFill>
              </a:rPr>
              <a:t>εξασφαλίζουν </a:t>
            </a:r>
            <a:r>
              <a:rPr lang="el-GR" sz="2200" b="1" dirty="0">
                <a:solidFill>
                  <a:schemeClr val="tx1"/>
                </a:solidFill>
              </a:rPr>
              <a:t>ότι το προσωπικό που είναι επιφορτισμένο με καθήκοντα σχετικά με την προπαρασκευή, σύναψη και εκτέλεση των δημοσίων συμβάσεων διαθέτει την απαιτούμενη κατάρτιση, εμπειρία και εξειδίκευση.</a:t>
            </a:r>
          </a:p>
          <a:p>
            <a:pPr marL="109728" indent="0" algn="just">
              <a:spcBef>
                <a:spcPts val="600"/>
              </a:spcBef>
              <a:buNone/>
            </a:pPr>
            <a:r>
              <a:rPr lang="el-GR" sz="2200" b="1" dirty="0" smtClean="0">
                <a:solidFill>
                  <a:schemeClr val="tx1"/>
                </a:solidFill>
              </a:rPr>
              <a:t>μεριμνούν </a:t>
            </a:r>
            <a:r>
              <a:rPr lang="el-GR" sz="2200" b="1" dirty="0">
                <a:solidFill>
                  <a:schemeClr val="tx1"/>
                </a:solidFill>
              </a:rPr>
              <a:t>για την αρχική και δια βίου κατάρτιση, καθώς και την αντίστοιχη πιστοποίηση του προσωπικού </a:t>
            </a:r>
            <a:r>
              <a:rPr lang="el-GR" sz="2200" b="1" dirty="0" smtClean="0">
                <a:solidFill>
                  <a:schemeClr val="tx1"/>
                </a:solidFill>
              </a:rPr>
              <a:t>τους.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el-GR" sz="2200" b="1" dirty="0" smtClean="0">
                <a:solidFill>
                  <a:schemeClr val="tx1"/>
                </a:solidFill>
              </a:rPr>
              <a:t> Η </a:t>
            </a:r>
            <a:r>
              <a:rPr lang="el-GR" sz="2200" b="1" dirty="0">
                <a:solidFill>
                  <a:schemeClr val="tx1"/>
                </a:solidFill>
              </a:rPr>
              <a:t>κατάρτιση γίνεται μέσω πιστοποιημένων προγραμμάτων που σχεδιάζονται και υλοποιούνται ιδίως από το Ινστιτούτο Επιμόρφωσης (ΙΝ.ΕΠ.) του Εθνικού Κέντρου Δημόσιας Διοίκησης και Αυτοδιοίκησης, με τη συνεργασία της </a:t>
            </a:r>
            <a:r>
              <a:rPr lang="el-GR" sz="2200" b="1" dirty="0" smtClean="0">
                <a:solidFill>
                  <a:schemeClr val="tx1"/>
                </a:solidFill>
              </a:rPr>
              <a:t>ΕΑΔΗΣΥ </a:t>
            </a:r>
            <a:r>
              <a:rPr lang="el-GR" sz="2200" b="1" dirty="0">
                <a:solidFill>
                  <a:schemeClr val="tx1"/>
                </a:solidFill>
              </a:rPr>
              <a:t>και ειδικών επιστημόνων, των Εθνικών Κεντρικών Αρχών Αγορών </a:t>
            </a:r>
            <a:r>
              <a:rPr lang="el-GR" sz="2200" b="1" dirty="0" smtClean="0">
                <a:solidFill>
                  <a:schemeClr val="tx1"/>
                </a:solidFill>
              </a:rPr>
              <a:t>και </a:t>
            </a:r>
            <a:r>
              <a:rPr lang="el-GR" sz="2200" b="1" dirty="0">
                <a:solidFill>
                  <a:schemeClr val="tx1"/>
                </a:solidFill>
              </a:rPr>
              <a:t>του Υπουργείου Ψηφιακής Διακυβέρνησης</a:t>
            </a:r>
          </a:p>
        </p:txBody>
      </p:sp>
    </p:spTree>
    <p:extLst>
      <p:ext uri="{BB962C8B-B14F-4D97-AF65-F5344CB8AC3E}">
        <p14:creationId xmlns:p14="http://schemas.microsoft.com/office/powerpoint/2010/main" val="1171646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53143" y="731520"/>
            <a:ext cx="10929257" cy="108421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05394" y="1802674"/>
            <a:ext cx="10877005" cy="3841041"/>
          </a:xfrm>
          <a:pattFill prst="ltDnDiag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 lnSpcReduction="10000"/>
          </a:bodyPr>
          <a:lstStyle/>
          <a:p>
            <a:pPr lvl="1" algn="just">
              <a:buNone/>
            </a:pPr>
            <a:r>
              <a:rPr lang="el-GR" sz="4000" b="1" i="1" dirty="0" smtClean="0">
                <a:solidFill>
                  <a:srgbClr val="002060"/>
                </a:solidFill>
                <a:sym typeface="Wingdings" pitchFamily="2" charset="2"/>
              </a:rPr>
              <a:t>Ευχαριστώ για την προσοχή σας!</a:t>
            </a:r>
          </a:p>
          <a:p>
            <a:pPr lvl="1" algn="just">
              <a:buNone/>
            </a:pPr>
            <a:endParaRPr lang="el-GR" sz="4000" b="1" i="1" dirty="0" smtClean="0">
              <a:solidFill>
                <a:srgbClr val="002060"/>
              </a:solidFill>
              <a:sym typeface="Wingdings" pitchFamily="2" charset="2"/>
            </a:endParaRPr>
          </a:p>
          <a:p>
            <a:pPr lvl="1" algn="r">
              <a:buNone/>
            </a:pPr>
            <a:r>
              <a:rPr lang="el-GR" b="1" i="1" dirty="0" smtClean="0">
                <a:solidFill>
                  <a:srgbClr val="002060"/>
                </a:solidFill>
                <a:sym typeface="Wingdings" pitchFamily="2" charset="2"/>
              </a:rPr>
              <a:t>Μίνα Καλογρίδου</a:t>
            </a:r>
          </a:p>
          <a:p>
            <a:pPr lvl="1" algn="r">
              <a:buNone/>
            </a:pPr>
            <a:r>
              <a:rPr lang="el-GR" b="1" i="1" dirty="0" smtClean="0">
                <a:solidFill>
                  <a:srgbClr val="002060"/>
                </a:solidFill>
                <a:sym typeface="Wingdings" pitchFamily="2" charset="2"/>
              </a:rPr>
              <a:t>Προϊσταμένη Διεύθυνσης</a:t>
            </a:r>
          </a:p>
          <a:p>
            <a:pPr lvl="1" algn="r">
              <a:buNone/>
            </a:pPr>
            <a:r>
              <a:rPr lang="el-GR" b="1" i="1" dirty="0" smtClean="0">
                <a:solidFill>
                  <a:srgbClr val="002060"/>
                </a:solidFill>
                <a:sym typeface="Wingdings" pitchFamily="2" charset="2"/>
              </a:rPr>
              <a:t>Μελετών και Γνωμοδοτήσεων</a:t>
            </a:r>
          </a:p>
          <a:p>
            <a:pPr lvl="1" algn="r">
              <a:buNone/>
            </a:pPr>
            <a:r>
              <a:rPr lang="el-GR" b="1" i="1" dirty="0" smtClean="0">
                <a:solidFill>
                  <a:srgbClr val="002060"/>
                </a:solidFill>
                <a:sym typeface="Wingdings" pitchFamily="2" charset="2"/>
              </a:rPr>
              <a:t>Ε.Α.ΔΗ.ΣΥ.</a:t>
            </a:r>
          </a:p>
          <a:p>
            <a:pPr lvl="1" algn="r">
              <a:buNone/>
            </a:pPr>
            <a:r>
              <a:rPr lang="en-US" b="1" i="1" dirty="0" smtClean="0">
                <a:solidFill>
                  <a:srgbClr val="002060"/>
                </a:solidFill>
                <a:sym typeface="Wingdings" pitchFamily="2" charset="2"/>
                <a:hlinkClick r:id="rId2"/>
              </a:rPr>
              <a:t>m.kalogridou@eaadhsy.gr</a:t>
            </a:r>
            <a:endParaRPr lang="en-US" b="1" i="1" dirty="0" smtClean="0">
              <a:solidFill>
                <a:srgbClr val="002060"/>
              </a:solidFill>
              <a:sym typeface="Wingdings" pitchFamily="2" charset="2"/>
            </a:endParaRPr>
          </a:p>
          <a:p>
            <a:pPr lvl="1" algn="r">
              <a:buNone/>
            </a:pPr>
            <a:r>
              <a:rPr lang="el-GR" b="1" i="1" dirty="0" smtClean="0">
                <a:solidFill>
                  <a:srgbClr val="002060"/>
                </a:solidFill>
                <a:sym typeface="Wingdings" pitchFamily="2" charset="2"/>
              </a:rPr>
              <a:t>Τηλ. </a:t>
            </a:r>
            <a:r>
              <a:rPr lang="en-US" b="1" i="1" dirty="0" smtClean="0">
                <a:solidFill>
                  <a:srgbClr val="002060"/>
                </a:solidFill>
                <a:sym typeface="Wingdings" pitchFamily="2" charset="2"/>
              </a:rPr>
              <a:t>2132124732</a:t>
            </a:r>
            <a:endParaRPr lang="el-GR" b="1" i="1" dirty="0" smtClean="0">
              <a:solidFill>
                <a:srgbClr val="002060"/>
              </a:solidFill>
              <a:sym typeface="Wingdings" pitchFamily="2" charset="2"/>
            </a:endParaRPr>
          </a:p>
          <a:p>
            <a:pPr lvl="1" algn="just"/>
            <a:endParaRPr lang="el-GR" sz="2200" dirty="0" smtClean="0"/>
          </a:p>
        </p:txBody>
      </p:sp>
    </p:spTree>
    <p:extLst>
      <p:ext uri="{BB962C8B-B14F-4D97-AF65-F5344CB8AC3E}">
        <p14:creationId xmlns:p14="http://schemas.microsoft.com/office/powerpoint/2010/main" val="134308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344774" y="1289155"/>
            <a:ext cx="11617378" cy="541904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36550" indent="-312738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r>
              <a:rPr lang="el-GR" sz="2200" b="1" dirty="0" smtClean="0">
                <a:solidFill>
                  <a:srgbClr val="FF420E"/>
                </a:solidFill>
                <a:latin typeface="Calibri" pitchFamily="32" charset="0"/>
                <a:ea typeface="Microsoft YaHei" charset="-122"/>
              </a:rPr>
              <a:t>Προσοχή</a:t>
            </a:r>
            <a:r>
              <a:rPr lang="el-GR" sz="2200" b="1" dirty="0">
                <a:solidFill>
                  <a:srgbClr val="FF420E"/>
                </a:solidFill>
                <a:latin typeface="Calibri" pitchFamily="32" charset="0"/>
                <a:ea typeface="Microsoft YaHei" charset="-122"/>
              </a:rPr>
              <a:t>! </a:t>
            </a:r>
            <a:r>
              <a:rPr lang="el-GR" sz="2200" b="1" dirty="0">
                <a:solidFill>
                  <a:srgbClr val="FF420E"/>
                </a:solidFill>
                <a:latin typeface="Calibri" pitchFamily="32" charset="0"/>
                <a:ea typeface="Microsoft YaHei" charset="-122"/>
              </a:rPr>
              <a:t>Τα κριτήρια ανάθεσης πρέπει να διατυπώνονται κατά τρόπο, ώστε:</a:t>
            </a:r>
          </a:p>
          <a:p>
            <a:pPr marL="336550" indent="-312738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α)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Να συνδέονται με το αντικείμενο της σύμβασης </a:t>
            </a:r>
            <a:r>
              <a:rPr lang="el-GR" sz="2200" i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(</a:t>
            </a:r>
            <a:r>
              <a:rPr lang="el-GR" sz="2200" b="1" i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να αναφέρονται στην εκτέλεση της συγκεκριμένης υπό ανάθεση σύμβασης</a:t>
            </a:r>
            <a:r>
              <a:rPr lang="el-GR" sz="2200" i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 όχι γενικά και αφηρημένα στην εν γένει εκτέλεση συμβάσεων από τον </a:t>
            </a:r>
            <a:r>
              <a:rPr lang="el-GR" sz="2200" i="1" dirty="0" err="1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ο.φ</a:t>
            </a:r>
            <a:r>
              <a:rPr lang="el-GR" sz="2200" i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.)</a:t>
            </a:r>
          </a:p>
          <a:p>
            <a:pPr marL="336550" indent="-312738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β)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Να μην παραχωρούν απεριόριστη ελευθερία επιλογής στην α.α.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(</a:t>
            </a:r>
            <a:r>
              <a:rPr lang="el-GR" sz="2200" i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να ορίζονται ως </a:t>
            </a:r>
            <a:r>
              <a:rPr lang="el-GR" sz="2200" b="1" i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συγκεκριμένα και μετρήσιμα</a:t>
            </a:r>
            <a:r>
              <a:rPr lang="el-GR" sz="2200" i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 </a:t>
            </a:r>
            <a:r>
              <a:rPr lang="el-GR" sz="2200" i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να </a:t>
            </a:r>
            <a:r>
              <a:rPr lang="el-GR" sz="2200" b="1" i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εφαρμόζονται κατά τρόπο αντικειμενικό και ενιαίο </a:t>
            </a:r>
            <a:r>
              <a:rPr lang="el-GR" sz="2200" i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για τους προσφέροντες κατά την αξιολόγηση προσφορών)</a:t>
            </a:r>
          </a:p>
          <a:p>
            <a:pPr marL="336550" indent="-312738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γ)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Να μνημονεύονται ρητώς στην προκήρυξη και τα έγγραφα της σύμβασης </a:t>
            </a:r>
            <a:r>
              <a:rPr lang="el-GR" sz="2200" i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(υποχρέωση διασφάλισης της τήρησης της αρχής ίσης μεταχείρισης και της παρεπόμενης υποχρέωσης διαφάνειας)</a:t>
            </a:r>
          </a:p>
          <a:p>
            <a:pPr marL="336550" indent="-312738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δ)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Να συμμορφώνονται με το δίκαιο της Ε.Ε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., περιλαμβανομένων των θεμελιωδών αρχών της ΣΛΕΕ </a:t>
            </a:r>
            <a:r>
              <a:rPr lang="el-GR" sz="2200" i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(λ.χ. απαγόρευση διακρίσεων λόγω ιθαγένειας)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    </a:t>
            </a: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192516" name="Text Box 5"/>
          <p:cNvSpPr txBox="1">
            <a:spLocks noChangeArrowheads="1"/>
          </p:cNvSpPr>
          <p:nvPr/>
        </p:nvSpPr>
        <p:spPr bwMode="auto">
          <a:xfrm>
            <a:off x="554636" y="188914"/>
            <a:ext cx="11287593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Κριτήρια ανάθεσης </a:t>
            </a:r>
          </a:p>
        </p:txBody>
      </p:sp>
    </p:spTree>
    <p:extLst>
      <p:ext uri="{BB962C8B-B14F-4D97-AF65-F5344CB8AC3E}">
        <p14:creationId xmlns:p14="http://schemas.microsoft.com/office/powerpoint/2010/main" val="37455340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314794" y="1543987"/>
            <a:ext cx="11647358" cy="331077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36550" indent="-312738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endParaRPr lang="el-GR" sz="2200" b="1" dirty="0">
              <a:solidFill>
                <a:srgbClr val="FF420E"/>
              </a:solidFill>
              <a:latin typeface="Calibri" pitchFamily="32" charset="0"/>
              <a:ea typeface="Microsoft YaHei" charset="-122"/>
            </a:endParaRPr>
          </a:p>
          <a:p>
            <a:pPr marL="336550" indent="-312738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Η στάθμιση των κριτηρίων ανάθεσης με συντελεστή βαρύτητας αναφέρεται στα έγγραφα της σύμβασης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. </a:t>
            </a:r>
          </a:p>
          <a:p>
            <a:pPr marL="336550" indent="-312738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Κάθε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κριτήριο αξιολόγησης βαθμολογείται αυτόνομα με βάση τα στοιχεία της προσφοράς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. </a:t>
            </a:r>
          </a:p>
          <a:p>
            <a:pPr marL="336550" indent="-312738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Η βαθμολόγηση πρέπει να είναι πλήρως και ειδικά αιτιολογημένη και να περιλαμβάνει υποχρεωτικά, εκτός από τη βαθμολογία, και τη λεκτική διατύπωση της κρίσης ανά κριτήριο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.</a:t>
            </a: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192516" name="Text Box 5"/>
          <p:cNvSpPr txBox="1">
            <a:spLocks noChangeArrowheads="1"/>
          </p:cNvSpPr>
          <p:nvPr/>
        </p:nvSpPr>
        <p:spPr bwMode="auto">
          <a:xfrm>
            <a:off x="554636" y="188914"/>
            <a:ext cx="11287593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Στάθμιση κριτηρίων </a:t>
            </a:r>
            <a:endParaRPr lang="el-GR" altLang="el-GR" sz="3200" b="1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8071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344774" y="1268414"/>
            <a:ext cx="11557416" cy="481888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09563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0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</a:t>
            </a: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ως «κύκλος ζωής» νοούνται όλα τα διαδοχικά και/ή διασυνδεδεμένα στάδια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συμπεριλαμβανομένων της έρευνας και της </a:t>
            </a:r>
            <a:r>
              <a:rPr lang="el-GR" sz="2200" b="1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ανάπτυξης</a:t>
            </a:r>
            <a:r>
              <a:rPr lang="el-GR" sz="2200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της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παραγωγής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 της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εμπορίας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και των όρων της, της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μεταφοράς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της χρήσης και της συντήρησης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 καθ’ όλη τη διάρκεια ύπαρξης ενός προϊόντος ή ενός έργου ή της παροχής μιας υπηρεσίας,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από την απόκτηση των πρώτων υλών ή την παραγωγή των πόρων μέχρι την απόρριψη, την εκκαθάριση και το τέλος της υπηρεσίας ή χρήσης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</a:t>
            </a:r>
          </a:p>
          <a:p>
            <a:pPr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(ορισμός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  <a:sym typeface="Wingdings" panose="05000000000000000000" pitchFamily="2" charset="2"/>
              </a:rPr>
              <a:t>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άρθρο 2, παρ.1, περ. 22)</a:t>
            </a: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20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1143000" lvl="2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dirty="0" smtClean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    </a:t>
            </a:r>
            <a:endParaRPr lang="el-GR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196612" name="Text Box 5"/>
          <p:cNvSpPr txBox="1">
            <a:spLocks noChangeArrowheads="1"/>
          </p:cNvSpPr>
          <p:nvPr/>
        </p:nvSpPr>
        <p:spPr bwMode="auto">
          <a:xfrm>
            <a:off x="554636" y="188914"/>
            <a:ext cx="11347553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Κοστολόγηση του κύκλου ζωής</a:t>
            </a:r>
          </a:p>
        </p:txBody>
      </p:sp>
    </p:spTree>
    <p:extLst>
      <p:ext uri="{BB962C8B-B14F-4D97-AF65-F5344CB8AC3E}">
        <p14:creationId xmlns:p14="http://schemas.microsoft.com/office/powerpoint/2010/main" val="42220345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ext Box 1"/>
          <p:cNvSpPr txBox="1">
            <a:spLocks noChangeArrowheads="1"/>
          </p:cNvSpPr>
          <p:nvPr/>
        </p:nvSpPr>
        <p:spPr bwMode="auto">
          <a:xfrm>
            <a:off x="7192963" y="4714876"/>
            <a:ext cx="329565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46800" rIns="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el-GR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  <a:p>
            <a:pPr algn="r" defTabSz="449263" fontAlgn="base">
              <a:spcBef>
                <a:spcPct val="0"/>
              </a:spcBef>
              <a:spcAft>
                <a:spcPts val="700"/>
              </a:spcAft>
              <a:buSzPct val="100000"/>
            </a:pPr>
            <a:endParaRPr lang="de-DE" altLang="el-GR" sz="1400">
              <a:solidFill>
                <a:srgbClr val="FFFFFF"/>
              </a:solidFill>
              <a:latin typeface="Book Antiqua" panose="02040602050305030304" pitchFamily="18" charset="0"/>
              <a:cs typeface="Arial" panose="020B0604020202020204" pitchFamily="34" charset="0"/>
            </a:endParaRPr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479685" y="1268413"/>
            <a:ext cx="11317574" cy="44187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Περιλαμβάνει:</a:t>
            </a: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-  </a:t>
            </a:r>
            <a:r>
              <a:rPr lang="el-GR" sz="2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2" charset="0"/>
                <a:ea typeface="Microsoft YaHei" charset="-122"/>
              </a:rPr>
              <a:t>“</a:t>
            </a:r>
            <a:r>
              <a:rPr lang="el-GR" sz="22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2" charset="0"/>
                <a:ea typeface="Microsoft YaHei" charset="-122"/>
              </a:rPr>
              <a:t>εσωτερικό κόστος”,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ιδίως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δαπάνες έρευνας, ανάπτυξης, παραγωγής, μεταφοράς, </a:t>
            </a:r>
            <a:r>
              <a:rPr lang="el-GR" sz="2200" b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χρήσης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 </a:t>
            </a:r>
            <a:r>
              <a:rPr lang="el-GR" sz="2200" b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λειτουργίας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 </a:t>
            </a:r>
            <a:r>
              <a:rPr lang="el-GR" sz="2200" b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συντήρησης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 </a:t>
            </a:r>
            <a:r>
              <a:rPr lang="el-GR" sz="2200" b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παύσης λειτουργίας ή διάθεσης ή απόρριψης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στο τέλος του κύκλου ζωής</a:t>
            </a: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Tx/>
              <a:buChar char="-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“</a:t>
            </a:r>
            <a:r>
              <a:rPr lang="el-GR" sz="2200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2" charset="0"/>
                <a:ea typeface="Microsoft YaHei" charset="-122"/>
              </a:rPr>
              <a:t>εξωτερικό κόστος</a:t>
            </a:r>
            <a:r>
              <a:rPr lang="el-GR" sz="2200" b="1" i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”,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οφειλόμενο σε εξωτερικούς περιβαλλοντικούς παράγοντες, λ.χ.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ρύπανση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που προκαλεί η εξόρυξη πρώτων υλών που χρησιμοποιούνται στο προϊόν ή προκαλούνται από αυτό, το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κόστος εκπομπών αερίων του θερμοκηπίου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, κόστος για το μετριασμό της κλιματικής αλλαγής, </a:t>
            </a:r>
            <a:r>
              <a:rPr lang="el-GR" sz="2200" b="1" u="sng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υπό την προϋπόθεση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ότι είναι δυνατή η χρηματική αποτίμηση και παρακολούθησή του</a:t>
            </a:r>
          </a:p>
          <a:p>
            <a:pPr marL="309563" indent="-309563" algn="just" defTabSz="449263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ct val="100000"/>
              <a:buFont typeface="Wingdings" charset="2"/>
              <a:buChar char="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Παράδειγμα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 </a:t>
            </a:r>
            <a:r>
              <a:rPr lang="el-GR" sz="2200" b="1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εξωτερικών </a:t>
            </a:r>
            <a:r>
              <a:rPr lang="el-GR" sz="2200" dirty="0">
                <a:solidFill>
                  <a:srgbClr val="000000"/>
                </a:solidFill>
                <a:latin typeface="Calibri" pitchFamily="32" charset="0"/>
                <a:ea typeface="Microsoft YaHei" charset="-122"/>
              </a:rPr>
              <a:t>επιδράσεων στην κοστολόγηση κύκλου ζωής – η Οδηγία για την προώθηση καθαρών οχημάτων</a:t>
            </a:r>
          </a:p>
          <a:p>
            <a:pPr marL="314325" indent="-309563" algn="just" defTabSz="449263" eaLnBrk="0" fontAlgn="base" hangingPunct="0">
              <a:spcBef>
                <a:spcPct val="0"/>
              </a:spcBef>
              <a:spcAft>
                <a:spcPct val="0"/>
              </a:spcAft>
              <a:buSzPct val="100000"/>
              <a:tabLst>
                <a:tab pos="309563" algn="l"/>
                <a:tab pos="757238" algn="l"/>
                <a:tab pos="1206500" algn="l"/>
                <a:tab pos="1655763" algn="l"/>
                <a:tab pos="2105025" algn="l"/>
                <a:tab pos="2554288" algn="l"/>
                <a:tab pos="3003550" algn="l"/>
                <a:tab pos="3452813" algn="l"/>
                <a:tab pos="3902075" algn="l"/>
                <a:tab pos="4351338" algn="l"/>
                <a:tab pos="4800600" algn="l"/>
                <a:tab pos="5249863" algn="l"/>
                <a:tab pos="5699125" algn="l"/>
                <a:tab pos="6148388" algn="l"/>
                <a:tab pos="6597650" algn="l"/>
                <a:tab pos="7046913" algn="l"/>
                <a:tab pos="7496175" algn="l"/>
                <a:tab pos="7945438" algn="l"/>
                <a:tab pos="8394700" algn="l"/>
                <a:tab pos="8843963" algn="l"/>
                <a:tab pos="9293225" algn="l"/>
              </a:tabLst>
              <a:defRPr/>
            </a:pPr>
            <a:endParaRPr lang="el-GR" sz="1900" dirty="0">
              <a:solidFill>
                <a:srgbClr val="000000"/>
              </a:solidFill>
              <a:latin typeface="Calibri" pitchFamily="32" charset="0"/>
              <a:ea typeface="Microsoft YaHei" charset="-122"/>
            </a:endParaRPr>
          </a:p>
        </p:txBody>
      </p:sp>
      <p:sp>
        <p:nvSpPr>
          <p:cNvPr id="198660" name="Text Box 5"/>
          <p:cNvSpPr txBox="1">
            <a:spLocks noChangeArrowheads="1"/>
          </p:cNvSpPr>
          <p:nvPr/>
        </p:nvSpPr>
        <p:spPr bwMode="auto">
          <a:xfrm>
            <a:off x="1544639" y="188914"/>
            <a:ext cx="87153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l-GR" altLang="el-GR" sz="3200" b="1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Κοστολόγηση του κύκλου ζωής</a:t>
            </a:r>
          </a:p>
        </p:txBody>
      </p:sp>
    </p:spTree>
    <p:extLst>
      <p:ext uri="{BB962C8B-B14F-4D97-AF65-F5344CB8AC3E}">
        <p14:creationId xmlns:p14="http://schemas.microsoft.com/office/powerpoint/2010/main" val="4035112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10.xml><?xml version="1.0" encoding="utf-8"?>
<a:theme xmlns:a="http://schemas.openxmlformats.org/drawingml/2006/main" name="10_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11.xml><?xml version="1.0" encoding="utf-8"?>
<a:theme xmlns:a="http://schemas.openxmlformats.org/drawingml/2006/main" name="11_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12.xml><?xml version="1.0" encoding="utf-8"?>
<a:theme xmlns:a="http://schemas.openxmlformats.org/drawingml/2006/main" name="12_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13.xml><?xml version="1.0" encoding="utf-8"?>
<a:theme xmlns:a="http://schemas.openxmlformats.org/drawingml/2006/main" name="13_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14.xml><?xml version="1.0" encoding="utf-8"?>
<a:theme xmlns:a="http://schemas.openxmlformats.org/drawingml/2006/main" name="14_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15.xml><?xml version="1.0" encoding="utf-8"?>
<a:theme xmlns:a="http://schemas.openxmlformats.org/drawingml/2006/main" name="15_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16.xml><?xml version="1.0" encoding="utf-8"?>
<a:theme xmlns:a="http://schemas.openxmlformats.org/drawingml/2006/main" name="16_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17.xml><?xml version="1.0" encoding="utf-8"?>
<a:theme xmlns:a="http://schemas.openxmlformats.org/drawingml/2006/main" name="17_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18.xml><?xml version="1.0" encoding="utf-8"?>
<a:theme xmlns:a="http://schemas.openxmlformats.org/drawingml/2006/main" name="18_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19.xml><?xml version="1.0" encoding="utf-8"?>
<a:theme xmlns:a="http://schemas.openxmlformats.org/drawingml/2006/main" name="19_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2.xml><?xml version="1.0" encoding="utf-8"?>
<a:theme xmlns:a="http://schemas.openxmlformats.org/drawingml/2006/main" name="3_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20.xml><?xml version="1.0" encoding="utf-8"?>
<a:theme xmlns:a="http://schemas.openxmlformats.org/drawingml/2006/main" name="Θέμα του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Θέμα του Offic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4.xml><?xml version="1.0" encoding="utf-8"?>
<a:theme xmlns:a="http://schemas.openxmlformats.org/drawingml/2006/main" name="4_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5.xml><?xml version="1.0" encoding="utf-8"?>
<a:theme xmlns:a="http://schemas.openxmlformats.org/drawingml/2006/main" name="5_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6.xml><?xml version="1.0" encoding="utf-8"?>
<a:theme xmlns:a="http://schemas.openxmlformats.org/drawingml/2006/main" name="6_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7.xml><?xml version="1.0" encoding="utf-8"?>
<a:theme xmlns:a="http://schemas.openxmlformats.org/drawingml/2006/main" name="7_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8.xml><?xml version="1.0" encoding="utf-8"?>
<a:theme xmlns:a="http://schemas.openxmlformats.org/drawingml/2006/main" name="8_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9.xml><?xml version="1.0" encoding="utf-8"?>
<a:theme xmlns:a="http://schemas.openxmlformats.org/drawingml/2006/main" name="9_Παρουσίαση εκπαίδευσης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224867_TF03460604" id="{25ABF085-DDEA-4EFE-8218-5BD8BECF4739}" vid="{63331392-D9F2-4E8A-98E1-8C9857AD6AFA}"/>
    </a:ext>
  </a:extLst>
</a:theme>
</file>

<file path=ppt/theme/themeOverride1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10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11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12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13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14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15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16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17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18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19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2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20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21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22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23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24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25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26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27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28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29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0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1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2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3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4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5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6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7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8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39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4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40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41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42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43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44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45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46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47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48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49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5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50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51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52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53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54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6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7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8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ppt/theme/themeOverride9.xml><?xml version="1.0" encoding="utf-8"?>
<a:themeOverride xmlns:a="http://schemas.openxmlformats.org/drawingml/2006/main">
  <a:clrScheme name="Green Yellow">
    <a:dk1>
      <a:sysClr val="windowText" lastClr="000000"/>
    </a:dk1>
    <a:lt1>
      <a:sysClr val="window" lastClr="FFFFFF"/>
    </a:lt1>
    <a:dk2>
      <a:srgbClr val="455F51"/>
    </a:dk2>
    <a:lt2>
      <a:srgbClr val="E2DFCC"/>
    </a:lt2>
    <a:accent1>
      <a:srgbClr val="99CB38"/>
    </a:accent1>
    <a:accent2>
      <a:srgbClr val="63A537"/>
    </a:accent2>
    <a:accent3>
      <a:srgbClr val="37A76F"/>
    </a:accent3>
    <a:accent4>
      <a:srgbClr val="44C1A3"/>
    </a:accent4>
    <a:accent5>
      <a:srgbClr val="4EB3CF"/>
    </a:accent5>
    <a:accent6>
      <a:srgbClr val="51C3F9"/>
    </a:accent6>
    <a:hlink>
      <a:srgbClr val="EE7B08"/>
    </a:hlink>
    <a:folHlink>
      <a:srgbClr val="977B2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13952</TotalTime>
  <Words>5165</Words>
  <Application>Microsoft Office PowerPoint</Application>
  <PresentationFormat>Ευρεία οθόνη</PresentationFormat>
  <Paragraphs>865</Paragraphs>
  <Slides>56</Slides>
  <Notes>48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10</vt:i4>
      </vt:variant>
      <vt:variant>
        <vt:lpstr>Θέμα</vt:lpstr>
      </vt:variant>
      <vt:variant>
        <vt:i4>19</vt:i4>
      </vt:variant>
      <vt:variant>
        <vt:lpstr>Τίτλοι διαφανειών</vt:lpstr>
      </vt:variant>
      <vt:variant>
        <vt:i4>56</vt:i4>
      </vt:variant>
    </vt:vector>
  </HeadingPairs>
  <TitlesOfParts>
    <vt:vector size="85" baseType="lpstr">
      <vt:lpstr>Microsoft YaHei</vt:lpstr>
      <vt:lpstr>Arial</vt:lpstr>
      <vt:lpstr>Book Antiqua</vt:lpstr>
      <vt:lpstr>Calibri</vt:lpstr>
      <vt:lpstr>Corbel</vt:lpstr>
      <vt:lpstr>Georgia</vt:lpstr>
      <vt:lpstr>Segoe UI</vt:lpstr>
      <vt:lpstr>Times New Roman</vt:lpstr>
      <vt:lpstr>Wingdings</vt:lpstr>
      <vt:lpstr>Wingdings 2</vt:lpstr>
      <vt:lpstr>Παρουσίαση εκπαίδευσης</vt:lpstr>
      <vt:lpstr>3_Παρουσίαση εκπαίδευσης</vt:lpstr>
      <vt:lpstr>2_Παρουσίαση εκπαίδευσης</vt:lpstr>
      <vt:lpstr>4_Παρουσίαση εκπαίδευσης</vt:lpstr>
      <vt:lpstr>5_Παρουσίαση εκπαίδευσης</vt:lpstr>
      <vt:lpstr>6_Παρουσίαση εκπαίδευσης</vt:lpstr>
      <vt:lpstr>7_Παρουσίαση εκπαίδευσης</vt:lpstr>
      <vt:lpstr>8_Παρουσίαση εκπαίδευσης</vt:lpstr>
      <vt:lpstr>9_Παρουσίαση εκπαίδευσης</vt:lpstr>
      <vt:lpstr>10_Παρουσίαση εκπαίδευσης</vt:lpstr>
      <vt:lpstr>11_Παρουσίαση εκπαίδευσης</vt:lpstr>
      <vt:lpstr>12_Παρουσίαση εκπαίδευσης</vt:lpstr>
      <vt:lpstr>13_Παρουσίαση εκπαίδευσης</vt:lpstr>
      <vt:lpstr>14_Παρουσίαση εκπαίδευσης</vt:lpstr>
      <vt:lpstr>15_Παρουσίαση εκπαίδευσης</vt:lpstr>
      <vt:lpstr>16_Παρουσίαση εκπαίδευσης</vt:lpstr>
      <vt:lpstr>17_Παρουσίαση εκπαίδευσης</vt:lpstr>
      <vt:lpstr>18_Παρουσίαση εκπαίδευσης</vt:lpstr>
      <vt:lpstr>19_Παρουσίαση εκπαίδευσης</vt:lpstr>
      <vt:lpstr>Δημόσιες Συμβάσεις - ΕΣΗΔΗΣ</vt:lpstr>
      <vt:lpstr>6η διδακτική ενότητα – Θεματικές ενότητες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7η διδακτική ενότητα – Θεματικές ενότητες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8η διδακτική ενότητα – Θεματικές ενότητες</vt:lpstr>
      <vt:lpstr>Επιβολή ν. 4412/2016 – άρθρο 340 </vt:lpstr>
      <vt:lpstr>Υποχρέωση εκθέσεων  </vt:lpstr>
      <vt:lpstr>Υποχρέωση εκθέσεων  </vt:lpstr>
      <vt:lpstr>Κατάρτιση και πιστοποίηση προσωπικού αναθετουσών αρχών/αναθετόντων φορέων – άρθρο 344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ΑΝΑΘΕΣΗ ΚΑΙ ΕΚΤΕΛΕΣΗ ΔΗΜΟΣΙΩΝ ΣΥΜΒΑΣΕΩΝ ΠΡΟΜΗΘΕΙΩΝ &amp; ΥΠΗΡΕΣΙΩΝ</dc:title>
  <dc:creator>Eleni</dc:creator>
  <cp:lastModifiedBy>User</cp:lastModifiedBy>
  <cp:revision>728</cp:revision>
  <dcterms:created xsi:type="dcterms:W3CDTF">2021-12-02T12:36:04Z</dcterms:created>
  <dcterms:modified xsi:type="dcterms:W3CDTF">2022-11-21T04:29:33Z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