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2.xml" ContentType="application/vnd.openxmlformats-officedocument.presentationml.notesSlide+xml"/>
  <Override PartName="/ppt/theme/themeOverride5.xml" ContentType="application/vnd.openxmlformats-officedocument.themeOverride+xml"/>
  <Override PartName="/ppt/notesSlides/notesSlide3.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notesSlides/notesSlide4.xml" ContentType="application/vnd.openxmlformats-officedocument.presentationml.notesSl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notesSlides/notesSlide5.xml" ContentType="application/vnd.openxmlformats-officedocument.presentationml.notesSlide+xml"/>
  <Override PartName="/ppt/theme/themeOverride11.xml" ContentType="application/vnd.openxmlformats-officedocument.themeOverride+xml"/>
  <Override PartName="/ppt/notesSlides/notesSlide6.xml" ContentType="application/vnd.openxmlformats-officedocument.presentationml.notesSlide+xml"/>
  <Override PartName="/ppt/theme/themeOverride12.xml" ContentType="application/vnd.openxmlformats-officedocument.themeOverride+xml"/>
  <Override PartName="/ppt/notesSlides/notesSlide7.xml" ContentType="application/vnd.openxmlformats-officedocument.presentationml.notesSlide+xml"/>
  <Override PartName="/ppt/theme/themeOverride13.xml" ContentType="application/vnd.openxmlformats-officedocument.themeOverride+xml"/>
  <Override PartName="/ppt/notesSlides/notesSlide8.xml" ContentType="application/vnd.openxmlformats-officedocument.presentationml.notesSlide+xml"/>
  <Override PartName="/ppt/theme/themeOverride14.xml" ContentType="application/vnd.openxmlformats-officedocument.themeOverride+xml"/>
  <Override PartName="/ppt/notesSlides/notesSlide9.xml" ContentType="application/vnd.openxmlformats-officedocument.presentationml.notesSlide+xml"/>
  <Override PartName="/ppt/theme/themeOverride15.xml" ContentType="application/vnd.openxmlformats-officedocument.themeOverride+xml"/>
  <Override PartName="/ppt/notesSlides/notesSlide10.xml" ContentType="application/vnd.openxmlformats-officedocument.presentationml.notesSlide+xml"/>
  <Override PartName="/ppt/theme/themeOverride16.xml" ContentType="application/vnd.openxmlformats-officedocument.themeOverride+xml"/>
  <Override PartName="/ppt/notesSlides/notesSlide11.xml" ContentType="application/vnd.openxmlformats-officedocument.presentationml.notesSlide+xml"/>
  <Override PartName="/ppt/theme/themeOverride17.xml" ContentType="application/vnd.openxmlformats-officedocument.themeOverride+xml"/>
  <Override PartName="/ppt/notesSlides/notesSlide12.xml" ContentType="application/vnd.openxmlformats-officedocument.presentationml.notesSlide+xml"/>
  <Override PartName="/ppt/theme/themeOverride18.xml" ContentType="application/vnd.openxmlformats-officedocument.themeOverride+xml"/>
  <Override PartName="/ppt/notesSlides/notesSlide13.xml" ContentType="application/vnd.openxmlformats-officedocument.presentationml.notesSlide+xml"/>
  <Override PartName="/ppt/theme/themeOverride19.xml" ContentType="application/vnd.openxmlformats-officedocument.themeOverride+xml"/>
  <Override PartName="/ppt/notesSlides/notesSlide14.xml" ContentType="application/vnd.openxmlformats-officedocument.presentationml.notesSlide+xml"/>
  <Override PartName="/ppt/theme/themeOverride20.xml" ContentType="application/vnd.openxmlformats-officedocument.themeOverride+xml"/>
  <Override PartName="/ppt/notesSlides/notesSlide15.xml" ContentType="application/vnd.openxmlformats-officedocument.presentationml.notesSlide+xml"/>
  <Override PartName="/ppt/theme/themeOverride21.xml" ContentType="application/vnd.openxmlformats-officedocument.themeOverride+xml"/>
  <Override PartName="/ppt/notesSlides/notesSlide16.xml" ContentType="application/vnd.openxmlformats-officedocument.presentationml.notesSlide+xml"/>
  <Override PartName="/ppt/theme/themeOverride22.xml" ContentType="application/vnd.openxmlformats-officedocument.themeOverride+xml"/>
  <Override PartName="/ppt/notesSlides/notesSlide17.xml" ContentType="application/vnd.openxmlformats-officedocument.presentationml.notesSlide+xml"/>
  <Override PartName="/ppt/theme/themeOverride23.xml" ContentType="application/vnd.openxmlformats-officedocument.themeOverride+xml"/>
  <Override PartName="/ppt/notesSlides/notesSlide18.xml" ContentType="application/vnd.openxmlformats-officedocument.presentationml.notesSlide+xml"/>
  <Override PartName="/ppt/theme/themeOverride24.xml" ContentType="application/vnd.openxmlformats-officedocument.themeOverride+xml"/>
  <Override PartName="/ppt/notesSlides/notesSlide19.xml" ContentType="application/vnd.openxmlformats-officedocument.presentationml.notesSlide+xml"/>
  <Override PartName="/ppt/theme/themeOverride25.xml" ContentType="application/vnd.openxmlformats-officedocument.themeOverride+xml"/>
  <Override PartName="/ppt/notesSlides/notesSlide20.xml" ContentType="application/vnd.openxmlformats-officedocument.presentationml.notesSlide+xml"/>
  <Override PartName="/ppt/theme/themeOverride26.xml" ContentType="application/vnd.openxmlformats-officedocument.themeOverride+xml"/>
  <Override PartName="/ppt/notesSlides/notesSlide21.xml" ContentType="application/vnd.openxmlformats-officedocument.presentationml.notesSlide+xml"/>
  <Override PartName="/ppt/theme/themeOverride27.xml" ContentType="application/vnd.openxmlformats-officedocument.themeOverride+xml"/>
  <Override PartName="/ppt/notesSlides/notesSlide22.xml" ContentType="application/vnd.openxmlformats-officedocument.presentationml.notesSlide+xml"/>
  <Override PartName="/ppt/theme/themeOverride28.xml" ContentType="application/vnd.openxmlformats-officedocument.themeOverride+xml"/>
  <Override PartName="/ppt/notesSlides/notesSlide23.xml" ContentType="application/vnd.openxmlformats-officedocument.presentationml.notesSl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notesSlides/notesSlide24.xml" ContentType="application/vnd.openxmlformats-officedocument.presentationml.notesSlide+xml"/>
  <Override PartName="/ppt/theme/themeOverride33.xml" ContentType="application/vnd.openxmlformats-officedocument.themeOverride+xml"/>
  <Override PartName="/ppt/notesSlides/notesSlide25.xml" ContentType="application/vnd.openxmlformats-officedocument.presentationml.notesSlide+xml"/>
  <Override PartName="/ppt/theme/themeOverride34.xml" ContentType="application/vnd.openxmlformats-officedocument.themeOverride+xml"/>
  <Override PartName="/ppt/notesSlides/notesSlide26.xml" ContentType="application/vnd.openxmlformats-officedocument.presentationml.notesSlide+xml"/>
  <Override PartName="/ppt/theme/themeOverride35.xml" ContentType="application/vnd.openxmlformats-officedocument.themeOverride+xml"/>
  <Override PartName="/ppt/notesSlides/notesSlide27.xml" ContentType="application/vnd.openxmlformats-officedocument.presentationml.notesSlide+xml"/>
  <Override PartName="/ppt/theme/themeOverride36.xml" ContentType="application/vnd.openxmlformats-officedocument.themeOverride+xml"/>
  <Override PartName="/ppt/notesSlides/notesSlide28.xml" ContentType="application/vnd.openxmlformats-officedocument.presentationml.notesSlide+xml"/>
  <Override PartName="/ppt/theme/themeOverride37.xml" ContentType="application/vnd.openxmlformats-officedocument.themeOverride+xml"/>
  <Override PartName="/ppt/notesSlides/notesSlide29.xml" ContentType="application/vnd.openxmlformats-officedocument.presentationml.notesSlide+xml"/>
  <Override PartName="/ppt/theme/themeOverride38.xml" ContentType="application/vnd.openxmlformats-officedocument.themeOverride+xml"/>
  <Override PartName="/ppt/notesSlides/notesSlide30.xml" ContentType="application/vnd.openxmlformats-officedocument.presentationml.notesSlide+xml"/>
  <Override PartName="/ppt/theme/themeOverride39.xml" ContentType="application/vnd.openxmlformats-officedocument.themeOverride+xml"/>
  <Override PartName="/ppt/notesSlides/notesSlide31.xml" ContentType="application/vnd.openxmlformats-officedocument.presentationml.notesSlide+xml"/>
  <Override PartName="/ppt/theme/themeOverride40.xml" ContentType="application/vnd.openxmlformats-officedocument.themeOverride+xml"/>
  <Override PartName="/ppt/notesSlides/notesSlide32.xml" ContentType="application/vnd.openxmlformats-officedocument.presentationml.notesSlide+xml"/>
  <Override PartName="/ppt/theme/themeOverride41.xml" ContentType="application/vnd.openxmlformats-officedocument.themeOverride+xml"/>
  <Override PartName="/ppt/notesSlides/notesSlide33.xml" ContentType="application/vnd.openxmlformats-officedocument.presentationml.notesSlide+xml"/>
  <Override PartName="/ppt/theme/themeOverride42.xml" ContentType="application/vnd.openxmlformats-officedocument.themeOverride+xml"/>
  <Override PartName="/ppt/notesSlides/notesSlide34.xml" ContentType="application/vnd.openxmlformats-officedocument.presentationml.notesSlide+xml"/>
  <Override PartName="/ppt/theme/themeOverride43.xml" ContentType="application/vnd.openxmlformats-officedocument.themeOverride+xml"/>
  <Override PartName="/ppt/notesSlides/notesSlide35.xml" ContentType="application/vnd.openxmlformats-officedocument.presentationml.notesSlide+xml"/>
  <Override PartName="/ppt/theme/themeOverride44.xml" ContentType="application/vnd.openxmlformats-officedocument.themeOverr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2">
  <p:sldMasterIdLst>
    <p:sldMasterId id="2147483696" r:id="rId1"/>
  </p:sldMasterIdLst>
  <p:notesMasterIdLst>
    <p:notesMasterId r:id="rId48"/>
  </p:notesMasterIdLst>
  <p:handoutMasterIdLst>
    <p:handoutMasterId r:id="rId49"/>
  </p:handoutMasterIdLst>
  <p:sldIdLst>
    <p:sldId id="646" r:id="rId2"/>
    <p:sldId id="656" r:id="rId3"/>
    <p:sldId id="660" r:id="rId4"/>
    <p:sldId id="659" r:id="rId5"/>
    <p:sldId id="666" r:id="rId6"/>
    <p:sldId id="667" r:id="rId7"/>
    <p:sldId id="662" r:id="rId8"/>
    <p:sldId id="668" r:id="rId9"/>
    <p:sldId id="673" r:id="rId10"/>
    <p:sldId id="669" r:id="rId11"/>
    <p:sldId id="670" r:id="rId12"/>
    <p:sldId id="723" r:id="rId13"/>
    <p:sldId id="671" r:id="rId14"/>
    <p:sldId id="672" r:id="rId15"/>
    <p:sldId id="674" r:id="rId16"/>
    <p:sldId id="675" r:id="rId17"/>
    <p:sldId id="676" r:id="rId18"/>
    <p:sldId id="677" r:id="rId19"/>
    <p:sldId id="717" r:id="rId20"/>
    <p:sldId id="730" r:id="rId21"/>
    <p:sldId id="731" r:id="rId22"/>
    <p:sldId id="678" r:id="rId23"/>
    <p:sldId id="687" r:id="rId24"/>
    <p:sldId id="688" r:id="rId25"/>
    <p:sldId id="709" r:id="rId26"/>
    <p:sldId id="689" r:id="rId27"/>
    <p:sldId id="726" r:id="rId28"/>
    <p:sldId id="690" r:id="rId29"/>
    <p:sldId id="691" r:id="rId30"/>
    <p:sldId id="699" r:id="rId31"/>
    <p:sldId id="700" r:id="rId32"/>
    <p:sldId id="732" r:id="rId33"/>
    <p:sldId id="734" r:id="rId34"/>
    <p:sldId id="733" r:id="rId35"/>
    <p:sldId id="727" r:id="rId36"/>
    <p:sldId id="728" r:id="rId37"/>
    <p:sldId id="729" r:id="rId38"/>
    <p:sldId id="724" r:id="rId39"/>
    <p:sldId id="707" r:id="rId40"/>
    <p:sldId id="708" r:id="rId41"/>
    <p:sldId id="725" r:id="rId42"/>
    <p:sldId id="711" r:id="rId43"/>
    <p:sldId id="712" r:id="rId44"/>
    <p:sldId id="714" r:id="rId45"/>
    <p:sldId id="715" r:id="rId46"/>
    <p:sldId id="558" r:id="rId47"/>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613"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xiri Christina" initials="K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ADA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7" autoAdjust="0"/>
    <p:restoredTop sz="87636" autoAdjust="0"/>
  </p:normalViewPr>
  <p:slideViewPr>
    <p:cSldViewPr snapToGrid="0">
      <p:cViewPr varScale="1">
        <p:scale>
          <a:sx n="64" d="100"/>
          <a:sy n="64" d="100"/>
        </p:scale>
        <p:origin x="936" y="66"/>
      </p:cViewPr>
      <p:guideLst>
        <p:guide orient="horz" pos="2160"/>
        <p:guide pos="3613"/>
        <p:guide pos="7296"/>
        <p:guide orient="horz" pos="4128"/>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E4CE4DA-22AE-442E-AC9C-92F214E4916F}" type="datetime1">
              <a:rPr lang="el-GR" smtClean="0"/>
              <a:pPr rtl="0"/>
              <a:t>17/11/2022</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el-GR" smtClean="0"/>
              <a:pPr rtl="0"/>
              <a:t>‹#›</a:t>
            </a:fld>
            <a:endParaRPr lang="el-G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41765FF-9287-4A7A-B1E0-3A22CE3F062E}" type="datetime1">
              <a:rPr lang="el-GR" noProof="0" smtClean="0"/>
              <a:pPr rtl="0"/>
              <a:t>17/11/2022</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el-GR" noProof="0" smtClean="0"/>
              <a:pPr rtl="0"/>
              <a:t>‹#›</a:t>
            </a:fld>
            <a:endParaRPr lang="el-G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2674CE4-FBD8-4481-AEFB-CA53E599A745}"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l-G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0529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66E7285-CD6D-412A-B629-2A6C3F7F22D1}"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33123"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0E048EA-F020-4D19-B912-ADEBB1D6E2E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3124"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3B4006E-1B87-41B4-A895-487B4D3C7B07}"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3125"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763CD19-9E0B-47E6-AE31-3CAB6D7AFE9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3126"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0B996EA-56DE-4E16-BEFD-BE9D8E45762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16</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33127"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E20522D-2DE4-4B4F-B842-F4BAF5C41AAB}"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16</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3312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33129"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135751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12B8F4F-AAB6-45E6-AEBC-C56334B738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12643"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1E56AC1-CA0A-4F1C-A6F4-5DF0F33737D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4"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B1CD620-496C-4192-B2D9-C5F8E2CD584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5"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C6DDD61-E252-4181-95C0-2CA79C99536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6"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44FEA30-0216-4770-99D0-69D1CEAE294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17</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7"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09814A1-72C6-4CA5-A6DD-19E17FA0C7CD}"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17</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1264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12649"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629746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3E2BDB9-B08F-468E-BD04-CB6792D29F1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1673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9103C29-4A73-49CB-8C15-BB5E36CE87F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674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39901B8-3792-41B8-8FE7-D3D4B61DAC6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18</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6741"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16742"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16743"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16744"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16745"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16746"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37311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D45DF95-056F-4E74-BD15-E48BFF5795D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72707"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95EA710-68CB-4681-B522-BCBE9D46FC7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72708"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86CA8D0-D102-4521-A453-BDBD2A9AA07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72709"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6F28DEC-4968-4E68-9CB8-818DE792549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72710"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D8144F3-34F3-4407-968D-C1F31BF4235F}"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19</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72711"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12"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405680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D45DF95-056F-4E74-BD15-E48BFF5795D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72707"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95EA710-68CB-4681-B522-BCBE9D46FC7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72708"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86CA8D0-D102-4521-A453-BDBD2A9AA07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72709"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6F28DEC-4968-4E68-9CB8-818DE792549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72710"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D8144F3-34F3-4407-968D-C1F31BF4235F}"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20</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72711"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12"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845856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D45DF95-056F-4E74-BD15-E48BFF5795D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72707"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95EA710-68CB-4681-B522-BCBE9D46FC7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72708"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86CA8D0-D102-4521-A453-BDBD2A9AA07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72709"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6F28DEC-4968-4E68-9CB8-818DE792549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72710"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D8144F3-34F3-4407-968D-C1F31BF4235F}"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21</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72711"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12"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46714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8F414EB-3BE6-4FA7-B513-1C07B5AAB47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4275"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8BD2304-34BA-478C-BE1B-03C4D8EE19A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4276"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4FDA725-EAB7-406D-9E17-B18617099DF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4277"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BF2429B-44F2-486A-AEF1-43AD59AF307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4278"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8C2E0FA-F1B7-4F56-A669-6F65683BD4F1}"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22</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4279"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80"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248431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C3597FA-13C6-4946-97CF-4BAD4C6607A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3"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9CE6D02-36CA-444B-957F-A7F60DEFA15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4"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177D645-3014-4273-A06A-D4297BC333F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5"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86BE177-5641-454D-8840-49E2E16B50F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6"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48DB241-1497-4C74-B1F5-6A9B4791D89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23</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6327"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8"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0846932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C3597FA-13C6-4946-97CF-4BAD4C6607A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3"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9CE6D02-36CA-444B-957F-A7F60DEFA15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4"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177D645-3014-4273-A06A-D4297BC333F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5"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86BE177-5641-454D-8840-49E2E16B50F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6"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48DB241-1497-4C74-B1F5-6A9B4791D89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24</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6327"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8"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5476156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C3597FA-13C6-4946-97CF-4BAD4C6607A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3"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9CE6D02-36CA-444B-957F-A7F60DEFA15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4"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177D645-3014-4273-A06A-D4297BC333F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5"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86BE177-5641-454D-8840-49E2E16B50F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6"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48DB241-1497-4C74-B1F5-6A9B4791D89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6327"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8"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403959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654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452438" algn="l"/>
                <a:tab pos="904875" algn="l"/>
                <a:tab pos="1357313" algn="l"/>
                <a:tab pos="1809750" algn="l"/>
                <a:tab pos="2262188" algn="l"/>
                <a:tab pos="2714625" algn="l"/>
              </a:tabLst>
              <a:defRPr/>
            </a:pPr>
            <a:fld id="{DC0D789D-03E0-454B-AD74-B023306827F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452438" algn="l"/>
                  <a:tab pos="904875" algn="l"/>
                  <a:tab pos="1357313" algn="l"/>
                  <a:tab pos="1809750" algn="l"/>
                  <a:tab pos="2262188" algn="l"/>
                  <a:tab pos="2714625" algn="l"/>
                </a:tabLst>
                <a:defRPr/>
              </a:pPr>
              <a:t>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36547"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A469579-2393-42DC-A8AC-D9CE34E069E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48"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60AA972-2658-4477-A1B3-F9C50C84A89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49"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69847CE-BB1F-4101-9CFF-F48C63FB368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50"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EC90EEE-113A-4308-B223-B1ABBE39D03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51"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168A71D-CB69-46FE-A842-02B7BE11FCFC}"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36552"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6553"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228132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569C332-F985-4A93-B2F3-072B95163C7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6083"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4ABED11-FD18-4F05-8DB9-BAE83D89A4F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6084"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C7771A5-EDD7-4F9A-81FC-9C79122001C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6085"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EC3DC12-264C-4077-8DA5-52C44D33042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6086"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BCEA0F2D-ADE0-4FC8-AD83-A83261878323}"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26</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46087"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46088"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504300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569C332-F985-4A93-B2F3-072B95163C7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6083"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4ABED11-FD18-4F05-8DB9-BAE83D89A4F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6084"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C7771A5-EDD7-4F9A-81FC-9C79122001C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6085"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EC3DC12-264C-4077-8DA5-52C44D33042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6086"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BCEA0F2D-ADE0-4FC8-AD83-A83261878323}"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27</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46087"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46088"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648362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A1F0AE7-8E6F-4B69-9C0E-32A2E64720E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8131"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73BF55A-D2C7-4D8F-A033-B324C85723E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8132"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F7158EE-2407-4A69-A97E-D974E3626EA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8133"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16B51FE-5B0A-4FDB-BF0C-EF0A40A4474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8134"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E0298DE-78F3-41D6-9533-BA017BB9F5F2}"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28</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48135"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48136"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638110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AF2DDC3-A350-438C-8605-0D4AF8E87CB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0179"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2DB5F88-7EEB-4646-B0A5-1177CCEF9C0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0180"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1F7699D-CDF9-4139-B57F-F024FD9A07A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0181"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1313BE6-5462-40A1-9150-12C6AA45129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0182"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B2C620E-4D08-4632-B10E-BD1426CC62F2}"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29</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0183"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50184"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8711004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805EFCE-CF73-4091-9514-1DD52EFA988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7347"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7254403-E303-400E-919D-8F16D0A41D7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7348"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1515AB3-933A-44EE-8283-24824BE5EA9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7349"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EE27D4A-50C1-4EF8-890C-2191BC2D396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7350"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1EE8A2E-A682-4986-AA72-F05EAA1B10B7}"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33</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7351"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57352"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1019051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4A9F547-5A6C-4B4D-8866-84857F8FB2D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3"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A3F0712-FEB7-42B2-9702-B0E6123828A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6324"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B54838A-EC28-42C9-AF90-EB6CDEF2DB3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5"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2F9D137-53AD-41E2-A8B9-1474489B633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6326"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CE89D28-FD95-447E-BECF-0BF2A8D60E98}"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34</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6327"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56328"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1448838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1E40E15-AB90-4511-BF70-63829267A79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3011"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E41C984-ECBB-4E56-A13E-8EAE4B30AC8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3012"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4B75E1E-11BA-4A24-AB72-276FB74EB32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3013"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6DCC3FA-6961-4C2C-92B6-1737AC012C4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3014"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F49733B6-21C2-4952-9668-2BCF4EEE3444}"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43015"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43016"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100590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B60CF1E-624E-4026-A892-1C3A3672175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4035"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59DF02A-8C50-483A-8410-E0CF7F1A714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4036"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ED386A5-54AD-4ED1-9F2C-9B0BE475D60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4037"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F449E89-CBD0-4EBF-8AC2-CE4CEA4BF18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4038"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FE5C54A-570D-4F07-9EFB-965D00FC1BFF}"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36</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44039"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44040"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2903474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157CA2B-137C-4450-8735-3E785799AEF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5059" name="Text Box 1"/>
          <p:cNvSpPr txBox="1">
            <a:spLocks noChangeArrowheads="1"/>
          </p:cNvSpPr>
          <p:nvPr/>
        </p:nvSpPr>
        <p:spPr bwMode="auto">
          <a:xfrm>
            <a:off x="3814763" y="9372600"/>
            <a:ext cx="28749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4313" indent="-166688">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1pPr>
            <a:lvl2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2pPr>
            <a:lvl3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3pPr>
            <a:lvl4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4pPr>
            <a:lvl5pPr>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2000">
                <a:solidFill>
                  <a:schemeClr val="bg1"/>
                </a:solidFill>
                <a:latin typeface="Arial" panose="020B0604020202020204" pitchFamily="34" charset="0"/>
                <a:ea typeface="Microsoft YaHei" panose="020B0503020204020204" pitchFamily="34" charset="-122"/>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902EB7E-C61D-4DEC-BBA3-C35FD2DC41D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5060" name="Text Box 2"/>
          <p:cNvSpPr txBox="1">
            <a:spLocks noChangeArrowheads="1"/>
          </p:cNvSpPr>
          <p:nvPr/>
        </p:nvSpPr>
        <p:spPr bwMode="auto">
          <a:xfrm>
            <a:off x="3814763" y="9372600"/>
            <a:ext cx="2887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A49C3BC-3048-40D2-B3E2-9A22F7F1AF0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5061" name="Text Box 3"/>
          <p:cNvSpPr txBox="1">
            <a:spLocks noChangeArrowheads="1"/>
          </p:cNvSpPr>
          <p:nvPr/>
        </p:nvSpPr>
        <p:spPr bwMode="auto">
          <a:xfrm>
            <a:off x="3814763" y="9372600"/>
            <a:ext cx="29083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280" tIns="46440" rIns="89280" bIns="46440" anchor="b"/>
          <a:lstStyle>
            <a:lvl1pPr marL="215900" indent="-168275">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2000">
                <a:solidFill>
                  <a:schemeClr val="bg1"/>
                </a:solidFill>
                <a:latin typeface="Arial" panose="020B0604020202020204" pitchFamily="34" charset="0"/>
                <a:ea typeface="Microsoft YaHei" panose="020B0503020204020204" pitchFamily="34" charset="-122"/>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E0D072A-C958-43B1-9FB6-963B96D56EB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45062" name="Text Box 4"/>
          <p:cNvSpPr txBox="1">
            <a:spLocks noChangeArrowheads="1"/>
          </p:cNvSpPr>
          <p:nvPr/>
        </p:nvSpPr>
        <p:spPr bwMode="auto">
          <a:xfrm>
            <a:off x="3817938" y="9378950"/>
            <a:ext cx="29194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960" tIns="47160" rIns="93960" bIns="4716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1227617-F480-445B-A8BB-88246272CA8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37</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45063"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p:spPr>
      </p:sp>
      <p:sp>
        <p:nvSpPr>
          <p:cNvPr id="45064" name="Text Box 6"/>
          <p:cNvSpPr txBox="1">
            <a:spLocks noChangeArrowheads="1"/>
          </p:cNvSpPr>
          <p:nvPr/>
        </p:nvSpPr>
        <p:spPr bwMode="auto">
          <a:xfrm>
            <a:off x="898525" y="4686300"/>
            <a:ext cx="4940300"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0615578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875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8FFECC0C-DED4-457B-B438-523841B0301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458755"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A153416-71DD-46B0-998A-46A085003E5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458756"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7B3BBA3-6434-453C-ABFA-B6842A2D2F7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458757"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FFDB3EF-744F-45CB-B04A-37F51EF8571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458758"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EF2DBFD-1C4E-4207-AAE9-C5FFDF3AC4B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458759"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1D38487B-2936-4140-9D42-77379897C194}"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38</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458760"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8761"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392121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654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2438" algn="l"/>
                <a:tab pos="904875" algn="l"/>
                <a:tab pos="1357313" algn="l"/>
                <a:tab pos="1809750" algn="l"/>
                <a:tab pos="2262188" algn="l"/>
                <a:tab pos="271462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452438" algn="l"/>
                <a:tab pos="904875" algn="l"/>
                <a:tab pos="1357313" algn="l"/>
                <a:tab pos="1809750" algn="l"/>
                <a:tab pos="2262188" algn="l"/>
                <a:tab pos="2714625" algn="l"/>
              </a:tabLst>
              <a:defRPr/>
            </a:pPr>
            <a:fld id="{DC0D789D-03E0-454B-AD74-B023306827F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452438" algn="l"/>
                  <a:tab pos="904875" algn="l"/>
                  <a:tab pos="1357313" algn="l"/>
                  <a:tab pos="1809750" algn="l"/>
                  <a:tab pos="2262188" algn="l"/>
                  <a:tab pos="2714625"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36547"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A469579-2393-42DC-A8AC-D9CE34E069E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48"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60AA972-2658-4477-A1B3-F9C50C84A89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49"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69847CE-BB1F-4101-9CFF-F48C63FB368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50"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EC90EEE-113A-4308-B223-B1ABBE39D03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36551"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168A71D-CB69-46FE-A842-02B7BE11FCFC}"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36552"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6553"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593899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2514"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173216B-051E-4E09-BABF-775F7D91450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92515"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9CF9C7B-D1F2-4B2F-9AED-37A366BE6C1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2516"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DFFEB3A-328B-4AD2-B697-A30ADCF2F9C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2517"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5911A28-F418-475F-AF55-679E5C1A22A0}"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2518"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DA0656F-2342-49B0-932B-FFB8A5BBCA7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39</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2519"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510C2602-87FC-43D7-BDC4-53F35EF3AFE7}"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39</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9252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92521"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8962222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6610"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0603138-8474-499F-8490-F537ECE26E6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96611"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136FD25-7646-4B29-AB60-A219230D636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6612"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F82EF24-42BB-4030-B733-BD4F7474963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6613"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4EDEF0A-3AC0-441B-BC66-6FAD64A61FA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6614"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F3C8EC3-8A7D-4A58-AD95-32A4343129C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40</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96615"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1E9CC3B1-F3F6-4BCD-B132-8DBA85F5E6FA}"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40</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9661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96617"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8850765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82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13AA559-9584-44CF-B87F-55866D5824C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05827"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FC5E8DA-41C5-405C-9186-2B7FA2B1556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5828"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DEFCDFE-5FEB-4451-B6F7-4EC2D2F00BF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5829"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B8A1D4C-B0D0-4F4F-82F0-E277E5EB8F1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5830"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DEEF41C-6AAA-4BE3-88CB-2F1E2F66101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5831"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B48D2911-9EAD-4A0A-AB0F-655C6296C476}"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41</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0583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5833"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9847384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212ADE6-8613-4D4D-A12F-DF88E90500B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8371"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7864B0A-C56B-4B3C-BE5E-423079CF3F1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8372"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C1F5CB5-B6E4-4CF4-BB40-48DAF143501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8373"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920E7C2-9AA5-47E5-82BE-9277D82C943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8374"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79EB340C-E748-4029-B06E-9F17D4A49ACC}"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42</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8375"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6"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8097298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1B484B9-1B0B-4E8B-8148-19496D2D63A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60419"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E3924BF-7195-438C-81BE-1A71B339431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60420"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DEB285F-D781-4AFE-BEB6-C031D6D3F81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60421"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C40888F-C3D1-4897-B440-9264FCB8807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60422"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7DC058E8-1BFE-4469-85AE-70CD4222A159}"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43</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60423"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24"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0399748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4C296E4-B0D1-4F4B-A176-6F9A71A0A0C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64515"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AF35444-AF00-447F-AC6A-4FE534EF55C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64516"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9D1AB05-B48F-4205-B81C-ADB2920F6B9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64517"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89BA4B9-EBA8-4F0D-A75A-9404B35DA4E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64518"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0B9322B-665E-4B40-80E4-D744D3E8E806}"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44</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64519"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20"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2697207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3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64E92A3-8DFD-4CF8-8445-405A8DCAFCD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66563" name="Text Box 1"/>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6688">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466AFBF-05FB-4E77-8EB1-E8A3ECB551F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6688"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66564" name="Text Box 2"/>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ED7035A-645B-41FD-98D2-5118E75557C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66565" name="Text Box 3"/>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8275">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7650442-40FD-46CF-AC78-DCB905ACC5D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8275"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66566" name="Text Box 4"/>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0DE9093-37C9-4023-A8F4-F158DBE59FD1}"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66567" name="Rectangle 5"/>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8" name="Text Box 6"/>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806199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E040369-8C37-40E4-989C-58E76447F46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0179"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C921BC8-24D4-44C7-B8DF-29062F02B2D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0180"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B239554-2FD0-4332-A5C3-928C66EC620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0181"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E30D483-1F64-416E-B843-F050FCD6100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0182"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57F386B-9D1F-47BB-8E41-9CCD3581E7F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Arial" panose="020B0604020202020204" pitchFamily="34" charset="0"/>
            </a:endParaRPr>
          </a:p>
        </p:txBody>
      </p:sp>
      <p:sp>
        <p:nvSpPr>
          <p:cNvPr id="50183"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18FCB4D-95E0-4CBA-BAC0-A565ACA6EF3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
        <p:nvSpPr>
          <p:cNvPr id="50184"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5"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570597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12B8F4F-AAB6-45E6-AEBC-C56334B738C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12643"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1E56AC1-CA0A-4F1C-A6F4-5DF0F33737D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4"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B1CD620-496C-4192-B2D9-C5F8E2CD584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5"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C6DDD61-E252-4181-95C0-2CA79C99536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6"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44FEA30-0216-4770-99D0-69D1CEAE2945}"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11</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12647"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09814A1-72C6-4CA5-A6DD-19E17FA0C7CD}"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1264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12649"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263643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B81B2051-4C68-45C0-A13C-ECA0C5DF7C4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346115"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4675DCD-BFEC-40D4-A062-6819CBAD295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346116"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004AE38-D76D-4EE5-B701-486BCC92A61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346117"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A2FD0D9-C128-48C0-BBC0-7DB16BFE8FE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346118"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61CD61B-439D-4462-BEEB-ED345D546BF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346119"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CADF5E0-972E-4899-B17C-A639A3850EA3}"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346120"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21"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845221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107A147-3261-4B23-BB7B-771AADDDF4F6}"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24931"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A089365-1872-40AB-8F04-0C3A0373103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4932"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0952DA0-3453-43BA-B0D2-4D7CD2DD46CC}"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4933"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4934"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4935"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4936"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4937"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24938"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559534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3710DC8-6D79-41F9-974E-82D13A4C0B14}"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26979"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4EF8644-C0EE-4F3B-917E-FD68010B478D}"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6980"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C1EACF8-3741-43BC-A381-2F3C89C8B397}"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6981"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FA661AE-516F-4B56-A404-BBC2EC7229A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6982"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A1B9FAC-59E0-484C-8F93-79583233D1A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6983"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1DCD0135-A692-498A-9FFE-00E9CD927F58}"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26984"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26985"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80323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DAC8B0F-3839-4FD6-BADB-A8BE847ED112}"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2902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0F6C3BB-394E-47DA-9BB9-BDB5A8CF93E3}"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902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95F6641-BB03-4C4E-887A-35035371C9BF}"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29029" name="Text Box 3"/>
          <p:cNvSpPr txBox="1">
            <a:spLocks noChangeArrowheads="1"/>
          </p:cNvSpPr>
          <p:nvPr/>
        </p:nvSpPr>
        <p:spPr bwMode="auto">
          <a:xfrm>
            <a:off x="3814763" y="9372600"/>
            <a:ext cx="2882900" cy="452438"/>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9030" name="Text Box 4"/>
          <p:cNvSpPr txBox="1">
            <a:spLocks noChangeArrowheads="1"/>
          </p:cNvSpPr>
          <p:nvPr/>
        </p:nvSpPr>
        <p:spPr bwMode="auto">
          <a:xfrm>
            <a:off x="3814763" y="9372600"/>
            <a:ext cx="2887662" cy="45720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9031" name="Text Box 5"/>
          <p:cNvSpPr txBox="1">
            <a:spLocks noChangeArrowheads="1"/>
          </p:cNvSpPr>
          <p:nvPr/>
        </p:nvSpPr>
        <p:spPr bwMode="auto">
          <a:xfrm>
            <a:off x="3814763" y="9372600"/>
            <a:ext cx="2908300" cy="4794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9032" name="Text Box 6"/>
          <p:cNvSpPr txBox="1">
            <a:spLocks noChangeArrowheads="1"/>
          </p:cNvSpPr>
          <p:nvPr/>
        </p:nvSpPr>
        <p:spPr bwMode="auto">
          <a:xfrm>
            <a:off x="3817938" y="9378950"/>
            <a:ext cx="2919412" cy="488950"/>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9033" name="Rectangle 7"/>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29034" name="Text Box 8"/>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2240967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9" name="Ορθογώνιο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3" name="Ορθογώνιο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4" name="Ορθογώνιο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5" name="Ορθογώνιο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6" name="Ορθογώνιο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7" name="Ορθογώνιο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0" name="Στρογγυλεμένο ορθογώνιο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1" name="Στρογγυλεμένο ορθογώνιο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7" name="Ορθογώνιο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0" name="Ορθογώνιο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1" name="Ορθογώνιο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8" name="Τίτλος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el-GR" noProof="0" dirty="0"/>
              <a:t>Προσθήκη υποσέλιδου</a:t>
            </a:r>
          </a:p>
        </p:txBody>
      </p:sp>
      <p:sp>
        <p:nvSpPr>
          <p:cNvPr id="28" name="Θέση ημερομηνίας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r>
              <a:rPr lang="el-GR" noProof="0" smtClean="0"/>
              <a:t>08/12/2021</a:t>
            </a:r>
            <a:endParaRPr lang="el-GR" noProof="0" dirty="0"/>
          </a:p>
        </p:txBody>
      </p:sp>
      <p:sp>
        <p:nvSpPr>
          <p:cNvPr id="29" name="Θέση αριθμού διαφάνειας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lvl1pPr>
              <a:defRPr/>
            </a:lvl1pPr>
            <a:lvl5pPr>
              <a:defRPr/>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042400" y="1143000"/>
            <a:ext cx="2540000" cy="5448300"/>
          </a:xfrm>
        </p:spPr>
        <p:txBody>
          <a:bodyPr vert="eaVert" rtlCol="0"/>
          <a:lstStyle>
            <a:lvl1pPr>
              <a:defRPr/>
            </a:lvl1pPr>
          </a:lstStyle>
          <a:p>
            <a:pPr rtl="0"/>
            <a:r>
              <a:rPr lang="el-GR" noProof="0" dirty="0"/>
              <a:t>Επεξεργασία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el-GR" noProof="0" dirty="0"/>
              <a:t>Στυλ υποδείγματος κειμένου</a:t>
            </a:r>
          </a:p>
          <a:p>
            <a:pPr lvl="1" rtl="0" eaLnBrk="1" latinLnBrk="0" hangingPunct="1"/>
            <a:r>
              <a:rPr lang="el-GR" noProof="0" dirty="0"/>
              <a:t>Δεύτερου επιπέδου</a:t>
            </a:r>
          </a:p>
          <a:p>
            <a:pPr lvl="2" rtl="0" eaLnBrk="1" latinLnBrk="0" hangingPunct="1"/>
            <a:r>
              <a:rPr lang="el-GR" noProof="0" dirty="0"/>
              <a:t>Τρίτου επιπέδου</a:t>
            </a:r>
          </a:p>
          <a:p>
            <a:pPr lvl="3" rtl="0" eaLnBrk="1" latinLnBrk="0" hangingPunct="1"/>
            <a:r>
              <a:rPr lang="el-GR" noProof="0" dirty="0"/>
              <a:t>Τέταρτου επιπέδου</a:t>
            </a:r>
          </a:p>
          <a:p>
            <a:pPr lvl="4" rtl="0" eaLnBrk="1" latinLnBrk="0" hangingPunct="1"/>
            <a:r>
              <a:rPr lang="el-GR" noProof="0" dirty="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idx="1"/>
          </p:nvPr>
        </p:nvSpPr>
        <p:spPr/>
        <p:txBody>
          <a:bodyPr rtlCol="0"/>
          <a:lstStyle>
            <a:lvl1pPr>
              <a:defRPr/>
            </a:lvl1pPr>
            <a:lvl5pPr>
              <a:defRPr/>
            </a:lvl5pPr>
            <a:lvl6pPr>
              <a:defRPr/>
            </a:lvl6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el-GR" noProof="0" smtClean="0"/>
              <a:t>Στυλ κύριου τίτλου</a:t>
            </a:r>
            <a:endParaRPr kumimoji="0" lang="el-GR" noProof="0" dirty="0"/>
          </a:p>
        </p:txBody>
      </p:sp>
      <p:sp>
        <p:nvSpPr>
          <p:cNvPr id="3" name="Θέση κειμένου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l-GR" noProof="0" smtClean="0"/>
              <a:t>Επεξεργασία στυλ υποδείγματος κειμένου</a:t>
            </a:r>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περιεχομένου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nchor="ctr"/>
          <a:lstStyle>
            <a:lvl1pPr>
              <a:defRPr sz="4000" b="0" i="0" cap="none" baseline="0"/>
            </a:lvl1pPr>
          </a:lstStyle>
          <a:p>
            <a:pPr rtl="0"/>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κειμένου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28" name="Θέση υποσέλιδου 27"/>
          <p:cNvSpPr>
            <a:spLocks noGrp="1"/>
          </p:cNvSpPr>
          <p:nvPr>
            <p:ph type="ftr" sz="quarter" idx="12"/>
          </p:nvPr>
        </p:nvSpPr>
        <p:spPr/>
        <p:txBody>
          <a:bodyPr rtlCol="0"/>
          <a:lstStyle/>
          <a:p>
            <a:pPr rtl="0"/>
            <a:r>
              <a:rPr lang="el-GR" noProof="0" dirty="0"/>
              <a:t>Προσθήκη υποσέλιδου</a:t>
            </a:r>
          </a:p>
        </p:txBody>
      </p:sp>
      <p:sp>
        <p:nvSpPr>
          <p:cNvPr id="26" name="Θέση ημερομηνίας 25"/>
          <p:cNvSpPr>
            <a:spLocks noGrp="1"/>
          </p:cNvSpPr>
          <p:nvPr>
            <p:ph type="dt" sz="half" idx="10"/>
          </p:nvPr>
        </p:nvSpPr>
        <p:spPr/>
        <p:txBody>
          <a:bodyPr rtlCol="0"/>
          <a:lstStyle/>
          <a:p>
            <a:pPr rtl="0"/>
            <a:r>
              <a:rPr lang="el-GR" noProof="0" smtClean="0"/>
              <a:t>08/12/2021</a:t>
            </a:r>
            <a:endParaRPr lang="el-GR" noProof="0" dirty="0"/>
          </a:p>
        </p:txBody>
      </p:sp>
      <p:sp>
        <p:nvSpPr>
          <p:cNvPr id="27" name="Θέση αριθμού διαφάνειας 26"/>
          <p:cNvSpPr>
            <a:spLocks noGrp="1"/>
          </p:cNvSpPr>
          <p:nvPr>
            <p:ph type="sldNum" sz="quarter" idx="11"/>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el-GR" noProof="0" smtClean="0"/>
              <a:t>Στυλ κύριου τίτλου</a:t>
            </a:r>
            <a:endParaRPr lang="el-GR" noProof="0" dirty="0"/>
          </a:p>
        </p:txBody>
      </p:sp>
      <p:sp>
        <p:nvSpPr>
          <p:cNvPr id="4" name="Θέση υποσέλιδου 3"/>
          <p:cNvSpPr>
            <a:spLocks noGrp="1"/>
          </p:cNvSpPr>
          <p:nvPr>
            <p:ph type="ftr" sz="quarter" idx="11"/>
          </p:nvPr>
        </p:nvSpPr>
        <p:spPr>
          <a:xfrm>
            <a:off x="7010400" y="612648"/>
            <a:ext cx="1767840" cy="457200"/>
          </a:xfrm>
        </p:spPr>
        <p:txBody>
          <a:bodyPr rtlCol="0"/>
          <a:lstStyle/>
          <a:p>
            <a:pPr rtl="0"/>
            <a:r>
              <a:rPr lang="el-GR" noProof="0" dirty="0"/>
              <a:t>Προσθήκη υποσέλιδου</a:t>
            </a:r>
          </a:p>
        </p:txBody>
      </p:sp>
      <p:sp>
        <p:nvSpPr>
          <p:cNvPr id="3" name="Θέση ημερομηνίας 2"/>
          <p:cNvSpPr>
            <a:spLocks noGrp="1"/>
          </p:cNvSpPr>
          <p:nvPr>
            <p:ph type="dt" sz="half" idx="10"/>
          </p:nvPr>
        </p:nvSpPr>
        <p:spPr>
          <a:xfrm>
            <a:off x="8778240" y="612648"/>
            <a:ext cx="1276352" cy="457200"/>
          </a:xfrm>
        </p:spPr>
        <p:txBody>
          <a:bodyPr rtlCol="0"/>
          <a:lstStyle/>
          <a:p>
            <a:pPr rtl="0"/>
            <a:r>
              <a:rPr lang="el-GR" noProof="0" smtClean="0"/>
              <a:t>08/12/2021</a:t>
            </a:r>
            <a:endParaRPr lang="el-GR" noProof="0" dirty="0"/>
          </a:p>
        </p:txBody>
      </p:sp>
      <p:sp>
        <p:nvSpPr>
          <p:cNvPr id="5" name="Θέση αριθμού διαφάνειας 4"/>
          <p:cNvSpPr>
            <a:spLocks noGrp="1"/>
          </p:cNvSpPr>
          <p:nvPr>
            <p:ph type="sldNum" sz="quarter" idx="12"/>
          </p:nvPr>
        </p:nvSpPr>
        <p:spPr>
          <a:xfrm>
            <a:off x="10899648" y="2272"/>
            <a:ext cx="1016000" cy="365760"/>
          </a:xfrm>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Θέση υποσέλιδου 2"/>
          <p:cNvSpPr>
            <a:spLocks noGrp="1"/>
          </p:cNvSpPr>
          <p:nvPr>
            <p:ph type="ftr" sz="quarter" idx="11"/>
          </p:nvPr>
        </p:nvSpPr>
        <p:spPr/>
        <p:txBody>
          <a:bodyPr rtlCol="0"/>
          <a:lstStyle/>
          <a:p>
            <a:pPr rtl="0"/>
            <a:r>
              <a:rPr lang="el-GR" noProof="0" dirty="0"/>
              <a:t>Προσθήκη υποσέλιδου</a:t>
            </a:r>
          </a:p>
        </p:txBody>
      </p:sp>
      <p:sp>
        <p:nvSpPr>
          <p:cNvPr id="2" name="Θέση ημερομηνίας 1"/>
          <p:cNvSpPr>
            <a:spLocks noGrp="1"/>
          </p:cNvSpPr>
          <p:nvPr>
            <p:ph type="dt" sz="half" idx="10"/>
          </p:nvPr>
        </p:nvSpPr>
        <p:spPr/>
        <p:txBody>
          <a:bodyPr rtlCol="0"/>
          <a:lstStyle/>
          <a:p>
            <a:pPr rtl="0"/>
            <a:r>
              <a:rPr lang="el-GR" noProof="0" smtClean="0"/>
              <a:t>08/12/2021</a:t>
            </a:r>
            <a:endParaRPr lang="el-GR" noProof="0" dirty="0"/>
          </a:p>
        </p:txBody>
      </p:sp>
      <p:sp>
        <p:nvSpPr>
          <p:cNvPr id="4" name="Θέση αριθμού διαφάνειας 3"/>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el-GR" noProof="0" dirty="0"/>
              <a:t>Επεξεργασία στυλ κύριου τίτλου</a:t>
            </a:r>
          </a:p>
        </p:txBody>
      </p:sp>
      <p:sp>
        <p:nvSpPr>
          <p:cNvPr id="4" name="Θέση περιεχομένου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3" name="Θέση κειμένου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el-GR" noProof="0" smtClean="0"/>
              <a:t>Κάντε κλικ στο εικονίδιο για να προσθέσετε εικόνα</a:t>
            </a:r>
            <a:endParaRPr kumimoji="0" lang="el-GR" noProof="0" dirty="0"/>
          </a:p>
        </p:txBody>
      </p:sp>
      <p:sp>
        <p:nvSpPr>
          <p:cNvPr id="4" name="Θέση κειμένου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Ορθογώνιο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9" name="Ορθογώνιο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0" name="Ορθογώνιο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1" name="Ορθογώνιο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2" name="Ορθογώνιο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3" name="Στρογγυλεμένο ορθογώνιο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4" name="Στρογγυλεμένο ορθογώνιο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5" name="Ορθογώνιο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6" name="Ορθογώνιο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7" name="Ορθογώνιο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8" name="Ορθογώνιο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9" name="Ορθογώνιο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40" name="Ορθογώνιο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2" name="Θέση τίτλου 21"/>
          <p:cNvSpPr>
            <a:spLocks noGrp="1"/>
          </p:cNvSpPr>
          <p:nvPr>
            <p:ph type="title"/>
          </p:nvPr>
        </p:nvSpPr>
        <p:spPr>
          <a:xfrm>
            <a:off x="609600" y="1143000"/>
            <a:ext cx="10972800" cy="1066800"/>
          </a:xfrm>
          <a:prstGeom prst="rect">
            <a:avLst/>
          </a:prstGeom>
        </p:spPr>
        <p:txBody>
          <a:bodyPr vert="horz" rtlCol="0" anchor="ctr">
            <a:normAutofit/>
          </a:bodyPr>
          <a:lstStyle/>
          <a:p>
            <a:pPr rtl="0"/>
            <a:r>
              <a:rPr lang="el-GR" noProof="0" dirty="0"/>
              <a:t>Κάντε κλικ για να επεξεργαστείτε το Στυλ κύριου τίτλου</a:t>
            </a:r>
          </a:p>
        </p:txBody>
      </p:sp>
      <p:sp>
        <p:nvSpPr>
          <p:cNvPr id="13" name="Θέση κειμένου 12"/>
          <p:cNvSpPr>
            <a:spLocks noGrp="1"/>
          </p:cNvSpPr>
          <p:nvPr>
            <p:ph type="body" idx="1"/>
          </p:nvPr>
        </p:nvSpPr>
        <p:spPr>
          <a:xfrm>
            <a:off x="609600" y="2249424"/>
            <a:ext cx="10972800" cy="4325112"/>
          </a:xfrm>
          <a:prstGeom prst="rect">
            <a:avLst/>
          </a:prstGeom>
        </p:spPr>
        <p:txBody>
          <a:bodyPr vert="horz"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3" name="Θέση υποσέλιδου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el-GR" noProof="0" dirty="0"/>
              <a:t>Προσθήκη υποσέλιδου</a:t>
            </a:r>
          </a:p>
        </p:txBody>
      </p:sp>
      <p:sp>
        <p:nvSpPr>
          <p:cNvPr id="14" name="Θέση ημερομηνίας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r>
              <a:rPr lang="el-GR" noProof="0" smtClean="0"/>
              <a:t>08/12/2021</a:t>
            </a:r>
            <a:endParaRPr lang="el-GR" noProof="0" dirty="0"/>
          </a:p>
        </p:txBody>
      </p:sp>
      <p:sp>
        <p:nvSpPr>
          <p:cNvPr id="23" name="Θέση αριθμού διαφάνειας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hemeOverride" Target="../theme/themeOverride3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hemeOverride" Target="../theme/themeOverride3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hemeOverride" Target="../theme/themeOverride34.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hemeOverride" Target="../theme/themeOverride3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hemeOverride" Target="../theme/themeOverride3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hemeOverride" Target="../theme/themeOverride3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hemeOverride" Target="../theme/themeOverride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hemeOverride" Target="../theme/themeOverride39.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hemeOverride" Target="../theme/themeOverride40.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themeOverride" Target="../theme/themeOverride4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hemeOverride" Target="../theme/themeOverride4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7.xml"/><Relationship Id="rId1" Type="http://schemas.openxmlformats.org/officeDocument/2006/relationships/themeOverride" Target="../theme/themeOverride4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themeOverride" Target="../theme/themeOverride44.xml"/></Relationships>
</file>

<file path=ppt/slides/_rels/slide46.xml.rels><?xml version="1.0" encoding="UTF-8" standalone="yes"?>
<Relationships xmlns="http://schemas.openxmlformats.org/package/2006/relationships"><Relationship Id="rId2" Type="http://schemas.openxmlformats.org/officeDocument/2006/relationships/hyperlink" Target="mailto:m.kalogridou@eaadhsy.g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7201" y="1685110"/>
            <a:ext cx="11430000" cy="1293222"/>
          </a:xfrm>
        </p:spPr>
        <p:txBody>
          <a:bodyPr rtlCol="0"/>
          <a:lstStyle/>
          <a:p>
            <a:r>
              <a:rPr lang="el-GR" dirty="0" smtClean="0"/>
              <a:t>Δημόσιες </a:t>
            </a:r>
            <a:r>
              <a:rPr lang="el-GR" dirty="0"/>
              <a:t>Συμβάσεις </a:t>
            </a:r>
            <a:r>
              <a:rPr lang="el-GR" dirty="0" smtClean="0"/>
              <a:t>- ΕΣΗΔΗΣ</a:t>
            </a:r>
            <a:endParaRPr lang="el-GR" dirty="0"/>
          </a:p>
        </p:txBody>
      </p:sp>
      <p:sp>
        <p:nvSpPr>
          <p:cNvPr id="3" name="Υπότιτλος 2"/>
          <p:cNvSpPr>
            <a:spLocks noGrp="1"/>
          </p:cNvSpPr>
          <p:nvPr>
            <p:ph type="subTitle" idx="1"/>
          </p:nvPr>
        </p:nvSpPr>
        <p:spPr>
          <a:xfrm>
            <a:off x="640080" y="4430104"/>
            <a:ext cx="6573520" cy="1422056"/>
          </a:xfrm>
        </p:spPr>
        <p:txBody>
          <a:bodyPr rtlCol="0">
            <a:noAutofit/>
          </a:bodyPr>
          <a:lstStyle/>
          <a:p>
            <a:r>
              <a:rPr lang="el-GR" sz="1400" dirty="0"/>
              <a:t>ΕΣΔΑ_ΣΕΙΡΑ / </a:t>
            </a:r>
            <a:r>
              <a:rPr lang="el-GR" sz="1400" dirty="0" smtClean="0"/>
              <a:t>ΚΗ_Α_ΕΙΔΙΚΗ / ΤΜΗΜΑ ΚΟΙΝΩΝΙΚΗΣ ΠΟΛΙΤΙΚΗΣ</a:t>
            </a:r>
          </a:p>
          <a:p>
            <a:pPr rtl="0"/>
            <a:endParaRPr lang="el-GR" sz="1400" dirty="0" smtClean="0"/>
          </a:p>
          <a:p>
            <a:pPr rtl="0"/>
            <a:r>
              <a:rPr lang="el-GR" sz="1400" dirty="0"/>
              <a:t>4</a:t>
            </a:r>
            <a:r>
              <a:rPr lang="el-GR" sz="1400" baseline="30000" dirty="0" smtClean="0"/>
              <a:t>η</a:t>
            </a:r>
            <a:r>
              <a:rPr lang="el-GR" sz="1400" dirty="0" smtClean="0"/>
              <a:t> Ενότητα</a:t>
            </a:r>
          </a:p>
          <a:p>
            <a:pPr rtl="0"/>
            <a:endParaRPr lang="el-GR" sz="1400" dirty="0" smtClean="0"/>
          </a:p>
          <a:p>
            <a:r>
              <a:rPr lang="el-GR" sz="1400" i="1" dirty="0" smtClean="0"/>
              <a:t>Κανόνες </a:t>
            </a:r>
            <a:r>
              <a:rPr lang="el-GR" sz="1400" i="1" dirty="0"/>
              <a:t>διενέργειας δημόσιων </a:t>
            </a:r>
            <a:r>
              <a:rPr lang="el-GR" sz="1400" i="1" dirty="0" smtClean="0"/>
              <a:t>διαγωνισμών – Προετοιμασία διαδικασίας ανάθεσης </a:t>
            </a:r>
            <a:endParaRPr lang="el-GR" sz="1400" i="1" dirty="0"/>
          </a:p>
        </p:txBody>
      </p:sp>
      <p:sp>
        <p:nvSpPr>
          <p:cNvPr id="5" name="TextBox 4"/>
          <p:cNvSpPr txBox="1"/>
          <p:nvPr/>
        </p:nvSpPr>
        <p:spPr>
          <a:xfrm rot="10800000" flipV="1">
            <a:off x="7942215" y="4430105"/>
            <a:ext cx="3788230" cy="1912831"/>
          </a:xfrm>
          <a:prstGeom prst="rect">
            <a:avLst/>
          </a:prstGeom>
          <a:noFill/>
        </p:spPr>
        <p:txBody>
          <a:bodyPr wrap="square" rtlCol="0">
            <a:spAutoFit/>
          </a:bodyPr>
          <a:lstStyle/>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r>
              <a:rPr kumimoji="0" lang="el-GR" sz="1400" b="0" i="1" u="none" strike="noStrike" kern="1200" cap="none" spc="0" normalizeH="0" baseline="0" noProof="0" dirty="0">
                <a:ln>
                  <a:noFill/>
                </a:ln>
                <a:solidFill>
                  <a:srgbClr val="455F51"/>
                </a:solidFill>
                <a:effectLst/>
                <a:uLnTx/>
                <a:uFillTx/>
                <a:latin typeface="Calibri"/>
                <a:ea typeface="+mn-ea"/>
                <a:cs typeface="+mn-cs"/>
              </a:rPr>
              <a:t>Αθήνα, </a:t>
            </a:r>
            <a:r>
              <a:rPr kumimoji="0" lang="el-GR" sz="1400" b="0" i="1" u="none" strike="noStrike" kern="1200" cap="none" spc="0" normalizeH="0" baseline="0" noProof="0" dirty="0" smtClean="0">
                <a:ln>
                  <a:noFill/>
                </a:ln>
                <a:solidFill>
                  <a:srgbClr val="455F51"/>
                </a:solidFill>
                <a:effectLst/>
                <a:uLnTx/>
                <a:uFillTx/>
                <a:latin typeface="Calibri"/>
                <a:ea typeface="+mn-ea"/>
                <a:cs typeface="+mn-cs"/>
              </a:rPr>
              <a:t>Νοέμβριος 2022</a:t>
            </a:r>
          </a:p>
          <a:p>
            <a:pPr marL="64008" lvl="0">
              <a:lnSpc>
                <a:spcPct val="80000"/>
              </a:lnSpc>
              <a:spcBef>
                <a:spcPts val="300"/>
              </a:spcBef>
              <a:buClr>
                <a:srgbClr val="37A76F">
                  <a:lumMod val="75000"/>
                </a:srgbClr>
              </a:buClr>
              <a:defRPr/>
            </a:pPr>
            <a:r>
              <a:rPr lang="el-GR" sz="1400" i="1" dirty="0">
                <a:solidFill>
                  <a:srgbClr val="455F51"/>
                </a:solidFill>
              </a:rPr>
              <a:t>Εισηγήτρια </a:t>
            </a:r>
          </a:p>
          <a:p>
            <a:pPr marL="64008" lvl="0">
              <a:lnSpc>
                <a:spcPct val="80000"/>
              </a:lnSpc>
              <a:spcBef>
                <a:spcPts val="300"/>
              </a:spcBef>
              <a:buClr>
                <a:srgbClr val="37A76F">
                  <a:lumMod val="75000"/>
                </a:srgbClr>
              </a:buClr>
              <a:defRPr/>
            </a:pPr>
            <a:endParaRPr lang="el-GR" sz="1400" i="1" dirty="0">
              <a:solidFill>
                <a:srgbClr val="455F51"/>
              </a:solidFill>
            </a:endParaRPr>
          </a:p>
          <a:p>
            <a:pPr marL="64008" lvl="0">
              <a:lnSpc>
                <a:spcPct val="80000"/>
              </a:lnSpc>
              <a:spcBef>
                <a:spcPts val="300"/>
              </a:spcBef>
              <a:buClr>
                <a:srgbClr val="37A76F">
                  <a:lumMod val="75000"/>
                </a:srgbClr>
              </a:buClr>
              <a:defRPr/>
            </a:pPr>
            <a:r>
              <a:rPr lang="el-GR" sz="1400" i="1" dirty="0">
                <a:solidFill>
                  <a:srgbClr val="455F51"/>
                </a:solidFill>
              </a:rPr>
              <a:t>Μίνα </a:t>
            </a:r>
            <a:r>
              <a:rPr lang="el-GR" sz="1400" i="1" dirty="0" err="1">
                <a:solidFill>
                  <a:srgbClr val="455F51"/>
                </a:solidFill>
              </a:rPr>
              <a:t>Καλογρίδου</a:t>
            </a:r>
            <a:r>
              <a:rPr lang="el-GR" sz="1400" i="1" dirty="0">
                <a:solidFill>
                  <a:srgbClr val="455F51"/>
                </a:solidFill>
              </a:rPr>
              <a:t>, </a:t>
            </a:r>
          </a:p>
          <a:p>
            <a:pPr marL="64008" lvl="0">
              <a:lnSpc>
                <a:spcPct val="80000"/>
              </a:lnSpc>
              <a:spcBef>
                <a:spcPts val="300"/>
              </a:spcBef>
              <a:buClr>
                <a:srgbClr val="37A76F">
                  <a:lumMod val="75000"/>
                </a:srgbClr>
              </a:buClr>
              <a:defRPr/>
            </a:pPr>
            <a:r>
              <a:rPr lang="el-GR" sz="1400" i="1" dirty="0">
                <a:solidFill>
                  <a:srgbClr val="455F51"/>
                </a:solidFill>
              </a:rPr>
              <a:t>ΕΕΠ Νομικός,</a:t>
            </a:r>
          </a:p>
          <a:p>
            <a:pPr marL="64008" lvl="0">
              <a:lnSpc>
                <a:spcPct val="80000"/>
              </a:lnSpc>
              <a:spcBef>
                <a:spcPts val="300"/>
              </a:spcBef>
              <a:buClr>
                <a:srgbClr val="37A76F">
                  <a:lumMod val="75000"/>
                </a:srgbClr>
              </a:buClr>
              <a:defRPr/>
            </a:pPr>
            <a:r>
              <a:rPr lang="el-GR" sz="1400" i="1" dirty="0">
                <a:solidFill>
                  <a:srgbClr val="455F51"/>
                </a:solidFill>
              </a:rPr>
              <a:t>Προϊσταμένη Δ/</a:t>
            </a:r>
            <a:r>
              <a:rPr lang="el-GR" sz="1400" i="1" dirty="0" err="1">
                <a:solidFill>
                  <a:srgbClr val="455F51"/>
                </a:solidFill>
              </a:rPr>
              <a:t>νσης</a:t>
            </a:r>
            <a:r>
              <a:rPr lang="el-GR" sz="1400" i="1" dirty="0">
                <a:solidFill>
                  <a:srgbClr val="455F51"/>
                </a:solidFill>
              </a:rPr>
              <a:t> Μελετών &amp; Γνωμοδοτήσεων,</a:t>
            </a:r>
          </a:p>
          <a:p>
            <a:pPr marL="64008" lvl="0">
              <a:lnSpc>
                <a:spcPct val="80000"/>
              </a:lnSpc>
              <a:spcBef>
                <a:spcPts val="300"/>
              </a:spcBef>
              <a:buClr>
                <a:srgbClr val="37A76F">
                  <a:lumMod val="75000"/>
                </a:srgbClr>
              </a:buClr>
              <a:defRPr/>
            </a:pPr>
            <a:r>
              <a:rPr lang="el-GR" sz="1400" i="1" dirty="0">
                <a:solidFill>
                  <a:srgbClr val="455F51"/>
                </a:solidFill>
              </a:rPr>
              <a:t>ΕΑΔΗΣΥ</a:t>
            </a:r>
          </a:p>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endParaRPr kumimoji="0" lang="el-GR" sz="1400" b="0" i="1" u="none" strike="noStrike" kern="1200" cap="none" spc="0" normalizeH="0" baseline="0" noProof="0" dirty="0">
              <a:ln>
                <a:noFill/>
              </a:ln>
              <a:solidFill>
                <a:srgbClr val="455F51"/>
              </a:solidFill>
              <a:effectLst/>
              <a:uLnTx/>
              <a:uFillTx/>
              <a:latin typeface="Calibri"/>
              <a:ea typeface="+mn-ea"/>
              <a:cs typeface="+mn-cs"/>
            </a:endParaRPr>
          </a:p>
        </p:txBody>
      </p:sp>
    </p:spTree>
    <p:extLst>
      <p:ext uri="{BB962C8B-B14F-4D97-AF65-F5344CB8AC3E}">
        <p14:creationId xmlns:p14="http://schemas.microsoft.com/office/powerpoint/2010/main" val="200362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Τίτλος 4"/>
          <p:cNvSpPr>
            <a:spLocks noGrp="1"/>
          </p:cNvSpPr>
          <p:nvPr>
            <p:ph type="title"/>
          </p:nvPr>
        </p:nvSpPr>
        <p:spPr/>
        <p:txBody>
          <a:bodyPr/>
          <a:lstStyle/>
          <a:p>
            <a:pPr algn="ctr">
              <a:defRPr/>
            </a:pPr>
            <a:r>
              <a:rPr lang="el-GR" altLang="el-GR" sz="2800" b="1" kern="1200" dirty="0">
                <a:latin typeface="Calibri" panose="020F0502020204030204" pitchFamily="34" charset="0"/>
                <a:cs typeface="Arial" panose="020B0604020202020204" pitchFamily="34" charset="0"/>
              </a:rPr>
              <a:t>Κεντρικό Ηλεκτρονικό Μητρώο Δημοσίων Συμβάσεων (Κ.Η.Μ.ΔΗ.Σ.) - </a:t>
            </a:r>
          </a:p>
        </p:txBody>
      </p:sp>
      <p:sp>
        <p:nvSpPr>
          <p:cNvPr id="8" name="Θέση περιεχομένου 7"/>
          <p:cNvSpPr>
            <a:spLocks noGrp="1"/>
          </p:cNvSpPr>
          <p:nvPr>
            <p:ph idx="1"/>
          </p:nvPr>
        </p:nvSpPr>
        <p:spPr>
          <a:xfrm>
            <a:off x="1981200" y="2133601"/>
            <a:ext cx="3754438" cy="4346575"/>
          </a:xfrm>
          <a:pattFill prst="pct25">
            <a:fgClr>
              <a:schemeClr val="accent1"/>
            </a:fgClr>
            <a:bgClr>
              <a:schemeClr val="bg1"/>
            </a:bgClr>
          </a:pattFill>
        </p:spPr>
        <p:txBody>
          <a:bodyPr/>
          <a:lstStyle/>
          <a:p>
            <a:pPr marL="82296" indent="0" algn="ctr">
              <a:buNone/>
              <a:defRPr/>
            </a:pPr>
            <a:r>
              <a:rPr lang="el-GR" sz="1400" b="1" i="1" dirty="0"/>
              <a:t>ΚΑΤΑΧΩΡΙΣΤΕΑ ΕΓΓΡΑΦΑ</a:t>
            </a:r>
          </a:p>
          <a:p>
            <a:pPr marL="82296" indent="0" algn="ctr">
              <a:buNone/>
              <a:defRPr/>
            </a:pPr>
            <a:r>
              <a:rPr lang="el-GR" sz="1400" b="1" i="1" dirty="0"/>
              <a:t>Άρθρο 5 ΚΥΑ</a:t>
            </a:r>
          </a:p>
          <a:p>
            <a:pPr algn="just">
              <a:buFont typeface="Times New Roman" panose="02020603050405020304" pitchFamily="18" charset="0"/>
              <a:buNone/>
              <a:defRPr/>
            </a:pPr>
            <a:r>
              <a:rPr lang="el-GR" sz="1400" b="1" i="1" dirty="0">
                <a:solidFill>
                  <a:schemeClr val="tx1"/>
                </a:solidFill>
              </a:rPr>
              <a:t>Πρωτογενή αιτήματα </a:t>
            </a:r>
          </a:p>
          <a:p>
            <a:pPr algn="just">
              <a:buFont typeface="Times New Roman" panose="02020603050405020304" pitchFamily="18" charset="0"/>
              <a:buNone/>
              <a:defRPr/>
            </a:pPr>
            <a:r>
              <a:rPr lang="el-GR" sz="1400" b="1" i="1" dirty="0">
                <a:solidFill>
                  <a:schemeClr val="tx1"/>
                </a:solidFill>
              </a:rPr>
              <a:t>Εγκεκριμένα αιτήματα </a:t>
            </a:r>
            <a:r>
              <a:rPr lang="el-GR" sz="1400" i="1" dirty="0"/>
              <a:t>(αποφάσεις ανάληψης υποχρέωσης – αποφάσεις αρμοδίου οργάνου για δέσμευση πίστωσης)</a:t>
            </a:r>
            <a:endParaRPr lang="el-GR" sz="1400" b="1" i="1" dirty="0"/>
          </a:p>
          <a:p>
            <a:pPr algn="just">
              <a:buFont typeface="Times New Roman" panose="02020603050405020304" pitchFamily="18" charset="0"/>
              <a:buNone/>
              <a:defRPr/>
            </a:pPr>
            <a:r>
              <a:rPr lang="el-GR" sz="1400" b="1" i="1" dirty="0">
                <a:solidFill>
                  <a:schemeClr val="tx1"/>
                </a:solidFill>
              </a:rPr>
              <a:t>Πρόσκληση, προκήρυξη, διακήρυξη </a:t>
            </a:r>
            <a:r>
              <a:rPr lang="el-GR" sz="1400" i="1" dirty="0"/>
              <a:t>(κατά περίπτωση)</a:t>
            </a:r>
          </a:p>
          <a:p>
            <a:pPr algn="just">
              <a:buFont typeface="Times New Roman" panose="02020603050405020304" pitchFamily="18" charset="0"/>
              <a:buNone/>
              <a:defRPr/>
            </a:pPr>
            <a:r>
              <a:rPr lang="el-GR" sz="1400" b="1" i="1" dirty="0">
                <a:solidFill>
                  <a:schemeClr val="tx1"/>
                </a:solidFill>
              </a:rPr>
              <a:t>Απόφαση ανάθεσης ή κατακύρωσης </a:t>
            </a:r>
            <a:r>
              <a:rPr lang="el-GR" sz="1400" i="1" dirty="0"/>
              <a:t>(και η εντολή αγοράς της παρ. 12 του άρθρου 118 Α, περί απευθείας ανάθεσης μέσω συστημάτων ηλεκτρονικής αγοράς (e-</a:t>
            </a:r>
            <a:r>
              <a:rPr lang="el-GR" sz="1400" i="1" dirty="0" err="1"/>
              <a:t>marketplace</a:t>
            </a:r>
            <a:r>
              <a:rPr lang="el-GR" sz="1400" i="1" dirty="0"/>
              <a:t>),</a:t>
            </a:r>
          </a:p>
          <a:p>
            <a:pPr algn="just">
              <a:buFont typeface="Times New Roman" panose="02020603050405020304" pitchFamily="18" charset="0"/>
              <a:buNone/>
              <a:defRPr/>
            </a:pPr>
            <a:r>
              <a:rPr lang="el-GR" sz="1400" b="1" i="1" dirty="0">
                <a:solidFill>
                  <a:schemeClr val="tx1"/>
                </a:solidFill>
              </a:rPr>
              <a:t>Το συμφωνητικό</a:t>
            </a:r>
          </a:p>
          <a:p>
            <a:pPr algn="just">
              <a:buFont typeface="Times New Roman" panose="02020603050405020304" pitchFamily="18" charset="0"/>
              <a:buNone/>
              <a:defRPr/>
            </a:pPr>
            <a:r>
              <a:rPr lang="el-GR" sz="1400" b="1" i="1" dirty="0">
                <a:solidFill>
                  <a:schemeClr val="tx1"/>
                </a:solidFill>
              </a:rPr>
              <a:t>Χρηματικό/ά ένταλμα </a:t>
            </a:r>
            <a:r>
              <a:rPr lang="el-GR" sz="1400" i="1" dirty="0" smtClean="0"/>
              <a:t>ή </a:t>
            </a:r>
            <a:r>
              <a:rPr lang="el-GR" sz="1400" i="1" dirty="0"/>
              <a:t>αντίστοιχο παραστατικό για τους φορείς που δεν υπάγονται στον ν. 4270/2014</a:t>
            </a:r>
            <a:endParaRPr lang="el-GR" sz="1400" b="1" i="1" dirty="0"/>
          </a:p>
        </p:txBody>
      </p:sp>
      <p:sp>
        <p:nvSpPr>
          <p:cNvPr id="15" name="TextBox 14"/>
          <p:cNvSpPr txBox="1"/>
          <p:nvPr/>
        </p:nvSpPr>
        <p:spPr>
          <a:xfrm>
            <a:off x="6600826" y="2133601"/>
            <a:ext cx="3609975" cy="4562475"/>
          </a:xfrm>
          <a:prstGeom prst="rect">
            <a:avLst/>
          </a:prstGeom>
          <a:pattFill prst="pct25">
            <a:fgClr>
              <a:schemeClr val="accent1"/>
            </a:fgClr>
            <a:bgClr>
              <a:schemeClr val="bg1"/>
            </a:bgClr>
          </a:pattFill>
        </p:spPr>
        <p:txBody>
          <a:bodyPr>
            <a:spAutoFit/>
          </a:bodyPr>
          <a:lstStyle/>
          <a:p>
            <a:pPr marL="0" marR="0" lvl="0" indent="0" algn="ctr" defTabSz="449263" rtl="0" eaLnBrk="0" fontAlgn="base" latinLnBrk="0" hangingPunct="0">
              <a:lnSpc>
                <a:spcPct val="100000"/>
              </a:lnSpc>
              <a:spcBef>
                <a:spcPct val="0"/>
              </a:spcBef>
              <a:spcAft>
                <a:spcPct val="0"/>
              </a:spcAft>
              <a:buClrTx/>
              <a:buSzTx/>
              <a:buFontTx/>
              <a:buNone/>
              <a:tabLst/>
              <a:defRPr/>
            </a:pP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ΚΑΤΑΧΩΡΙΣΤΕΑ ΣΤΟΙΧΕΙΑ (ΜΕΤΑΔΕΔΟΜΕΝΑ)</a:t>
            </a:r>
          </a:p>
          <a:p>
            <a:pPr marL="0" marR="0" lvl="0" indent="0" algn="ctr" defTabSz="449263" rtl="0" eaLnBrk="0" fontAlgn="base" latinLnBrk="0" hangingPunct="0">
              <a:lnSpc>
                <a:spcPct val="100000"/>
              </a:lnSpc>
              <a:spcBef>
                <a:spcPct val="0"/>
              </a:spcBef>
              <a:spcAft>
                <a:spcPct val="0"/>
              </a:spcAft>
              <a:buClrTx/>
              <a:buSzTx/>
              <a:buFontTx/>
              <a:buNone/>
              <a:tabLst/>
              <a:defRPr/>
            </a:pP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Άρθρο 6 ΚΥΑ</a:t>
            </a:r>
          </a:p>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endParaRP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α)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προϋπολογισμός,</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β)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Αριθμός Ανάληψης Υποχρέωσης,</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εφόσον η δαπάνη υπάγεται στο </a:t>
            </a:r>
            <a:r>
              <a:rPr kumimoji="0" lang="el-GR" sz="1400" b="0" i="1"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π.δ.</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80/2016 (Α’ 145),</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γ)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CPV</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δ)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το είδος της σύμβασης</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(προμήθεια, υπηρεσία, έργο, μελέτη </a:t>
            </a:r>
            <a:r>
              <a:rPr kumimoji="0" lang="el-GR" sz="1400" b="0" i="1"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κλπ</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ε)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γεωγραφική περιοχή - NUTS </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του τόπου εκτέλεσης,</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στ</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επωνυμία του οικονομικού φορέα</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ζ)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ΑΦΜ</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του οικονομικού φορέα,</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η)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αξία </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της σύμβασης,</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θ)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χώρα καταγωγής/εγκατάστασης</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του οικονομικού φορέα,</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ι) </a:t>
            </a:r>
            <a:r>
              <a:rPr kumimoji="0" lang="el-GR" sz="1400" b="1"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διαδικασία ανάθεσης σύμβασης</a:t>
            </a:r>
            <a:r>
              <a:rPr kumimoji="0" lang="el-GR" sz="1400" b="0" i="1"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(και σχετική τεκμηρίωση)</a:t>
            </a:r>
          </a:p>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l-GR" sz="1050" b="1" i="1" u="none" strike="noStrike" kern="1200" cap="none" spc="0" normalizeH="0" baseline="0" noProof="0" dirty="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6811604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11619"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11620" name="Rectangle 3"/>
          <p:cNvSpPr>
            <a:spLocks noChangeArrowheads="1"/>
          </p:cNvSpPr>
          <p:nvPr/>
        </p:nvSpPr>
        <p:spPr bwMode="auto">
          <a:xfrm>
            <a:off x="1306287" y="589418"/>
            <a:ext cx="9075964" cy="586957"/>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Εκτιμώμενη Αξία Σύμβασης</a:t>
            </a:r>
            <a:endPar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600891" y="1502229"/>
            <a:ext cx="11142618" cy="3633945"/>
          </a:xfrm>
          <a:prstGeom prst="rect">
            <a:avLst/>
          </a:prstGeom>
          <a:noFill/>
          <a:ln>
            <a:noFill/>
          </a:ln>
          <a:effectLst/>
        </p:spPr>
        <p:txBody>
          <a:bodyPr wrap="square" lIns="90000" tIns="46800" rIns="90000" bIns="46800">
            <a:spAutoFit/>
          </a:bodyPr>
          <a:lstStyle>
            <a:lvl1pPr marL="176213" indent="-176213">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1pPr>
            <a:lvl2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2pPr>
            <a:lvl3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3pPr>
            <a:lvl4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4pPr>
            <a:lvl5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9pPr>
          </a:lstStyle>
          <a:p>
            <a:pPr marL="176213" marR="0" lvl="0" indent="-176213"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Ο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προϋπολογισμός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της υπηρεσίας αποτελεί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ένδειξη της </a:t>
            </a:r>
            <a:r>
              <a:rPr kumimoji="0" lang="el-GR" altLang="el-GR" sz="2200" b="1" i="0" u="sng" strike="noStrike" kern="1200" cap="none" spc="0" normalizeH="0" baseline="0" noProof="0" dirty="0" err="1">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προεκτίμησης</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 του κόστους </a:t>
            </a:r>
            <a:r>
              <a:rPr kumimoji="0" lang="el-GR" altLang="el-GR" sz="2200" b="1" i="0" u="sng"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της σύμβασης και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ανώτατο όριο προσφοράς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εκτός</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 και αν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τα έγγραφα της σύμβασης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ορίζουν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ρητά ότι επιτρέπονται προσφορές μεγαλύτερες από τον προϋπολογισμό της υπηρεσίας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ή</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αρνητικές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εκπτώσεις</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a:t>
            </a:r>
          </a:p>
          <a:p>
            <a:pPr marL="176213" marR="0" lvl="0" indent="-176213"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Ο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υπολογισμός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της εκτιμώμενης αξίας μιας σύμβασης βασίζεται στο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συνολικό πληρωτέο ποσό, χωρίς ΦΠΑ</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συμπεριλαμβανομένου</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κάθε τυχόν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δικαιώματος προαιρέσεως ή τυχόν παρατάσεων της σύμβασης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όπως ορίζουν ρητά τα έγγραφα της σύμβασης.</a:t>
            </a:r>
          </a:p>
          <a:p>
            <a:pPr marL="177800" marR="0" lvl="0" indent="-176213" algn="just" defTabSz="449263" rtl="0" eaLnBrk="1" fontAlgn="base" latinLnBrk="0" hangingPunct="1">
              <a:lnSpc>
                <a:spcPct val="100000"/>
              </a:lnSpc>
              <a:spcBef>
                <a:spcPct val="0"/>
              </a:spcBef>
              <a:spcAft>
                <a:spcPts val="600"/>
              </a:spcAft>
              <a:buClrTx/>
              <a:buSzPct val="100000"/>
              <a:buFontTx/>
              <a:buNone/>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Αν η αναθέτουσα αρχή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προβλέπει απονομή βραβείων ή καταβολή χρηματικών ποσών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για τους υποψήφιους ή προσφέροντες,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λαμβάνει υπόψη της τα ποσά αυτά κατά τον υπολογισμό της εκτιμώμενης αξίας της σύμβασης</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111622"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E1EE294-F0F6-47EF-8B2D-84E6C679270E}"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126997062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509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464695" y="1469036"/>
            <a:ext cx="11227633" cy="4895828"/>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100000"/>
              <a:buFont typeface="Wingdings" charset="2"/>
              <a:buChar char=""/>
              <a:defRPr/>
            </a:pPr>
            <a:r>
              <a:rPr lang="el-GR" altLang="el-GR" sz="2200" b="1" u="sng" dirty="0" smtClean="0">
                <a:solidFill>
                  <a:srgbClr val="000000"/>
                </a:solidFill>
                <a:latin typeface="Calibri" pitchFamily="32" charset="0"/>
              </a:rPr>
              <a:t>Δικαίωμα προαίρεσης</a:t>
            </a:r>
            <a:r>
              <a:rPr lang="el-GR" altLang="el-GR" sz="2200" u="sng" dirty="0" smtClean="0">
                <a:solidFill>
                  <a:srgbClr val="000000"/>
                </a:solidFill>
                <a:latin typeface="Calibri" pitchFamily="32" charset="0"/>
              </a:rPr>
              <a:t>:</a:t>
            </a:r>
            <a:r>
              <a:rPr lang="el-GR" altLang="el-GR" sz="2200" dirty="0" smtClean="0">
                <a:solidFill>
                  <a:srgbClr val="000000"/>
                </a:solidFill>
                <a:latin typeface="Calibri" pitchFamily="32" charset="0"/>
              </a:rPr>
              <a:t>  </a:t>
            </a:r>
            <a:r>
              <a:rPr lang="el-GR" altLang="el-GR" sz="2200" dirty="0">
                <a:solidFill>
                  <a:srgbClr val="000000"/>
                </a:solidFill>
                <a:latin typeface="Calibri" pitchFamily="32" charset="0"/>
              </a:rPr>
              <a:t>αποτελεί </a:t>
            </a:r>
            <a:r>
              <a:rPr lang="el-GR" altLang="el-GR" sz="2200" b="1" dirty="0" smtClean="0">
                <a:solidFill>
                  <a:srgbClr val="000000"/>
                </a:solidFill>
                <a:latin typeface="Calibri" pitchFamily="32" charset="0"/>
              </a:rPr>
              <a:t>προπαρασκευαστικό όρο </a:t>
            </a:r>
            <a:r>
              <a:rPr lang="el-GR" altLang="el-GR" sz="2200" dirty="0" smtClean="0">
                <a:solidFill>
                  <a:srgbClr val="000000"/>
                </a:solidFill>
                <a:latin typeface="Calibri" pitchFamily="32" charset="0"/>
              </a:rPr>
              <a:t>με </a:t>
            </a:r>
            <a:r>
              <a:rPr lang="el-GR" altLang="el-GR" sz="2200" dirty="0">
                <a:solidFill>
                  <a:srgbClr val="000000"/>
                </a:solidFill>
                <a:latin typeface="Calibri" pitchFamily="32" charset="0"/>
              </a:rPr>
              <a:t>την οποία </a:t>
            </a:r>
            <a:r>
              <a:rPr lang="el-GR" altLang="el-GR" sz="2200" b="1" dirty="0">
                <a:solidFill>
                  <a:srgbClr val="000000"/>
                </a:solidFill>
                <a:latin typeface="Calibri" pitchFamily="32" charset="0"/>
              </a:rPr>
              <a:t>καθορίζεται το περιεχόμενο μιας μελλοντικής σύμβασης</a:t>
            </a:r>
            <a:r>
              <a:rPr lang="el-GR" altLang="el-GR" sz="2200" dirty="0">
                <a:solidFill>
                  <a:srgbClr val="000000"/>
                </a:solidFill>
                <a:latin typeface="Calibri" pitchFamily="32" charset="0"/>
              </a:rPr>
              <a:t> και </a:t>
            </a:r>
            <a:r>
              <a:rPr lang="el-GR" altLang="el-GR" sz="2200" b="1" dirty="0">
                <a:solidFill>
                  <a:srgbClr val="000000"/>
                </a:solidFill>
                <a:latin typeface="Calibri" pitchFamily="32" charset="0"/>
              </a:rPr>
              <a:t>παρέχεται στην α.α. η εξουσία </a:t>
            </a:r>
            <a:r>
              <a:rPr lang="el-GR" altLang="el-GR" sz="2200" dirty="0">
                <a:solidFill>
                  <a:srgbClr val="000000"/>
                </a:solidFill>
                <a:latin typeface="Calibri" pitchFamily="32" charset="0"/>
              </a:rPr>
              <a:t>(</a:t>
            </a:r>
            <a:r>
              <a:rPr lang="el-GR" altLang="el-GR" sz="2200" dirty="0">
                <a:solidFill>
                  <a:srgbClr val="FF0000"/>
                </a:solidFill>
                <a:latin typeface="Calibri" pitchFamily="32" charset="0"/>
              </a:rPr>
              <a:t>= </a:t>
            </a:r>
            <a:r>
              <a:rPr lang="el-GR" altLang="el-GR" sz="2200" b="1" dirty="0">
                <a:solidFill>
                  <a:srgbClr val="FF0000"/>
                </a:solidFill>
                <a:latin typeface="Calibri" pitchFamily="32" charset="0"/>
              </a:rPr>
              <a:t>μονομερές διαπλαστικό δικαίωμα</a:t>
            </a:r>
            <a:r>
              <a:rPr lang="el-GR" altLang="el-GR" sz="2200" dirty="0">
                <a:solidFill>
                  <a:srgbClr val="FF0000"/>
                </a:solidFill>
                <a:latin typeface="Calibri" pitchFamily="32" charset="0"/>
              </a:rPr>
              <a:t>) </a:t>
            </a:r>
            <a:r>
              <a:rPr lang="el-GR" altLang="el-GR" sz="2200" dirty="0">
                <a:solidFill>
                  <a:srgbClr val="000000"/>
                </a:solidFill>
                <a:latin typeface="Calibri" pitchFamily="32" charset="0"/>
              </a:rPr>
              <a:t>να θέσει σε ενέργεια μια </a:t>
            </a:r>
            <a:r>
              <a:rPr lang="el-GR" altLang="el-GR" sz="2200" b="1" dirty="0">
                <a:solidFill>
                  <a:srgbClr val="000000"/>
                </a:solidFill>
                <a:latin typeface="Calibri" pitchFamily="32" charset="0"/>
              </a:rPr>
              <a:t>συμβατική σχέση με μόνη τη σχετική δήλωσή της προς τον ανάδοχο -</a:t>
            </a:r>
            <a:r>
              <a:rPr lang="el-GR" altLang="el-GR" sz="2200" dirty="0">
                <a:solidFill>
                  <a:srgbClr val="000000"/>
                </a:solidFill>
                <a:latin typeface="Calibri" pitchFamily="32" charset="0"/>
              </a:rPr>
              <a:t> Η εξουσία αυτή καλείται «δικαίωμα προαιρέσεως» (option) που αποκτάται με την επίτευξη της σχετικής συμφωνίας</a:t>
            </a:r>
          </a:p>
          <a:p>
            <a:pPr algn="just" defTabSz="449263" fontAlgn="base">
              <a:spcBef>
                <a:spcPct val="0"/>
              </a:spcBef>
              <a:spcAft>
                <a:spcPct val="0"/>
              </a:spcAft>
              <a:buClr>
                <a:srgbClr val="000000"/>
              </a:buClr>
              <a:buSzPct val="100000"/>
              <a:buFont typeface="Wingdings" charset="2"/>
              <a:buChar char=""/>
              <a:defRPr/>
            </a:pPr>
            <a:r>
              <a:rPr lang="el-GR" altLang="el-GR" sz="2200" b="1" dirty="0" smtClean="0">
                <a:solidFill>
                  <a:srgbClr val="000000"/>
                </a:solidFill>
                <a:latin typeface="Calibri" pitchFamily="32" charset="0"/>
              </a:rPr>
              <a:t>Το </a:t>
            </a:r>
            <a:r>
              <a:rPr lang="el-GR" altLang="el-GR" sz="2800" b="1" dirty="0" smtClean="0">
                <a:solidFill>
                  <a:srgbClr val="96D141">
                    <a:lumMod val="50000"/>
                  </a:srgbClr>
                </a:solidFill>
                <a:effectLst>
                  <a:outerShdw blurRad="38100" dist="38100" dir="2700000" algn="tl">
                    <a:srgbClr val="000000">
                      <a:alpha val="43137"/>
                    </a:srgbClr>
                  </a:outerShdw>
                </a:effectLst>
                <a:latin typeface="Calibri" pitchFamily="32" charset="0"/>
              </a:rPr>
              <a:t>δικαίωμα προαίρεσης </a:t>
            </a:r>
            <a:r>
              <a:rPr lang="el-GR" altLang="el-GR" sz="2800" b="1" dirty="0">
                <a:solidFill>
                  <a:srgbClr val="96D141">
                    <a:lumMod val="50000"/>
                  </a:srgbClr>
                </a:solidFill>
                <a:effectLst>
                  <a:outerShdw blurRad="38100" dist="38100" dir="2700000" algn="tl">
                    <a:srgbClr val="000000">
                      <a:alpha val="43137"/>
                    </a:srgbClr>
                  </a:outerShdw>
                </a:effectLst>
                <a:latin typeface="Calibri" pitchFamily="32" charset="0"/>
              </a:rPr>
              <a:t>προσδιορίζεται σαφώς στην αρχική διακήρυξη </a:t>
            </a:r>
            <a:r>
              <a:rPr lang="el-GR" altLang="el-GR" sz="2200" b="1" dirty="0">
                <a:solidFill>
                  <a:srgbClr val="000000"/>
                </a:solidFill>
                <a:latin typeface="Calibri" pitchFamily="32" charset="0"/>
              </a:rPr>
              <a:t>και </a:t>
            </a:r>
            <a:r>
              <a:rPr lang="el-GR" altLang="el-GR" sz="2200" b="1" dirty="0" smtClean="0">
                <a:solidFill>
                  <a:srgbClr val="000000"/>
                </a:solidFill>
                <a:latin typeface="Calibri" pitchFamily="32" charset="0"/>
              </a:rPr>
              <a:t>στη συνέχεια στο συμφωνητικό </a:t>
            </a:r>
            <a:r>
              <a:rPr lang="el-GR" altLang="el-GR" sz="2200" dirty="0" smtClean="0">
                <a:solidFill>
                  <a:srgbClr val="000000"/>
                </a:solidFill>
                <a:latin typeface="Calibri" pitchFamily="32" charset="0"/>
              </a:rPr>
              <a:t>και </a:t>
            </a:r>
            <a:r>
              <a:rPr lang="el-GR" altLang="el-GR" sz="2200" b="1" dirty="0" smtClean="0">
                <a:solidFill>
                  <a:srgbClr val="000000"/>
                </a:solidFill>
                <a:latin typeface="Calibri" pitchFamily="32" charset="0"/>
              </a:rPr>
              <a:t>τίθεται </a:t>
            </a:r>
            <a:r>
              <a:rPr lang="el-GR" altLang="el-GR" sz="2200" b="1" dirty="0">
                <a:solidFill>
                  <a:srgbClr val="000000"/>
                </a:solidFill>
                <a:latin typeface="Calibri" pitchFamily="32" charset="0"/>
              </a:rPr>
              <a:t>προθεσμία εντός της οποίας θα πρέπει να ασκηθεί,</a:t>
            </a:r>
            <a:r>
              <a:rPr lang="el-GR" altLang="el-GR" sz="2200" dirty="0">
                <a:solidFill>
                  <a:srgbClr val="000000"/>
                </a:solidFill>
                <a:latin typeface="Calibri" pitchFamily="32" charset="0"/>
              </a:rPr>
              <a:t> άλλως αποσβέννυται </a:t>
            </a:r>
          </a:p>
          <a:p>
            <a:pPr marL="306388" algn="just" defTabSz="449263" fontAlgn="base">
              <a:spcBef>
                <a:spcPct val="0"/>
              </a:spcBef>
              <a:spcAft>
                <a:spcPct val="0"/>
              </a:spcAft>
              <a:buSzPct val="100000"/>
              <a:defRPr/>
            </a:pPr>
            <a:endParaRPr lang="el-GR" altLang="el-GR" b="1" dirty="0">
              <a:solidFill>
                <a:srgbClr val="000000"/>
              </a:solidFill>
              <a:latin typeface="Calibri" pitchFamily="32" charset="0"/>
            </a:endParaRPr>
          </a:p>
          <a:p>
            <a:pPr algn="just" defTabSz="449263" fontAlgn="base">
              <a:spcBef>
                <a:spcPct val="0"/>
              </a:spcBef>
              <a:spcAft>
                <a:spcPct val="0"/>
              </a:spcAft>
              <a:buClr>
                <a:srgbClr val="000000"/>
              </a:buClr>
              <a:buSzPct val="100000"/>
              <a:buFont typeface="Wingdings" charset="2"/>
              <a:buChar char=""/>
              <a:defRPr/>
            </a:pPr>
            <a:r>
              <a:rPr lang="el-GR" altLang="el-GR" sz="2200" b="1" u="sng" dirty="0">
                <a:solidFill>
                  <a:srgbClr val="FF0000"/>
                </a:solidFill>
                <a:effectLst>
                  <a:outerShdw blurRad="38100" dist="38100" dir="2700000" algn="tl">
                    <a:srgbClr val="000000">
                      <a:alpha val="43137"/>
                    </a:srgbClr>
                  </a:outerShdw>
                </a:effectLst>
                <a:latin typeface="Calibri" pitchFamily="32" charset="0"/>
              </a:rPr>
              <a:t>Χαρακτηριστικά:</a:t>
            </a:r>
          </a:p>
          <a:p>
            <a:pPr algn="just" defTabSz="449263" fontAlgn="base">
              <a:spcBef>
                <a:spcPct val="0"/>
              </a:spcBef>
              <a:spcAft>
                <a:spcPct val="0"/>
              </a:spcAft>
              <a:buClr>
                <a:srgbClr val="000000"/>
              </a:buClr>
              <a:buSzPct val="100000"/>
              <a:buFont typeface="Arial" charset="0"/>
              <a:buChar char="•"/>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Ενεργοποιείται </a:t>
            </a:r>
            <a:r>
              <a:rPr lang="el-GR" altLang="el-GR" sz="2200" b="1" u="sng" dirty="0">
                <a:solidFill>
                  <a:srgbClr val="000000"/>
                </a:solidFill>
                <a:effectLst>
                  <a:outerShdw blurRad="38100" dist="38100" dir="2700000" algn="tl">
                    <a:srgbClr val="000000">
                      <a:alpha val="43137"/>
                    </a:srgbClr>
                  </a:outerShdw>
                </a:effectLst>
                <a:latin typeface="Calibri" pitchFamily="32" charset="0"/>
              </a:rPr>
              <a:t>με μόνη τη δήλωση της α.α</a:t>
            </a:r>
            <a:r>
              <a:rPr lang="el-GR" altLang="el-GR" sz="2200" b="1" dirty="0">
                <a:solidFill>
                  <a:srgbClr val="000000"/>
                </a:solidFill>
                <a:effectLst>
                  <a:outerShdw blurRad="38100" dist="38100" dir="2700000" algn="tl">
                    <a:srgbClr val="000000">
                      <a:alpha val="43137"/>
                    </a:srgbClr>
                  </a:outerShdw>
                </a:effectLst>
                <a:latin typeface="Calibri" pitchFamily="32" charset="0"/>
              </a:rPr>
              <a:t>., </a:t>
            </a:r>
            <a:r>
              <a:rPr lang="el-GR" altLang="el-GR" sz="2200" b="1" u="sng" dirty="0">
                <a:solidFill>
                  <a:srgbClr val="000000"/>
                </a:solidFill>
                <a:effectLst>
                  <a:outerShdw blurRad="38100" dist="38100" dir="2700000" algn="tl">
                    <a:srgbClr val="000000">
                      <a:alpha val="43137"/>
                    </a:srgbClr>
                  </a:outerShdw>
                </a:effectLst>
                <a:latin typeface="Calibri" pitchFamily="32" charset="0"/>
              </a:rPr>
              <a:t>χωρίς να απαιτείται η αποδοχή της από τον ανάδοχο, </a:t>
            </a:r>
            <a:r>
              <a:rPr lang="el-GR" altLang="el-GR" sz="2200" b="1" dirty="0">
                <a:solidFill>
                  <a:srgbClr val="000000"/>
                </a:solidFill>
                <a:effectLst>
                  <a:outerShdw blurRad="38100" dist="38100" dir="2700000" algn="tl">
                    <a:srgbClr val="000000">
                      <a:alpha val="43137"/>
                    </a:srgbClr>
                  </a:outerShdw>
                </a:effectLst>
                <a:latin typeface="Calibri" pitchFamily="32" charset="0"/>
              </a:rPr>
              <a:t>ο οποίος υποχρεούται να αποδεχθεί την υπογραφή της</a:t>
            </a:r>
          </a:p>
          <a:p>
            <a:pPr algn="just" defTabSz="449263" fontAlgn="base">
              <a:spcBef>
                <a:spcPct val="0"/>
              </a:spcBef>
              <a:spcAft>
                <a:spcPct val="0"/>
              </a:spcAft>
              <a:buClr>
                <a:srgbClr val="000000"/>
              </a:buClr>
              <a:buSzPct val="100000"/>
              <a:buFont typeface="Arial" charset="0"/>
              <a:buChar char="•"/>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Οι όροι της νέας σύμβασης έχουν καθορισθεί, τουλάχιστον ως προς τα βασικά στοιχεία, ήδη από την διακήρυξη και συνεπώς </a:t>
            </a:r>
            <a:r>
              <a:rPr lang="el-GR" altLang="el-GR" sz="2200" b="1" u="sng" dirty="0">
                <a:solidFill>
                  <a:srgbClr val="FF0000"/>
                </a:solidFill>
                <a:effectLst>
                  <a:outerShdw blurRad="38100" dist="38100" dir="2700000" algn="tl">
                    <a:srgbClr val="000000">
                      <a:alpha val="43137"/>
                    </a:srgbClr>
                  </a:outerShdw>
                </a:effectLst>
                <a:latin typeface="Calibri" pitchFamily="32" charset="0"/>
              </a:rPr>
              <a:t>δεν αποτελούν αντικείμενο διαπραγμάτευσης</a:t>
            </a:r>
          </a:p>
        </p:txBody>
      </p:sp>
      <p:sp>
        <p:nvSpPr>
          <p:cNvPr id="311300" name="Text Box 3"/>
          <p:cNvSpPr txBox="1">
            <a:spLocks noChangeArrowheads="1"/>
          </p:cNvSpPr>
          <p:nvPr/>
        </p:nvSpPr>
        <p:spPr bwMode="auto">
          <a:xfrm>
            <a:off x="1933731" y="434715"/>
            <a:ext cx="7905595" cy="487624"/>
          </a:xfrm>
          <a:prstGeom prst="rect">
            <a:avLst/>
          </a:prstGeom>
          <a:noFill/>
          <a:ln>
            <a:noFill/>
          </a:ln>
          <a:effec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eaLnBrk="0" fontAlgn="base" hangingPunct="0">
              <a:spcBef>
                <a:spcPct val="0"/>
              </a:spcBef>
              <a:spcAft>
                <a:spcPct val="0"/>
              </a:spcAft>
              <a:buSzPct val="100000"/>
              <a:defRPr/>
            </a:pPr>
            <a:endParaRPr lang="en-US" altLang="el-GR" b="1" dirty="0">
              <a:solidFill>
                <a:srgbClr val="FFFFFF"/>
              </a:solidFill>
              <a:cs typeface="Arial" panose="020B0604020202020204" pitchFamily="34" charset="0"/>
            </a:endParaRPr>
          </a:p>
          <a:p>
            <a:pPr algn="ctr" defTabSz="449263" eaLnBrk="0" fontAlgn="base" hangingPunct="0">
              <a:spcBef>
                <a:spcPct val="0"/>
              </a:spcBef>
              <a:spcAft>
                <a:spcPct val="0"/>
              </a:spcAft>
              <a:buSzPct val="100000"/>
              <a:defRPr/>
            </a:pPr>
            <a:r>
              <a:rPr lang="el-GR" altLang="el-GR" sz="3200" b="1" dirty="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Δικαίωμα προαίρεσης</a:t>
            </a:r>
            <a:r>
              <a:rPr lang="el-GR" altLang="el-GR" sz="3200" b="1" u="sng" dirty="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 </a:t>
            </a:r>
          </a:p>
          <a:p>
            <a:pPr algn="ctr" defTabSz="449263" eaLnBrk="0" fontAlgn="base" hangingPunct="0">
              <a:spcBef>
                <a:spcPct val="0"/>
              </a:spcBef>
              <a:spcAft>
                <a:spcPct val="0"/>
              </a:spcAft>
              <a:buSzPct val="100000"/>
              <a:defRPr/>
            </a:pPr>
            <a:endParaRPr lang="el-GR" altLang="el-GR" sz="3200" b="1" u="sng" dirty="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endParaRPr>
          </a:p>
        </p:txBody>
      </p:sp>
      <p:sp>
        <p:nvSpPr>
          <p:cNvPr id="34509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hangingPunct="0">
              <a:spcBef>
                <a:spcPct val="0"/>
              </a:spcBef>
              <a:spcAft>
                <a:spcPct val="0"/>
              </a:spcAft>
              <a:buSzPct val="100000"/>
            </a:pPr>
            <a:fld id="{D0A48684-61F2-4A83-B3AB-D68E7A3E615B}"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spcBef>
                  <a:spcPct val="0"/>
                </a:spcBef>
                <a:spcAft>
                  <a:spcPct val="0"/>
                </a:spcAft>
                <a:buSzPct val="100000"/>
              </a:pPr>
              <a:t>12</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07363928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23907"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3908" name="Rectangle 3"/>
          <p:cNvSpPr>
            <a:spLocks noChangeArrowheads="1"/>
          </p:cNvSpPr>
          <p:nvPr/>
        </p:nvSpPr>
        <p:spPr bwMode="auto">
          <a:xfrm>
            <a:off x="992777" y="214314"/>
            <a:ext cx="10149840" cy="1079399"/>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Κανόνες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Υπολογισμού Εκτιμώμενης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Αξίας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Σύμβασης (Άρθρο 6)</a:t>
            </a:r>
          </a:p>
        </p:txBody>
      </p:sp>
      <p:sp>
        <p:nvSpPr>
          <p:cNvPr id="2" name="Rectangle 4"/>
          <p:cNvSpPr>
            <a:spLocks noChangeArrowheads="1"/>
          </p:cNvSpPr>
          <p:nvPr/>
        </p:nvSpPr>
        <p:spPr bwMode="auto">
          <a:xfrm>
            <a:off x="404735" y="1948721"/>
            <a:ext cx="11443276" cy="2618282"/>
          </a:xfrm>
          <a:prstGeom prst="rect">
            <a:avLst/>
          </a:prstGeom>
          <a:noFill/>
          <a:ln>
            <a:noFill/>
          </a:ln>
          <a:effectLst/>
        </p:spPr>
        <p:txBody>
          <a:bodyPr wrap="square" lIns="90000" tIns="46800" rIns="90000" bIns="46800">
            <a:spAutoFit/>
          </a:bodyPr>
          <a:lstStyle>
            <a:lvl1pPr marL="244475" indent="-174625">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1pPr>
            <a:lvl2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2pPr>
            <a:lvl3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3pPr>
            <a:lvl4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4pPr>
            <a:lvl5pP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sz="2000">
                <a:solidFill>
                  <a:srgbClr val="FFFFFF"/>
                </a:solidFill>
                <a:latin typeface="Arial" charset="0"/>
                <a:ea typeface="Microsoft YaHei" pitchFamily="32" charset="-122"/>
              </a:defRPr>
            </a:lvl9pPr>
          </a:lstStyle>
          <a:p>
            <a:pPr marL="244475" marR="0" lvl="0" indent="-174625" algn="just" defTabSz="449263" rtl="0" eaLnBrk="1" fontAlgn="base" latinLnBrk="0" hangingPunct="1">
              <a:lnSpc>
                <a:spcPct val="100000"/>
              </a:lnSpc>
              <a:spcBef>
                <a:spcPts val="575"/>
              </a:spcBef>
              <a:spcAft>
                <a:spcPct val="0"/>
              </a:spcAft>
              <a:buClr>
                <a:srgbClr val="000000"/>
              </a:buClr>
              <a:buSzPct val="45000"/>
              <a:buFont typeface="Wingdings" charset="2"/>
              <a:buChar cha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Η επιλογή της χρησιμοποιούμενης μεθόδου για τον υπολογισμό της εκτιμώμενης αξίας μιας σύμβασης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δεν γίνεται με σκοπό την αποφυγή της εφαρμογής οποιασδήποτε διάταξης του ν. 4412/2016</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p>
          <a:p>
            <a:pPr marL="244475" marR="0" lvl="0" indent="-174625" algn="just" defTabSz="449263" rtl="0" eaLnBrk="1" fontAlgn="base" latinLnBrk="0" hangingPunct="1">
              <a:lnSpc>
                <a:spcPct val="100000"/>
              </a:lnSpc>
              <a:spcBef>
                <a:spcPts val="575"/>
              </a:spcBef>
              <a:spcAft>
                <a:spcPct val="0"/>
              </a:spcAft>
              <a:buClr>
                <a:srgbClr val="000000"/>
              </a:buClr>
              <a:buSzPct val="45000"/>
              <a:buFont typeface="Wingdings" charset="2"/>
              <a:buChar char=""/>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a:pPr>
            <a:r>
              <a:rPr kumimoji="0" lang="el-GR" altLang="el-GR" sz="2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ΑΠΑΓΟΡΕΥΕΤΑΙ Η ΤΕΧΝΗΤΗ ΚΑΤΑΤΜΗΣΗ</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sym typeface="Wingdings" panose="05000000000000000000" pitchFamily="2" charset="2"/>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Η σύμβαση δεν κατατέμνεται κατά τρόπο ώστε να αποφεύγεται η εφαρμογή οποιασδήποτε διάταξης του νόμου, εκτός αν αυτό δικαιολογείται από αντικειμενικούς λόγους. </a:t>
            </a:r>
          </a:p>
          <a:p>
            <a:pPr marL="246063" marR="0" lvl="0" indent="-174625" algn="just" defTabSz="449263" rtl="0" eaLnBrk="1" fontAlgn="base" latinLnBrk="0" hangingPunct="1">
              <a:lnSpc>
                <a:spcPct val="100000"/>
              </a:lnSpc>
              <a:spcBef>
                <a:spcPts val="575"/>
              </a:spcBef>
              <a:spcAft>
                <a:spcPct val="0"/>
              </a:spcAft>
              <a:buClrTx/>
              <a:buSzPct val="45000"/>
              <a:buFontTx/>
              <a:buNone/>
              <a:tabLst>
                <a:tab pos="244475" algn="l"/>
                <a:tab pos="692150" algn="l"/>
                <a:tab pos="1141413" algn="l"/>
                <a:tab pos="1590675" algn="l"/>
                <a:tab pos="2039938" algn="l"/>
                <a:tab pos="2489200" algn="l"/>
                <a:tab pos="2938463" algn="l"/>
                <a:tab pos="3387725" algn="l"/>
                <a:tab pos="3836988" algn="l"/>
                <a:tab pos="4286250" algn="l"/>
                <a:tab pos="4735513" algn="l"/>
                <a:tab pos="5184775" algn="l"/>
                <a:tab pos="5634038" algn="l"/>
                <a:tab pos="6083300" algn="l"/>
                <a:tab pos="6532563" algn="l"/>
                <a:tab pos="6981825" algn="l"/>
                <a:tab pos="7431088" algn="l"/>
                <a:tab pos="7880350" algn="l"/>
                <a:tab pos="8329613" algn="l"/>
                <a:tab pos="8778875" algn="l"/>
                <a:tab pos="9228138"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123910"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2197E5A-66AF-45A2-BE0B-1C6A8AD26F51}"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228995680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25955"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5956" name="Rectangle 3"/>
          <p:cNvSpPr>
            <a:spLocks noChangeArrowheads="1"/>
          </p:cNvSpPr>
          <p:nvPr/>
        </p:nvSpPr>
        <p:spPr bwMode="auto">
          <a:xfrm>
            <a:off x="796834" y="214314"/>
            <a:ext cx="9585416" cy="1017844"/>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8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endParaRPr>
          </a:p>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Κανόνες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Υπολογισμού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Εκτιμώμενης Αξίας Σύμβασης</a:t>
            </a:r>
            <a:endPar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269823" y="1365508"/>
            <a:ext cx="11316932" cy="5542159"/>
          </a:xfrm>
          <a:prstGeom prst="rect">
            <a:avLst/>
          </a:prstGeom>
          <a:noFill/>
          <a:ln>
            <a:noFill/>
          </a:ln>
          <a:effectLst/>
        </p:spPr>
        <p:txBody>
          <a:bodyPr wrap="square" lIns="90000" tIns="46800" rIns="90000" bIns="46800">
            <a:spAutoFit/>
          </a:bodyPr>
          <a:lstStyle>
            <a:lvl1pPr marL="182563" indent="-176213">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1pPr>
            <a:lvl2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2pPr>
            <a:lvl3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3pPr>
            <a:lvl4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4pPr>
            <a:lvl5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9pPr>
          </a:lstStyle>
          <a:p>
            <a:pPr marL="180975" lvl="0" indent="-177800" algn="just" defTabSz="449263" fontAlgn="base">
              <a:spcBef>
                <a:spcPct val="0"/>
              </a:spcBef>
              <a:spcAft>
                <a:spcPts val="300"/>
              </a:spcAft>
              <a:buClr>
                <a:srgbClr val="000000"/>
              </a:buClr>
              <a:buSzPct val="45000"/>
              <a:buFont typeface="Wingdings" charset="2"/>
              <a:buChar char=""/>
              <a:defRPr/>
            </a:pPr>
            <a:r>
              <a:rPr lang="el-GR" altLang="el-GR" sz="2200" b="1" dirty="0">
                <a:solidFill>
                  <a:srgbClr val="000000"/>
                </a:solidFill>
                <a:latin typeface="Calibri" pitchFamily="32" charset="0"/>
              </a:rPr>
              <a:t>Η εκτιμώμενη αξία ισχύει τη στιγμή της </a:t>
            </a:r>
            <a:r>
              <a:rPr lang="el-GR" altLang="el-GR" sz="2200" b="1" dirty="0" smtClean="0">
                <a:solidFill>
                  <a:srgbClr val="000000"/>
                </a:solidFill>
                <a:latin typeface="Calibri" pitchFamily="32" charset="0"/>
              </a:rPr>
              <a:t>εκκίνησης </a:t>
            </a:r>
            <a:r>
              <a:rPr lang="el-GR" altLang="el-GR" sz="2200" b="1" dirty="0">
                <a:solidFill>
                  <a:srgbClr val="000000"/>
                </a:solidFill>
                <a:latin typeface="Calibri" pitchFamily="32" charset="0"/>
              </a:rPr>
              <a:t>τη </a:t>
            </a:r>
            <a:r>
              <a:rPr lang="el-GR" altLang="el-GR" sz="2200" b="1" dirty="0" smtClean="0">
                <a:solidFill>
                  <a:srgbClr val="000000"/>
                </a:solidFill>
                <a:latin typeface="Calibri" pitchFamily="32" charset="0"/>
              </a:rPr>
              <a:t>διαδικασίας </a:t>
            </a:r>
            <a:r>
              <a:rPr lang="el-GR" altLang="el-GR" sz="2200" b="1" dirty="0">
                <a:solidFill>
                  <a:srgbClr val="000000"/>
                </a:solidFill>
                <a:latin typeface="Calibri" pitchFamily="32" charset="0"/>
              </a:rPr>
              <a:t>σύναψης </a:t>
            </a:r>
            <a:r>
              <a:rPr lang="el-GR" altLang="el-GR" sz="2200" b="1" dirty="0" smtClean="0">
                <a:solidFill>
                  <a:srgbClr val="000000"/>
                </a:solidFill>
                <a:latin typeface="Calibri" pitchFamily="32" charset="0"/>
              </a:rPr>
              <a:t>σύμβασης </a:t>
            </a:r>
            <a:r>
              <a:rPr lang="el-GR" altLang="el-GR" sz="2200" u="sng" dirty="0" smtClean="0">
                <a:solidFill>
                  <a:srgbClr val="000000"/>
                </a:solidFill>
                <a:latin typeface="Calibri" pitchFamily="32" charset="0"/>
              </a:rPr>
              <a:t>(αποστολή προκήρυξης στο </a:t>
            </a:r>
            <a:r>
              <a:rPr lang="en-US" altLang="el-GR" sz="2200" u="sng" dirty="0" smtClean="0">
                <a:solidFill>
                  <a:srgbClr val="000000"/>
                </a:solidFill>
                <a:latin typeface="Calibri" pitchFamily="32" charset="0"/>
              </a:rPr>
              <a:t>TED</a:t>
            </a:r>
            <a:r>
              <a:rPr lang="el-GR" altLang="el-GR" sz="2200" u="sng" dirty="0" smtClean="0">
                <a:solidFill>
                  <a:srgbClr val="000000"/>
                </a:solidFill>
                <a:latin typeface="Calibri" pitchFamily="32" charset="0"/>
              </a:rPr>
              <a:t> (συμβάσεις άνω των ορίων</a:t>
            </a:r>
            <a:r>
              <a:rPr lang="en-US" altLang="el-GR" sz="2200" u="sng" dirty="0" smtClean="0">
                <a:solidFill>
                  <a:srgbClr val="000000"/>
                </a:solidFill>
                <a:latin typeface="Calibri" pitchFamily="32" charset="0"/>
              </a:rPr>
              <a:t> / </a:t>
            </a:r>
            <a:r>
              <a:rPr lang="el-GR" altLang="el-GR" sz="2200" u="sng" dirty="0" smtClean="0">
                <a:solidFill>
                  <a:srgbClr val="000000"/>
                </a:solidFill>
                <a:latin typeface="Calibri" pitchFamily="32" charset="0"/>
              </a:rPr>
              <a:t>δημοσίευση διακήρυξης ΚΗΜΔΗΣ (συμβάσεις κάτω των ορίων) / αποστολή πρόσκλησης για υποβολή προσφοράς (</a:t>
            </a:r>
            <a:r>
              <a:rPr lang="el-GR" altLang="el-GR" sz="2200" u="sng" dirty="0" err="1" smtClean="0">
                <a:solidFill>
                  <a:srgbClr val="000000"/>
                </a:solidFill>
                <a:latin typeface="Calibri" pitchFamily="32" charset="0"/>
              </a:rPr>
              <a:t>απεαθείας</a:t>
            </a:r>
            <a:r>
              <a:rPr lang="el-GR" altLang="el-GR" sz="2200" u="sng" dirty="0" smtClean="0">
                <a:solidFill>
                  <a:srgbClr val="000000"/>
                </a:solidFill>
                <a:latin typeface="Calibri" pitchFamily="32" charset="0"/>
              </a:rPr>
              <a:t> ανάθεση / άρθρο 32 διαπραγμάτευση χωρίς προηγούμενη δημοσίευση)</a:t>
            </a:r>
            <a:endParaRPr lang="el-GR" altLang="el-GR" sz="2200" u="sng" dirty="0">
              <a:solidFill>
                <a:srgbClr val="000000"/>
              </a:solidFill>
              <a:latin typeface="Calibri" pitchFamily="32" charset="0"/>
            </a:endParaRPr>
          </a:p>
          <a:p>
            <a:pPr marL="180975" marR="0" lvl="0" indent="-177800" algn="just" defTabSz="449263" rtl="0" eaLnBrk="1" fontAlgn="base" latinLnBrk="0" hangingPunct="1">
              <a:lnSpc>
                <a:spcPct val="100000"/>
              </a:lnSpc>
              <a:spcBef>
                <a:spcPct val="0"/>
              </a:spcBef>
              <a:spcAft>
                <a:spcPts val="300"/>
              </a:spcAft>
              <a:buClr>
                <a:srgbClr val="000000"/>
              </a:buClr>
              <a:buSzPct val="45000"/>
              <a:buFont typeface="Wingdings" charset="2"/>
              <a:buChar cha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Έργο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ή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παροχή υπηρεσιών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που </a:t>
            </a:r>
            <a:r>
              <a:rPr lang="el-GR" altLang="el-GR" sz="2200" dirty="0" smtClean="0">
                <a:solidFill>
                  <a:srgbClr val="000000"/>
                </a:solidFill>
                <a:latin typeface="Calibri" pitchFamily="32" charset="0"/>
              </a:rPr>
              <a:t>υποδιαιρείται</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υπό τη μορφή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χωριστών τμημάτων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sym typeface="Wingdings" pitchFamily="2" charset="2"/>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συνολική εκτιμώμενη αξία όλων των τμημάτων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p>
          <a:p>
            <a:pPr marL="180975" marR="0" lvl="0" indent="-177800" algn="just" defTabSz="449263" rtl="0" eaLnBrk="1" fontAlgn="base" latinLnBrk="0" hangingPunct="1">
              <a:lnSpc>
                <a:spcPct val="100000"/>
              </a:lnSpc>
              <a:spcBef>
                <a:spcPct val="0"/>
              </a:spcBef>
              <a:spcAft>
                <a:spcPts val="300"/>
              </a:spcAft>
              <a:buClr>
                <a:srgbClr val="000000"/>
              </a:buClr>
              <a:buSzPct val="45000"/>
              <a:buFont typeface="Wingdings" charset="2"/>
              <a:buChar cha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Προμήθεια</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ομοιογενών* αγαθών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(προμήθειες)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που μπορεί να οδηγήσει σε ανάθεση συμβάσεων υπό τη μορφή χωριστών τμημάτων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sym typeface="Wingdings" pitchFamily="2" charset="2"/>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συνολική εκτιμώμενη αξία όλων των τμημάτων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p>
          <a:p>
            <a:pPr marL="180975" marR="0" lvl="0" indent="-177800" algn="just" defTabSz="449263" rtl="0" eaLnBrk="1" fontAlgn="base" latinLnBrk="0" hangingPunct="1">
              <a:lnSpc>
                <a:spcPct val="100000"/>
              </a:lnSpc>
              <a:spcBef>
                <a:spcPct val="0"/>
              </a:spcBef>
              <a:spcAft>
                <a:spcPts val="300"/>
              </a:spcAft>
              <a:buClr>
                <a:srgbClr val="000000"/>
              </a:buClr>
              <a:buSzPct val="45000"/>
              <a:buFontTx/>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Όταν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η συνολική αξία των τμημάτων ισούται ή υπερβαίνει το κατώτατο όριο άρθρου 5,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εφαρμόζονται οι υποχεώσεις διεθνούς διαγωνισμού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στην ανάθεση κάθε τμήματος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(παρ. </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8</a:t>
            </a:r>
            <a:r>
              <a:rPr lang="el-GR" altLang="el-GR" sz="2200" noProof="0" dirty="0" smtClean="0">
                <a:solidFill>
                  <a:srgbClr val="000000"/>
                </a:solidFill>
                <a:latin typeface="Calibri" pitchFamily="32" charset="0"/>
              </a:rPr>
              <a:t>&amp;</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9</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p>
          <a:p>
            <a:pPr marL="180975" marR="0" lvl="0" indent="-177800" algn="just" defTabSz="449263" rtl="0" eaLnBrk="1" fontAlgn="base" latinLnBrk="0" hangingPunct="1">
              <a:lnSpc>
                <a:spcPct val="100000"/>
              </a:lnSpc>
              <a:spcBef>
                <a:spcPct val="0"/>
              </a:spcBef>
              <a:spcAft>
                <a:spcPct val="0"/>
              </a:spcAft>
              <a:buClr>
                <a:srgbClr val="000000"/>
              </a:buClr>
              <a:buSzPct val="45000"/>
              <a:buFontTx/>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182563" marR="0" lvl="0" indent="-176213" algn="just" defTabSz="449263" rtl="0" eaLnBrk="1" fontAlgn="base" latinLnBrk="0" hangingPunct="1">
              <a:lnSpc>
                <a:spcPct val="100000"/>
              </a:lnSpc>
              <a:spcBef>
                <a:spcPct val="0"/>
              </a:spcBef>
              <a:spcAft>
                <a:spcPct val="0"/>
              </a:spcAft>
              <a:buClrTx/>
              <a:buSzPct val="45000"/>
              <a:buFontTx/>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r>
              <a:rPr kumimoji="0" lang="el-GR" altLang="el-GR" sz="2000" b="0" i="1"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000" b="1" i="1"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ομοιογενή αγαθά </a:t>
            </a:r>
            <a:r>
              <a:rPr kumimoji="0" lang="el-GR" altLang="el-GR" sz="2000" b="0" i="1"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sym typeface="Wingdings" panose="05000000000000000000" pitchFamily="2" charset="2"/>
              </a:rPr>
              <a:t> </a:t>
            </a:r>
            <a:r>
              <a:rPr kumimoji="0" lang="el-GR" altLang="el-GR" sz="2000" b="0" i="1"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αγαθά που προορίζονται για πανομοιότυπες ή παρεμφερείς χρήσεις π.χ προμήθεια </a:t>
            </a:r>
            <a:r>
              <a:rPr kumimoji="0" lang="el-GR" altLang="el-GR" sz="2000" b="0" i="1"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τροφίμων </a:t>
            </a:r>
            <a:r>
              <a:rPr kumimoji="0" lang="el-GR" altLang="el-GR" sz="2000" b="0" i="1"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ή διαφόρων ειδών επίπλων γραφείου.</a:t>
            </a:r>
            <a:r>
              <a:rPr kumimoji="0" lang="el-GR" sz="2000" b="0" i="0" u="none" strike="noStrike" kern="1200" cap="none" spc="0" normalizeH="0" baseline="0" noProof="0" dirty="0">
                <a:ln>
                  <a:noFill/>
                </a:ln>
                <a:solidFill>
                  <a:srgbClr val="000000"/>
                </a:solidFill>
                <a:effectLst/>
                <a:uLnTx/>
                <a:uFillTx/>
                <a:latin typeface="Times New Roman"/>
                <a:ea typeface="Microsoft YaHei" pitchFamily="32" charset="-122"/>
                <a:cs typeface="+mn-cs"/>
              </a:rPr>
              <a:t> (οικονομικός φορέας που δραστηριοποιείται στον σχετικό τομέα θα πρέπει να διαθέτει αυτού του είδους τις προμήθειες στο σύνηθες φάσμα των προϊόντων του</a:t>
            </a:r>
            <a:r>
              <a:rPr kumimoji="0" lang="el-GR" altLang="el-GR" sz="2000" b="0" i="1"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(αιτ. σκ. 19)</a:t>
            </a:r>
            <a:r>
              <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p>
        </p:txBody>
      </p:sp>
      <p:sp>
        <p:nvSpPr>
          <p:cNvPr id="125958"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55C67CEB-C1BD-42B8-9E68-59303307294A}"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67997592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2800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28004" name="Rectangle 3"/>
          <p:cNvSpPr>
            <a:spLocks noChangeArrowheads="1"/>
          </p:cNvSpPr>
          <p:nvPr/>
        </p:nvSpPr>
        <p:spPr bwMode="auto">
          <a:xfrm>
            <a:off x="953589" y="214314"/>
            <a:ext cx="9428661" cy="1017844"/>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8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endParaRPr>
          </a:p>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Κανόνες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Υπολογισμού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Εκτιμώμενης Αξίας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Σύμβασης </a:t>
            </a:r>
          </a:p>
        </p:txBody>
      </p:sp>
      <p:sp>
        <p:nvSpPr>
          <p:cNvPr id="2" name="Rectangle 4"/>
          <p:cNvSpPr>
            <a:spLocks noChangeArrowheads="1"/>
          </p:cNvSpPr>
          <p:nvPr/>
        </p:nvSpPr>
        <p:spPr bwMode="auto">
          <a:xfrm>
            <a:off x="483326" y="1609725"/>
            <a:ext cx="10881360" cy="4049443"/>
          </a:xfrm>
          <a:prstGeom prst="rect">
            <a:avLst/>
          </a:prstGeom>
          <a:noFill/>
          <a:ln>
            <a:noFill/>
          </a:ln>
          <a:effectLst/>
        </p:spPr>
        <p:txBody>
          <a:bodyPr wrap="square" lIns="90000" tIns="46800" rIns="90000" bIns="46800">
            <a:spAutoFit/>
          </a:bodyPr>
          <a:lstStyle>
            <a:lvl1pPr marL="182563" indent="-173038">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1pPr>
            <a:lvl2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2pPr>
            <a:lvl3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3pPr>
            <a:lvl4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4pPr>
            <a:lvl5pP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sz="2000">
                <a:solidFill>
                  <a:srgbClr val="FFFFFF"/>
                </a:solidFill>
                <a:latin typeface="Arial" charset="0"/>
                <a:ea typeface="Microsoft YaHei" pitchFamily="32" charset="-122"/>
              </a:defRPr>
            </a:lvl9pPr>
          </a:lstStyle>
          <a:p>
            <a:pPr marL="182563" marR="0" lvl="0" indent="-173038" algn="just" defTabSz="449263" rtl="0" eaLnBrk="1" fontAlgn="base" latinLnBrk="0" hangingPunct="1">
              <a:lnSpc>
                <a:spcPct val="100000"/>
              </a:lnSpc>
              <a:spcBef>
                <a:spcPct val="0"/>
              </a:spcBef>
              <a:spcAft>
                <a:spcPts val="600"/>
              </a:spcAft>
              <a:buClrTx/>
              <a:buSzPct val="45000"/>
              <a:buFontTx/>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ΠΡΟΣΟΧΗ !! ΠΑΡΕΚΚΛΙΣΗ  παρ. 10</a:t>
            </a:r>
          </a:p>
          <a:p>
            <a:pPr marL="180975" marR="0" lvl="0" indent="-173038"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Οι αναθέτουσες αρχές μπορούν να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αναθέτουν συμβάσεις για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μεμονωμένα τμήματα</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λαμβάνοντας υπόψη την εκτιμώμενη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αξία μόνο του τμήματος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εφόσον αυτή, χωρίς ΦΠΑ,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είναι μικρότερη από 80.000 ευρώ για προμήθειες ή υπηρεσίες ή από 1.000.000 ευρώ για έργα</a:t>
            </a:r>
            <a:r>
              <a:rPr kumimoji="0" lang="el-GR" altLang="el-GR" sz="2200" b="0" i="0" u="none" strike="noStrike" kern="1200" cap="none" spc="0" normalizeH="0" baseline="0" noProof="0" dirty="0">
                <a:ln>
                  <a:noFill/>
                </a:ln>
                <a:solidFill>
                  <a:srgbClr val="0070C0"/>
                </a:solidFill>
                <a:effectLst/>
                <a:uLnTx/>
                <a:uFillTx/>
                <a:latin typeface="Calibri" pitchFamily="32" charset="0"/>
                <a:ea typeface="Microsoft YaHei" pitchFamily="32" charset="-122"/>
                <a:cs typeface="+mn-cs"/>
              </a:rPr>
              <a:t>. </a:t>
            </a:r>
          </a:p>
          <a:p>
            <a:pPr marL="180975" marR="0" lvl="0" indent="-173038"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Η συνολική αξία των τμημάτων δεν υπερβαίνει το 20 % της συνολικής αξίας όλων των τμημάτων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στις οποίες έχει διαιρεθεί το προτεινόμενο έργο, η προτεινόμενη απόκτηση ομοιογενών αγαθών ή η προτεινόμενη παροχή υπηρεσιών</a:t>
            </a:r>
            <a:r>
              <a:rPr kumimoji="0" lang="el-GR" altLang="el-GR" sz="2200" b="0" i="0" u="none" strike="noStrike" kern="1200" cap="none" spc="0" normalizeH="0" baseline="0" noProof="0" dirty="0">
                <a:ln>
                  <a:noFill/>
                </a:ln>
                <a:solidFill>
                  <a:srgbClr val="0070C0"/>
                </a:solidFill>
                <a:effectLst/>
                <a:uLnTx/>
                <a:uFillTx/>
                <a:latin typeface="Calibri" pitchFamily="32" charset="0"/>
                <a:ea typeface="Microsoft YaHei" pitchFamily="32" charset="-122"/>
                <a:cs typeface="+mn-cs"/>
              </a:rPr>
              <a:t>.</a:t>
            </a:r>
          </a:p>
          <a:p>
            <a:pPr marL="180975" marR="0" lvl="0" indent="-173038"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kumimoji="0" lang="el-GR" altLang="el-GR" sz="22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ΚΟ 25/2020 Ζητήματα υπολογισμού της εκτιμώμενης αξίας σύμβασης σε περίπτωση υποδιαίρεσής της σε τμήματα. Εφαρμογή της παρέκκλισης του άρθρου 6 παρ. 10 ν. 4412/2016 ΑΔΑ ΩΔΣΙΟΞΤΒ-92Ω </a:t>
            </a:r>
          </a:p>
        </p:txBody>
      </p:sp>
      <p:sp>
        <p:nvSpPr>
          <p:cNvPr id="12800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D7FB54A-8EB1-4BCE-B57B-7DE08AEE272A}"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15</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168864439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32099"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32100" name="Rectangle 3"/>
          <p:cNvSpPr>
            <a:spLocks noChangeArrowheads="1"/>
          </p:cNvSpPr>
          <p:nvPr/>
        </p:nvSpPr>
        <p:spPr bwMode="auto">
          <a:xfrm>
            <a:off x="862149" y="214313"/>
            <a:ext cx="9520101" cy="1079399"/>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endParaRPr>
          </a:p>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Κανόνες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Υπολογισμού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Εκτιμώμενης Αξίας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Σύμβασης </a:t>
            </a:r>
          </a:p>
        </p:txBody>
      </p:sp>
      <p:sp>
        <p:nvSpPr>
          <p:cNvPr id="2" name="Rectangle 4"/>
          <p:cNvSpPr>
            <a:spLocks noChangeArrowheads="1"/>
          </p:cNvSpPr>
          <p:nvPr/>
        </p:nvSpPr>
        <p:spPr bwMode="auto">
          <a:xfrm>
            <a:off x="470263" y="1743075"/>
            <a:ext cx="10293531" cy="3480056"/>
          </a:xfrm>
          <a:prstGeom prst="rect">
            <a:avLst/>
          </a:prstGeom>
          <a:noFill/>
          <a:ln>
            <a:noFill/>
          </a:ln>
          <a:effectLst/>
        </p:spPr>
        <p:txBody>
          <a:bodyPr wrap="square" lIns="90000" tIns="46800" rIns="90000" bIns="46800">
            <a:spAutoFit/>
          </a:bodyPr>
          <a:lstStyle>
            <a:lvl1pPr marL="176213" indent="-176213">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1pPr>
            <a:lvl2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2pPr>
            <a:lvl3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3pPr>
            <a:lvl4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4pPr>
            <a:lvl5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9pPr>
          </a:lstStyle>
          <a:p>
            <a:pPr marL="176213" marR="0" lvl="0" indent="-176213" algn="just" defTabSz="449263" rtl="0" eaLnBrk="1" fontAlgn="base" latinLnBrk="0" hangingPunct="1">
              <a:lnSpc>
                <a:spcPct val="100000"/>
              </a:lnSpc>
              <a:spcBef>
                <a:spcPct val="0"/>
              </a:spcBef>
              <a:spcAft>
                <a:spcPct val="0"/>
              </a:spcAft>
              <a:buClr>
                <a:srgbClr val="000000"/>
              </a:buClr>
              <a:buSzPct val="100000"/>
              <a:buFont typeface="Arial"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Για δημόσιες συμβάσεις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προμηθειών και υπηρεσιών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οι οποίες έχουν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περιοδικό χαρακτήρα ή πρόκειται να ανανεωθούν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σε συγκεκριμένο χρονικό διάστημα, ως βάση για τον υπολογισμό της εκτιμώμενης αξίας της σύμβασης λαμβάνεται: </a:t>
            </a:r>
          </a:p>
          <a:p>
            <a:pPr marL="176213" marR="0" lvl="0" indent="-176213" algn="just" defTabSz="449263" rtl="0" eaLnBrk="1" fontAlgn="base" latinLnBrk="0" hangingPunct="1">
              <a:lnSpc>
                <a:spcPct val="100000"/>
              </a:lnSpc>
              <a:spcBef>
                <a:spcPct val="0"/>
              </a:spcBef>
              <a:spcAft>
                <a:spcPct val="0"/>
              </a:spcAft>
              <a:buClr>
                <a:srgbClr val="000000"/>
              </a:buClr>
              <a:buSzPct val="100000"/>
              <a:buFont typeface="Arial"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177800" marR="0" lvl="0" indent="-176213" algn="just" defTabSz="449263" rtl="0" eaLnBrk="1" fontAlgn="base" latinLnBrk="0" hangingPunct="1">
              <a:lnSpc>
                <a:spcPct val="100000"/>
              </a:lnSpc>
              <a:spcBef>
                <a:spcPct val="0"/>
              </a:spcBef>
              <a:spcAft>
                <a:spcPct val="0"/>
              </a:spcAft>
              <a:buClrTx/>
              <a:buSzPct val="100000"/>
              <a:buFontTx/>
              <a:buNone/>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α)</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είτε η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συνολική πραγματική αξία των διαδοχικών  συμβάσεων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του ιδίου τύπου οι οποίες συνήφθησαν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κατά το προηγούμενο 	δωδεκάμηνο ή οικονομικό έτος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(με σχετική  αναπροσαρμογή)</a:t>
            </a:r>
          </a:p>
          <a:p>
            <a:pPr marL="177800" marR="0" lvl="0" indent="-176213" algn="just" defTabSz="449263" rtl="0" eaLnBrk="1" fontAlgn="base" latinLnBrk="0" hangingPunct="1">
              <a:lnSpc>
                <a:spcPct val="100000"/>
              </a:lnSpc>
              <a:spcBef>
                <a:spcPct val="0"/>
              </a:spcBef>
              <a:spcAft>
                <a:spcPct val="0"/>
              </a:spcAft>
              <a:buClrTx/>
              <a:buSzPct val="100000"/>
              <a:buFontTx/>
              <a:buNone/>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177800" marR="0" lvl="0" indent="-176213" algn="just" defTabSz="449263" rtl="0" eaLnBrk="1" fontAlgn="base" latinLnBrk="0" hangingPunct="1">
              <a:lnSpc>
                <a:spcPct val="100000"/>
              </a:lnSpc>
              <a:spcBef>
                <a:spcPct val="0"/>
              </a:spcBef>
              <a:spcAft>
                <a:spcPct val="0"/>
              </a:spcAft>
              <a:buClrTx/>
              <a:buSzPct val="100000"/>
              <a:buFontTx/>
              <a:buNone/>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β)</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είτε η εκτιμώμενη συνολική αξία των διαδοχικών συμβάσεων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που συνήφθησαν κατά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το δωδεκάμηνο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που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έπεται της πρώτης παράδοσης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p>
        </p:txBody>
      </p:sp>
      <p:sp>
        <p:nvSpPr>
          <p:cNvPr id="132102"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7E650FE-255D-4F84-9647-1E676095F282}"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16</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309830043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11619"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11620" name="Rectangle 3"/>
          <p:cNvSpPr>
            <a:spLocks noChangeArrowheads="1"/>
          </p:cNvSpPr>
          <p:nvPr/>
        </p:nvSpPr>
        <p:spPr bwMode="auto">
          <a:xfrm>
            <a:off x="1149531" y="548640"/>
            <a:ext cx="9232719" cy="1017844"/>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Κανόνες υπολογισμού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ε</a:t>
            </a:r>
            <a:r>
              <a:rPr kumimoji="0" lang="el-GR" altLang="el-GR" sz="3200" b="1" i="0" u="none" strike="noStrike" kern="1200" cap="none" spc="0" normalizeH="0" baseline="0" noProof="0" dirty="0" err="1" smtClean="0">
                <a:ln>
                  <a:noFill/>
                </a:ln>
                <a:solidFill>
                  <a:srgbClr val="000000"/>
                </a:solidFill>
                <a:effectLst/>
                <a:uLnTx/>
                <a:uFillTx/>
                <a:latin typeface="Calibri" pitchFamily="34" charset="0"/>
                <a:ea typeface="Microsoft YaHei" pitchFamily="34" charset="-122"/>
                <a:cs typeface="Arial" charset="0"/>
              </a:rPr>
              <a:t>κτιμώμενης</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ε</a:t>
            </a:r>
            <a:r>
              <a:rPr kumimoji="0" lang="el-GR" altLang="el-GR" sz="3200" b="1" i="0" u="none" strike="noStrike" kern="1200" cap="none" spc="0" normalizeH="0" baseline="0" noProof="0" dirty="0" err="1" smtClean="0">
                <a:ln>
                  <a:noFill/>
                </a:ln>
                <a:solidFill>
                  <a:srgbClr val="000000"/>
                </a:solidFill>
                <a:effectLst/>
                <a:uLnTx/>
                <a:uFillTx/>
                <a:latin typeface="Calibri" pitchFamily="34" charset="0"/>
                <a:ea typeface="Microsoft YaHei" pitchFamily="34" charset="-122"/>
                <a:cs typeface="Arial" charset="0"/>
              </a:rPr>
              <a:t>ξίας</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 σύμβασης </a:t>
            </a:r>
            <a:r>
              <a:rPr kumimoji="0" lang="el-GR" altLang="el-GR" sz="28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 </a:t>
            </a:r>
          </a:p>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800" b="1" i="0" u="none" strike="noStrike" kern="1200" cap="none" spc="0" normalizeH="0" baseline="0" noProof="0" dirty="0" smtClean="0">
                <a:ln>
                  <a:noFill/>
                </a:ln>
                <a:solidFill>
                  <a:srgbClr val="002060"/>
                </a:solidFill>
                <a:effectLst/>
                <a:uLnTx/>
                <a:uFillTx/>
                <a:latin typeface="Calibri" pitchFamily="34" charset="0"/>
                <a:ea typeface="Microsoft YaHei" pitchFamily="34" charset="-122"/>
                <a:cs typeface="Arial" charset="0"/>
              </a:rPr>
              <a:t>η παρέκκλιση της ανεξάρτητης επιχειρησιακής μονάδας</a:t>
            </a:r>
            <a:endParaRPr kumimoji="0" lang="el-GR" altLang="el-GR" sz="2800" b="1" i="0" u="none" strike="noStrike" kern="1200" cap="none" spc="0" normalizeH="0" baseline="0" noProof="0" dirty="0">
              <a:ln>
                <a:noFill/>
              </a:ln>
              <a:solidFill>
                <a:srgbClr val="002060"/>
              </a:solidFill>
              <a:effectLst/>
              <a:uLnTx/>
              <a:uFillTx/>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522515" y="1810702"/>
            <a:ext cx="11142616" cy="4126387"/>
          </a:xfrm>
          <a:prstGeom prst="rect">
            <a:avLst/>
          </a:prstGeom>
          <a:noFill/>
          <a:ln>
            <a:noFill/>
          </a:ln>
          <a:effectLst/>
        </p:spPr>
        <p:txBody>
          <a:bodyPr wrap="square" lIns="90000" tIns="46800" rIns="90000" bIns="46800">
            <a:spAutoFit/>
          </a:bodyPr>
          <a:lstStyle>
            <a:lvl1pPr marL="176213" indent="-176213">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1pPr>
            <a:lvl2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2pPr>
            <a:lvl3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3pPr>
            <a:lvl4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4pPr>
            <a:lvl5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9pPr>
          </a:lstStyle>
          <a:p>
            <a:pPr marL="0" marR="0" lvl="0" indent="0" algn="just" defTabSz="449263" rtl="0" eaLnBrk="1" fontAlgn="base" latinLnBrk="0" hangingPunct="1">
              <a:lnSpc>
                <a:spcPct val="100000"/>
              </a:lnSpc>
              <a:spcBef>
                <a:spcPct val="0"/>
              </a:spcBef>
              <a:spcAft>
                <a:spcPts val="600"/>
              </a:spcAft>
              <a:buClr>
                <a:srgbClr val="000000"/>
              </a:buClr>
              <a:buSzPct val="45000"/>
              <a:buFontTx/>
              <a:buNone/>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Άρθρο 6 παρ. 2</a:t>
            </a:r>
          </a:p>
          <a:p>
            <a:pPr marL="176213" marR="0" lvl="0" indent="-176213"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Όταν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αναθέτουσα αρχή αποτελείται από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χωριστές επιχειρησιακές μονάδες</a:t>
            </a:r>
            <a:r>
              <a:rPr kumimoji="0" lang="el-GR" altLang="el-GR" sz="22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λαμβάνεται υπόψη η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συνολική εκτιμώμενη αξία για όλες τις χωριστές επιχειρησιακές μονάδες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p>
          <a:p>
            <a:pPr marL="176213" marR="0" lvl="0" indent="-176213"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ΠΡΟΣΟΧΗ!!</a:t>
            </a:r>
            <a:r>
              <a:rPr kumimoji="0" lang="el-GR" altLang="el-GR" sz="2200" b="0"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Παρέκκλιση</a:t>
            </a:r>
            <a:r>
              <a:rPr kumimoji="0" lang="el-GR" altLang="el-GR" sz="2200" b="0"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sym typeface="Wingdings" panose="05000000000000000000" pitchFamily="2" charset="2"/>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όταν μία χωριστή επιχειρησιακή μονάδα είναι</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ανεξαρτήτως υπεύθυνη</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για τις διαδικασίες σύναψης των συμβάσεων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sym typeface="Wingdings" panose="05000000000000000000" pitchFamily="2" charset="2"/>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η αξία των συμβάσεων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μπορεί να υπολογίζεται στο επίπεδο της συγκεκριμένης επιχειρησιακής μονάδας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endPar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endParaRPr>
          </a:p>
          <a:p>
            <a:pPr marL="176213" marR="0" lvl="0" indent="-176213"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ΚΥΑ 755555/289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Καθορισμός κριτηρίων υπαγωγής στην έννοια της «χωριστής επιχειρησιακής μονάδας ανεξαρτήτως υπεύθυνης για τη σύναψη συμβάσεων της ίδιας ή ορισμένων κατηγοριών αυτών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του άρθρου 6 παρ. 2 εδάφιο β του ν. 4412/2016» (ΦΕΚ Β 2336/10-7-2017)</a:t>
            </a:r>
          </a:p>
          <a:p>
            <a:pPr marL="176213" marR="0" lvl="0" indent="-176213" algn="just" defTabSz="449263" rtl="0" eaLnBrk="1" fontAlgn="base" latinLnBrk="0" hangingPunct="1">
              <a:lnSpc>
                <a:spcPct val="100000"/>
              </a:lnSpc>
              <a:spcBef>
                <a:spcPct val="0"/>
              </a:spcBef>
              <a:spcAft>
                <a:spcPts val="600"/>
              </a:spcAft>
              <a:buClr>
                <a:srgbClr val="000000"/>
              </a:buClr>
              <a:buSzPct val="45000"/>
              <a:buFont typeface="Wingdings" charset="2"/>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111622"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E1EE294-F0F6-47EF-8B2D-84E6C679270E}"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17</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143815638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itchFamily="18" charset="0"/>
              <a:ea typeface="Microsoft YaHei" pitchFamily="34" charset="-122"/>
              <a:cs typeface="Arial" charset="0"/>
            </a:endParaRPr>
          </a:p>
        </p:txBody>
      </p:sp>
      <p:sp>
        <p:nvSpPr>
          <p:cNvPr id="115715"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15716" name="Rectangle 3"/>
          <p:cNvSpPr>
            <a:spLocks noChangeArrowheads="1"/>
          </p:cNvSpPr>
          <p:nvPr/>
        </p:nvSpPr>
        <p:spPr bwMode="auto">
          <a:xfrm>
            <a:off x="222069" y="444137"/>
            <a:ext cx="10160181" cy="956288"/>
          </a:xfrm>
          <a:prstGeom prst="rect">
            <a:avLst/>
          </a:prstGeom>
          <a:noFill/>
          <a:ln w="9525">
            <a:noFill/>
            <a:round/>
            <a:headEnd/>
            <a:tailEnd/>
          </a:ln>
          <a:effectLst/>
        </p:spPr>
        <p:txBody>
          <a:bodyPr wrap="square" lIns="90000" tIns="46800" rIns="90000" bIns="46800">
            <a:spAutoFit/>
          </a:bodyP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8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ΚΥΑ 755555/289 «Καθορισμός κριτηρίων υπαγωγής στην έννοια της «χωριστής επιχειρησιακής μονάδας» (ΦΕΚ Β 2336/10-7-2017)</a:t>
            </a:r>
          </a:p>
        </p:txBody>
      </p:sp>
      <p:sp>
        <p:nvSpPr>
          <p:cNvPr id="2" name="Rectangle 4"/>
          <p:cNvSpPr>
            <a:spLocks noChangeArrowheads="1"/>
          </p:cNvSpPr>
          <p:nvPr/>
        </p:nvSpPr>
        <p:spPr bwMode="auto">
          <a:xfrm>
            <a:off x="600891" y="2364376"/>
            <a:ext cx="9924234" cy="2248950"/>
          </a:xfrm>
          <a:prstGeom prst="rect">
            <a:avLst/>
          </a:prstGeom>
          <a:noFill/>
          <a:ln>
            <a:noFill/>
          </a:ln>
          <a:effectLst/>
        </p:spPr>
        <p:txBody>
          <a:bodyPr wrap="square" lIns="90000" tIns="46800" rIns="90000" bIns="46800">
            <a:spAutoFit/>
          </a:bodyPr>
          <a:lstStyle>
            <a:lvl1pPr marL="250825" indent="-174625">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250825" marR="0" lvl="0" indent="-174625" algn="just" defTabSz="449263" rtl="0" eaLnBrk="1" fontAlgn="base" latinLnBrk="0" hangingPunct="1">
              <a:lnSpc>
                <a:spcPct val="100000"/>
              </a:lnSpc>
              <a:spcBef>
                <a:spcPts val="288"/>
              </a:spcBef>
              <a:spcAft>
                <a:spcPts val="1200"/>
              </a:spcAft>
              <a:buClrTx/>
              <a:buSzPct val="45000"/>
              <a:buFontTx/>
              <a:buNone/>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a:pPr>
            <a:r>
              <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400" b="1" i="0" u="sng"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Καθορισμός </a:t>
            </a:r>
            <a:r>
              <a:rPr kumimoji="0" lang="el-GR" altLang="el-GR" sz="24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κριτηρίων</a:t>
            </a:r>
            <a:endParaRPr kumimoji="0" lang="el-GR" altLang="el-GR" sz="24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endParaRPr>
          </a:p>
          <a:p>
            <a:pPr marL="419100" marR="0" lvl="0" indent="-342900" algn="just" defTabSz="449263" rtl="0" eaLnBrk="1" fontAlgn="base" latinLnBrk="0" hangingPunct="1">
              <a:lnSpc>
                <a:spcPct val="100000"/>
              </a:lnSpc>
              <a:spcBef>
                <a:spcPts val="0"/>
              </a:spcBef>
              <a:spcAft>
                <a:spcPts val="1200"/>
              </a:spcAft>
              <a:buClrTx/>
              <a:buSzPct val="45000"/>
              <a:buFont typeface="Wingdings" panose="05000000000000000000" pitchFamily="2" charset="2"/>
              <a:buChar char="ü"/>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a:pPr>
            <a:r>
              <a:rPr kumimoji="0" lang="el-GR" altLang="el-GR" sz="24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Διοικητική </a:t>
            </a:r>
            <a:r>
              <a:rPr kumimoji="0" lang="el-GR" altLang="el-GR" sz="24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αυτοτέλεια: </a:t>
            </a:r>
            <a:r>
              <a:rPr kumimoji="0" lang="el-GR" altLang="el-GR" sz="24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σχεδιάζει</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4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αποφασίζει</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4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συνάπτει</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και </a:t>
            </a:r>
            <a:r>
              <a:rPr kumimoji="0" lang="el-GR" altLang="el-GR" sz="24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υλοποιεί</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4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ανεξάρτητα</a:t>
            </a:r>
            <a:r>
              <a:rPr kumimoji="0" lang="el-GR" altLang="el-GR" sz="2400" b="0"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 </a:t>
            </a:r>
            <a:r>
              <a:rPr kumimoji="0" lang="el-GR" altLang="el-GR" sz="2400" b="0"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δημόσιες συμβάσεις </a:t>
            </a:r>
            <a:endPar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419100" marR="0" lvl="0" indent="-342900" algn="just" defTabSz="449263" rtl="0" eaLnBrk="1" fontAlgn="base" latinLnBrk="0" hangingPunct="1">
              <a:lnSpc>
                <a:spcPct val="100000"/>
              </a:lnSpc>
              <a:spcBef>
                <a:spcPts val="0"/>
              </a:spcBef>
              <a:spcAft>
                <a:spcPts val="1200"/>
              </a:spcAft>
              <a:buClrTx/>
              <a:buSzPct val="45000"/>
              <a:buFont typeface="Wingdings" panose="05000000000000000000" pitchFamily="2" charset="2"/>
              <a:buChar char="ü"/>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a:pPr>
            <a:r>
              <a:rPr kumimoji="0" lang="el-GR" altLang="el-GR" sz="24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Δημοσιονομική </a:t>
            </a:r>
            <a:r>
              <a:rPr kumimoji="0" lang="el-GR" altLang="el-GR" sz="24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αυτοτέλεια: </a:t>
            </a:r>
            <a:r>
              <a:rPr kumimoji="0" lang="el-GR" altLang="el-GR" sz="24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έχει </a:t>
            </a:r>
            <a:r>
              <a:rPr kumimoji="0" lang="el-GR" altLang="el-GR" sz="24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στη διάθεση της τις πιστώσεις </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που απαιτούνται για την σύναψη και την εκτέλεση δημοσίων συμβάσεων</a:t>
            </a:r>
          </a:p>
        </p:txBody>
      </p:sp>
      <p:sp>
        <p:nvSpPr>
          <p:cNvPr id="115718"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D2A3045C-B291-4665-9DA3-550266E55036}"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18</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416754932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8244" name="Rectangle 4"/>
          <p:cNvSpPr>
            <a:spLocks noChangeArrowheads="1"/>
          </p:cNvSpPr>
          <p:nvPr/>
        </p:nvSpPr>
        <p:spPr bwMode="auto">
          <a:xfrm>
            <a:off x="561703" y="1412875"/>
            <a:ext cx="10829107" cy="4495719"/>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249238" marR="0" lvl="0" indent="-249238" algn="just" defTabSz="449263" rtl="0" eaLnBrk="0" fontAlgn="base" latinLnBrk="0" hangingPunct="0">
              <a:lnSpc>
                <a:spcPct val="100000"/>
              </a:lnSpc>
              <a:spcBef>
                <a:spcPct val="0"/>
              </a:spcBef>
              <a:spcAft>
                <a:spcPct val="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Οι α.α. μπορούν να αναθέτουν τις συμβάσεις τους με τη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μορφή χωριστών τμημάτων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προσδιορίζοντας την ποσότητα, το αντικείμενο και το μέγεθος αυτών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(υποδιαίρεση της σύμβασης σε ποσοτική ή ποιοτική βάση).   </a:t>
            </a:r>
          </a:p>
          <a:p>
            <a:pPr marL="249238" marR="0" lvl="0" indent="-249238" algn="just" defTabSz="449263" rtl="0" eaLnBrk="0" fontAlgn="base" latinLnBrk="0" hangingPunct="0">
              <a:lnSpc>
                <a:spcPct val="100000"/>
              </a:lnSpc>
              <a:spcBef>
                <a:spcPct val="0"/>
              </a:spcBef>
              <a:spcAft>
                <a:spcPct val="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Σε περίπτωση που δεν κρίνεται σκόπιμη η  υποδιαίρεση, οι α.α.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αναφέρουν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στα έγγραφα της σύμβασης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τους βασικούς λόγους της απόφασής τους να μην προβούν σε υποδιαίρεση</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(παρ. 1)</a:t>
            </a:r>
          </a:p>
          <a:p>
            <a:pPr marL="249238" marR="0" lvl="0" indent="-249238" algn="just" defTabSz="449263" rtl="0" eaLnBrk="0" fontAlgn="base" latinLnBrk="0" hangingPunct="0">
              <a:lnSpc>
                <a:spcPct val="100000"/>
              </a:lnSpc>
              <a:spcBef>
                <a:spcPct val="0"/>
              </a:spcBef>
              <a:spcAft>
                <a:spcPct val="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Στην προκήρυξη της σύμβασης αναφέρουν αν οι προσφορές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υποβάλλονται για ένα, περισσότερα ή όλα τα </a:t>
            </a:r>
            <a:r>
              <a:rPr kumimoji="0" lang="el-GR" altLang="el-GR" sz="22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τμήματα.</a:t>
            </a:r>
            <a:endPar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49238" marR="0" lvl="0" indent="-249238" algn="just" defTabSz="449263" rtl="0" eaLnBrk="0" fontAlgn="base" latinLnBrk="0" hangingPunct="0">
              <a:lnSpc>
                <a:spcPct val="100000"/>
              </a:lnSpc>
              <a:spcBef>
                <a:spcPct val="0"/>
              </a:spcBef>
              <a:spcAft>
                <a:spcPct val="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Δυνατότητα να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περιορίζουν τον αριθμό των τμημάτων που μπορούν να ανατεθούν σε έναν προσφέροντα</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με σχετική αναφορά του μέγιστου αριθμού, στην προκήρυξη ή στα έγγραφα της σύμβασης. [</a:t>
            </a:r>
            <a:r>
              <a:rPr kumimoji="0" lang="el-GR" altLang="el-GR" sz="2200" b="0" i="1"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διατήρηση ανταγωνισμού ή διασφάλιση αξιοπιστίας </a:t>
            </a:r>
            <a:r>
              <a:rPr kumimoji="0" lang="el-GR" altLang="el-GR" sz="2200" b="0" i="1"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εφοδιασμού</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52413" marR="0" lvl="0" indent="-249238" algn="just" defTabSz="449263" rtl="0" eaLnBrk="0" fontAlgn="base" latinLnBrk="0" hangingPunct="0">
              <a:lnSpc>
                <a:spcPct val="100000"/>
              </a:lnSpc>
              <a:spcBef>
                <a:spcPct val="0"/>
              </a:spcBef>
              <a:spcAft>
                <a:spcPct val="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71684" name="Text Box 5"/>
          <p:cNvSpPr txBox="1">
            <a:spLocks noChangeArrowheads="1"/>
          </p:cNvSpPr>
          <p:nvPr/>
        </p:nvSpPr>
        <p:spPr bwMode="auto">
          <a:xfrm>
            <a:off x="1544639" y="347663"/>
            <a:ext cx="8715375" cy="920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Υποδιαίρεση Συμβάσεων σε Τμήματα </a:t>
            </a:r>
          </a:p>
        </p:txBody>
      </p:sp>
      <p:sp>
        <p:nvSpPr>
          <p:cNvPr id="71685"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7FEB6DCA-D313-4000-AB74-8410B72B7527}"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19</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105886815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19528" y="653143"/>
            <a:ext cx="10862871" cy="621021"/>
          </a:xfrm>
        </p:spPr>
        <p:txBody>
          <a:bodyPr>
            <a:normAutofit/>
          </a:bodyPr>
          <a:lstStyle/>
          <a:p>
            <a:pPr algn="ctr"/>
            <a:r>
              <a:rPr lang="el-GR" sz="3200" b="1" dirty="0">
                <a:solidFill>
                  <a:schemeClr val="tx1"/>
                </a:solidFill>
              </a:rPr>
              <a:t>4</a:t>
            </a:r>
            <a:r>
              <a:rPr lang="el-GR" sz="3200" b="1" dirty="0" smtClean="0">
                <a:solidFill>
                  <a:schemeClr val="tx1"/>
                </a:solidFill>
              </a:rPr>
              <a:t>η διδακτική ενότητα – Θεματικές ενότητες</a:t>
            </a:r>
            <a:endParaRPr lang="el-GR" sz="3200" b="1" dirty="0">
              <a:solidFill>
                <a:schemeClr val="tx1"/>
              </a:solidFill>
            </a:endParaRPr>
          </a:p>
        </p:txBody>
      </p:sp>
      <p:sp>
        <p:nvSpPr>
          <p:cNvPr id="3" name="Θέση περιεχομένου 2"/>
          <p:cNvSpPr>
            <a:spLocks noGrp="1"/>
          </p:cNvSpPr>
          <p:nvPr>
            <p:ph idx="1"/>
          </p:nvPr>
        </p:nvSpPr>
        <p:spPr>
          <a:xfrm>
            <a:off x="479685" y="1678898"/>
            <a:ext cx="11102715" cy="4895638"/>
          </a:xfrm>
        </p:spPr>
        <p:txBody>
          <a:bodyPr>
            <a:normAutofit/>
          </a:bodyPr>
          <a:lstStyle/>
          <a:p>
            <a:pPr marL="109728" indent="0" algn="just">
              <a:spcBef>
                <a:spcPts val="600"/>
              </a:spcBef>
              <a:buNone/>
            </a:pPr>
            <a:r>
              <a:rPr lang="el-GR" sz="2400" b="1" dirty="0" smtClean="0">
                <a:solidFill>
                  <a:schemeClr val="tx1"/>
                </a:solidFill>
              </a:rPr>
              <a:t>Προετοιμασία διαδικασίας σύναψης δημόσιας σύμβασης</a:t>
            </a:r>
          </a:p>
          <a:p>
            <a:pPr algn="just">
              <a:spcBef>
                <a:spcPts val="600"/>
              </a:spcBef>
            </a:pPr>
            <a:r>
              <a:rPr lang="el-GR" sz="2200" b="1" dirty="0" smtClean="0">
                <a:solidFill>
                  <a:schemeClr val="tx1"/>
                </a:solidFill>
              </a:rPr>
              <a:t>Καθορισμός αναγκών και απαιτήσεων - συγκρότηση φακέλου δημόσιας σύμβασης – προκαταρκτική διαβούλευση</a:t>
            </a:r>
          </a:p>
          <a:p>
            <a:pPr algn="just">
              <a:spcBef>
                <a:spcPts val="600"/>
              </a:spcBef>
            </a:pPr>
            <a:r>
              <a:rPr lang="el-GR" sz="2200" b="1" dirty="0">
                <a:solidFill>
                  <a:schemeClr val="tx1"/>
                </a:solidFill>
              </a:rPr>
              <a:t>Κανόνες υπολογισμού εκτιμώμενης αξίας σύμβασης – Υποδιαίρεση της σύμβασης σε τμήματα</a:t>
            </a:r>
          </a:p>
          <a:p>
            <a:pPr algn="just">
              <a:spcBef>
                <a:spcPts val="600"/>
              </a:spcBef>
            </a:pPr>
            <a:r>
              <a:rPr lang="el-GR" sz="2200" b="1" dirty="0" smtClean="0">
                <a:solidFill>
                  <a:schemeClr val="tx1"/>
                </a:solidFill>
              </a:rPr>
              <a:t>Υποχρεώσεις </a:t>
            </a:r>
            <a:r>
              <a:rPr lang="el-GR" sz="2200" b="1" dirty="0" smtClean="0">
                <a:solidFill>
                  <a:schemeClr val="tx1"/>
                </a:solidFill>
              </a:rPr>
              <a:t>δημοσιότητας – προθεσμίες – έναρξη διαδικασίας σύναψης σύμβασης</a:t>
            </a:r>
            <a:endParaRPr lang="el-GR" sz="2200" b="1" dirty="0" smtClean="0">
              <a:solidFill>
                <a:schemeClr val="tx1"/>
              </a:solidFill>
            </a:endParaRPr>
          </a:p>
          <a:p>
            <a:pPr algn="just">
              <a:spcBef>
                <a:spcPts val="600"/>
              </a:spcBef>
            </a:pPr>
            <a:r>
              <a:rPr lang="el-GR" sz="2200" b="1" dirty="0" smtClean="0">
                <a:solidFill>
                  <a:schemeClr val="tx1"/>
                </a:solidFill>
              </a:rPr>
              <a:t>Δικαίωμα συμμετοχής</a:t>
            </a:r>
          </a:p>
          <a:p>
            <a:pPr algn="just">
              <a:spcBef>
                <a:spcPts val="600"/>
              </a:spcBef>
            </a:pPr>
            <a:r>
              <a:rPr lang="el-GR" sz="2200" b="1" dirty="0" smtClean="0">
                <a:solidFill>
                  <a:schemeClr val="tx1"/>
                </a:solidFill>
              </a:rPr>
              <a:t>Σύνταξη </a:t>
            </a:r>
            <a:r>
              <a:rPr lang="el-GR" sz="2200" b="1" dirty="0" smtClean="0">
                <a:solidFill>
                  <a:schemeClr val="tx1"/>
                </a:solidFill>
              </a:rPr>
              <a:t>τεχνικών προδιαγραφών</a:t>
            </a:r>
            <a:endParaRPr lang="el-GR" sz="2200" dirty="0">
              <a:solidFill>
                <a:schemeClr val="tx1"/>
              </a:solidFill>
            </a:endParaRPr>
          </a:p>
        </p:txBody>
      </p:sp>
    </p:spTree>
    <p:extLst>
      <p:ext uri="{BB962C8B-B14F-4D97-AF65-F5344CB8AC3E}">
        <p14:creationId xmlns:p14="http://schemas.microsoft.com/office/powerpoint/2010/main" val="888681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8244" name="Rectangle 4"/>
          <p:cNvSpPr>
            <a:spLocks noChangeArrowheads="1"/>
          </p:cNvSpPr>
          <p:nvPr/>
        </p:nvSpPr>
        <p:spPr bwMode="auto">
          <a:xfrm>
            <a:off x="561703" y="1412875"/>
            <a:ext cx="10829107" cy="5172827"/>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0" lvl="0" indent="0" algn="just" defTabSz="449263" eaLnBrk="0" fontAlgn="base" hangingPunct="0">
              <a:spcBef>
                <a:spcPct val="0"/>
              </a:spcBef>
              <a:spcAft>
                <a:spcPct val="0"/>
              </a:spcAft>
              <a:buClr>
                <a:srgbClr val="000000"/>
              </a:buClr>
              <a:buSzPct val="100000"/>
              <a:defRPr/>
            </a:pPr>
            <a:r>
              <a:rPr lang="el-GR" altLang="el-GR" sz="2200" b="1" dirty="0">
                <a:solidFill>
                  <a:srgbClr val="000000"/>
                </a:solidFill>
                <a:latin typeface="Calibri" pitchFamily="32" charset="0"/>
              </a:rPr>
              <a:t>Το Υπουργείο Εργασίας επιθυμεί να αγοράσει υπηρεσίες καθαριότητας για τις υπηρεσίες του που στεγάζονται στα κτήρια </a:t>
            </a:r>
          </a:p>
          <a:p>
            <a:pPr marL="0" lvl="0" indent="0" algn="just" defTabSz="449263" eaLnBrk="0" fontAlgn="base" hangingPunct="0">
              <a:spcBef>
                <a:spcPct val="0"/>
              </a:spcBef>
              <a:spcAft>
                <a:spcPct val="0"/>
              </a:spcAft>
              <a:buClr>
                <a:srgbClr val="000000"/>
              </a:buClr>
              <a:buSzPct val="100000"/>
              <a:defRPr/>
            </a:pPr>
            <a:r>
              <a:rPr lang="el-GR" altLang="el-GR" sz="2200" dirty="0">
                <a:solidFill>
                  <a:srgbClr val="000000"/>
                </a:solidFill>
                <a:latin typeface="Calibri" pitchFamily="32" charset="0"/>
              </a:rPr>
              <a:t>-	Πειραιώς  2.000 </a:t>
            </a:r>
            <a:r>
              <a:rPr lang="el-GR" altLang="el-GR" sz="2200" dirty="0" err="1">
                <a:solidFill>
                  <a:srgbClr val="000000"/>
                </a:solidFill>
                <a:latin typeface="Calibri" pitchFamily="32" charset="0"/>
              </a:rPr>
              <a:t>τμ</a:t>
            </a:r>
            <a:endParaRPr lang="el-GR" altLang="el-GR" sz="2200" dirty="0">
              <a:solidFill>
                <a:srgbClr val="000000"/>
              </a:solidFill>
              <a:latin typeface="Calibri" pitchFamily="32" charset="0"/>
            </a:endParaRPr>
          </a:p>
          <a:p>
            <a:pPr marL="0" lvl="0" indent="0" algn="just" defTabSz="449263" eaLnBrk="0" fontAlgn="base" hangingPunct="0">
              <a:spcBef>
                <a:spcPct val="0"/>
              </a:spcBef>
              <a:spcAft>
                <a:spcPct val="0"/>
              </a:spcAft>
              <a:buClr>
                <a:srgbClr val="000000"/>
              </a:buClr>
              <a:buSzPct val="100000"/>
              <a:defRPr/>
            </a:pPr>
            <a:r>
              <a:rPr lang="el-GR" altLang="el-GR" sz="2200" dirty="0">
                <a:solidFill>
                  <a:srgbClr val="000000"/>
                </a:solidFill>
                <a:latin typeface="Calibri" pitchFamily="32" charset="0"/>
              </a:rPr>
              <a:t>-	Σταδίου  4.000 </a:t>
            </a:r>
            <a:r>
              <a:rPr lang="el-GR" altLang="el-GR" sz="2200" dirty="0" err="1">
                <a:solidFill>
                  <a:srgbClr val="000000"/>
                </a:solidFill>
                <a:latin typeface="Calibri" pitchFamily="32" charset="0"/>
              </a:rPr>
              <a:t>τμ</a:t>
            </a:r>
            <a:endParaRPr lang="el-GR" altLang="el-GR" sz="2200" dirty="0">
              <a:solidFill>
                <a:srgbClr val="000000"/>
              </a:solidFill>
              <a:latin typeface="Calibri" pitchFamily="32" charset="0"/>
            </a:endParaRPr>
          </a:p>
          <a:p>
            <a:pPr marL="0" lvl="0" indent="0" algn="just" defTabSz="449263" eaLnBrk="0" fontAlgn="base" hangingPunct="0">
              <a:spcBef>
                <a:spcPct val="0"/>
              </a:spcBef>
              <a:spcAft>
                <a:spcPct val="0"/>
              </a:spcAft>
              <a:buClr>
                <a:srgbClr val="000000"/>
              </a:buClr>
              <a:buSzPct val="100000"/>
              <a:defRPr/>
            </a:pPr>
            <a:r>
              <a:rPr lang="el-GR" altLang="el-GR" sz="2200" dirty="0">
                <a:solidFill>
                  <a:srgbClr val="000000"/>
                </a:solidFill>
                <a:latin typeface="Calibri" pitchFamily="32" charset="0"/>
              </a:rPr>
              <a:t>-	Μητροπόλεως 3, 1.000 </a:t>
            </a:r>
            <a:r>
              <a:rPr lang="el-GR" altLang="el-GR" sz="2200" dirty="0" err="1">
                <a:solidFill>
                  <a:srgbClr val="000000"/>
                </a:solidFill>
                <a:latin typeface="Calibri" pitchFamily="32" charset="0"/>
              </a:rPr>
              <a:t>τμ</a:t>
            </a:r>
            <a:r>
              <a:rPr lang="el-GR" altLang="el-GR" sz="2200" dirty="0">
                <a:solidFill>
                  <a:srgbClr val="000000"/>
                </a:solidFill>
                <a:latin typeface="Calibri" pitchFamily="32" charset="0"/>
              </a:rPr>
              <a:t> </a:t>
            </a:r>
          </a:p>
          <a:p>
            <a:pPr marL="0" lvl="0" indent="0" algn="just" defTabSz="449263" eaLnBrk="0" fontAlgn="base" hangingPunct="0">
              <a:spcBef>
                <a:spcPct val="0"/>
              </a:spcBef>
              <a:spcAft>
                <a:spcPct val="0"/>
              </a:spcAft>
              <a:buClr>
                <a:srgbClr val="000000"/>
              </a:buClr>
              <a:buSzPct val="100000"/>
              <a:defRPr/>
            </a:pPr>
            <a:r>
              <a:rPr lang="el-GR" altLang="el-GR" sz="2200" dirty="0">
                <a:solidFill>
                  <a:srgbClr val="000000"/>
                </a:solidFill>
                <a:latin typeface="Calibri" pitchFamily="32" charset="0"/>
              </a:rPr>
              <a:t>-	Μητροπόλεως 5, 200 </a:t>
            </a:r>
            <a:r>
              <a:rPr lang="el-GR" altLang="el-GR" sz="2200" dirty="0" err="1">
                <a:solidFill>
                  <a:srgbClr val="000000"/>
                </a:solidFill>
                <a:latin typeface="Calibri" pitchFamily="32" charset="0"/>
              </a:rPr>
              <a:t>τμ</a:t>
            </a:r>
            <a:r>
              <a:rPr lang="el-GR" altLang="el-GR" sz="2200" dirty="0">
                <a:solidFill>
                  <a:srgbClr val="000000"/>
                </a:solidFill>
                <a:latin typeface="Calibri" pitchFamily="32" charset="0"/>
              </a:rPr>
              <a:t> </a:t>
            </a:r>
          </a:p>
          <a:p>
            <a:pPr marL="0" lvl="0" indent="0" algn="just" defTabSz="449263" eaLnBrk="0" fontAlgn="base" hangingPunct="0">
              <a:spcBef>
                <a:spcPct val="0"/>
              </a:spcBef>
              <a:spcAft>
                <a:spcPct val="0"/>
              </a:spcAft>
              <a:buClr>
                <a:srgbClr val="000000"/>
              </a:buClr>
              <a:buSzPct val="100000"/>
              <a:defRPr/>
            </a:pPr>
            <a:r>
              <a:rPr lang="el-GR" altLang="el-GR" sz="2200" b="1" dirty="0">
                <a:solidFill>
                  <a:srgbClr val="000000"/>
                </a:solidFill>
                <a:latin typeface="Calibri" pitchFamily="32" charset="0"/>
              </a:rPr>
              <a:t>σ</a:t>
            </a:r>
            <a:r>
              <a:rPr lang="el-GR" altLang="el-GR" sz="2200" b="1" dirty="0" smtClean="0">
                <a:solidFill>
                  <a:srgbClr val="000000"/>
                </a:solidFill>
                <a:latin typeface="Calibri" pitchFamily="32" charset="0"/>
              </a:rPr>
              <a:t>υνολικού εμβαδού 7.200 τ.μ. για </a:t>
            </a:r>
            <a:r>
              <a:rPr lang="el-GR" altLang="el-GR" sz="2200" b="1" dirty="0">
                <a:solidFill>
                  <a:srgbClr val="000000"/>
                </a:solidFill>
                <a:latin typeface="Calibri" pitchFamily="32" charset="0"/>
              </a:rPr>
              <a:t>12 μήνες, π/υ 720.000 </a:t>
            </a:r>
            <a:r>
              <a:rPr lang="el-GR" altLang="el-GR" sz="2200" b="1" dirty="0" smtClean="0">
                <a:solidFill>
                  <a:srgbClr val="000000"/>
                </a:solidFill>
                <a:latin typeface="Calibri" pitchFamily="32" charset="0"/>
              </a:rPr>
              <a:t>(100 € το τ.μ. για 12 μήνες)  </a:t>
            </a:r>
            <a:r>
              <a:rPr lang="el-GR" altLang="el-GR" sz="2200" b="1" dirty="0">
                <a:solidFill>
                  <a:srgbClr val="000000"/>
                </a:solidFill>
                <a:latin typeface="Calibri" pitchFamily="32" charset="0"/>
              </a:rPr>
              <a:t>με δυνατότητα παράτασης για έξι μήνες</a:t>
            </a:r>
            <a:r>
              <a:rPr lang="el-GR" altLang="el-GR" sz="2200" dirty="0">
                <a:solidFill>
                  <a:srgbClr val="000000"/>
                </a:solidFill>
                <a:latin typeface="Calibri" pitchFamily="32" charset="0"/>
              </a:rPr>
              <a:t>. </a:t>
            </a:r>
          </a:p>
          <a:p>
            <a:pPr lvl="0" algn="just" defTabSz="449263" eaLnBrk="0" fontAlgn="base" hangingPunct="0">
              <a:spcBef>
                <a:spcPct val="0"/>
              </a:spcBef>
              <a:spcAft>
                <a:spcPct val="0"/>
              </a:spcAft>
              <a:buClr>
                <a:srgbClr val="000000"/>
              </a:buClr>
              <a:buSzPct val="100000"/>
              <a:buFont typeface="Arial" charset="0"/>
              <a:buChar char="•"/>
              <a:defRPr/>
            </a:pPr>
            <a:endParaRPr lang="el-GR" altLang="el-GR" sz="2200" dirty="0" smtClean="0">
              <a:solidFill>
                <a:srgbClr val="000000"/>
              </a:solidFill>
              <a:latin typeface="Calibri" pitchFamily="32" charset="0"/>
            </a:endParaRPr>
          </a:p>
          <a:p>
            <a:pPr lvl="0" algn="just" defTabSz="449263" eaLnBrk="0" fontAlgn="base" hangingPunct="0">
              <a:spcBef>
                <a:spcPct val="0"/>
              </a:spcBef>
              <a:spcAft>
                <a:spcPct val="0"/>
              </a:spcAft>
              <a:buClr>
                <a:srgbClr val="000000"/>
              </a:buClr>
              <a:buSzPct val="100000"/>
              <a:buFont typeface="Arial" charset="0"/>
              <a:buChar char="•"/>
              <a:defRPr/>
            </a:pPr>
            <a:r>
              <a:rPr lang="el-GR" altLang="el-GR" sz="2200" dirty="0" smtClean="0">
                <a:solidFill>
                  <a:srgbClr val="000000"/>
                </a:solidFill>
                <a:latin typeface="Calibri" pitchFamily="32" charset="0"/>
              </a:rPr>
              <a:t>Υπολογίστε </a:t>
            </a:r>
            <a:r>
              <a:rPr lang="el-GR" altLang="el-GR" sz="2200" dirty="0">
                <a:solidFill>
                  <a:srgbClr val="000000"/>
                </a:solidFill>
                <a:latin typeface="Calibri" pitchFamily="32" charset="0"/>
              </a:rPr>
              <a:t>την εκτιμώμενη αξία της σύμβασης, </a:t>
            </a:r>
            <a:endParaRPr lang="el-GR" altLang="el-GR" sz="2200" dirty="0" smtClean="0">
              <a:solidFill>
                <a:srgbClr val="000000"/>
              </a:solidFill>
              <a:latin typeface="Calibri" pitchFamily="32" charset="0"/>
            </a:endParaRPr>
          </a:p>
          <a:p>
            <a:pPr lvl="0" algn="just" defTabSz="449263" eaLnBrk="0" fontAlgn="base" hangingPunct="0">
              <a:spcBef>
                <a:spcPct val="0"/>
              </a:spcBef>
              <a:spcAft>
                <a:spcPct val="0"/>
              </a:spcAft>
              <a:buClr>
                <a:srgbClr val="000000"/>
              </a:buClr>
              <a:buSzPct val="100000"/>
              <a:buFont typeface="Arial" charset="0"/>
              <a:buChar char="•"/>
              <a:defRPr/>
            </a:pPr>
            <a:r>
              <a:rPr lang="el-GR" altLang="el-GR" sz="2200" dirty="0" smtClean="0">
                <a:solidFill>
                  <a:srgbClr val="000000"/>
                </a:solidFill>
                <a:latin typeface="Calibri" pitchFamily="32" charset="0"/>
              </a:rPr>
              <a:t>επιλέξτε </a:t>
            </a:r>
            <a:r>
              <a:rPr lang="el-GR" altLang="el-GR" sz="2200" dirty="0">
                <a:solidFill>
                  <a:srgbClr val="000000"/>
                </a:solidFill>
                <a:latin typeface="Calibri" pitchFamily="32" charset="0"/>
              </a:rPr>
              <a:t>και αιτιολογήστε αν θα υποδιαιρέσετε σε τμήματα τη σύμβαση, </a:t>
            </a:r>
            <a:endParaRPr lang="el-GR" altLang="el-GR" sz="2200" dirty="0" smtClean="0">
              <a:solidFill>
                <a:srgbClr val="000000"/>
              </a:solidFill>
              <a:latin typeface="Calibri" pitchFamily="32" charset="0"/>
            </a:endParaRPr>
          </a:p>
          <a:p>
            <a:pPr lvl="0" algn="just" defTabSz="449263" eaLnBrk="0" fontAlgn="base" hangingPunct="0">
              <a:spcBef>
                <a:spcPct val="0"/>
              </a:spcBef>
              <a:spcAft>
                <a:spcPct val="0"/>
              </a:spcAft>
              <a:buClr>
                <a:srgbClr val="000000"/>
              </a:buClr>
              <a:buSzPct val="100000"/>
              <a:buFont typeface="Arial" charset="0"/>
              <a:buChar char="•"/>
              <a:defRPr/>
            </a:pPr>
            <a:r>
              <a:rPr lang="el-GR" altLang="el-GR" sz="2200" dirty="0" smtClean="0">
                <a:solidFill>
                  <a:srgbClr val="000000"/>
                </a:solidFill>
                <a:latin typeface="Calibri" pitchFamily="32" charset="0"/>
              </a:rPr>
              <a:t>με </a:t>
            </a:r>
            <a:r>
              <a:rPr lang="el-GR" altLang="el-GR" sz="2200" dirty="0">
                <a:solidFill>
                  <a:srgbClr val="000000"/>
                </a:solidFill>
                <a:latin typeface="Calibri" pitchFamily="32" charset="0"/>
              </a:rPr>
              <a:t>ποια κριτήρια, </a:t>
            </a:r>
            <a:endParaRPr lang="el-GR" altLang="el-GR" sz="2200" dirty="0" smtClean="0">
              <a:solidFill>
                <a:srgbClr val="000000"/>
              </a:solidFill>
              <a:latin typeface="Calibri" pitchFamily="32" charset="0"/>
            </a:endParaRPr>
          </a:p>
          <a:p>
            <a:pPr lvl="0" algn="just" defTabSz="449263" eaLnBrk="0" fontAlgn="base" hangingPunct="0">
              <a:spcBef>
                <a:spcPct val="0"/>
              </a:spcBef>
              <a:spcAft>
                <a:spcPct val="0"/>
              </a:spcAft>
              <a:buClr>
                <a:srgbClr val="000000"/>
              </a:buClr>
              <a:buSzPct val="100000"/>
              <a:buFont typeface="Arial" charset="0"/>
              <a:buChar char="•"/>
              <a:defRPr/>
            </a:pPr>
            <a:r>
              <a:rPr lang="el-GR" altLang="el-GR" sz="2200" dirty="0" smtClean="0">
                <a:solidFill>
                  <a:srgbClr val="000000"/>
                </a:solidFill>
                <a:latin typeface="Calibri" pitchFamily="32" charset="0"/>
              </a:rPr>
              <a:t>ποια </a:t>
            </a:r>
            <a:r>
              <a:rPr lang="el-GR" altLang="el-GR" sz="2200" dirty="0">
                <a:solidFill>
                  <a:srgbClr val="000000"/>
                </a:solidFill>
                <a:latin typeface="Calibri" pitchFamily="32" charset="0"/>
              </a:rPr>
              <a:t>διαδικασία θα επιλέξετε και </a:t>
            </a:r>
            <a:endParaRPr lang="el-GR" altLang="el-GR" sz="2200" dirty="0" smtClean="0">
              <a:solidFill>
                <a:srgbClr val="000000"/>
              </a:solidFill>
              <a:latin typeface="Calibri" pitchFamily="32" charset="0"/>
            </a:endParaRPr>
          </a:p>
          <a:p>
            <a:pPr lvl="0" algn="just" defTabSz="449263" eaLnBrk="0" fontAlgn="base" hangingPunct="0">
              <a:spcBef>
                <a:spcPct val="0"/>
              </a:spcBef>
              <a:spcAft>
                <a:spcPct val="0"/>
              </a:spcAft>
              <a:buClr>
                <a:srgbClr val="000000"/>
              </a:buClr>
              <a:buSzPct val="100000"/>
              <a:buFont typeface="Arial" charset="0"/>
              <a:buChar char="•"/>
              <a:defRPr/>
            </a:pPr>
            <a:r>
              <a:rPr lang="el-GR" altLang="el-GR" sz="2200" dirty="0" smtClean="0">
                <a:solidFill>
                  <a:srgbClr val="000000"/>
                </a:solidFill>
                <a:latin typeface="Calibri" pitchFamily="32" charset="0"/>
              </a:rPr>
              <a:t>σε </a:t>
            </a:r>
            <a:r>
              <a:rPr lang="el-GR" altLang="el-GR" sz="2200" dirty="0">
                <a:solidFill>
                  <a:srgbClr val="000000"/>
                </a:solidFill>
                <a:latin typeface="Calibri" pitchFamily="32" charset="0"/>
              </a:rPr>
              <a:t>ποια μέσα δημοσιότητας θα την δημοσιεύσετε; </a:t>
            </a:r>
          </a:p>
          <a:p>
            <a:pPr marL="252413" marR="0" lvl="0" indent="-249238" algn="just" defTabSz="449263" rtl="0" eaLnBrk="0" fontAlgn="base" latinLnBrk="0" hangingPunct="0">
              <a:lnSpc>
                <a:spcPct val="100000"/>
              </a:lnSpc>
              <a:spcBef>
                <a:spcPct val="0"/>
              </a:spcBef>
              <a:spcAft>
                <a:spcPct val="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71684" name="Text Box 5"/>
          <p:cNvSpPr txBox="1">
            <a:spLocks noChangeArrowheads="1"/>
          </p:cNvSpPr>
          <p:nvPr/>
        </p:nvSpPr>
        <p:spPr bwMode="auto">
          <a:xfrm>
            <a:off x="1544639" y="347663"/>
            <a:ext cx="8715375" cy="920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Μελέτη περίπτωσης </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71685"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7FEB6DCA-D313-4000-AB74-8410B72B7527}"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20</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267900508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8244" name="Rectangle 4"/>
          <p:cNvSpPr>
            <a:spLocks noChangeArrowheads="1"/>
          </p:cNvSpPr>
          <p:nvPr/>
        </p:nvSpPr>
        <p:spPr bwMode="auto">
          <a:xfrm>
            <a:off x="561703" y="1412875"/>
            <a:ext cx="10829107" cy="3141502"/>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0" lvl="0" indent="0" algn="just" defTabSz="449263" eaLnBrk="0" fontAlgn="base" hangingPunct="0">
              <a:spcBef>
                <a:spcPct val="0"/>
              </a:spcBef>
              <a:spcAft>
                <a:spcPct val="0"/>
              </a:spcAft>
              <a:buClr>
                <a:srgbClr val="000000"/>
              </a:buClr>
              <a:buSzPct val="100000"/>
              <a:defRPr/>
            </a:pPr>
            <a:r>
              <a:rPr lang="el-GR" altLang="el-GR" sz="2200" b="1" dirty="0">
                <a:solidFill>
                  <a:srgbClr val="000000"/>
                </a:solidFill>
                <a:latin typeface="Calibri" pitchFamily="32" charset="0"/>
              </a:rPr>
              <a:t>Ο ΟΑΕΔ  προτίθεται να αγοράσει από 10 η/υ και 1 </a:t>
            </a:r>
            <a:r>
              <a:rPr lang="el-GR" altLang="el-GR" sz="2200" b="1" dirty="0" err="1">
                <a:solidFill>
                  <a:srgbClr val="000000"/>
                </a:solidFill>
                <a:latin typeface="Calibri" pitchFamily="32" charset="0"/>
              </a:rPr>
              <a:t>πολυμηχάνημα</a:t>
            </a:r>
            <a:r>
              <a:rPr lang="el-GR" altLang="el-GR" sz="2200" b="1" dirty="0">
                <a:solidFill>
                  <a:srgbClr val="000000"/>
                </a:solidFill>
                <a:latin typeface="Calibri" pitchFamily="32" charset="0"/>
              </a:rPr>
              <a:t> (φωτοτυπικό / εκτυπωτικό) μηχάνημα για 8 σχολές μαθητείας. Εκτιμώμενη αξία εκάστου υπολογιστή 400 € και εκάστου </a:t>
            </a:r>
            <a:r>
              <a:rPr lang="el-GR" altLang="el-GR" sz="2200" b="1" dirty="0" err="1">
                <a:solidFill>
                  <a:srgbClr val="000000"/>
                </a:solidFill>
                <a:latin typeface="Calibri" pitchFamily="32" charset="0"/>
              </a:rPr>
              <a:t>πολυμηχανήματος</a:t>
            </a:r>
            <a:r>
              <a:rPr lang="el-GR" altLang="el-GR" sz="2200" b="1" dirty="0">
                <a:solidFill>
                  <a:srgbClr val="000000"/>
                </a:solidFill>
                <a:latin typeface="Calibri" pitchFamily="32" charset="0"/>
              </a:rPr>
              <a:t> 1.000 €. </a:t>
            </a:r>
          </a:p>
          <a:p>
            <a:pPr marL="0" lvl="0" indent="0" algn="just" defTabSz="449263" eaLnBrk="0" fontAlgn="base" hangingPunct="0">
              <a:spcBef>
                <a:spcPct val="0"/>
              </a:spcBef>
              <a:spcAft>
                <a:spcPct val="0"/>
              </a:spcAft>
              <a:buClr>
                <a:srgbClr val="000000"/>
              </a:buClr>
              <a:buSzPct val="100000"/>
              <a:defRPr/>
            </a:pPr>
            <a:endParaRPr lang="el-GR" altLang="el-GR" sz="2200" b="1" dirty="0" smtClean="0">
              <a:solidFill>
                <a:srgbClr val="000000"/>
              </a:solidFill>
              <a:latin typeface="Calibri" pitchFamily="32" charset="0"/>
            </a:endParaRPr>
          </a:p>
          <a:p>
            <a:pPr marL="0" lvl="0" indent="0" algn="just" defTabSz="449263" eaLnBrk="0" fontAlgn="base" hangingPunct="0">
              <a:spcBef>
                <a:spcPct val="0"/>
              </a:spcBef>
              <a:spcAft>
                <a:spcPct val="0"/>
              </a:spcAft>
              <a:buClr>
                <a:srgbClr val="000000"/>
              </a:buClr>
              <a:buSzPct val="100000"/>
              <a:defRPr/>
            </a:pPr>
            <a:endParaRPr lang="el-GR" altLang="el-GR" sz="2200" b="1" dirty="0">
              <a:solidFill>
                <a:srgbClr val="000000"/>
              </a:solidFill>
              <a:latin typeface="Calibri" pitchFamily="32" charset="0"/>
            </a:endParaRPr>
          </a:p>
          <a:p>
            <a:pPr marL="0" lvl="0" indent="0" algn="just" defTabSz="449263" eaLnBrk="0" fontAlgn="base" hangingPunct="0">
              <a:spcBef>
                <a:spcPct val="0"/>
              </a:spcBef>
              <a:spcAft>
                <a:spcPct val="0"/>
              </a:spcAft>
              <a:buClr>
                <a:srgbClr val="000000"/>
              </a:buClr>
              <a:buSzPct val="100000"/>
              <a:defRPr/>
            </a:pPr>
            <a:r>
              <a:rPr lang="el-GR" altLang="el-GR" sz="2200" b="1" dirty="0" smtClean="0">
                <a:solidFill>
                  <a:srgbClr val="000000"/>
                </a:solidFill>
                <a:latin typeface="Calibri" pitchFamily="32" charset="0"/>
              </a:rPr>
              <a:t>Υπολογίστε </a:t>
            </a:r>
            <a:r>
              <a:rPr lang="el-GR" altLang="el-GR" sz="2200" b="1" dirty="0">
                <a:solidFill>
                  <a:srgbClr val="000000"/>
                </a:solidFill>
                <a:latin typeface="Calibri" pitchFamily="32" charset="0"/>
              </a:rPr>
              <a:t>την εκτιμώμενη αξία των προς προμήθεια προϊόντων.  </a:t>
            </a:r>
          </a:p>
          <a:p>
            <a:pPr marL="0" lvl="0" indent="0" algn="just" defTabSz="449263" eaLnBrk="0" fontAlgn="base" hangingPunct="0">
              <a:spcBef>
                <a:spcPct val="0"/>
              </a:spcBef>
              <a:spcAft>
                <a:spcPct val="0"/>
              </a:spcAft>
              <a:buClr>
                <a:srgbClr val="000000"/>
              </a:buClr>
              <a:buSzPct val="100000"/>
              <a:defRPr/>
            </a:pPr>
            <a:r>
              <a:rPr lang="el-GR" altLang="el-GR" sz="2200" b="1" dirty="0">
                <a:solidFill>
                  <a:srgbClr val="000000"/>
                </a:solidFill>
                <a:latin typeface="Calibri" pitchFamily="32" charset="0"/>
              </a:rPr>
              <a:t>Αιτιολογήστε αν και πώς θα υποδιαιρέσετε σε τμήματα τη σύμβαση, με ποια κριτήρια, και ποια διαδικασία ανάθεσης θα επιλέξετε. </a:t>
            </a:r>
          </a:p>
          <a:p>
            <a:pPr marL="252413" marR="0" lvl="0" indent="-249238" algn="just" defTabSz="449263" rtl="0" eaLnBrk="0" fontAlgn="base" latinLnBrk="0" hangingPunct="0">
              <a:lnSpc>
                <a:spcPct val="100000"/>
              </a:lnSpc>
              <a:spcBef>
                <a:spcPct val="0"/>
              </a:spcBef>
              <a:spcAft>
                <a:spcPct val="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71684" name="Text Box 5"/>
          <p:cNvSpPr txBox="1">
            <a:spLocks noChangeArrowheads="1"/>
          </p:cNvSpPr>
          <p:nvPr/>
        </p:nvSpPr>
        <p:spPr bwMode="auto">
          <a:xfrm>
            <a:off x="1544639" y="347663"/>
            <a:ext cx="8715375" cy="920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Μελέτη περίπτωσης </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71685"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7FEB6DCA-D313-4000-AB74-8410B72B7527}"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21</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339351173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53251" name="Rectangle 4"/>
          <p:cNvSpPr>
            <a:spLocks noChangeArrowheads="1"/>
          </p:cNvSpPr>
          <p:nvPr/>
        </p:nvSpPr>
        <p:spPr bwMode="auto">
          <a:xfrm>
            <a:off x="235131" y="1436913"/>
            <a:ext cx="10894423" cy="4172425"/>
          </a:xfrm>
          <a:prstGeom prst="rect">
            <a:avLst/>
          </a:prstGeom>
          <a:noFill/>
          <a:ln>
            <a:noFill/>
          </a:ln>
          <a:effectLst/>
        </p:spPr>
        <p:txBody>
          <a:bodyPr wrap="square" lIns="90000" tIns="46800" rIns="90000" bIns="46800">
            <a:spAutoFit/>
          </a:bodyPr>
          <a:lstStyle>
            <a:lvl1pPr marL="352425" indent="-352425">
              <a:lnSpc>
                <a:spcPct val="90000"/>
              </a:lnSpc>
              <a:spcBef>
                <a:spcPts val="750"/>
              </a:spcBef>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sz="1300">
                <a:solidFill>
                  <a:srgbClr val="000000"/>
                </a:solidFill>
                <a:latin typeface="Calibri" panose="020F0502020204030204" pitchFamily="34" charset="0"/>
                <a:ea typeface="Microsoft YaHei" panose="020B0503020204020204" pitchFamily="34" charset="-122"/>
              </a:defRPr>
            </a:lvl9pPr>
          </a:lstStyle>
          <a:p>
            <a:pPr marL="352425" marR="0" lvl="0" indent="-352425" algn="just" defTabSz="449263" rtl="0" eaLnBrk="0" fontAlgn="base" latinLnBrk="0" hangingPunct="0">
              <a:lnSpc>
                <a:spcPct val="110000"/>
              </a:lnSpc>
              <a:spcBef>
                <a:spcPct val="0"/>
              </a:spcBef>
              <a:spcAft>
                <a:spcPct val="0"/>
              </a:spcAft>
              <a:buClr>
                <a:srgbClr val="000000"/>
              </a:buClr>
              <a:buSzPct val="100000"/>
              <a:buFont typeface="Wingdings" panose="05000000000000000000" pitchFamily="2" charset="2"/>
              <a:buChar cha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kumimoji="0" lang="el-GR" altLang="el-GR" sz="2200" b="1" i="0" u="sng" strike="noStrike" kern="1200" cap="none" spc="0" normalizeH="0" baseline="0" noProof="0" dirty="0">
                <a:ln>
                  <a:noFill/>
                </a:ln>
                <a:solidFill>
                  <a:srgbClr val="262626"/>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Πριν την έναρξη</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της διαδικασίας σύναψης δημόσιας σύμβασης </a:t>
            </a:r>
            <a:r>
              <a:rPr kumimoji="0" lang="el-GR" altLang="el-GR" sz="2200" b="1" i="0" u="sng" strike="noStrike" kern="1200" cap="none" spc="0" normalizeH="0" baseline="0" noProof="0" dirty="0" smtClean="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δυνατότητα</a:t>
            </a:r>
            <a:r>
              <a:rPr kumimoji="0" lang="el-GR" altLang="el-GR" sz="2200" b="0" i="0" u="none" strike="noStrike" kern="1200" cap="none" spc="0" normalizeH="0" baseline="0" noProof="0" dirty="0" smtClean="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0" i="0" u="none" strike="noStrike" kern="1200" cap="none" spc="0" normalizeH="0" baseline="0" noProof="0" dirty="0" err="1">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α.α.</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0" i="0" u="none" strike="noStrike" kern="1200" cap="none" spc="0" normalizeH="0" baseline="0" noProof="0" dirty="0" smtClean="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να </a:t>
            </a:r>
            <a:r>
              <a:rPr kumimoji="0" lang="el-GR" altLang="el-GR" sz="2200" b="0" i="0" u="none" strike="noStrike" kern="1200" cap="none" spc="0" normalizeH="0" baseline="0" noProof="0" dirty="0" smtClean="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διεξάγει </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διαβουλεύσεις με την αγορά. </a:t>
            </a:r>
          </a:p>
          <a:p>
            <a:pPr marL="352425" marR="0" lvl="0" indent="-352425" algn="just" defTabSz="449263" rtl="0" eaLnBrk="0" fontAlgn="base" latinLnBrk="0" hangingPunct="0">
              <a:lnSpc>
                <a:spcPct val="110000"/>
              </a:lnSpc>
              <a:spcBef>
                <a:spcPct val="0"/>
              </a:spcBef>
              <a:spcAft>
                <a:spcPct val="0"/>
              </a:spcAft>
              <a:buClr>
                <a:srgbClr val="000000"/>
              </a:buClr>
              <a:buSzPct val="100000"/>
              <a:buFont typeface="Wingdings" panose="05000000000000000000" pitchFamily="2" charset="2"/>
              <a:buChar cha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ΣΚΟΠΟΣ</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Αξιολόγηση δυναμικότητας αγοράς</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καθορισμός αναγκών</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προσδιορισμός τεχνικών προδιαγραφών</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διαμόρφωση όρων για την ανάθεση της σύμβασης</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ενημέρωση </a:t>
            </a:r>
            <a:r>
              <a:rPr kumimoji="0" lang="el-GR" altLang="el-GR" sz="2200" b="1" i="0" u="none" strike="noStrike" kern="1200" cap="none" spc="0" normalizeH="0" baseline="0" noProof="0" dirty="0" err="1">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ο.φ</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για τις απαιτήσεις των συμβάσεων</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p>
          <a:p>
            <a:pPr marL="352425" marR="0" lvl="0" indent="-352425" algn="just" defTabSz="449263" rtl="0" eaLnBrk="0" fontAlgn="base" latinLnBrk="0" hangingPunct="0">
              <a:lnSpc>
                <a:spcPct val="110000"/>
              </a:lnSpc>
              <a:spcBef>
                <a:spcPct val="0"/>
              </a:spcBef>
              <a:spcAft>
                <a:spcPct val="0"/>
              </a:spcAft>
              <a:buClr>
                <a:srgbClr val="000000"/>
              </a:buClr>
              <a:buSzPct val="100000"/>
              <a:buFont typeface="Wingdings" panose="05000000000000000000" pitchFamily="2" charset="2"/>
              <a:buChar cha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kumimoji="0" lang="el-GR" altLang="el-GR" sz="2200" b="0" i="0" u="none" strike="noStrike" kern="1200" cap="none" spc="0" normalizeH="0" baseline="0" noProof="0" dirty="0" smtClean="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Διαβουλεύσεις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βάσει ειδικής πρόσκλησης </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για </a:t>
            </a:r>
            <a:r>
              <a:rPr kumimoji="0" lang="el-GR" altLang="el-GR" sz="2200" b="0" i="0" u="sng"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ανοικτή</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0" i="0" u="sng"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μη δεσμευτική </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συμμετοχή των ενδιαφερόμενων οικονομικών φορέων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ανάρτηση ΕΣΗΔΗΣ και ιστοσελίδα </a:t>
            </a:r>
            <a:r>
              <a:rPr kumimoji="0" lang="el-GR" altLang="el-GR" sz="2200" b="1" i="0" u="none" strike="noStrike" kern="1200" cap="none" spc="0" normalizeH="0" baseline="0" noProof="0" dirty="0" err="1">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α.α.</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352425" marR="0" lvl="0" indent="-352425" algn="just" defTabSz="449263" rtl="0" eaLnBrk="0" fontAlgn="base" latinLnBrk="0" hangingPunct="0">
              <a:lnSpc>
                <a:spcPct val="110000"/>
              </a:lnSpc>
              <a:spcBef>
                <a:spcPct val="0"/>
              </a:spcBef>
              <a:spcAft>
                <a:spcPct val="0"/>
              </a:spcAft>
              <a:buClr>
                <a:srgbClr val="000000"/>
              </a:buClr>
              <a:buSzPct val="100000"/>
              <a:buFont typeface="Wingdings" panose="05000000000000000000" pitchFamily="2" charset="2"/>
              <a:buChar cha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Διάρκεια διαβούλευσης από 15 έως 60 ΗΗ </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από την ανάρτηση της πρόσκλησης – παράταση για συμβάσεις μείζονος σημασίας ή σύνθετου αντικειμένου. </a:t>
            </a:r>
          </a:p>
          <a:p>
            <a:pPr marL="352425" marR="0" lvl="0" indent="-352425" algn="just" defTabSz="449263" rtl="0" eaLnBrk="0" fontAlgn="base" latinLnBrk="0" hangingPunct="0">
              <a:lnSpc>
                <a:spcPct val="110000"/>
              </a:lnSpc>
              <a:spcBef>
                <a:spcPct val="0"/>
              </a:spcBef>
              <a:spcAft>
                <a:spcPct val="0"/>
              </a:spcAft>
              <a:buClr>
                <a:srgbClr val="000000"/>
              </a:buClr>
              <a:buSzPct val="100000"/>
              <a:buFont typeface="Wingdings" panose="05000000000000000000" pitchFamily="2" charset="2"/>
              <a:buChar cha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Η </a:t>
            </a:r>
            <a:r>
              <a:rPr kumimoji="0" lang="el-GR" altLang="el-GR" sz="2200" b="0" i="0" u="none" strike="noStrike" kern="1200" cap="none" spc="0" normalizeH="0" baseline="0" noProof="0" dirty="0" err="1">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α.α.</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συγκεντρώνει</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αναρτά</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στην ιστοσελίδα της και </a:t>
            </a:r>
            <a:r>
              <a:rPr kumimoji="0" lang="el-GR" altLang="el-GR" sz="2200" b="1"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επεξεργάζεται</a:t>
            </a:r>
            <a:r>
              <a:rPr kumimoji="0" lang="el-GR" altLang="el-GR" sz="2200" b="0" i="0" u="none" strike="noStrike" kern="1200" cap="none" spc="0" normalizeH="0" baseline="0" noProof="0" dirty="0">
                <a:ln>
                  <a:noFill/>
                </a:ln>
                <a:solidFill>
                  <a:srgbClr val="262626"/>
                </a:solidFill>
                <a:effectLst/>
                <a:uLnTx/>
                <a:uFillTx/>
                <a:latin typeface="Calibri" panose="020F0502020204030204" pitchFamily="34" charset="0"/>
                <a:ea typeface="Microsoft YaHei" panose="020B0503020204020204" pitchFamily="34" charset="-122"/>
                <a:cs typeface="Arial" panose="020B0604020202020204" pitchFamily="34" charset="0"/>
              </a:rPr>
              <a:t> τις παρατηρήσεις που υποβλήθηκαν</a:t>
            </a:r>
          </a:p>
        </p:txBody>
      </p:sp>
      <p:sp>
        <p:nvSpPr>
          <p:cNvPr id="53252" name="Text Box 5"/>
          <p:cNvSpPr txBox="1">
            <a:spLocks noChangeArrowheads="1"/>
          </p:cNvSpPr>
          <p:nvPr/>
        </p:nvSpPr>
        <p:spPr bwMode="auto">
          <a:xfrm>
            <a:off x="1698171" y="360726"/>
            <a:ext cx="8640219" cy="7626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Προκαταρκτικές διαβουλεύσεις της αγοράς</a:t>
            </a:r>
          </a:p>
        </p:txBody>
      </p:sp>
      <p:sp>
        <p:nvSpPr>
          <p:cNvPr id="53253"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2A906E2-1D36-4E69-BDE6-B1F75BB3EAB0}"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22</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55755568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4148" name="Rectangle 4"/>
          <p:cNvSpPr>
            <a:spLocks noChangeArrowheads="1"/>
          </p:cNvSpPr>
          <p:nvPr/>
        </p:nvSpPr>
        <p:spPr bwMode="auto">
          <a:xfrm>
            <a:off x="431074" y="1358537"/>
            <a:ext cx="11336205" cy="5419049"/>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Οι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όροι των εγγράφων της σύμβασης πρέπει να είναι σαφείς και πλήρεις ώστε να επιτρέπουν την υποβολή άρτιων και συγκρίσιμων μεταξύ τους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προσφορών.</a:t>
            </a:r>
            <a:endPar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49238" marR="0" lvl="0" indent="-249238" algn="just" defTabSz="449263" rtl="0" eaLnBrk="0" fontAlgn="base" latinLnBrk="0" hangingPunct="0">
              <a:lnSpc>
                <a:spcPct val="100000"/>
              </a:lnSpc>
              <a:spcBef>
                <a:spcPct val="0"/>
              </a:spcBef>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Ενδεικτικό περιεχόμενο εγγράφων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της σύμβασης</a:t>
            </a:r>
            <a:r>
              <a:rPr kumimoji="0" lang="el-GR" altLang="el-GR" sz="24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–&gt;  </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παρ. 2 άρθρου </a:t>
            </a:r>
            <a:r>
              <a:rPr kumimoji="0" lang="el-GR" altLang="el-GR" sz="24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53,</a:t>
            </a:r>
            <a:r>
              <a:rPr kumimoji="0" lang="el-GR" altLang="el-GR" sz="2400" b="0" i="0" u="none" strike="noStrike" kern="1200" cap="none" spc="0" normalizeH="0" noProof="0" dirty="0" smtClean="0">
                <a:ln>
                  <a:noFill/>
                </a:ln>
                <a:solidFill>
                  <a:srgbClr val="000000"/>
                </a:solidFill>
                <a:effectLst/>
                <a:uLnTx/>
                <a:uFillTx/>
                <a:latin typeface="Calibri" pitchFamily="32" charset="0"/>
                <a:ea typeface="Microsoft YaHei" pitchFamily="32" charset="-122"/>
                <a:cs typeface="+mn-cs"/>
              </a:rPr>
              <a:t> ενδεικτικά:</a:t>
            </a:r>
          </a:p>
          <a:p>
            <a:pPr marL="550862" lvl="1" indent="-342900" algn="just" defTabSz="449263" eaLnBrk="0" fontAlgn="base" hangingPunct="0">
              <a:spcBef>
                <a:spcPct val="0"/>
              </a:spcBef>
              <a:buClr>
                <a:srgbClr val="000000"/>
              </a:buClr>
              <a:buSzPct val="100000"/>
              <a:buFont typeface="Wingdings" panose="05000000000000000000" pitchFamily="2" charset="2"/>
              <a:buChar char="ü"/>
              <a:defRPr/>
            </a:pPr>
            <a:r>
              <a:rPr lang="el-GR" altLang="el-GR" sz="2400" b="1" baseline="0" dirty="0" smtClean="0">
                <a:solidFill>
                  <a:srgbClr val="000000"/>
                </a:solidFill>
                <a:latin typeface="Calibri" pitchFamily="32" charset="0"/>
              </a:rPr>
              <a:t>Επωνυμία, ΑΦΜ, κωδικός </a:t>
            </a:r>
            <a:r>
              <a:rPr lang="el-GR" altLang="el-GR" sz="2400" b="1" baseline="0" dirty="0" err="1" smtClean="0">
                <a:solidFill>
                  <a:srgbClr val="000000"/>
                </a:solidFill>
                <a:latin typeface="Calibri" pitchFamily="32" charset="0"/>
              </a:rPr>
              <a:t>α.α.</a:t>
            </a:r>
            <a:r>
              <a:rPr lang="el-GR" altLang="el-GR" sz="2400" b="1" dirty="0">
                <a:solidFill>
                  <a:srgbClr val="000000"/>
                </a:solidFill>
                <a:latin typeface="Calibri" pitchFamily="32" charset="0"/>
              </a:rPr>
              <a:t>  </a:t>
            </a:r>
            <a:r>
              <a:rPr lang="el-GR" altLang="el-GR" sz="2400" b="1" dirty="0" smtClean="0">
                <a:solidFill>
                  <a:srgbClr val="000000"/>
                </a:solidFill>
                <a:latin typeface="Calibri" pitchFamily="32" charset="0"/>
              </a:rPr>
              <a:t>που </a:t>
            </a:r>
            <a:r>
              <a:rPr lang="el-GR" altLang="el-GR" sz="2400" b="1" dirty="0">
                <a:solidFill>
                  <a:srgbClr val="000000"/>
                </a:solidFill>
                <a:latin typeface="Calibri" pitchFamily="32" charset="0"/>
              </a:rPr>
              <a:t>αφορά στην ηλεκτρονική τιμολόγηση</a:t>
            </a:r>
            <a:endParaRPr lang="el-GR" altLang="el-GR" sz="2400" b="1" baseline="0" dirty="0" smtClean="0">
              <a:solidFill>
                <a:srgbClr val="000000"/>
              </a:solidFill>
              <a:latin typeface="Calibri" pitchFamily="32" charset="0"/>
            </a:endParaRPr>
          </a:p>
          <a:p>
            <a:pPr marL="592138" indent="-342900" algn="just" defTabSz="449263" eaLnBrk="0" fontAlgn="base" hangingPunct="0">
              <a:spcBef>
                <a:spcPct val="0"/>
              </a:spcBef>
              <a:buClr>
                <a:srgbClr val="000000"/>
              </a:buClr>
              <a:buSzPct val="100000"/>
              <a:buFont typeface="Wingdings" panose="05000000000000000000" pitchFamily="2" charset="2"/>
              <a:buChar char="ü"/>
              <a:defRPr/>
            </a:pPr>
            <a:r>
              <a:rPr kumimoji="0" lang="el-GR" altLang="el-GR" sz="2400" b="1" i="0" u="none" strike="noStrike" kern="1200" cap="none" spc="0" normalizeH="0" noProof="0" dirty="0" smtClean="0">
                <a:ln>
                  <a:noFill/>
                </a:ln>
                <a:solidFill>
                  <a:srgbClr val="000000"/>
                </a:solidFill>
                <a:effectLst/>
                <a:uLnTx/>
                <a:uFillTx/>
                <a:latin typeface="Calibri" pitchFamily="32" charset="0"/>
              </a:rPr>
              <a:t>Προθεσμίας </a:t>
            </a:r>
            <a:r>
              <a:rPr lang="el-GR" altLang="el-GR" sz="2400" b="1" dirty="0">
                <a:solidFill>
                  <a:srgbClr val="000000"/>
                </a:solidFill>
                <a:latin typeface="Calibri" pitchFamily="32" charset="0"/>
              </a:rPr>
              <a:t>παραλαβής προσφορών, </a:t>
            </a:r>
            <a:r>
              <a:rPr lang="el-GR" altLang="el-GR" sz="2400" b="1" dirty="0" smtClean="0">
                <a:solidFill>
                  <a:srgbClr val="000000"/>
                </a:solidFill>
                <a:latin typeface="Calibri" pitchFamily="32" charset="0"/>
              </a:rPr>
              <a:t>περιγραφή </a:t>
            </a:r>
            <a:r>
              <a:rPr lang="el-GR" altLang="el-GR" sz="2400" b="1" dirty="0">
                <a:solidFill>
                  <a:srgbClr val="000000"/>
                </a:solidFill>
                <a:latin typeface="Calibri" pitchFamily="32" charset="0"/>
              </a:rPr>
              <a:t>του φυσικού αντικειμένου </a:t>
            </a:r>
            <a:r>
              <a:rPr lang="el-GR" altLang="el-GR" sz="2400" dirty="0">
                <a:solidFill>
                  <a:srgbClr val="000000"/>
                </a:solidFill>
                <a:latin typeface="Calibri" pitchFamily="32" charset="0"/>
              </a:rPr>
              <a:t>της σύμβασης, οποιαδήποτε </a:t>
            </a:r>
            <a:r>
              <a:rPr lang="el-GR" altLang="el-GR" sz="2400" b="1" dirty="0">
                <a:solidFill>
                  <a:srgbClr val="000000"/>
                </a:solidFill>
                <a:latin typeface="Calibri" pitchFamily="32" charset="0"/>
              </a:rPr>
              <a:t>δικαιώματα προαίρεσης</a:t>
            </a:r>
            <a:r>
              <a:rPr lang="el-GR" altLang="el-GR" sz="2400" dirty="0">
                <a:solidFill>
                  <a:srgbClr val="000000"/>
                </a:solidFill>
                <a:latin typeface="Calibri" pitchFamily="32" charset="0"/>
              </a:rPr>
              <a:t>, καθώς και τον </a:t>
            </a:r>
            <a:r>
              <a:rPr lang="el-GR" altLang="el-GR" sz="2400" b="1" dirty="0">
                <a:solidFill>
                  <a:srgbClr val="000000"/>
                </a:solidFill>
                <a:latin typeface="Calibri" pitchFamily="32" charset="0"/>
              </a:rPr>
              <a:t>χρόνο άσκησής </a:t>
            </a:r>
            <a:r>
              <a:rPr lang="el-GR" altLang="el-GR" sz="2400" dirty="0" smtClean="0">
                <a:solidFill>
                  <a:srgbClr val="000000"/>
                </a:solidFill>
                <a:latin typeface="Calibri" pitchFamily="32" charset="0"/>
              </a:rPr>
              <a:t>τους</a:t>
            </a:r>
          </a:p>
          <a:p>
            <a:pPr marL="592138" indent="-342900" algn="just" defTabSz="449263" eaLnBrk="0" fontAlgn="base" hangingPunct="0">
              <a:spcBef>
                <a:spcPct val="0"/>
              </a:spcBef>
              <a:buClr>
                <a:srgbClr val="000000"/>
              </a:buClr>
              <a:buSzPct val="100000"/>
              <a:buFont typeface="Wingdings" panose="05000000000000000000" pitchFamily="2" charset="2"/>
              <a:buChar char="ü"/>
              <a:defRPr/>
            </a:pPr>
            <a:r>
              <a:rPr lang="el-GR" altLang="el-GR" sz="2400" b="1" dirty="0" smtClean="0">
                <a:solidFill>
                  <a:srgbClr val="000000"/>
                </a:solidFill>
                <a:latin typeface="Calibri" pitchFamily="32" charset="0"/>
              </a:rPr>
              <a:t>είδος </a:t>
            </a:r>
            <a:r>
              <a:rPr lang="el-GR" altLang="el-GR" sz="2400" b="1" dirty="0">
                <a:solidFill>
                  <a:srgbClr val="000000"/>
                </a:solidFill>
                <a:latin typeface="Calibri" pitchFamily="32" charset="0"/>
              </a:rPr>
              <a:t>της διαδικασίας ανάθεσης </a:t>
            </a:r>
            <a:r>
              <a:rPr lang="el-GR" altLang="el-GR" sz="2400" dirty="0" smtClean="0">
                <a:solidFill>
                  <a:srgbClr val="000000"/>
                </a:solidFill>
                <a:latin typeface="Calibri" pitchFamily="32" charset="0"/>
              </a:rPr>
              <a:t>σύμβασης, </a:t>
            </a:r>
            <a:r>
              <a:rPr lang="el-GR" altLang="el-GR" sz="2400" b="1" dirty="0" smtClean="0">
                <a:solidFill>
                  <a:srgbClr val="000000"/>
                </a:solidFill>
                <a:latin typeface="Calibri" pitchFamily="32" charset="0"/>
              </a:rPr>
              <a:t>πηγή </a:t>
            </a:r>
            <a:r>
              <a:rPr lang="el-GR" altLang="el-GR" sz="2400" b="1" dirty="0">
                <a:solidFill>
                  <a:srgbClr val="000000"/>
                </a:solidFill>
                <a:latin typeface="Calibri" pitchFamily="32" charset="0"/>
              </a:rPr>
              <a:t>χρηματοδότησης </a:t>
            </a:r>
            <a:r>
              <a:rPr lang="el-GR" altLang="el-GR" sz="2400" dirty="0">
                <a:solidFill>
                  <a:srgbClr val="000000"/>
                </a:solidFill>
                <a:latin typeface="Calibri" pitchFamily="32" charset="0"/>
              </a:rPr>
              <a:t>και τον </a:t>
            </a:r>
            <a:r>
              <a:rPr lang="el-GR" altLang="el-GR" sz="2400" b="1" dirty="0">
                <a:solidFill>
                  <a:srgbClr val="000000"/>
                </a:solidFill>
                <a:latin typeface="Calibri" pitchFamily="32" charset="0"/>
              </a:rPr>
              <a:t>τρόπο </a:t>
            </a:r>
            <a:r>
              <a:rPr lang="el-GR" altLang="el-GR" sz="2400" b="1" dirty="0" smtClean="0">
                <a:solidFill>
                  <a:srgbClr val="000000"/>
                </a:solidFill>
                <a:latin typeface="Calibri" pitchFamily="32" charset="0"/>
              </a:rPr>
              <a:t>πληρωμής</a:t>
            </a:r>
          </a:p>
          <a:p>
            <a:pPr marL="592138" indent="-342900" algn="just" defTabSz="449263" eaLnBrk="0" fontAlgn="base" hangingPunct="0">
              <a:spcBef>
                <a:spcPct val="0"/>
              </a:spcBef>
              <a:buClr>
                <a:srgbClr val="000000"/>
              </a:buClr>
              <a:buSzPct val="100000"/>
              <a:buFont typeface="Wingdings" panose="05000000000000000000" pitchFamily="2" charset="2"/>
              <a:buChar char="ü"/>
              <a:defRPr/>
            </a:pPr>
            <a:r>
              <a:rPr lang="el-GR" altLang="el-GR" sz="2400" b="1" dirty="0">
                <a:solidFill>
                  <a:srgbClr val="000000"/>
                </a:solidFill>
                <a:latin typeface="Calibri" pitchFamily="32" charset="0"/>
              </a:rPr>
              <a:t>προϋποθέσεις αναπροσαρμογής του </a:t>
            </a:r>
            <a:r>
              <a:rPr lang="el-GR" altLang="el-GR" sz="2400" b="1" dirty="0" smtClean="0">
                <a:solidFill>
                  <a:srgbClr val="000000"/>
                </a:solidFill>
                <a:latin typeface="Calibri" pitchFamily="32" charset="0"/>
              </a:rPr>
              <a:t>τιμήματος</a:t>
            </a:r>
            <a:r>
              <a:rPr lang="el-GR" altLang="el-GR" sz="2400" dirty="0" smtClean="0">
                <a:solidFill>
                  <a:srgbClr val="000000"/>
                </a:solidFill>
                <a:latin typeface="Calibri" pitchFamily="32" charset="0"/>
              </a:rPr>
              <a:t>, </a:t>
            </a:r>
            <a:r>
              <a:rPr lang="el-GR" altLang="el-GR" sz="2400" b="1" dirty="0" smtClean="0">
                <a:solidFill>
                  <a:srgbClr val="000000"/>
                </a:solidFill>
                <a:latin typeface="Calibri" pitchFamily="32" charset="0"/>
              </a:rPr>
              <a:t>κριτήρια ποιοτικής επιλογής, ανάθεσης</a:t>
            </a:r>
            <a:endParaRPr kumimoji="0" lang="el-GR" altLang="el-GR" sz="2400" b="1" i="0" u="none" strike="noStrike" kern="1200" cap="none" spc="0" normalizeH="0" baseline="0" noProof="0" dirty="0">
              <a:ln>
                <a:noFill/>
              </a:ln>
              <a:solidFill>
                <a:srgbClr val="000000"/>
              </a:solidFill>
              <a:effectLst/>
              <a:uLnTx/>
              <a:uFillTx/>
              <a:latin typeface="Calibri" pitchFamily="32" charset="0"/>
            </a:endParaRPr>
          </a:p>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4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Συντάσσονται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υποχρεωτικά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στην ελληνική </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και προαιρετικά σε άλλες γλώσσες. </a:t>
            </a:r>
          </a:p>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Πρότυπα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ή υποδείγματα εγγράφων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σύμβασης εκδίδονται από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ΕΑΔΗΣΥ. </a:t>
            </a:r>
            <a:endPar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52413" marR="0" lvl="0" indent="-249238" algn="just" defTabSz="449263" rtl="0" eaLnBrk="0" fontAlgn="base" latinLnBrk="0" hangingPunct="0">
              <a:lnSpc>
                <a:spcPct val="100000"/>
              </a:lnSpc>
              <a:spcBef>
                <a:spcPct val="0"/>
              </a:spcBef>
              <a:spcAft>
                <a:spcPts val="60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19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55300" name="Text Box 5"/>
          <p:cNvSpPr txBox="1">
            <a:spLocks noChangeArrowheads="1"/>
          </p:cNvSpPr>
          <p:nvPr/>
        </p:nvSpPr>
        <p:spPr bwMode="auto">
          <a:xfrm>
            <a:off x="1524001" y="333376"/>
            <a:ext cx="8715375"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Έγγραφα </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της Σύμβασης   </a:t>
            </a:r>
          </a:p>
        </p:txBody>
      </p:sp>
      <p:sp>
        <p:nvSpPr>
          <p:cNvPr id="55301"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415B70B-56E4-466C-97BE-8190F7F6DE53}"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23</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407699388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4148" name="Rectangle 4"/>
          <p:cNvSpPr>
            <a:spLocks noChangeArrowheads="1"/>
          </p:cNvSpPr>
          <p:nvPr/>
        </p:nvSpPr>
        <p:spPr bwMode="auto">
          <a:xfrm>
            <a:off x="339634" y="1802674"/>
            <a:ext cx="11416937" cy="4834273"/>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Υπόδειγμα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Διακήρυξης για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Συμβάσεις Προμηθειών / Υπηρεσιών  με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Ανοικτή Διαδικασία μέσω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ΕΣΗΔΗΣ (άνω / κάτω των ορίων)</a:t>
            </a:r>
            <a:endPar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Υπόδειγμα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Διακήρυξης για τη Σύναψη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Συμφωνίας-Πλαίσιο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Προμήθειας Αγαθών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με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Ανοικτή Διαδικασία μέσω ΕΣΗΔΗΣ (άνω / κάτω των ορίων)</a:t>
            </a:r>
          </a:p>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Υπόδειγμα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διακήρυξης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για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την ανάθεση συμβάσεων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παροχής υπηρεσιών μεταφοράς μαθητών </a:t>
            </a:r>
            <a:r>
              <a:rPr kumimoji="0" lang="el-GR" altLang="el-GR" sz="24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άνω </a:t>
            </a:r>
            <a:r>
              <a:rPr kumimoji="0" lang="el-GR" altLang="el-GR" sz="24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των </a:t>
            </a:r>
            <a:r>
              <a:rPr kumimoji="0" lang="el-GR" altLang="el-GR" sz="24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ορίων</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 από Περιφέρειες μέσω ΔΥΝΑΜΙΚΟΥ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ΣΥΣΤΗΜΑΤΟΣ ΑΓΟΡΩΝ (ΔΣΑ</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 με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τη χρήση του </a:t>
            </a:r>
            <a:r>
              <a:rPr kumimoji="0" lang="el-GR" altLang="el-GR" sz="24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ΕΣΗΔΗΣ</a:t>
            </a:r>
          </a:p>
          <a:p>
            <a:pPr lvl="0" algn="just" defTabSz="449263" eaLnBrk="0" fontAlgn="base" hangingPunct="0">
              <a:spcBef>
                <a:spcPct val="0"/>
              </a:spcBef>
              <a:spcAft>
                <a:spcPts val="600"/>
              </a:spcAft>
              <a:buClr>
                <a:srgbClr val="000000"/>
              </a:buClr>
              <a:buSzPct val="100000"/>
              <a:buFont typeface="Arial" charset="0"/>
              <a:buChar char="•"/>
              <a:defRPr/>
            </a:pPr>
            <a:r>
              <a:rPr lang="el-GR" altLang="el-GR" sz="2400" b="1" dirty="0" smtClean="0">
                <a:solidFill>
                  <a:srgbClr val="000000"/>
                </a:solidFill>
                <a:latin typeface="Calibri" pitchFamily="32" charset="0"/>
              </a:rPr>
              <a:t>Πρότυπες διακηρύξεις έργων με ανοιχτή διαδικασία με κριτήριο ανάθεσης τη χαμηλότερη τιμή </a:t>
            </a:r>
            <a:r>
              <a:rPr lang="el-GR" altLang="el-GR" sz="2400" b="1" dirty="0">
                <a:solidFill>
                  <a:srgbClr val="000000"/>
                </a:solidFill>
                <a:latin typeface="Calibri" pitchFamily="32" charset="0"/>
              </a:rPr>
              <a:t>(άνω </a:t>
            </a:r>
            <a:r>
              <a:rPr lang="el-GR" altLang="el-GR" sz="2400" b="1" dirty="0" smtClean="0">
                <a:solidFill>
                  <a:srgbClr val="000000"/>
                </a:solidFill>
                <a:latin typeface="Calibri" pitchFamily="32" charset="0"/>
              </a:rPr>
              <a:t>και </a:t>
            </a:r>
            <a:r>
              <a:rPr lang="el-GR" altLang="el-GR" sz="2400" b="1" dirty="0">
                <a:solidFill>
                  <a:srgbClr val="000000"/>
                </a:solidFill>
                <a:latin typeface="Calibri" pitchFamily="32" charset="0"/>
              </a:rPr>
              <a:t>κάτω των ορίων</a:t>
            </a:r>
            <a:r>
              <a:rPr lang="el-GR" altLang="el-GR" sz="2400" b="1" dirty="0" smtClean="0">
                <a:solidFill>
                  <a:srgbClr val="000000"/>
                </a:solidFill>
                <a:latin typeface="Calibri" pitchFamily="32" charset="0"/>
              </a:rPr>
              <a:t>) μέσω ΕΣΗΔΗΣ</a:t>
            </a:r>
            <a:endParaRPr lang="el-GR" altLang="el-GR" sz="2400" b="1" dirty="0">
              <a:solidFill>
                <a:srgbClr val="000000"/>
              </a:solidFill>
              <a:latin typeface="Calibri" pitchFamily="32" charset="0"/>
            </a:endParaRPr>
          </a:p>
          <a:p>
            <a:pPr lvl="0" algn="just" defTabSz="449263" eaLnBrk="0" fontAlgn="base" hangingPunct="0">
              <a:spcBef>
                <a:spcPct val="0"/>
              </a:spcBef>
              <a:spcAft>
                <a:spcPts val="600"/>
              </a:spcAft>
              <a:buClr>
                <a:srgbClr val="000000"/>
              </a:buClr>
              <a:buSzPct val="100000"/>
              <a:buFont typeface="Arial" charset="0"/>
              <a:buChar char="•"/>
              <a:defRPr/>
            </a:pPr>
            <a:r>
              <a:rPr lang="el-GR" altLang="el-GR" sz="2400" b="1" dirty="0">
                <a:solidFill>
                  <a:srgbClr val="000000"/>
                </a:solidFill>
                <a:latin typeface="Calibri" pitchFamily="32" charset="0"/>
              </a:rPr>
              <a:t>Πρότυπες διακηρύξεις </a:t>
            </a:r>
            <a:r>
              <a:rPr lang="el-GR" altLang="el-GR" sz="2400" b="1" dirty="0" smtClean="0">
                <a:solidFill>
                  <a:srgbClr val="000000"/>
                </a:solidFill>
                <a:latin typeface="Calibri" pitchFamily="32" charset="0"/>
              </a:rPr>
              <a:t>μελετών </a:t>
            </a:r>
            <a:r>
              <a:rPr lang="el-GR" altLang="el-GR" sz="2400" b="1" dirty="0">
                <a:solidFill>
                  <a:srgbClr val="000000"/>
                </a:solidFill>
                <a:latin typeface="Calibri" pitchFamily="32" charset="0"/>
              </a:rPr>
              <a:t>με ανοιχτή </a:t>
            </a:r>
            <a:r>
              <a:rPr lang="el-GR" altLang="el-GR" sz="2400" b="1" dirty="0" smtClean="0">
                <a:solidFill>
                  <a:srgbClr val="000000"/>
                </a:solidFill>
                <a:latin typeface="Calibri" pitchFamily="32" charset="0"/>
              </a:rPr>
              <a:t>διαδικασία </a:t>
            </a:r>
            <a:r>
              <a:rPr lang="el-GR" altLang="el-GR" sz="2400" b="1" dirty="0">
                <a:solidFill>
                  <a:srgbClr val="000000"/>
                </a:solidFill>
                <a:latin typeface="Calibri" pitchFamily="32" charset="0"/>
              </a:rPr>
              <a:t>με κριτήριο ανάθεσης </a:t>
            </a:r>
            <a:r>
              <a:rPr lang="el-GR" altLang="el-GR" sz="2400" b="1" dirty="0" smtClean="0">
                <a:solidFill>
                  <a:srgbClr val="000000"/>
                </a:solidFill>
                <a:latin typeface="Calibri" pitchFamily="32" charset="0"/>
              </a:rPr>
              <a:t>βέλτιστη σχέση ποιότητας - τιμής / χαμηλότερη </a:t>
            </a:r>
            <a:r>
              <a:rPr lang="el-GR" altLang="el-GR" sz="2400" b="1" dirty="0">
                <a:solidFill>
                  <a:srgbClr val="000000"/>
                </a:solidFill>
                <a:latin typeface="Calibri" pitchFamily="32" charset="0"/>
              </a:rPr>
              <a:t>τιμή (άνω </a:t>
            </a:r>
            <a:r>
              <a:rPr lang="el-GR" altLang="el-GR" sz="2400" b="1" dirty="0" smtClean="0">
                <a:solidFill>
                  <a:srgbClr val="000000"/>
                </a:solidFill>
                <a:latin typeface="Calibri" pitchFamily="32" charset="0"/>
              </a:rPr>
              <a:t>και </a:t>
            </a:r>
            <a:r>
              <a:rPr lang="el-GR" altLang="el-GR" sz="2400" b="1" dirty="0">
                <a:solidFill>
                  <a:srgbClr val="000000"/>
                </a:solidFill>
                <a:latin typeface="Calibri" pitchFamily="32" charset="0"/>
              </a:rPr>
              <a:t>κάτω των ορίων) μέσω ΕΣΗΔΗΣ</a:t>
            </a:r>
          </a:p>
          <a:p>
            <a:pPr marL="252413" marR="0" lvl="0" indent="-249238" algn="just" defTabSz="449263" rtl="0" eaLnBrk="0" fontAlgn="base" latinLnBrk="0" hangingPunct="0">
              <a:lnSpc>
                <a:spcPct val="100000"/>
              </a:lnSpc>
              <a:spcBef>
                <a:spcPct val="0"/>
              </a:spcBef>
              <a:spcAft>
                <a:spcPts val="60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19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55300" name="Text Box 5"/>
          <p:cNvSpPr txBox="1">
            <a:spLocks noChangeArrowheads="1"/>
          </p:cNvSpPr>
          <p:nvPr/>
        </p:nvSpPr>
        <p:spPr bwMode="auto">
          <a:xfrm>
            <a:off x="783771" y="333376"/>
            <a:ext cx="9455606" cy="10251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30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0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Υποδείγματα ΕΑΔΗΣΥ στην ιστοσελίδα της </a:t>
            </a:r>
          </a:p>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0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n-US" altLang="el-GR" sz="30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https://www.eaadhsy.gr/index.php/m-foreis/m-protypa</a:t>
            </a:r>
            <a:r>
              <a:rPr kumimoji="0" lang="el-GR" altLang="el-GR" sz="30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endParaRPr kumimoji="0" lang="el-GR" altLang="el-GR" sz="30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55301"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415B70B-56E4-466C-97BE-8190F7F6DE53}"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24</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4566222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4148" name="Rectangle 4"/>
          <p:cNvSpPr>
            <a:spLocks noChangeArrowheads="1"/>
          </p:cNvSpPr>
          <p:nvPr/>
        </p:nvSpPr>
        <p:spPr bwMode="auto">
          <a:xfrm>
            <a:off x="339634" y="1802674"/>
            <a:ext cx="11416937" cy="3126113"/>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0" lvl="0" indent="0" algn="ctr" defTabSz="449263" eaLnBrk="0" fontAlgn="base" hangingPunct="0">
              <a:spcBef>
                <a:spcPct val="0"/>
              </a:spcBef>
              <a:spcAft>
                <a:spcPts val="600"/>
              </a:spcAft>
              <a:buClr>
                <a:srgbClr val="000000"/>
              </a:buClr>
              <a:buSzPct val="100000"/>
              <a:defRPr/>
            </a:pPr>
            <a:r>
              <a:rPr kumimoji="0" lang="el-GR" altLang="el-GR" sz="4800" b="1" i="0" u="none" strike="noStrike" kern="1200" cap="none" spc="0" normalizeH="0" baseline="0" noProof="0" dirty="0" smtClean="0">
                <a:ln>
                  <a:noFill/>
                </a:ln>
                <a:solidFill>
                  <a:srgbClr val="000000"/>
                </a:solidFill>
                <a:effectLst/>
                <a:uLnTx/>
                <a:uFillTx/>
                <a:latin typeface="Calibri" pitchFamily="32" charset="0"/>
              </a:rPr>
              <a:t>ΥΠΟΧΡΕΩΣΕΙΣ </a:t>
            </a:r>
            <a:r>
              <a:rPr kumimoji="0" lang="el-GR" altLang="el-GR" sz="4800" b="1" i="0" u="none" strike="noStrike" kern="1200" cap="none" spc="0" normalizeH="0" baseline="0" noProof="0" dirty="0" smtClean="0">
                <a:ln>
                  <a:noFill/>
                </a:ln>
                <a:solidFill>
                  <a:srgbClr val="000000"/>
                </a:solidFill>
                <a:effectLst/>
                <a:uLnTx/>
                <a:uFillTx/>
                <a:latin typeface="Calibri" pitchFamily="32" charset="0"/>
              </a:rPr>
              <a:t>ΔΗΜΟΣΙΟΤΗΤΑΣ </a:t>
            </a:r>
            <a:r>
              <a:rPr kumimoji="0" lang="el-GR" altLang="el-GR" sz="4800" b="1" i="0" u="none" strike="noStrike" kern="1200" cap="none" spc="0" normalizeH="0" baseline="0" noProof="0" dirty="0" smtClean="0">
                <a:ln>
                  <a:noFill/>
                </a:ln>
                <a:solidFill>
                  <a:srgbClr val="000000"/>
                </a:solidFill>
                <a:effectLst/>
                <a:uLnTx/>
                <a:uFillTx/>
                <a:latin typeface="Calibri" pitchFamily="32" charset="0"/>
              </a:rPr>
              <a:t>– </a:t>
            </a:r>
            <a:r>
              <a:rPr lang="el-GR" altLang="el-GR" sz="4800" b="1" dirty="0" smtClean="0">
                <a:solidFill>
                  <a:srgbClr val="000000"/>
                </a:solidFill>
                <a:latin typeface="Calibri" pitchFamily="32" charset="0"/>
              </a:rPr>
              <a:t>ΠΡΟΘΕΣΜΙΕΣ - ΕΝΑΡΞΗ </a:t>
            </a:r>
            <a:r>
              <a:rPr lang="el-GR" altLang="el-GR" sz="4800" b="1" dirty="0">
                <a:solidFill>
                  <a:srgbClr val="000000"/>
                </a:solidFill>
                <a:latin typeface="Calibri" pitchFamily="32" charset="0"/>
              </a:rPr>
              <a:t>ΔΙΑΔΙΚΑΣΙΑΣ ΣΥΝΑΨΗΣ </a:t>
            </a:r>
            <a:r>
              <a:rPr lang="el-GR" altLang="el-GR" sz="4800" b="1" dirty="0" smtClean="0">
                <a:solidFill>
                  <a:srgbClr val="000000"/>
                </a:solidFill>
                <a:latin typeface="Calibri" pitchFamily="32" charset="0"/>
              </a:rPr>
              <a:t>ΣΥΜΒΑΣΗΣ</a:t>
            </a:r>
            <a:endParaRPr lang="el-GR" altLang="el-GR" sz="4800" b="1" dirty="0">
              <a:solidFill>
                <a:srgbClr val="000000"/>
              </a:solidFill>
              <a:latin typeface="Calibri" pitchFamily="32" charset="0"/>
            </a:endParaRPr>
          </a:p>
          <a:p>
            <a:pPr marL="3175" marR="0" lvl="0" indent="0" algn="ctr" defTabSz="449263" rtl="0" eaLnBrk="0" fontAlgn="base" latinLnBrk="0" hangingPunct="0">
              <a:lnSpc>
                <a:spcPct val="100000"/>
              </a:lnSpc>
              <a:spcBef>
                <a:spcPct val="0"/>
              </a:spcBef>
              <a:spcAft>
                <a:spcPts val="600"/>
              </a:spcAft>
              <a:buClrTx/>
              <a:buSzPct val="10000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4800" b="0" i="0" u="none" strike="noStrike" kern="1200" cap="none" spc="0" normalizeH="0" baseline="0" noProof="0" dirty="0">
              <a:ln>
                <a:noFill/>
              </a:ln>
              <a:solidFill>
                <a:srgbClr val="000000"/>
              </a:solidFill>
              <a:effectLst/>
              <a:uLnTx/>
              <a:uFillTx/>
              <a:latin typeface="Calibri" pitchFamily="32" charset="0"/>
            </a:endParaRPr>
          </a:p>
        </p:txBody>
      </p:sp>
      <p:sp>
        <p:nvSpPr>
          <p:cNvPr id="55300" name="Text Box 5"/>
          <p:cNvSpPr txBox="1">
            <a:spLocks noChangeArrowheads="1"/>
          </p:cNvSpPr>
          <p:nvPr/>
        </p:nvSpPr>
        <p:spPr bwMode="auto">
          <a:xfrm>
            <a:off x="783771" y="333376"/>
            <a:ext cx="9455606" cy="10251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30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55301"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415B70B-56E4-466C-97BE-8190F7F6DE53}"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25</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196847901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9219" name="Rectangle 4"/>
          <p:cNvSpPr>
            <a:spLocks noChangeArrowheads="1"/>
          </p:cNvSpPr>
          <p:nvPr/>
        </p:nvSpPr>
        <p:spPr bwMode="auto">
          <a:xfrm>
            <a:off x="254833" y="944381"/>
            <a:ext cx="11527435" cy="5942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309563" indent="-306388">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1pPr>
            <a:lvl2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2pPr>
            <a:lvl3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3pPr>
            <a:lvl4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4pPr>
            <a:lvl5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9pPr>
          </a:lstStyle>
          <a:p>
            <a:pPr marL="309563" marR="0" lvl="0" indent="-306388" algn="just" defTabSz="449263" rtl="0" eaLnBrk="0" fontAlgn="base" latinLnBrk="0" hangingPunct="0">
              <a:lnSpc>
                <a:spcPct val="100000"/>
              </a:lnSpc>
              <a:spcBef>
                <a:spcPct val="0"/>
              </a:spcBef>
              <a:spcAft>
                <a:spcPts val="60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Σύμβαση άνω των ορίων</a:t>
            </a:r>
            <a:endPar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endParaRPr>
          </a:p>
          <a:p>
            <a:pPr marL="346075" lvl="0" indent="-342900" algn="just" defTabSz="449263" eaLnBrk="0" fontAlgn="base" hangingPunct="0">
              <a:spcBef>
                <a:spcPct val="0"/>
              </a:spcBef>
              <a:spcAft>
                <a:spcPts val="600"/>
              </a:spcAft>
              <a:buSzPct val="100000"/>
              <a:buFontTx/>
              <a:buChar char="-"/>
              <a:defRPr/>
            </a:pPr>
            <a:r>
              <a:rPr lang="el-GR" altLang="el-GR" sz="2200" b="1" dirty="0" smtClean="0">
                <a:solidFill>
                  <a:srgbClr val="000000"/>
                </a:solidFill>
                <a:latin typeface="Calibri" panose="020F0502020204030204" pitchFamily="34" charset="0"/>
              </a:rPr>
              <a:t>Δημοσίευση προκήρυξης (τυποποιημένο έντυπο) στην Επίσημη Εφημερίδα της Ευρωπαϊκής Ένωσης (</a:t>
            </a:r>
            <a:r>
              <a:rPr lang="el-GR" altLang="el-GR" sz="2200" b="1" dirty="0">
                <a:solidFill>
                  <a:srgbClr val="000000"/>
                </a:solidFill>
                <a:latin typeface="Calibri" panose="020F0502020204030204" pitchFamily="34" charset="0"/>
              </a:rPr>
              <a:t>ΕΕΕΕ</a:t>
            </a:r>
            <a:r>
              <a:rPr lang="el-GR" altLang="el-GR" sz="2200" b="1" dirty="0" smtClean="0">
                <a:solidFill>
                  <a:srgbClr val="000000"/>
                </a:solidFill>
                <a:latin typeface="Calibri" panose="020F0502020204030204" pitchFamily="34" charset="0"/>
              </a:rPr>
              <a:t>)</a:t>
            </a:r>
            <a:r>
              <a:rPr lang="el-GR" altLang="el-GR" sz="2200" dirty="0" smtClean="0">
                <a:solidFill>
                  <a:srgbClr val="000000"/>
                </a:solidFill>
                <a:latin typeface="Calibri" panose="020F0502020204030204" pitchFamily="34" charset="0"/>
              </a:rPr>
              <a:t> (εκτός από τη διαδικασία με διαπραγμάτευση χωρίς προηγούμενη δημοσιότητα </a:t>
            </a:r>
            <a:r>
              <a:rPr lang="el-GR" altLang="el-GR" sz="2200" dirty="0" err="1" smtClean="0">
                <a:solidFill>
                  <a:srgbClr val="000000"/>
                </a:solidFill>
                <a:latin typeface="Calibri" panose="020F0502020204030204" pitchFamily="34" charset="0"/>
              </a:rPr>
              <a:t>άρ</a:t>
            </a:r>
            <a:r>
              <a:rPr lang="el-GR" altLang="el-GR" sz="2200" dirty="0" smtClean="0">
                <a:solidFill>
                  <a:srgbClr val="000000"/>
                </a:solidFill>
                <a:latin typeface="Calibri" panose="020F0502020204030204" pitchFamily="34" charset="0"/>
              </a:rPr>
              <a:t>. 32)</a:t>
            </a:r>
          </a:p>
          <a:p>
            <a:pPr marL="346075" marR="0" lvl="0" indent="-342900" algn="just" defTabSz="449263" rtl="0" eaLnBrk="0" fontAlgn="base" latinLnBrk="0" hangingPunct="0">
              <a:lnSpc>
                <a:spcPct val="100000"/>
              </a:lnSpc>
              <a:spcBef>
                <a:spcPct val="0"/>
              </a:spcBef>
              <a:spcAft>
                <a:spcPts val="600"/>
              </a:spcAft>
              <a:buClrTx/>
              <a:buSzPct val="100000"/>
              <a:buFontTx/>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lang="el-GR" altLang="el-GR" sz="2200" b="1" dirty="0" smtClean="0">
                <a:solidFill>
                  <a:srgbClr val="000000"/>
                </a:solidFill>
                <a:latin typeface="Calibri" panose="020F0502020204030204" pitchFamily="34" charset="0"/>
              </a:rPr>
              <a:t>Δημοσίευση διακήρυξης στο ΚΗΜΔΗΣ (εκτός </a:t>
            </a:r>
            <a:r>
              <a:rPr lang="el-GR" altLang="el-GR" sz="2200" b="1" dirty="0" err="1" smtClean="0">
                <a:solidFill>
                  <a:srgbClr val="000000"/>
                </a:solidFill>
                <a:latin typeface="Calibri" panose="020F0502020204030204" pitchFamily="34" charset="0"/>
              </a:rPr>
              <a:t>αρ</a:t>
            </a:r>
            <a:r>
              <a:rPr lang="el-GR" altLang="el-GR" sz="2200" b="1" dirty="0" smtClean="0">
                <a:solidFill>
                  <a:srgbClr val="000000"/>
                </a:solidFill>
                <a:latin typeface="Calibri" panose="020F0502020204030204" pitchFamily="34" charset="0"/>
              </a:rPr>
              <a:t>. 32)</a:t>
            </a:r>
          </a:p>
          <a:p>
            <a:pPr marL="346075" marR="0" lvl="0" indent="-342900" algn="just" defTabSz="449263" rtl="0" eaLnBrk="0" fontAlgn="base" latinLnBrk="0" hangingPunct="0">
              <a:lnSpc>
                <a:spcPct val="100000"/>
              </a:lnSpc>
              <a:spcBef>
                <a:spcPct val="0"/>
              </a:spcBef>
              <a:spcAft>
                <a:spcPts val="600"/>
              </a:spcAft>
              <a:buClrTx/>
              <a:buSzPct val="100000"/>
              <a:buFontTx/>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lang="el-GR" altLang="el-GR" sz="2200" b="1" dirty="0" smtClean="0">
                <a:solidFill>
                  <a:srgbClr val="000000"/>
                </a:solidFill>
                <a:latin typeface="Calibri" panose="020F0502020204030204" pitchFamily="34" charset="0"/>
              </a:rPr>
              <a:t>Δημοσίευση περίληψης στον τοπικό / περιφερειακό τύπο (υπηρεσίες εκτός Αθηνών)</a:t>
            </a:r>
          </a:p>
          <a:p>
            <a:pPr marL="346075" lvl="0" indent="-342900" algn="just" defTabSz="449263" eaLnBrk="0" fontAlgn="base" hangingPunct="0">
              <a:spcBef>
                <a:spcPct val="0"/>
              </a:spcBef>
              <a:spcAft>
                <a:spcPts val="600"/>
              </a:spcAft>
              <a:buSzPct val="100000"/>
              <a:buFontTx/>
              <a:buChar char="-"/>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Δημοσίευση</a:t>
            </a:r>
            <a:r>
              <a:rPr kumimoji="0" lang="el-GR" altLang="el-GR" sz="2200" b="1" i="0" u="none" strike="noStrike" kern="1200" cap="none" spc="0" normalizeH="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 γνωστοποίησης συναφθείσας σύμβασης στην ΕΕΕΕ </a:t>
            </a:r>
            <a:r>
              <a:rPr kumimoji="0" lang="el-GR" altLang="el-GR" sz="2200" b="0" i="0" u="none" strike="noStrike" kern="1200" cap="none" spc="0" normalizeH="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 </a:t>
            </a:r>
            <a:r>
              <a:rPr kumimoji="0" lang="el-GR" altLang="el-GR" sz="2200" b="1" i="0" u="none" strike="noStrike" kern="1200" cap="none" spc="0" normalizeH="0" noProof="0" dirty="0" smtClean="0">
                <a:ln>
                  <a:noFill/>
                </a:ln>
                <a:solidFill>
                  <a:srgbClr val="FF0000"/>
                </a:solidFill>
                <a:effectLst/>
                <a:uLnTx/>
                <a:uFillTx/>
                <a:latin typeface="Calibri" panose="020F0502020204030204" pitchFamily="34" charset="0"/>
                <a:ea typeface="Microsoft YaHei" panose="020B0503020204020204" pitchFamily="34" charset="-122"/>
                <a:cs typeface="+mn-cs"/>
              </a:rPr>
              <a:t>ΠΡΟΣΟΧΗ!!! </a:t>
            </a:r>
            <a:r>
              <a:rPr kumimoji="0" lang="el-GR" altLang="el-GR" sz="2200" b="0" i="0" u="none" strike="noStrike" kern="1200" cap="none" spc="0" normalizeH="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ισχύει και για</a:t>
            </a:r>
            <a:r>
              <a:rPr lang="el-GR" altLang="el-GR" sz="2200" dirty="0" smtClean="0">
                <a:solidFill>
                  <a:srgbClr val="000000"/>
                </a:solidFill>
                <a:latin typeface="Calibri" panose="020F0502020204030204" pitchFamily="34" charset="0"/>
              </a:rPr>
              <a:t> </a:t>
            </a:r>
            <a:r>
              <a:rPr lang="el-GR" altLang="el-GR" sz="2200" dirty="0">
                <a:solidFill>
                  <a:srgbClr val="000000"/>
                </a:solidFill>
                <a:latin typeface="Calibri" panose="020F0502020204030204" pitchFamily="34" charset="0"/>
              </a:rPr>
              <a:t>τη διαδικασία με διαπραγμάτευση χωρίς προηγούμενη δημοσιότητα</a:t>
            </a:r>
            <a:endParaRPr kumimoji="0" lang="el-GR" altLang="el-GR" sz="2200" b="0" i="0" u="none" strike="noStrike" kern="1200" cap="none" spc="0" normalizeH="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endParaRPr>
          </a:p>
          <a:p>
            <a:pPr marL="3175" marR="0" lvl="0" indent="0" algn="just" defTabSz="449263" rtl="0" eaLnBrk="0" fontAlgn="base" latinLnBrk="0" hangingPunct="0">
              <a:lnSpc>
                <a:spcPct val="100000"/>
              </a:lnSpc>
              <a:spcBef>
                <a:spcPct val="0"/>
              </a:spcBef>
              <a:spcAft>
                <a:spcPts val="600"/>
              </a:spcAft>
              <a:buClrTx/>
              <a:buSzPct val="10000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Σύμβαση κάτω των ορίων </a:t>
            </a:r>
          </a:p>
          <a:p>
            <a:pPr marL="3175" lvl="0" indent="0" algn="just" defTabSz="449263" eaLnBrk="0" fontAlgn="base" hangingPunct="0">
              <a:spcBef>
                <a:spcPct val="0"/>
              </a:spcBef>
              <a:spcAft>
                <a:spcPts val="600"/>
              </a:spcAft>
              <a:buSzPct val="100000"/>
              <a:defRPr/>
            </a:pPr>
            <a:r>
              <a:rPr lang="el-GR" altLang="el-GR" sz="2200" dirty="0" smtClean="0">
                <a:solidFill>
                  <a:srgbClr val="000000"/>
                </a:solidFill>
                <a:latin typeface="Calibri" panose="020F0502020204030204" pitchFamily="34" charset="0"/>
              </a:rPr>
              <a:t>-    </a:t>
            </a:r>
            <a:r>
              <a:rPr lang="el-GR" altLang="el-GR" sz="2200" b="1" dirty="0" smtClean="0">
                <a:solidFill>
                  <a:srgbClr val="000000"/>
                </a:solidFill>
                <a:latin typeface="Calibri" panose="020F0502020204030204" pitchFamily="34" charset="0"/>
              </a:rPr>
              <a:t>Δημοσίευση </a:t>
            </a:r>
            <a:r>
              <a:rPr lang="el-GR" altLang="el-GR" sz="2200" b="1" dirty="0">
                <a:solidFill>
                  <a:srgbClr val="000000"/>
                </a:solidFill>
                <a:latin typeface="Calibri" panose="020F0502020204030204" pitchFamily="34" charset="0"/>
              </a:rPr>
              <a:t>διακήρυξης στο ΚΗΜΔΗΣ </a:t>
            </a:r>
            <a:r>
              <a:rPr lang="el-GR" altLang="el-GR" sz="2200" dirty="0">
                <a:solidFill>
                  <a:srgbClr val="000000"/>
                </a:solidFill>
                <a:latin typeface="Calibri" panose="020F0502020204030204" pitchFamily="34" charset="0"/>
              </a:rPr>
              <a:t>(εκτός από τη διαδικασία με διαπραγμάτευση χωρίς προηγούμενη δημοσιότητα </a:t>
            </a:r>
            <a:r>
              <a:rPr lang="el-GR" altLang="el-GR" sz="2200" dirty="0" err="1">
                <a:solidFill>
                  <a:srgbClr val="000000"/>
                </a:solidFill>
                <a:latin typeface="Calibri" panose="020F0502020204030204" pitchFamily="34" charset="0"/>
              </a:rPr>
              <a:t>άρ</a:t>
            </a:r>
            <a:r>
              <a:rPr lang="el-GR" altLang="el-GR" sz="2200" dirty="0">
                <a:solidFill>
                  <a:srgbClr val="000000"/>
                </a:solidFill>
                <a:latin typeface="Calibri" panose="020F0502020204030204" pitchFamily="34" charset="0"/>
              </a:rPr>
              <a:t>. 32)</a:t>
            </a:r>
          </a:p>
          <a:p>
            <a:pPr marL="346075" lvl="0" indent="-342900" algn="just" defTabSz="449263" eaLnBrk="0" fontAlgn="base" hangingPunct="0">
              <a:spcBef>
                <a:spcPct val="0"/>
              </a:spcBef>
              <a:spcAft>
                <a:spcPts val="600"/>
              </a:spcAft>
              <a:buSzPct val="100000"/>
              <a:buFontTx/>
              <a:buChar char="-"/>
              <a:defRPr/>
            </a:pPr>
            <a:r>
              <a:rPr lang="el-GR" altLang="el-GR" sz="2200" b="1" dirty="0" smtClean="0">
                <a:solidFill>
                  <a:srgbClr val="000000"/>
                </a:solidFill>
                <a:latin typeface="Calibri" panose="020F0502020204030204" pitchFamily="34" charset="0"/>
              </a:rPr>
              <a:t>Δημοσίευση </a:t>
            </a:r>
            <a:r>
              <a:rPr lang="el-GR" altLang="el-GR" sz="2200" b="1" dirty="0">
                <a:solidFill>
                  <a:srgbClr val="000000"/>
                </a:solidFill>
                <a:latin typeface="Calibri" panose="020F0502020204030204" pitchFamily="34" charset="0"/>
              </a:rPr>
              <a:t>περίληψης στον τοπικό / περιφερειακό τύπο (υπηρεσίες εκτός Αθηνών</a:t>
            </a:r>
            <a:r>
              <a:rPr lang="el-GR" altLang="el-GR" sz="2200" b="1" dirty="0" smtClean="0">
                <a:solidFill>
                  <a:srgbClr val="000000"/>
                </a:solidFill>
                <a:latin typeface="Calibri" panose="020F0502020204030204" pitchFamily="34" charset="0"/>
              </a:rPr>
              <a:t>)</a:t>
            </a:r>
          </a:p>
          <a:p>
            <a:pPr marL="3175" lvl="0" indent="0" algn="just" defTabSz="449263" eaLnBrk="0" fontAlgn="base" hangingPunct="0">
              <a:spcBef>
                <a:spcPct val="0"/>
              </a:spcBef>
              <a:spcAft>
                <a:spcPts val="600"/>
              </a:spcAft>
              <a:buSzPct val="100000"/>
              <a:defRPr/>
            </a:pPr>
            <a:r>
              <a:rPr lang="el-GR" altLang="el-GR" sz="2200" b="1" dirty="0" smtClean="0">
                <a:solidFill>
                  <a:schemeClr val="tx1"/>
                </a:solidFill>
                <a:latin typeface="Calibri" panose="020F0502020204030204" pitchFamily="34" charset="0"/>
              </a:rPr>
              <a:t>Απευθείας</a:t>
            </a:r>
            <a:r>
              <a:rPr lang="el-GR" altLang="el-GR" sz="2200" b="1" dirty="0" smtClean="0">
                <a:solidFill>
                  <a:srgbClr val="000000"/>
                </a:solidFill>
                <a:latin typeface="Calibri" panose="020F0502020204030204" pitchFamily="34" charset="0"/>
              </a:rPr>
              <a:t> ανάθεση</a:t>
            </a:r>
          </a:p>
          <a:p>
            <a:pPr marL="346075" lvl="0" indent="-342900" algn="just" defTabSz="449263" eaLnBrk="0" fontAlgn="base" hangingPunct="0">
              <a:spcBef>
                <a:spcPct val="0"/>
              </a:spcBef>
              <a:spcAft>
                <a:spcPts val="600"/>
              </a:spcAft>
              <a:buSzPct val="100000"/>
              <a:buFontTx/>
              <a:buChar char="-"/>
              <a:defRPr/>
            </a:pPr>
            <a:r>
              <a:rPr lang="el-GR" altLang="el-GR" sz="2200" dirty="0" smtClean="0">
                <a:solidFill>
                  <a:srgbClr val="000000"/>
                </a:solidFill>
                <a:latin typeface="Calibri" panose="020F0502020204030204" pitchFamily="34" charset="0"/>
              </a:rPr>
              <a:t>Πρόσκληση υποβολής προσφοράς στο ΚΗΜΔΗΣ</a:t>
            </a:r>
            <a:endParaRPr lang="el-GR" altLang="el-GR" sz="2200" dirty="0">
              <a:solidFill>
                <a:srgbClr val="000000"/>
              </a:solidFill>
              <a:latin typeface="Calibri" panose="020F0502020204030204" pitchFamily="34" charset="0"/>
            </a:endParaRPr>
          </a:p>
          <a:p>
            <a:pPr marL="3175" marR="0" lvl="0" indent="0" algn="just" defTabSz="449263" rtl="0" eaLnBrk="0" fontAlgn="base" latinLnBrk="0" hangingPunct="0">
              <a:lnSpc>
                <a:spcPct val="100000"/>
              </a:lnSpc>
              <a:spcBef>
                <a:spcPct val="0"/>
              </a:spcBef>
              <a:spcAft>
                <a:spcPts val="600"/>
              </a:spcAft>
              <a:buClrTx/>
              <a:buSzPct val="10000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200" b="1" i="0" u="none" strike="noStrike" kern="1200" cap="none" spc="0" normalizeH="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endParaRPr>
          </a:p>
        </p:txBody>
      </p:sp>
      <p:sp>
        <p:nvSpPr>
          <p:cNvPr id="9220" name="Text Box 5"/>
          <p:cNvSpPr txBox="1">
            <a:spLocks noChangeArrowheads="1"/>
          </p:cNvSpPr>
          <p:nvPr/>
        </p:nvSpPr>
        <p:spPr bwMode="auto">
          <a:xfrm>
            <a:off x="483327" y="347665"/>
            <a:ext cx="10724604" cy="596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Υποχρεώσεις δημοσιότητας</a:t>
            </a:r>
            <a:endPar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9221" name="Text Box 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396686195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9219" name="Rectangle 4"/>
          <p:cNvSpPr>
            <a:spLocks noChangeArrowheads="1"/>
          </p:cNvSpPr>
          <p:nvPr/>
        </p:nvSpPr>
        <p:spPr bwMode="auto">
          <a:xfrm>
            <a:off x="897910" y="1619669"/>
            <a:ext cx="10254343"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309563" indent="-306388">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1pPr>
            <a:lvl2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2pPr>
            <a:lvl3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3pPr>
            <a:lvl4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4pPr>
            <a:lvl5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9pPr>
          </a:lstStyle>
          <a:p>
            <a:pPr marL="309563" marR="0" lvl="0" indent="-306388" algn="just" defTabSz="449263" rtl="0" eaLnBrk="0" fontAlgn="base" latinLnBrk="0" hangingPunct="0">
              <a:lnSpc>
                <a:spcPct val="100000"/>
              </a:lnSpc>
              <a:spcBef>
                <a:spcPct val="0"/>
              </a:spcBef>
              <a:spcAft>
                <a:spcPts val="60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ΠΡΟΚΗΡΥΞΗ ΣΥΜΒΑΣΗΣ</a:t>
            </a:r>
            <a:endPar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endParaRPr>
          </a:p>
          <a:p>
            <a:pPr marL="309563" marR="0" lvl="0" indent="-306388" algn="just" defTabSz="449263" rtl="0" eaLnBrk="0" fontAlgn="base" latinLnBrk="0" hangingPunct="0">
              <a:lnSpc>
                <a:spcPct val="100000"/>
              </a:lnSpc>
              <a:spcBef>
                <a:spcPct val="0"/>
              </a:spcBef>
              <a:spcAft>
                <a:spcPts val="60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Ο διαγωνισμός προκηρύσσεται μέσω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προκήρυξης</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 </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σύμβασης.</a:t>
            </a: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endParaRPr>
          </a:p>
          <a:p>
            <a:pPr marL="309563" marR="0" lvl="0" indent="-306388" algn="just" defTabSz="449263" rtl="0" eaLnBrk="0" fontAlgn="base" latinLnBrk="0" hangingPunct="0">
              <a:lnSpc>
                <a:spcPct val="100000"/>
              </a:lnSpc>
              <a:spcBef>
                <a:spcPct val="0"/>
              </a:spcBef>
              <a:spcAft>
                <a:spcPts val="60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Χρησιμοποιούνται τα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τυποποιημένα έντυπα προκήρυξης σύμβασης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για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όλες τις διαδικασίες (άρθρο 63), </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rPr>
              <a:t>εκτός από τη διαδικασία με διαπραγμάτευση</a:t>
            </a:r>
            <a:r>
              <a:rPr kumimoji="0" lang="el-GR" altLang="el-GR" sz="2200" b="1" i="0" u="none" strike="noStrike" kern="1200" cap="none" spc="0" normalizeH="0" noProof="0" dirty="0" smtClean="0">
                <a:ln>
                  <a:noFill/>
                </a:ln>
                <a:solidFill>
                  <a:srgbClr val="000000"/>
                </a:solidFill>
                <a:effectLst/>
                <a:uLnTx/>
                <a:uFillTx/>
                <a:latin typeface="Calibri" panose="020F0502020204030204" pitchFamily="34" charset="0"/>
              </a:rPr>
              <a:t> χωρίς προηγούμενη δημοσιότητα </a:t>
            </a:r>
            <a:r>
              <a:rPr lang="el-GR" altLang="el-GR" sz="2200" b="1" dirty="0">
                <a:solidFill>
                  <a:srgbClr val="000000"/>
                </a:solidFill>
                <a:latin typeface="Calibri" panose="020F0502020204030204" pitchFamily="34" charset="0"/>
              </a:rPr>
              <a:t>(</a:t>
            </a:r>
            <a:r>
              <a:rPr kumimoji="0" lang="el-GR" altLang="el-GR" sz="2200" b="0" i="0" u="none" strike="noStrike" kern="1200" cap="none" spc="0" normalizeH="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άρθρο 32)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a:t>
            </a:r>
          </a:p>
          <a:p>
            <a:pPr marL="309563" marR="0" lvl="0" indent="-306388" algn="just" defTabSz="449263" rtl="0" eaLnBrk="0" fontAlgn="base" latinLnBrk="0" hangingPunct="0">
              <a:lnSpc>
                <a:spcPct val="100000"/>
              </a:lnSpc>
              <a:spcBef>
                <a:spcPct val="0"/>
              </a:spcBef>
              <a:spcAft>
                <a:spcPts val="60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endParaRPr>
          </a:p>
        </p:txBody>
      </p:sp>
      <p:sp>
        <p:nvSpPr>
          <p:cNvPr id="9220" name="Text Box 5"/>
          <p:cNvSpPr txBox="1">
            <a:spLocks noChangeArrowheads="1"/>
          </p:cNvSpPr>
          <p:nvPr/>
        </p:nvSpPr>
        <p:spPr bwMode="auto">
          <a:xfrm>
            <a:off x="483327" y="347664"/>
            <a:ext cx="10724604"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Δημοσιότητα συμβάσεων άνω των ορίων</a:t>
            </a:r>
          </a:p>
        </p:txBody>
      </p:sp>
      <p:sp>
        <p:nvSpPr>
          <p:cNvPr id="9221" name="Text Box 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343287831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45412" name="Rectangle 4"/>
          <p:cNvSpPr>
            <a:spLocks noChangeArrowheads="1"/>
          </p:cNvSpPr>
          <p:nvPr/>
        </p:nvSpPr>
        <p:spPr bwMode="auto">
          <a:xfrm>
            <a:off x="404734" y="2039937"/>
            <a:ext cx="11182019" cy="2956836"/>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Γνωστοποιήσεις συναφθεισών συμβάσεων </a:t>
            </a:r>
            <a:r>
              <a:rPr kumimoji="0" lang="el-GR" altLang="el-GR" sz="2200" b="0"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(άρθρο 64</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γνωστοποίηση αποτελεσμάτων της διαδικασίας σύναψης σύμβασης ή της συμφωνίας –πλαίσιο </a:t>
            </a:r>
            <a:r>
              <a:rPr lang="el-GR" altLang="el-GR" sz="2200" noProof="0" dirty="0" smtClean="0">
                <a:solidFill>
                  <a:srgbClr val="000000"/>
                </a:solidFill>
                <a:latin typeface="Calibri" pitchFamily="32" charset="0"/>
              </a:rPr>
              <a:t>: </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το αργότερο 30 ημέρες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μετά τη σύναψη της σύμβασης ή της συμφωνίας – πλαίσιο</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p>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Δεν απαιτείται γνωστοποίηση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στην περίπτωση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συμφωνιών – πλαίσιο</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για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κάθε σύμβαση (εκτελεστική)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που βασίζεται στη συμφωνία – πλαίσιο</a:t>
            </a:r>
          </a:p>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Στην περίπτωση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δυναμικού συστήματος αγορών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οι αναθέτουσες αρχές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αποστέλλουν γνωστοποίηση κάθε σύμβασης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που βασίζεται σε αυτό το αργότερο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30 ημέρες μετά την ανάθεση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sym typeface="Wingdings" panose="05000000000000000000" pitchFamily="2" charset="2"/>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δυνατότητα συγκεντρωτικής αποστολής σε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τριμηνιαία βάση</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11268" name="Text Box 5"/>
          <p:cNvSpPr txBox="1">
            <a:spLocks noChangeArrowheads="1"/>
          </p:cNvSpPr>
          <p:nvPr/>
        </p:nvSpPr>
        <p:spPr bwMode="auto">
          <a:xfrm>
            <a:off x="134912" y="679269"/>
            <a:ext cx="11722308" cy="913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lvl="0" algn="ctr" defTabSz="449263" fontAlgn="base">
              <a:spcBef>
                <a:spcPct val="0"/>
              </a:spcBef>
              <a:spcAft>
                <a:spcPct val="0"/>
              </a:spcAft>
              <a:buSzPct val="100000"/>
              <a:defRPr/>
            </a:pPr>
            <a:r>
              <a:rPr lang="el-GR" altLang="el-GR" sz="3200" b="1" dirty="0">
                <a:solidFill>
                  <a:srgbClr val="000000"/>
                </a:solidFill>
                <a:latin typeface="Calibri" panose="020F0502020204030204" pitchFamily="34" charset="0"/>
                <a:cs typeface="Arial" panose="020B0604020202020204" pitchFamily="34" charset="0"/>
              </a:rPr>
              <a:t>Δημοσιότητα συμβάσεων άνω των </a:t>
            </a:r>
            <a:r>
              <a:rPr lang="el-GR" altLang="el-GR" sz="3200" b="1" dirty="0" smtClean="0">
                <a:solidFill>
                  <a:srgbClr val="000000"/>
                </a:solidFill>
                <a:latin typeface="Calibri" panose="020F0502020204030204" pitchFamily="34" charset="0"/>
                <a:cs typeface="Arial" panose="020B0604020202020204" pitchFamily="34" charset="0"/>
              </a:rPr>
              <a:t>ορίων -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Γνωστοποιήσεις</a:t>
            </a:r>
            <a:r>
              <a:rPr kumimoji="0" lang="en-US"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endPar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lvl="0" algn="ctr" defTabSz="449263" fontAlgn="base">
              <a:spcBef>
                <a:spcPct val="0"/>
              </a:spcBef>
              <a:spcAft>
                <a:spcPct val="0"/>
              </a:spcAft>
              <a:buSzPct val="100000"/>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Άρθρο 64)</a:t>
            </a:r>
          </a:p>
        </p:txBody>
      </p:sp>
      <p:sp>
        <p:nvSpPr>
          <p:cNvPr id="11269" name="Text Box 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BE26B10-8A2C-481F-9A39-868B9659139F}"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28</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277341999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315" name="Rectangle 4"/>
          <p:cNvSpPr>
            <a:spLocks noChangeArrowheads="1"/>
          </p:cNvSpPr>
          <p:nvPr/>
        </p:nvSpPr>
        <p:spPr bwMode="auto">
          <a:xfrm>
            <a:off x="378823" y="1293223"/>
            <a:ext cx="10933611" cy="4803495"/>
          </a:xfrm>
          <a:prstGeom prst="rect">
            <a:avLst/>
          </a:prstGeom>
          <a:noFill/>
          <a:ln w="9525">
            <a:noFill/>
            <a:miter lim="800000"/>
            <a:headEnd/>
            <a:tailEnd/>
          </a:ln>
        </p:spPr>
        <p:txBody>
          <a:bodyPr wrap="square" lIns="90000" tIns="46800" rIns="90000" bIns="46800">
            <a:spAutoFit/>
          </a:bodyPr>
          <a:lstStyle/>
          <a:p>
            <a:pPr marL="657225" marR="0" lvl="0" indent="-657225" algn="just" defTabSz="449263" rtl="0" eaLnBrk="0" fontAlgn="base" latinLnBrk="0" hangingPunct="0">
              <a:lnSpc>
                <a:spcPct val="100000"/>
              </a:lnSpc>
              <a:spcBef>
                <a:spcPct val="0"/>
              </a:spcBef>
              <a:spcAft>
                <a:spcPts val="600"/>
              </a:spcAft>
              <a:buClr>
                <a:srgbClr val="000000"/>
              </a:buClr>
              <a:buSzPct val="100000"/>
              <a:buFont typeface="Wingdings" pitchFamily="2" charset="2"/>
              <a:buChar char=""/>
              <a:tabLst>
                <a:tab pos="657225"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 pos="9640888"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Οι αναθέτουσες αρχές δημοσιεύουν τις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προσκλήσεις</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(άρθρο 118),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διακηρύξεις</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(άνω / κάτω των ορίων),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προκηρύξεις</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a:t>
            </a:r>
            <a:r>
              <a:rPr kumimoji="0" lang="el-GR" altLang="el-GR" sz="2200" b="1" i="0" u="none" strike="noStrike" kern="1200" cap="none" spc="0" normalizeH="0" baseline="0" noProof="0" dirty="0">
                <a:ln>
                  <a:noFill/>
                </a:ln>
                <a:solidFill>
                  <a:srgbClr val="2D2DB9">
                    <a:lumMod val="50000"/>
                  </a:srgbClr>
                </a:solidFill>
                <a:effectLst/>
                <a:uLnTx/>
                <a:uFillTx/>
                <a:latin typeface="Calibri" pitchFamily="34" charset="0"/>
                <a:ea typeface="Microsoft YaHei" panose="020B0503020204020204" pitchFamily="34" charset="-122"/>
                <a:cs typeface="+mn-cs"/>
              </a:rPr>
              <a:t>(μόνο για συμβάσεις άνω των ορίων)</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στο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ΚΗΜΔΗΣ </a:t>
            </a:r>
            <a:r>
              <a:rPr kumimoji="0" lang="el-GR" altLang="el-GR" sz="2200" b="0" i="0" u="none" strike="noStrike" kern="1200" cap="none" spc="0" normalizeH="0" baseline="0" noProof="0" dirty="0" smtClean="0">
                <a:ln>
                  <a:noFill/>
                </a:ln>
                <a:solidFill>
                  <a:srgbClr val="000000"/>
                </a:solidFill>
                <a:effectLst/>
                <a:uLnTx/>
                <a:uFillTx/>
                <a:latin typeface="Calibri" pitchFamily="34" charset="0"/>
                <a:ea typeface="Microsoft YaHei" panose="020B0503020204020204" pitchFamily="34" charset="-122"/>
                <a:cs typeface="+mn-cs"/>
              </a:rPr>
              <a:t>(άρθρο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66 – άρθρο 38 παρ. 1</a:t>
            </a:r>
            <a:r>
              <a:rPr kumimoji="0" lang="el-GR" altLang="el-GR" sz="2200" b="0" i="0" u="none" strike="noStrike" kern="1200" cap="none" spc="0" normalizeH="0" baseline="0" noProof="0" dirty="0" smtClean="0">
                <a:ln>
                  <a:noFill/>
                </a:ln>
                <a:solidFill>
                  <a:srgbClr val="000000"/>
                </a:solidFill>
                <a:effectLst/>
                <a:uLnTx/>
                <a:uFillTx/>
                <a:latin typeface="Calibri" pitchFamily="34" charset="0"/>
                <a:ea typeface="Microsoft YaHei" panose="020B0503020204020204" pitchFamily="34" charset="-122"/>
                <a:cs typeface="+mn-cs"/>
              </a:rPr>
              <a:t>) [</a:t>
            </a:r>
            <a:r>
              <a:rPr kumimoji="0" lang="el-GR" altLang="el-GR" sz="2200" b="1" i="0" u="none" strike="noStrike" kern="1200" cap="none" spc="0" normalizeH="0" baseline="0" noProof="0" dirty="0" smtClean="0">
                <a:ln>
                  <a:noFill/>
                </a:ln>
                <a:solidFill>
                  <a:srgbClr val="FF0000"/>
                </a:solidFill>
                <a:effectLst/>
                <a:uLnTx/>
                <a:uFillTx/>
                <a:latin typeface="Calibri" pitchFamily="34" charset="0"/>
                <a:ea typeface="Microsoft YaHei" panose="020B0503020204020204" pitchFamily="34" charset="-122"/>
                <a:cs typeface="+mn-cs"/>
              </a:rPr>
              <a:t>ΠΡΟΣΟΧΗ</a:t>
            </a:r>
            <a:r>
              <a:rPr kumimoji="0" lang="el-GR" altLang="el-GR" sz="2200" b="1" i="0" u="none" strike="noStrike" kern="1200" cap="none" spc="0" normalizeH="0" baseline="0" noProof="0" dirty="0" smtClean="0">
                <a:ln>
                  <a:noFill/>
                </a:ln>
                <a:solidFill>
                  <a:srgbClr val="000000"/>
                </a:solidFill>
                <a:effectLst/>
                <a:uLnTx/>
                <a:uFillTx/>
                <a:latin typeface="Calibri" pitchFamily="34" charset="0"/>
                <a:ea typeface="Microsoft YaHei" panose="020B0503020204020204" pitchFamily="34" charset="-122"/>
                <a:cs typeface="+mn-cs"/>
              </a:rPr>
              <a:t>!! Καταργήθηκε η προκήρυξη στις συμβάσεις κάτω των ορίων.]</a:t>
            </a:r>
            <a:endPar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endParaRPr>
          </a:p>
          <a:p>
            <a:pPr marL="657225" marR="0" lvl="0" indent="-657225" algn="just" defTabSz="449263" rtl="0" eaLnBrk="0" fontAlgn="base" latinLnBrk="0" hangingPunct="0">
              <a:lnSpc>
                <a:spcPct val="100000"/>
              </a:lnSpc>
              <a:spcBef>
                <a:spcPct val="0"/>
              </a:spcBef>
              <a:spcAft>
                <a:spcPts val="600"/>
              </a:spcAft>
              <a:buClr>
                <a:srgbClr val="000000"/>
              </a:buClr>
              <a:buSzPct val="100000"/>
              <a:buFont typeface="Wingdings" pitchFamily="2" charset="2"/>
              <a:buChar char=""/>
              <a:tabLst>
                <a:tab pos="657225"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 pos="9640888"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Η δημοσίευση σε εθνικό επίπεδο δεν περιλαμβάνει άλλες πληροφορίες από τη δημοσίευση στην Υπηρεσία Εκδόσεων της Ένωσης (</a:t>
            </a:r>
            <a:r>
              <a:rPr kumimoji="0" lang="en-US"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TED)</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(άρθρο 66, παρ. 4)</a:t>
            </a:r>
          </a:p>
          <a:p>
            <a:pPr marL="657225" marR="0" lvl="0" indent="-657225" algn="just" defTabSz="449263" rtl="0" eaLnBrk="0" fontAlgn="base" latinLnBrk="0" hangingPunct="0">
              <a:lnSpc>
                <a:spcPct val="100000"/>
              </a:lnSpc>
              <a:spcBef>
                <a:spcPct val="0"/>
              </a:spcBef>
              <a:spcAft>
                <a:spcPts val="600"/>
              </a:spcAft>
              <a:buClr>
                <a:srgbClr val="000000"/>
              </a:buClr>
              <a:buSzPct val="100000"/>
              <a:buFont typeface="Wingdings" pitchFamily="2" charset="2"/>
              <a:buChar char=""/>
              <a:tabLst>
                <a:tab pos="657225"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 pos="9640888"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Οι προκηρύξεις / γνωστοποιήσεις άνω των ορίων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(άρθρα 62, 63, 64)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δεν δημοσιεύονται σε εθνικό επίπεδο </a:t>
            </a:r>
            <a:r>
              <a:rPr kumimoji="0" lang="el-GR" altLang="el-GR" sz="2200" b="1" i="0" u="sng"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πριν από την ημερομηνία δημοσίευσης</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a:t>
            </a:r>
            <a:r>
              <a:rPr kumimoji="0" lang="el-GR" altLang="el-GR" sz="2200" b="1" i="0" u="sng"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βεβαίωση</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a:t>
            </a:r>
            <a:r>
              <a:rPr kumimoji="0" lang="el-GR" altLang="el-GR" sz="2200" b="1" i="0" u="sng"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δημοσίευσης</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της Υπηρεσίας Εκδόσεων της Ένωσης)</a:t>
            </a:r>
          </a:p>
          <a:p>
            <a:pPr marL="657225" marR="0" lvl="0" indent="-657225" algn="just" defTabSz="449263" rtl="0" eaLnBrk="0" fontAlgn="base" latinLnBrk="0" hangingPunct="0">
              <a:lnSpc>
                <a:spcPct val="100000"/>
              </a:lnSpc>
              <a:spcBef>
                <a:spcPct val="0"/>
              </a:spcBef>
              <a:spcAft>
                <a:spcPts val="600"/>
              </a:spcAft>
              <a:buClr>
                <a:srgbClr val="000000"/>
              </a:buClr>
              <a:buSzPct val="100000"/>
              <a:buFont typeface="Wingdings" pitchFamily="2" charset="2"/>
              <a:buChar char=""/>
              <a:tabLst>
                <a:tab pos="657225"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 pos="9640888"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Αν οι αναθέτουσες αρχές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δεν έχουν ενημερωθεί εντός 48 ωρών</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 μπορούν να δημοσιεύσουν σε εθνικό επίπεδο.</a:t>
            </a:r>
          </a:p>
          <a:p>
            <a:pPr marL="657225" marR="0" lvl="0" indent="-657225" algn="just" defTabSz="449263" rtl="0" eaLnBrk="0" fontAlgn="base" latinLnBrk="0" hangingPunct="0">
              <a:lnSpc>
                <a:spcPct val="100000"/>
              </a:lnSpc>
              <a:spcBef>
                <a:spcPct val="0"/>
              </a:spcBef>
              <a:spcAft>
                <a:spcPts val="600"/>
              </a:spcAft>
              <a:buClr>
                <a:srgbClr val="000000"/>
              </a:buClr>
              <a:buSzPct val="100000"/>
              <a:buFont typeface="Wingdings" pitchFamily="2" charset="2"/>
              <a:buChar char=""/>
              <a:tabLst>
                <a:tab pos="657225" algn="l"/>
                <a:tab pos="1104900" algn="l"/>
                <a:tab pos="1554163" algn="l"/>
                <a:tab pos="2003425" algn="l"/>
                <a:tab pos="2452688" algn="l"/>
                <a:tab pos="2901950" algn="l"/>
                <a:tab pos="3351213" algn="l"/>
                <a:tab pos="3800475" algn="l"/>
                <a:tab pos="4249738" algn="l"/>
                <a:tab pos="4699000" algn="l"/>
                <a:tab pos="5148263" algn="l"/>
                <a:tab pos="5597525" algn="l"/>
                <a:tab pos="6046788" algn="l"/>
                <a:tab pos="6496050" algn="l"/>
                <a:tab pos="6945313" algn="l"/>
                <a:tab pos="7394575" algn="l"/>
                <a:tab pos="7843838" algn="l"/>
                <a:tab pos="8293100" algn="l"/>
                <a:tab pos="8742363" algn="l"/>
                <a:tab pos="9191625" algn="l"/>
                <a:tab pos="9640888"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Παραμένει η υποχρέωση δημοσίευσης στον περιφερειακό και τοπικό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τύπο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έως 31.12.2023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anose="020B0503020204020204" pitchFamily="34" charset="-122"/>
                <a:cs typeface="+mn-cs"/>
              </a:rPr>
              <a:t>(άρθρο 379 παρ. 12).</a:t>
            </a:r>
          </a:p>
        </p:txBody>
      </p:sp>
      <p:sp>
        <p:nvSpPr>
          <p:cNvPr id="13316" name="Text Box 5"/>
          <p:cNvSpPr txBox="1">
            <a:spLocks noChangeArrowheads="1"/>
          </p:cNvSpPr>
          <p:nvPr/>
        </p:nvSpPr>
        <p:spPr bwMode="auto">
          <a:xfrm>
            <a:off x="2024743" y="502541"/>
            <a:ext cx="8214633" cy="478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Δημοσίευση σε εθνικό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επίπεδο</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13317" name="Text Box 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47206353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94675" y="-194871"/>
            <a:ext cx="11087725" cy="1603946"/>
          </a:xfrm>
        </p:spPr>
        <p:txBody>
          <a:bodyPr>
            <a:normAutofit/>
          </a:bodyPr>
          <a:lstStyle/>
          <a:p>
            <a:pPr algn="ctr"/>
            <a:r>
              <a:rPr lang="el-GR" sz="3200" b="1" dirty="0" smtClean="0">
                <a:solidFill>
                  <a:schemeClr val="tx1"/>
                </a:solidFill>
              </a:rPr>
              <a:t>Τυπικά βήματα διαδικασίας ανάθεσης</a:t>
            </a:r>
            <a:endParaRPr lang="el-GR" sz="3200" b="1" dirty="0">
              <a:solidFill>
                <a:schemeClr val="tx1"/>
              </a:solidFill>
            </a:endParaRPr>
          </a:p>
        </p:txBody>
      </p:sp>
      <p:sp>
        <p:nvSpPr>
          <p:cNvPr id="3" name="Θέση περιεχομένου 2"/>
          <p:cNvSpPr>
            <a:spLocks noGrp="1"/>
          </p:cNvSpPr>
          <p:nvPr>
            <p:ph idx="1"/>
          </p:nvPr>
        </p:nvSpPr>
        <p:spPr>
          <a:xfrm>
            <a:off x="494675" y="1094282"/>
            <a:ext cx="11187872" cy="5510235"/>
          </a:xfrm>
        </p:spPr>
        <p:txBody>
          <a:bodyPr>
            <a:normAutofit/>
          </a:bodyPr>
          <a:lstStyle/>
          <a:p>
            <a:pPr marL="109728" indent="0" algn="just">
              <a:spcBef>
                <a:spcPts val="0"/>
              </a:spcBef>
              <a:spcAft>
                <a:spcPts val="600"/>
              </a:spcAft>
              <a:buNone/>
            </a:pPr>
            <a:r>
              <a:rPr lang="el-GR" sz="2200" b="1" dirty="0" smtClean="0">
                <a:solidFill>
                  <a:schemeClr val="tx1"/>
                </a:solidFill>
              </a:rPr>
              <a:t>ΣΧΕΔΙΑΣΜΟΣ ΚΑΙ ΠΡΟΕΤΟΙΜΑΣΙΑ</a:t>
            </a:r>
          </a:p>
          <a:p>
            <a:pPr algn="just">
              <a:spcBef>
                <a:spcPts val="0"/>
              </a:spcBef>
              <a:spcAft>
                <a:spcPts val="600"/>
              </a:spcAft>
            </a:pPr>
            <a:r>
              <a:rPr lang="el-GR" sz="2200" b="1" dirty="0" smtClean="0">
                <a:solidFill>
                  <a:schemeClr val="tx1"/>
                </a:solidFill>
              </a:rPr>
              <a:t>Εντοπισμός ανάγκης</a:t>
            </a:r>
          </a:p>
          <a:p>
            <a:pPr algn="just">
              <a:spcBef>
                <a:spcPts val="0"/>
              </a:spcBef>
              <a:spcAft>
                <a:spcPts val="600"/>
              </a:spcAft>
            </a:pPr>
            <a:r>
              <a:rPr lang="el-GR" sz="2200" b="1" dirty="0" smtClean="0">
                <a:solidFill>
                  <a:schemeClr val="tx1"/>
                </a:solidFill>
              </a:rPr>
              <a:t>Προσδιορισμός των εμπλεκομένων ενδιαφερομένων μερών</a:t>
            </a:r>
          </a:p>
          <a:p>
            <a:pPr algn="just">
              <a:spcBef>
                <a:spcPts val="0"/>
              </a:spcBef>
              <a:spcAft>
                <a:spcPts val="600"/>
              </a:spcAft>
            </a:pPr>
            <a:r>
              <a:rPr lang="el-GR" sz="2200" b="1" dirty="0" smtClean="0">
                <a:solidFill>
                  <a:schemeClr val="tx1"/>
                </a:solidFill>
              </a:rPr>
              <a:t>Προσδιορισμός αντικειμένου της σύμβασης – ένταξη στο στρατηγικό σχεδιασμό της </a:t>
            </a:r>
            <a:r>
              <a:rPr lang="el-GR" sz="2200" b="1" dirty="0" err="1" smtClean="0">
                <a:solidFill>
                  <a:schemeClr val="tx1"/>
                </a:solidFill>
              </a:rPr>
              <a:t>α.α.</a:t>
            </a:r>
            <a:endParaRPr lang="el-GR" sz="2200" b="1" dirty="0" smtClean="0">
              <a:solidFill>
                <a:schemeClr val="tx1"/>
              </a:solidFill>
            </a:endParaRPr>
          </a:p>
          <a:p>
            <a:pPr algn="just">
              <a:spcBef>
                <a:spcPts val="0"/>
              </a:spcBef>
              <a:spcAft>
                <a:spcPts val="600"/>
              </a:spcAft>
            </a:pPr>
            <a:r>
              <a:rPr lang="el-GR" sz="2200" b="1" dirty="0" smtClean="0">
                <a:solidFill>
                  <a:schemeClr val="tx1"/>
                </a:solidFill>
              </a:rPr>
              <a:t>Συγκρότηση φακέλου δημόσιας σύμβασης</a:t>
            </a:r>
          </a:p>
          <a:p>
            <a:pPr algn="just">
              <a:spcBef>
                <a:spcPts val="0"/>
              </a:spcBef>
              <a:spcAft>
                <a:spcPts val="600"/>
              </a:spcAft>
            </a:pPr>
            <a:r>
              <a:rPr lang="el-GR" sz="2200" b="1" dirty="0">
                <a:solidFill>
                  <a:schemeClr val="tx1"/>
                </a:solidFill>
              </a:rPr>
              <a:t>Επιλογή της διαδικασίας</a:t>
            </a:r>
          </a:p>
          <a:p>
            <a:pPr algn="just">
              <a:spcBef>
                <a:spcPts val="0"/>
              </a:spcBef>
              <a:spcAft>
                <a:spcPts val="600"/>
              </a:spcAft>
            </a:pPr>
            <a:r>
              <a:rPr lang="el-GR" sz="2200" b="1" dirty="0" smtClean="0">
                <a:solidFill>
                  <a:schemeClr val="tx1"/>
                </a:solidFill>
              </a:rPr>
              <a:t>Έγκριση πιστώσεων</a:t>
            </a:r>
          </a:p>
          <a:p>
            <a:pPr marL="109728" indent="0" algn="just">
              <a:spcBef>
                <a:spcPts val="0"/>
              </a:spcBef>
              <a:spcAft>
                <a:spcPts val="600"/>
              </a:spcAft>
              <a:buNone/>
            </a:pPr>
            <a:r>
              <a:rPr lang="el-GR" sz="2200" b="1" dirty="0" smtClean="0">
                <a:solidFill>
                  <a:schemeClr val="tx1"/>
                </a:solidFill>
              </a:rPr>
              <a:t>ΟΡΙΣΜΟΣ ΑΠΑΙΤΗΣΕΩΝ ΤΗΣ ΣΥΜΒΑΣΗΣ - ΔΗΜΟΣΙΟΤΗΤΑ</a:t>
            </a:r>
          </a:p>
          <a:p>
            <a:pPr algn="just">
              <a:spcBef>
                <a:spcPts val="0"/>
              </a:spcBef>
              <a:spcAft>
                <a:spcPts val="600"/>
              </a:spcAft>
            </a:pPr>
            <a:r>
              <a:rPr lang="el-GR" sz="2200" b="1" dirty="0" smtClean="0">
                <a:solidFill>
                  <a:schemeClr val="tx1"/>
                </a:solidFill>
              </a:rPr>
              <a:t>Σύνταξη τεχνικών προδιαγραφών – καθορισμός απαιτήσεων ποιοτικής επιλογής</a:t>
            </a:r>
          </a:p>
          <a:p>
            <a:pPr algn="just">
              <a:spcBef>
                <a:spcPts val="0"/>
              </a:spcBef>
              <a:spcAft>
                <a:spcPts val="600"/>
              </a:spcAft>
            </a:pPr>
            <a:r>
              <a:rPr lang="el-GR" sz="2200" b="1" dirty="0" smtClean="0">
                <a:solidFill>
                  <a:schemeClr val="tx1"/>
                </a:solidFill>
              </a:rPr>
              <a:t>Προετοιμασία εγγράφων της σύμβασης (δικαίωμα συμμετοχής, υποδιαίρεση σε τμήματα, κριτήριο ανάθεσης, χρόνος παράδοσης </a:t>
            </a:r>
            <a:r>
              <a:rPr lang="el-GR" sz="2200" b="1" dirty="0" err="1" smtClean="0">
                <a:solidFill>
                  <a:schemeClr val="tx1"/>
                </a:solidFill>
              </a:rPr>
              <a:t>κλπ</a:t>
            </a:r>
            <a:r>
              <a:rPr lang="el-GR" sz="2200" b="1" dirty="0" smtClean="0">
                <a:solidFill>
                  <a:schemeClr val="tx1"/>
                </a:solidFill>
              </a:rPr>
              <a:t>) – προκαταρκτική διαβούλευση</a:t>
            </a:r>
          </a:p>
          <a:p>
            <a:pPr algn="just">
              <a:spcBef>
                <a:spcPts val="0"/>
              </a:spcBef>
              <a:spcAft>
                <a:spcPts val="600"/>
              </a:spcAft>
            </a:pPr>
            <a:r>
              <a:rPr lang="el-GR" sz="2200" b="1" dirty="0" smtClean="0">
                <a:solidFill>
                  <a:schemeClr val="tx1"/>
                </a:solidFill>
              </a:rPr>
              <a:t>Δημοσιότητα εγγράφων της σύμβασης</a:t>
            </a:r>
          </a:p>
          <a:p>
            <a:pPr algn="just">
              <a:spcBef>
                <a:spcPts val="0"/>
              </a:spcBef>
              <a:spcAft>
                <a:spcPts val="600"/>
              </a:spcAft>
            </a:pPr>
            <a:r>
              <a:rPr lang="el-GR" sz="2200" b="1" dirty="0" smtClean="0">
                <a:solidFill>
                  <a:schemeClr val="tx1"/>
                </a:solidFill>
              </a:rPr>
              <a:t>Παροχή διευκρινίσεων</a:t>
            </a:r>
          </a:p>
        </p:txBody>
      </p:sp>
    </p:spTree>
    <p:extLst>
      <p:ext uri="{BB962C8B-B14F-4D97-AF65-F5344CB8AC3E}">
        <p14:creationId xmlns:p14="http://schemas.microsoft.com/office/powerpoint/2010/main" val="315754203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Τίτλος 1"/>
          <p:cNvSpPr>
            <a:spLocks noGrp="1"/>
          </p:cNvSpPr>
          <p:nvPr>
            <p:ph type="title"/>
          </p:nvPr>
        </p:nvSpPr>
        <p:spPr>
          <a:xfrm>
            <a:off x="2003425" y="1293813"/>
            <a:ext cx="8229600" cy="800100"/>
          </a:xfrm>
        </p:spPr>
        <p:txBody>
          <a:bodyPr/>
          <a:lstStyle/>
          <a:p>
            <a:pPr algn="ctr">
              <a:defRPr/>
            </a:pPr>
            <a:r>
              <a:rPr lang="el-GR" altLang="el-GR" sz="2800" b="1" kern="1200" dirty="0">
                <a:solidFill>
                  <a:schemeClr val="tx1"/>
                </a:solidFill>
                <a:latin typeface="Calibri" panose="020F0502020204030204" pitchFamily="34" charset="0"/>
                <a:cs typeface="Arial" panose="020B0604020202020204" pitchFamily="34" charset="0"/>
              </a:rPr>
              <a:t>ΠΙΝΑΚΑΣ ΠΡΟΘΕΣΜΙΩΝ </a:t>
            </a:r>
            <a:r>
              <a:rPr lang="el-GR" altLang="el-GR" sz="2800" b="1" u="sng" kern="1200" dirty="0">
                <a:solidFill>
                  <a:schemeClr val="tx1"/>
                </a:solidFill>
                <a:latin typeface="Calibri" panose="020F0502020204030204" pitchFamily="34" charset="0"/>
                <a:cs typeface="Arial" panose="020B0604020202020204" pitchFamily="34" charset="0"/>
              </a:rPr>
              <a:t>ΑΝΩ ΤΩΝ ΟΡΙΩΝ</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3784319100"/>
              </p:ext>
            </p:extLst>
          </p:nvPr>
        </p:nvGraphicFramePr>
        <p:xfrm>
          <a:off x="1863726" y="2349501"/>
          <a:ext cx="8620125" cy="3265076"/>
        </p:xfrm>
        <a:graphic>
          <a:graphicData uri="http://schemas.openxmlformats.org/drawingml/2006/table">
            <a:tbl>
              <a:tblPr firstRow="1" bandRow="1">
                <a:tableStyleId>{3B4B98B0-60AC-42C2-AFA5-B58CD77FA1E5}</a:tableStyleId>
              </a:tblPr>
              <a:tblGrid>
                <a:gridCol w="2317236">
                  <a:extLst>
                    <a:ext uri="{9D8B030D-6E8A-4147-A177-3AD203B41FA5}">
                      <a16:colId xmlns:a16="http://schemas.microsoft.com/office/drawing/2014/main" val="20000"/>
                    </a:ext>
                  </a:extLst>
                </a:gridCol>
                <a:gridCol w="1846066">
                  <a:extLst>
                    <a:ext uri="{9D8B030D-6E8A-4147-A177-3AD203B41FA5}">
                      <a16:colId xmlns:a16="http://schemas.microsoft.com/office/drawing/2014/main" val="20001"/>
                    </a:ext>
                  </a:extLst>
                </a:gridCol>
                <a:gridCol w="2375170">
                  <a:extLst>
                    <a:ext uri="{9D8B030D-6E8A-4147-A177-3AD203B41FA5}">
                      <a16:colId xmlns:a16="http://schemas.microsoft.com/office/drawing/2014/main" val="20002"/>
                    </a:ext>
                  </a:extLst>
                </a:gridCol>
                <a:gridCol w="2081653">
                  <a:extLst>
                    <a:ext uri="{9D8B030D-6E8A-4147-A177-3AD203B41FA5}">
                      <a16:colId xmlns:a16="http://schemas.microsoft.com/office/drawing/2014/main" val="20003"/>
                    </a:ext>
                  </a:extLst>
                </a:gridCol>
              </a:tblGrid>
              <a:tr h="617278">
                <a:tc>
                  <a:txBody>
                    <a:bodyPr/>
                    <a:lstStyle/>
                    <a:p>
                      <a:pPr algn="ctr"/>
                      <a:endParaRPr lang="el-GR" sz="1200" dirty="0"/>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dirty="0" smtClean="0"/>
                        <a:t>ΕΛΑΧΙΣΤΕΣ</a:t>
                      </a:r>
                      <a:r>
                        <a:rPr lang="el-GR" sz="1200" baseline="0" dirty="0" smtClean="0"/>
                        <a:t> ΠΡΟΘΕΣΜΙΕΣ</a:t>
                      </a:r>
                      <a:endParaRPr lang="el-GR" sz="1200" dirty="0"/>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dirty="0" smtClean="0"/>
                        <a:t>ΠΡΟΘΕΣΜΙΕΣ</a:t>
                      </a:r>
                      <a:r>
                        <a:rPr lang="el-GR" sz="1200" baseline="0" dirty="0" smtClean="0"/>
                        <a:t> ΣΕ ΠΕΡΙΠΤΩΣΗ ΠΑΡΑΛΑΒΗΣ ΠΡΟΣΦΟΡΩΝ ΜΕ ΗΛΕΚΤΡΟΝΙΚΑ ΜΕΣΑ (ΕΣΗΔΗΣ)</a:t>
                      </a:r>
                      <a:endParaRPr lang="el-GR" sz="1200" dirty="0"/>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dirty="0" smtClean="0"/>
                        <a:t>ΕΞΑΙΡΕΤΙΚΕΣ</a:t>
                      </a:r>
                      <a:r>
                        <a:rPr lang="el-GR" sz="1200" baseline="0" dirty="0" smtClean="0"/>
                        <a:t> </a:t>
                      </a:r>
                      <a:r>
                        <a:rPr lang="el-GR" sz="1200" baseline="0" dirty="0" smtClean="0"/>
                        <a:t>ΠΡΟΘΕΣΜΙΕΣ (επείγουσα κατάσταση δεόντως τεκμηριωμένη )</a:t>
                      </a:r>
                      <a:endParaRPr lang="el-GR" sz="1200" dirty="0"/>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98245">
                <a:tc>
                  <a:txBody>
                    <a:bodyPr/>
                    <a:lstStyle/>
                    <a:p>
                      <a:pPr algn="ctr"/>
                      <a:r>
                        <a:rPr lang="el-GR" sz="1200" b="1" dirty="0" smtClean="0">
                          <a:solidFill>
                            <a:schemeClr val="tx1"/>
                          </a:solidFill>
                        </a:rPr>
                        <a:t>ΑΝΟΙΚΤΗ </a:t>
                      </a:r>
                      <a:r>
                        <a:rPr lang="el-GR" sz="1200" b="1" dirty="0" smtClean="0">
                          <a:solidFill>
                            <a:schemeClr val="tx1"/>
                          </a:solidFill>
                        </a:rPr>
                        <a:t>ΔΙΑΔΙΚΑΣΙΑ (υποβολή προσφοράς)</a:t>
                      </a:r>
                      <a:endParaRPr lang="el-GR" sz="1200" b="1"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r>
                        <a:rPr lang="el-GR" sz="1400" b="1" dirty="0" smtClean="0">
                          <a:solidFill>
                            <a:schemeClr val="tx1"/>
                          </a:solidFill>
                        </a:rPr>
                        <a:t>35 ΗΜΕΡΕΣ</a:t>
                      </a:r>
                      <a:endParaRPr lang="el-GR" sz="1400" b="1"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r>
                        <a:rPr lang="el-GR" sz="1400" b="1" dirty="0" smtClean="0">
                          <a:solidFill>
                            <a:schemeClr val="tx1"/>
                          </a:solidFill>
                        </a:rPr>
                        <a:t>30 ΗΜΕΡΕΣ</a:t>
                      </a:r>
                      <a:endParaRPr lang="el-GR" sz="1400" b="1"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r>
                        <a:rPr lang="el-GR" sz="1400" b="1" dirty="0" smtClean="0">
                          <a:solidFill>
                            <a:schemeClr val="tx1"/>
                          </a:solidFill>
                        </a:rPr>
                        <a:t>15 ΗΜΕΡΕΣ</a:t>
                      </a:r>
                      <a:endParaRPr lang="el-GR" sz="1400" b="1"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extLst>
                  <a:ext uri="{0D108BD9-81ED-4DB2-BD59-A6C34878D82A}">
                    <a16:rowId xmlns:a16="http://schemas.microsoft.com/office/drawing/2014/main" val="10001"/>
                  </a:ext>
                </a:extLst>
              </a:tr>
              <a:tr h="1108447">
                <a:tc>
                  <a:txBody>
                    <a:bodyPr/>
                    <a:lstStyle/>
                    <a:p>
                      <a:pPr algn="ctr"/>
                      <a:r>
                        <a:rPr lang="el-GR" sz="1200" b="1" dirty="0" smtClean="0">
                          <a:solidFill>
                            <a:schemeClr val="tx1"/>
                          </a:solidFill>
                        </a:rPr>
                        <a:t>ΔΙΑΔΙΚΑΣΙΕΣ</a:t>
                      </a:r>
                      <a:r>
                        <a:rPr lang="el-GR" sz="1200" b="1" baseline="0" dirty="0" smtClean="0">
                          <a:solidFill>
                            <a:schemeClr val="tx1"/>
                          </a:solidFill>
                        </a:rPr>
                        <a:t> ΔΥΟ  ΣΤΑΔΙΩΝ</a:t>
                      </a:r>
                    </a:p>
                    <a:p>
                      <a:pPr algn="ctr"/>
                      <a:r>
                        <a:rPr lang="el-GR" sz="1100" baseline="0" dirty="0" smtClean="0">
                          <a:solidFill>
                            <a:schemeClr val="tx1"/>
                          </a:solidFill>
                        </a:rPr>
                        <a:t>(Κλειστή Διαδικασία, Ανταγωνιστικός Διάλογος, Ανταγωνιστική Διαδικασία με Διαπραγμάτευση, Σύμπραξη Καινοτομίας) </a:t>
                      </a:r>
                    </a:p>
                    <a:p>
                      <a:pPr algn="ctr"/>
                      <a:r>
                        <a:rPr lang="el-GR" sz="1200" b="1" baseline="0" dirty="0" smtClean="0">
                          <a:solidFill>
                            <a:schemeClr val="tx1"/>
                          </a:solidFill>
                        </a:rPr>
                        <a:t>ΑΙΤΗΣΗ ΣΥΜΜΕΤΟΧΗΣ</a:t>
                      </a:r>
                      <a:endParaRPr lang="el-GR" sz="1200" b="1"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l-GR" sz="1400" dirty="0" smtClean="0">
                        <a:solidFill>
                          <a:schemeClr val="tx1"/>
                        </a:solidFill>
                      </a:endParaRPr>
                    </a:p>
                    <a:p>
                      <a:pPr algn="ctr"/>
                      <a:endParaRPr lang="el-GR" sz="1400" dirty="0" smtClean="0">
                        <a:solidFill>
                          <a:schemeClr val="tx1"/>
                        </a:solidFill>
                      </a:endParaRPr>
                    </a:p>
                    <a:p>
                      <a:pPr algn="ctr"/>
                      <a:r>
                        <a:rPr lang="el-GR" sz="1400" dirty="0" smtClean="0">
                          <a:solidFill>
                            <a:schemeClr val="tx1"/>
                          </a:solidFill>
                        </a:rPr>
                        <a:t>30 ΗΜΕΡΕΣ</a:t>
                      </a:r>
                      <a:endParaRPr lang="el-GR" sz="1400"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l-GR" sz="1400"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l-GR" sz="1400" dirty="0" smtClean="0">
                        <a:solidFill>
                          <a:schemeClr val="tx1"/>
                        </a:solidFill>
                      </a:endParaRPr>
                    </a:p>
                    <a:p>
                      <a:pPr algn="ctr"/>
                      <a:endParaRPr lang="el-GR" sz="1400" dirty="0" smtClean="0">
                        <a:solidFill>
                          <a:schemeClr val="tx1"/>
                        </a:solidFill>
                      </a:endParaRPr>
                    </a:p>
                    <a:p>
                      <a:pPr algn="ctr"/>
                      <a:r>
                        <a:rPr lang="el-GR" sz="1400" dirty="0" smtClean="0">
                          <a:solidFill>
                            <a:schemeClr val="tx1"/>
                          </a:solidFill>
                        </a:rPr>
                        <a:t>15 ΗΜΕΡΕΣ</a:t>
                      </a:r>
                      <a:endParaRPr lang="el-GR" sz="1400"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105005">
                <a:tc>
                  <a:txBody>
                    <a:bodyPr/>
                    <a:lstStyle/>
                    <a:p>
                      <a:pPr algn="ctr"/>
                      <a:r>
                        <a:rPr lang="el-GR" sz="1200" b="1" dirty="0" smtClean="0">
                          <a:solidFill>
                            <a:schemeClr val="tx1"/>
                          </a:solidFill>
                        </a:rPr>
                        <a:t>ΔΙΑΔΙΚΑΣΙΕΣ</a:t>
                      </a:r>
                      <a:r>
                        <a:rPr lang="el-GR" sz="1200" b="1" baseline="0" dirty="0" smtClean="0">
                          <a:solidFill>
                            <a:schemeClr val="tx1"/>
                          </a:solidFill>
                        </a:rPr>
                        <a:t> ΔΥΟ ΣΤΑΔΙΩΝ</a:t>
                      </a:r>
                    </a:p>
                    <a:p>
                      <a:pPr algn="ctr"/>
                      <a:r>
                        <a:rPr lang="el-GR" sz="1100" baseline="0" dirty="0" smtClean="0">
                          <a:solidFill>
                            <a:schemeClr val="tx1"/>
                          </a:solidFill>
                        </a:rPr>
                        <a:t>(Κλειστή Διαδικασία, Ανταγωνιστικός Διάλογος, Ανταγωνιστική Διαδικασία με Διαπραγμάτευση, Σύμπραξη Καινοτομίας) </a:t>
                      </a:r>
                    </a:p>
                    <a:p>
                      <a:pPr algn="ctr"/>
                      <a:r>
                        <a:rPr lang="el-GR" sz="1200" b="1" baseline="0" dirty="0" smtClean="0">
                          <a:solidFill>
                            <a:schemeClr val="tx1"/>
                          </a:solidFill>
                        </a:rPr>
                        <a:t>ΥΠΟΒΟΛΗ ΠΡΟΣΦΟΡΑΣ</a:t>
                      </a:r>
                      <a:endParaRPr lang="el-GR" sz="1200"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endParaRPr lang="el-GR" sz="1400" dirty="0" smtClean="0">
                        <a:solidFill>
                          <a:schemeClr val="tx1"/>
                        </a:solidFill>
                      </a:endParaRPr>
                    </a:p>
                    <a:p>
                      <a:pPr algn="ctr"/>
                      <a:endParaRPr lang="el-GR" sz="1400" dirty="0" smtClean="0">
                        <a:solidFill>
                          <a:schemeClr val="tx1"/>
                        </a:solidFill>
                      </a:endParaRPr>
                    </a:p>
                    <a:p>
                      <a:pPr algn="ctr"/>
                      <a:r>
                        <a:rPr lang="el-GR" sz="1400" dirty="0" smtClean="0">
                          <a:solidFill>
                            <a:schemeClr val="tx1"/>
                          </a:solidFill>
                        </a:rPr>
                        <a:t>30 ΗΜΕΡΕΣ</a:t>
                      </a:r>
                      <a:endParaRPr lang="el-GR" sz="1400"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endParaRPr lang="el-GR" sz="1400" dirty="0" smtClean="0">
                        <a:solidFill>
                          <a:schemeClr val="tx1"/>
                        </a:solidFill>
                      </a:endParaRPr>
                    </a:p>
                    <a:p>
                      <a:pPr algn="ctr"/>
                      <a:endParaRPr lang="el-GR" sz="1400" dirty="0" smtClean="0">
                        <a:solidFill>
                          <a:schemeClr val="tx1"/>
                        </a:solidFill>
                      </a:endParaRPr>
                    </a:p>
                    <a:p>
                      <a:pPr algn="ctr"/>
                      <a:r>
                        <a:rPr lang="el-GR" sz="1400" dirty="0" smtClean="0">
                          <a:solidFill>
                            <a:schemeClr val="tx1"/>
                          </a:solidFill>
                        </a:rPr>
                        <a:t>25 ΗΜΕΡΕΣ</a:t>
                      </a:r>
                      <a:endParaRPr lang="el-GR" sz="1400"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endParaRPr lang="el-GR" sz="1400" dirty="0" smtClean="0">
                        <a:solidFill>
                          <a:schemeClr val="tx1"/>
                        </a:solidFill>
                      </a:endParaRPr>
                    </a:p>
                    <a:p>
                      <a:pPr algn="ctr"/>
                      <a:endParaRPr lang="el-GR" sz="1400" dirty="0" smtClean="0">
                        <a:solidFill>
                          <a:schemeClr val="tx1"/>
                        </a:solidFill>
                      </a:endParaRPr>
                    </a:p>
                    <a:p>
                      <a:pPr algn="ctr"/>
                      <a:r>
                        <a:rPr lang="el-GR" sz="1400" dirty="0" smtClean="0">
                          <a:solidFill>
                            <a:schemeClr val="tx1"/>
                          </a:solidFill>
                        </a:rPr>
                        <a:t>10 ΗΜΕΡΕΣ</a:t>
                      </a:r>
                      <a:endParaRPr lang="el-GR" sz="1400" dirty="0">
                        <a:solidFill>
                          <a:schemeClr val="tx1"/>
                        </a:solidFill>
                      </a:endParaRPr>
                    </a:p>
                  </a:txBody>
                  <a:tcPr marL="68578" marR="68578" marT="34293" marB="342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9529995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003425" y="1293813"/>
            <a:ext cx="8229600" cy="800100"/>
          </a:xfrm>
        </p:spPr>
        <p:txBody>
          <a:bodyPr>
            <a:noAutofit/>
          </a:bodyPr>
          <a:lstStyle/>
          <a:p>
            <a:pPr algn="ctr">
              <a:defRPr/>
            </a:pPr>
            <a:r>
              <a:rPr lang="el-GR" sz="2800" b="1" kern="1200" dirty="0">
                <a:solidFill>
                  <a:schemeClr val="tx1"/>
                </a:solidFill>
                <a:latin typeface="Calibri" panose="020F0502020204030204" pitchFamily="34" charset="0"/>
                <a:cs typeface="Arial" panose="020B0604020202020204" pitchFamily="34" charset="0"/>
              </a:rPr>
              <a:t>ΠΙΝΑΚΑΣ ΠΡΟΘΕΣΜΙΩΝ </a:t>
            </a:r>
            <a:r>
              <a:rPr lang="el-GR" sz="2800" b="1" u="sng" kern="1200" dirty="0">
                <a:solidFill>
                  <a:schemeClr val="tx1"/>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ΥΠΗΡΕΣΙΩΝ ΑΡΘΡΟΥ 107 </a:t>
            </a:r>
            <a:r>
              <a:rPr lang="el-GR" sz="2800" b="1" kern="1200" dirty="0">
                <a:solidFill>
                  <a:schemeClr val="tx1"/>
                </a:solidFill>
                <a:latin typeface="Calibri" panose="020F0502020204030204" pitchFamily="34" charset="0"/>
                <a:cs typeface="Arial" panose="020B0604020202020204" pitchFamily="34" charset="0"/>
              </a:rPr>
              <a:t/>
            </a:r>
            <a:br>
              <a:rPr lang="el-GR" sz="2800" b="1" kern="1200" dirty="0">
                <a:solidFill>
                  <a:schemeClr val="tx1"/>
                </a:solidFill>
                <a:latin typeface="Calibri" panose="020F0502020204030204" pitchFamily="34" charset="0"/>
                <a:cs typeface="Arial" panose="020B0604020202020204" pitchFamily="34" charset="0"/>
              </a:rPr>
            </a:br>
            <a:r>
              <a:rPr lang="el-GR" sz="2800" b="1" kern="1200" dirty="0">
                <a:solidFill>
                  <a:schemeClr val="tx1"/>
                </a:solidFill>
                <a:latin typeface="Calibri" panose="020F0502020204030204" pitchFamily="34" charset="0"/>
                <a:cs typeface="Arial" panose="020B0604020202020204" pitchFamily="34" charset="0"/>
              </a:rPr>
              <a:t>(ΑΝΩ ΤΩΝ ΟΡΙΩΝ)</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4218594497"/>
              </p:ext>
            </p:extLst>
          </p:nvPr>
        </p:nvGraphicFramePr>
        <p:xfrm>
          <a:off x="1863725" y="2349500"/>
          <a:ext cx="8154988" cy="3268666"/>
        </p:xfrm>
        <a:graphic>
          <a:graphicData uri="http://schemas.openxmlformats.org/drawingml/2006/table">
            <a:tbl>
              <a:tblPr firstRow="1" bandRow="1">
                <a:tableStyleId>{3B4B98B0-60AC-42C2-AFA5-B58CD77FA1E5}</a:tableStyleId>
              </a:tblPr>
              <a:tblGrid>
                <a:gridCol w="3025969">
                  <a:extLst>
                    <a:ext uri="{9D8B030D-6E8A-4147-A177-3AD203B41FA5}">
                      <a16:colId xmlns:a16="http://schemas.microsoft.com/office/drawing/2014/main" val="20000"/>
                    </a:ext>
                  </a:extLst>
                </a:gridCol>
                <a:gridCol w="2410689">
                  <a:extLst>
                    <a:ext uri="{9D8B030D-6E8A-4147-A177-3AD203B41FA5}">
                      <a16:colId xmlns:a16="http://schemas.microsoft.com/office/drawing/2014/main" val="20001"/>
                    </a:ext>
                  </a:extLst>
                </a:gridCol>
                <a:gridCol w="2718330">
                  <a:extLst>
                    <a:ext uri="{9D8B030D-6E8A-4147-A177-3AD203B41FA5}">
                      <a16:colId xmlns:a16="http://schemas.microsoft.com/office/drawing/2014/main" val="20002"/>
                    </a:ext>
                  </a:extLst>
                </a:gridCol>
              </a:tblGrid>
              <a:tr h="596554">
                <a:tc>
                  <a:txBody>
                    <a:bodyPr/>
                    <a:lstStyle/>
                    <a:p>
                      <a:pPr algn="ct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dirty="0" smtClean="0"/>
                        <a:t>ΕΛΑΧΙΣΤΕΣ</a:t>
                      </a:r>
                      <a:r>
                        <a:rPr lang="el-GR" sz="1200" baseline="0" dirty="0" smtClean="0"/>
                        <a:t> ΠΡΟΘΕΣΜΙΕΣ</a:t>
                      </a: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dirty="0" smtClean="0"/>
                        <a:t>ΕΞΑΙΡΕΤΙΚΕΣ</a:t>
                      </a:r>
                      <a:r>
                        <a:rPr lang="el-GR" sz="1200" baseline="0" dirty="0" smtClean="0"/>
                        <a:t> </a:t>
                      </a:r>
                      <a:r>
                        <a:rPr lang="el-GR" sz="1200" baseline="0" dirty="0" smtClean="0"/>
                        <a:t>ΠΡΟΘΕΣΜΙΕΣ (επείγουσα </a:t>
                      </a:r>
                      <a:r>
                        <a:rPr lang="el-GR" sz="1200" baseline="0" dirty="0" err="1" smtClean="0"/>
                        <a:t>κατάστασηςδεόντως</a:t>
                      </a:r>
                      <a:r>
                        <a:rPr lang="el-GR" sz="1200" baseline="0" dirty="0" smtClean="0"/>
                        <a:t> τεκμηριωμένη)</a:t>
                      </a: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95275">
                <a:tc>
                  <a:txBody>
                    <a:bodyPr/>
                    <a:lstStyle/>
                    <a:p>
                      <a:pPr algn="ctr"/>
                      <a:r>
                        <a:rPr lang="el-GR" sz="1200" b="1" dirty="0" smtClean="0"/>
                        <a:t>ΑΝΟΙΚΤΗ </a:t>
                      </a:r>
                      <a:r>
                        <a:rPr lang="el-GR" sz="1200" b="1" dirty="0" smtClean="0"/>
                        <a:t>ΔΙΑΔΙΚΑΣΙΑ (ΥΠΟΒΟΛΗ ΠΡΟΣΦΟΡΑΣ)</a:t>
                      </a:r>
                      <a:endParaRPr lang="el-GR" sz="1200" b="1"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t>15 ΗΜΕΡΕΣ</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t>Ειδικά</a:t>
                      </a:r>
                      <a:r>
                        <a:rPr lang="el-GR" sz="1400" baseline="0" dirty="0" smtClean="0"/>
                        <a:t> αιτιολογημένη απόφαση της αναθέτουσας αρχής </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107952">
                <a:tc>
                  <a:txBody>
                    <a:bodyPr/>
                    <a:lstStyle/>
                    <a:p>
                      <a:pPr algn="ctr"/>
                      <a:r>
                        <a:rPr lang="el-GR" sz="1200" b="1" dirty="0" smtClean="0"/>
                        <a:t>ΔΙΑΔΙΚΑΣΙΕΣ</a:t>
                      </a:r>
                      <a:r>
                        <a:rPr lang="el-GR" sz="1200" b="1" baseline="0" dirty="0" smtClean="0"/>
                        <a:t> ΔΥΟ  ΣΤΑΔΙΩΝ</a:t>
                      </a:r>
                    </a:p>
                    <a:p>
                      <a:pPr algn="ctr"/>
                      <a:r>
                        <a:rPr lang="el-GR" sz="1100" baseline="0" dirty="0" smtClean="0"/>
                        <a:t>(Κλειστή Διαδικασία, Ανταγωνιστικός Διάλογος, Ανταγωνιστική Διαδικασία με Διαπραγμάτευση, Σύμπραξη Καινοτομίας) </a:t>
                      </a:r>
                    </a:p>
                    <a:p>
                      <a:pPr algn="ctr"/>
                      <a:r>
                        <a:rPr lang="el-GR" sz="1200" b="1" baseline="0" dirty="0" smtClean="0"/>
                        <a:t>ΑΙΤΗΣΗ ΣΥΜΜΕΤΟΧΗΣ</a:t>
                      </a:r>
                      <a:endParaRPr lang="el-GR" sz="1200" b="1"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l-GR" sz="1400" dirty="0" smtClean="0"/>
                    </a:p>
                    <a:p>
                      <a:pPr algn="ctr"/>
                      <a:endParaRPr lang="el-GR" sz="1400" dirty="0" smtClean="0"/>
                    </a:p>
                    <a:p>
                      <a:pPr algn="ctr"/>
                      <a:r>
                        <a:rPr lang="el-GR" sz="1400" dirty="0" smtClean="0"/>
                        <a:t>8 ΗΜΕΡΕΣ</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l-GR" sz="1400" dirty="0" smtClean="0"/>
                    </a:p>
                    <a:p>
                      <a:pPr algn="ctr"/>
                      <a:r>
                        <a:rPr lang="el-GR" sz="1400" dirty="0" smtClean="0"/>
                        <a:t>Ειδικά</a:t>
                      </a:r>
                      <a:r>
                        <a:rPr lang="el-GR" sz="1400" baseline="0" dirty="0" smtClean="0"/>
                        <a:t> αιτιολογημένη απόφαση της αναθέτουσας αρχής </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68882">
                <a:tc>
                  <a:txBody>
                    <a:bodyPr/>
                    <a:lstStyle/>
                    <a:p>
                      <a:pPr algn="ctr"/>
                      <a:r>
                        <a:rPr lang="el-GR" sz="1200" b="1" dirty="0" smtClean="0"/>
                        <a:t>ΔΙΑΔΙΚΑΣΙΕΣ</a:t>
                      </a:r>
                      <a:r>
                        <a:rPr lang="el-GR" sz="1200" b="1" baseline="0" dirty="0" smtClean="0"/>
                        <a:t> ΔΥΟ  ΣΤΑΔΙΩΝ</a:t>
                      </a:r>
                    </a:p>
                    <a:p>
                      <a:pPr algn="ctr"/>
                      <a:r>
                        <a:rPr lang="el-GR" sz="1100" baseline="0" dirty="0" smtClean="0"/>
                        <a:t>(Κλειστή Διαδικασία, Ανταγωνιστικός Διάλογος, Ανταγωνιστική Διαδικασία με Διαπραγμάτευση, Σύμπραξη Καινοτομίας) </a:t>
                      </a:r>
                    </a:p>
                    <a:p>
                      <a:pPr algn="ctr"/>
                      <a:r>
                        <a:rPr lang="el-GR" sz="1200" b="1" baseline="0" dirty="0" smtClean="0"/>
                        <a:t>ΥΠΟΒΟΛΗ ΠΡΟΣΦΟΡΑΣ</a:t>
                      </a: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endParaRPr lang="el-GR" sz="1400" dirty="0" smtClean="0"/>
                    </a:p>
                    <a:p>
                      <a:pPr algn="ctr"/>
                      <a:endParaRPr lang="el-GR" sz="1400" dirty="0" smtClean="0"/>
                    </a:p>
                    <a:p>
                      <a:pPr algn="ctr"/>
                      <a:r>
                        <a:rPr lang="el-GR" sz="1400" dirty="0" smtClean="0"/>
                        <a:t>8 ΗΜΕΡΕΣ</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endParaRPr lang="el-GR" sz="1400" dirty="0" smtClean="0"/>
                    </a:p>
                    <a:p>
                      <a:pPr algn="ctr"/>
                      <a:r>
                        <a:rPr lang="el-GR" sz="1400" dirty="0" smtClean="0"/>
                        <a:t>Ειδικά</a:t>
                      </a:r>
                      <a:r>
                        <a:rPr lang="el-GR" sz="1400" baseline="0" dirty="0" smtClean="0"/>
                        <a:t> αιτιολογημένη απόφαση της αναθέτουσας αρχής </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1899217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003425" y="1293813"/>
            <a:ext cx="8229600" cy="800100"/>
          </a:xfrm>
        </p:spPr>
        <p:txBody>
          <a:bodyPr>
            <a:noAutofit/>
          </a:bodyPr>
          <a:lstStyle/>
          <a:p>
            <a:pPr algn="ctr">
              <a:defRPr/>
            </a:pPr>
            <a:r>
              <a:rPr lang="el-GR" sz="2800" b="1" kern="1200" dirty="0">
                <a:solidFill>
                  <a:schemeClr val="tx1"/>
                </a:solidFill>
                <a:latin typeface="Calibri" panose="020F0502020204030204" pitchFamily="34" charset="0"/>
                <a:cs typeface="Arial" panose="020B0604020202020204" pitchFamily="34" charset="0"/>
              </a:rPr>
              <a:t>ΠΙΝΑΚΑΣ </a:t>
            </a:r>
            <a:r>
              <a:rPr lang="el-GR" sz="2800" b="1" kern="1200" dirty="0" smtClean="0">
                <a:solidFill>
                  <a:schemeClr val="tx1"/>
                </a:solidFill>
                <a:latin typeface="Calibri" panose="020F0502020204030204" pitchFamily="34" charset="0"/>
                <a:cs typeface="Arial" panose="020B0604020202020204" pitchFamily="34" charset="0"/>
              </a:rPr>
              <a:t>ΠΡΟΘΕΣΜΙΩΝ</a:t>
            </a:r>
            <a:r>
              <a:rPr lang="el-GR" sz="2800" b="1" kern="1200" dirty="0">
                <a:solidFill>
                  <a:schemeClr val="tx1"/>
                </a:solidFill>
                <a:latin typeface="Calibri" panose="020F0502020204030204" pitchFamily="34" charset="0"/>
                <a:cs typeface="Arial" panose="020B0604020202020204" pitchFamily="34" charset="0"/>
              </a:rPr>
              <a:t/>
            </a:r>
            <a:br>
              <a:rPr lang="el-GR" sz="2800" b="1" kern="1200" dirty="0">
                <a:solidFill>
                  <a:schemeClr val="tx1"/>
                </a:solidFill>
                <a:latin typeface="Calibri" panose="020F0502020204030204" pitchFamily="34" charset="0"/>
                <a:cs typeface="Arial" panose="020B0604020202020204" pitchFamily="34" charset="0"/>
              </a:rPr>
            </a:br>
            <a:r>
              <a:rPr lang="el-GR" sz="2800" b="1" kern="1200" dirty="0" smtClean="0">
                <a:solidFill>
                  <a:schemeClr val="tx1"/>
                </a:solidFill>
                <a:latin typeface="Calibri" panose="020F0502020204030204" pitchFamily="34" charset="0"/>
                <a:cs typeface="Arial" panose="020B0604020202020204" pitchFamily="34" charset="0"/>
              </a:rPr>
              <a:t>(ΚΑΤΩ </a:t>
            </a:r>
            <a:r>
              <a:rPr lang="el-GR" sz="2800" b="1" kern="1200" dirty="0">
                <a:solidFill>
                  <a:schemeClr val="tx1"/>
                </a:solidFill>
                <a:latin typeface="Calibri" panose="020F0502020204030204" pitchFamily="34" charset="0"/>
                <a:cs typeface="Arial" panose="020B0604020202020204" pitchFamily="34" charset="0"/>
              </a:rPr>
              <a:t>ΤΩΝ ΟΡΙΩΝ)</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4264305451"/>
              </p:ext>
            </p:extLst>
          </p:nvPr>
        </p:nvGraphicFramePr>
        <p:xfrm>
          <a:off x="1863725" y="2349500"/>
          <a:ext cx="8154988" cy="3268663"/>
        </p:xfrm>
        <a:graphic>
          <a:graphicData uri="http://schemas.openxmlformats.org/drawingml/2006/table">
            <a:tbl>
              <a:tblPr firstRow="1" bandRow="1">
                <a:tableStyleId>{3B4B98B0-60AC-42C2-AFA5-B58CD77FA1E5}</a:tableStyleId>
              </a:tblPr>
              <a:tblGrid>
                <a:gridCol w="3025969">
                  <a:extLst>
                    <a:ext uri="{9D8B030D-6E8A-4147-A177-3AD203B41FA5}">
                      <a16:colId xmlns:a16="http://schemas.microsoft.com/office/drawing/2014/main" val="20000"/>
                    </a:ext>
                  </a:extLst>
                </a:gridCol>
                <a:gridCol w="2410689">
                  <a:extLst>
                    <a:ext uri="{9D8B030D-6E8A-4147-A177-3AD203B41FA5}">
                      <a16:colId xmlns:a16="http://schemas.microsoft.com/office/drawing/2014/main" val="20001"/>
                    </a:ext>
                  </a:extLst>
                </a:gridCol>
                <a:gridCol w="2718330">
                  <a:extLst>
                    <a:ext uri="{9D8B030D-6E8A-4147-A177-3AD203B41FA5}">
                      <a16:colId xmlns:a16="http://schemas.microsoft.com/office/drawing/2014/main" val="20002"/>
                    </a:ext>
                  </a:extLst>
                </a:gridCol>
              </a:tblGrid>
              <a:tr h="596554">
                <a:tc>
                  <a:txBody>
                    <a:bodyPr/>
                    <a:lstStyle/>
                    <a:p>
                      <a:pPr algn="ct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dirty="0" smtClean="0"/>
                        <a:t>ΕΛΑΧΙΣΤΕΣ</a:t>
                      </a:r>
                      <a:r>
                        <a:rPr lang="el-GR" sz="1200" baseline="0" dirty="0" smtClean="0"/>
                        <a:t> ΠΡΟΘΕΣΜΙΕΣ</a:t>
                      </a: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dirty="0" smtClean="0"/>
                        <a:t>ΕΞΑΙΡΕΤΙΚΕΣ</a:t>
                      </a:r>
                      <a:r>
                        <a:rPr lang="el-GR" sz="1200" baseline="0" dirty="0" smtClean="0"/>
                        <a:t> </a:t>
                      </a:r>
                      <a:r>
                        <a:rPr lang="el-GR" sz="1200" baseline="0" dirty="0" smtClean="0"/>
                        <a:t>ΠΡΟΘΕΣΜΙΕΣ )επείγουσα κατάστασης δεόντως τεκμηριωμένη) </a:t>
                      </a: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95275">
                <a:tc>
                  <a:txBody>
                    <a:bodyPr/>
                    <a:lstStyle/>
                    <a:p>
                      <a:pPr algn="ctr"/>
                      <a:r>
                        <a:rPr lang="el-GR" sz="1200" b="1" dirty="0" smtClean="0"/>
                        <a:t>ΑΝΟΙΚΤΗ ΔΙΑΔΙΚΑΣΙΑ</a:t>
                      </a:r>
                      <a:endParaRPr lang="el-GR" sz="1200" b="1"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t>15 ΗΜΕΡΕΣ</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t>10 ημέρες</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107952">
                <a:tc>
                  <a:txBody>
                    <a:bodyPr/>
                    <a:lstStyle/>
                    <a:p>
                      <a:pPr algn="ctr"/>
                      <a:r>
                        <a:rPr lang="el-GR" sz="1200" b="1" dirty="0" smtClean="0"/>
                        <a:t>ΔΙΑΔΙΚΑΣΙΕΣ</a:t>
                      </a:r>
                      <a:r>
                        <a:rPr lang="el-GR" sz="1200" b="1" baseline="0" dirty="0" smtClean="0"/>
                        <a:t> ΔΥΟ  ΣΤΑΔΙΩΝ</a:t>
                      </a:r>
                    </a:p>
                    <a:p>
                      <a:pPr algn="ctr"/>
                      <a:r>
                        <a:rPr lang="el-GR" sz="1100" baseline="0" dirty="0" smtClean="0"/>
                        <a:t>(Κλειστή Διαδικασία, Ανταγωνιστικός Διάλογος, Ανταγωνιστική Διαδικασία με Διαπραγμάτευση, Σύμπραξη Καινοτομίας) </a:t>
                      </a:r>
                    </a:p>
                    <a:p>
                      <a:pPr algn="ctr"/>
                      <a:r>
                        <a:rPr lang="el-GR" sz="1200" b="1" baseline="0" dirty="0" smtClean="0"/>
                        <a:t>ΑΙΤΗΣΗ ΣΥΜΜΕΤΟΧΗΣ</a:t>
                      </a:r>
                      <a:endParaRPr lang="el-GR" sz="1200" b="1"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l-GR" sz="1400" dirty="0" smtClean="0"/>
                    </a:p>
                    <a:p>
                      <a:pPr algn="ctr"/>
                      <a:endParaRPr lang="el-GR" sz="1400" dirty="0" smtClean="0"/>
                    </a:p>
                    <a:p>
                      <a:pPr algn="ctr"/>
                      <a:r>
                        <a:rPr lang="el-GR" sz="1400" dirty="0" smtClean="0"/>
                        <a:t>10 </a:t>
                      </a:r>
                      <a:r>
                        <a:rPr lang="el-GR" sz="1400" dirty="0" smtClean="0"/>
                        <a:t>ΗΜΕΡΕΣ</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t>-</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68882">
                <a:tc>
                  <a:txBody>
                    <a:bodyPr/>
                    <a:lstStyle/>
                    <a:p>
                      <a:pPr algn="ctr"/>
                      <a:r>
                        <a:rPr lang="el-GR" sz="1200" b="1" dirty="0" smtClean="0"/>
                        <a:t>ΔΙΑΔΙΚΑΣΙΕΣ</a:t>
                      </a:r>
                      <a:r>
                        <a:rPr lang="el-GR" sz="1200" b="1" baseline="0" dirty="0" smtClean="0"/>
                        <a:t> ΔΥΟ  ΣΤΑΔΙΩΝ</a:t>
                      </a:r>
                    </a:p>
                    <a:p>
                      <a:pPr algn="ctr"/>
                      <a:r>
                        <a:rPr lang="el-GR" sz="1100" baseline="0" dirty="0" smtClean="0"/>
                        <a:t>(Κλειστή Διαδικασία, Ανταγωνιστικός Διάλογος, Ανταγωνιστική Διαδικασία με Διαπραγμάτευση, Σύμπραξη Καινοτομίας) </a:t>
                      </a:r>
                    </a:p>
                    <a:p>
                      <a:pPr algn="ctr"/>
                      <a:r>
                        <a:rPr lang="el-GR" sz="1200" b="1" baseline="0" dirty="0" smtClean="0"/>
                        <a:t>ΥΠΟΒΟΛΗ ΠΡΟΣΦΟΡΑΣ</a:t>
                      </a:r>
                      <a:endParaRPr lang="el-GR" sz="12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endParaRPr lang="el-GR" sz="1400" dirty="0" smtClean="0"/>
                    </a:p>
                    <a:p>
                      <a:pPr algn="ctr"/>
                      <a:endParaRPr lang="el-GR" sz="1400" dirty="0" smtClean="0"/>
                    </a:p>
                    <a:p>
                      <a:pPr algn="ctr"/>
                      <a:r>
                        <a:rPr lang="el-GR" sz="1400" dirty="0" smtClean="0"/>
                        <a:t>7 </a:t>
                      </a:r>
                      <a:r>
                        <a:rPr lang="el-GR" sz="1400" dirty="0" smtClean="0"/>
                        <a:t>ΗΜΕΡΕΣ</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tc>
                  <a:txBody>
                    <a:bodyPr/>
                    <a:lstStyle/>
                    <a:p>
                      <a:pPr algn="ctr"/>
                      <a:endParaRPr lang="el-GR" sz="1400" dirty="0" smtClean="0"/>
                    </a:p>
                    <a:p>
                      <a:pPr algn="ctr"/>
                      <a:r>
                        <a:rPr lang="el-GR" sz="1400" dirty="0" smtClean="0"/>
                        <a:t>-</a:t>
                      </a:r>
                      <a:endParaRPr lang="el-GR" sz="1400" dirty="0"/>
                    </a:p>
                  </a:txBody>
                  <a:tcPr marL="68573" marR="68573" marT="34279" marB="342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50000"/>
                        <a:lumOff val="50000"/>
                        <a:alpha val="2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4806166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23555" name="Rectangle 4"/>
          <p:cNvSpPr>
            <a:spLocks noChangeArrowheads="1"/>
          </p:cNvSpPr>
          <p:nvPr/>
        </p:nvSpPr>
        <p:spPr bwMode="auto">
          <a:xfrm>
            <a:off x="627017" y="1052513"/>
            <a:ext cx="10528663" cy="295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306388" indent="-306388">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1pPr>
            <a:lvl2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2pPr>
            <a:lvl3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3pPr>
            <a:lvl4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4pPr>
            <a:lvl5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chemeClr val="bg1"/>
                </a:solidFill>
                <a:latin typeface="Arial" panose="020B0604020202020204" pitchFamily="34" charset="0"/>
                <a:ea typeface="Microsoft YaHei" panose="020B0503020204020204" pitchFamily="34" charset="-122"/>
              </a:defRPr>
            </a:lvl9pPr>
          </a:lstStyle>
          <a:p>
            <a:pPr marL="306388" marR="0" lvl="0" indent="-306388" algn="just" defTabSz="449263" rtl="0" eaLnBrk="0" fontAlgn="base" latinLnBrk="0" hangingPunct="0">
              <a:lnSpc>
                <a:spcPct val="100000"/>
              </a:lnSpc>
              <a:spcBef>
                <a:spcPct val="0"/>
              </a:spcBef>
              <a:spcAft>
                <a:spcPts val="600"/>
              </a:spcAft>
              <a:buClr>
                <a:srgbClr val="000000"/>
              </a:buClr>
              <a:buSzPct val="100000"/>
              <a:buFont typeface="Wingdings" panose="05000000000000000000" pitchFamily="2"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Η προθεσμία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αρχίζει από την επομένη της ημέρας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εκείνης που έλαβε χώρα το γεγονός που αποτελεί την αφετηρία της,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πχ της αποστολής της προκήρυξης, πρόσκλησης συμμετοχής σε διαπραγμάτευση </a:t>
            </a:r>
            <a:r>
              <a:rPr kumimoji="0" lang="el-GR" altLang="el-GR" sz="2200" b="0" i="0" u="none" strike="noStrike" kern="1200" cap="none" spc="0" normalizeH="0" baseline="0" noProof="0" dirty="0" err="1">
                <a:ln>
                  <a:noFill/>
                </a:ln>
                <a:solidFill>
                  <a:srgbClr val="000000"/>
                </a:solidFill>
                <a:effectLst/>
                <a:uLnTx/>
                <a:uFillTx/>
                <a:latin typeface="Calibri" panose="020F0502020204030204" pitchFamily="34" charset="0"/>
                <a:ea typeface="Microsoft YaHei" panose="020B0503020204020204" pitchFamily="34" charset="-122"/>
                <a:cs typeface="+mn-cs"/>
              </a:rPr>
              <a:t>κλπ</a:t>
            </a: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endParaRPr>
          </a:p>
          <a:p>
            <a:pPr marL="306388" marR="0" lvl="0" indent="-306388" algn="just" defTabSz="449263" rtl="0" eaLnBrk="0" fontAlgn="base" latinLnBrk="0" hangingPunct="0">
              <a:lnSpc>
                <a:spcPct val="100000"/>
              </a:lnSpc>
              <a:spcBef>
                <a:spcPct val="0"/>
              </a:spcBef>
              <a:spcAft>
                <a:spcPts val="600"/>
              </a:spcAft>
              <a:buClr>
                <a:srgbClr val="000000"/>
              </a:buClr>
              <a:buSzPct val="100000"/>
              <a:buFont typeface="Wingdings" panose="05000000000000000000" pitchFamily="2"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mn-cs"/>
              </a:rPr>
              <a:t>Οι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προθεσμίες περιλαμβάνουν τις αργίες, τα Σάββατα και τις Κυριακές, εκτός αν αυτές εξαιρούνται ρητά ή αν οι προθεσμίες προσδιορίζονται κατά εργάσιμες ημέρες.</a:t>
            </a:r>
          </a:p>
          <a:p>
            <a:pPr marL="306388" marR="0" lvl="0" indent="-306388" algn="just" defTabSz="449263" rtl="0" eaLnBrk="0" fontAlgn="base" latinLnBrk="0" hangingPunct="0">
              <a:lnSpc>
                <a:spcPct val="100000"/>
              </a:lnSpc>
              <a:spcBef>
                <a:spcPct val="0"/>
              </a:spcBef>
              <a:spcAft>
                <a:spcPts val="600"/>
              </a:spcAft>
              <a:buClr>
                <a:srgbClr val="000000"/>
              </a:buClr>
              <a:buSzPct val="100000"/>
              <a:buFont typeface="Wingdings" panose="05000000000000000000" pitchFamily="2"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Αν η τελευταία ημέρα προθεσμίας που δεν </a:t>
            </a:r>
            <a:r>
              <a:rPr kumimoji="0" lang="el-GR" altLang="el-GR" sz="2200" b="1" i="0" u="none" strike="noStrike" kern="1200" cap="none" spc="0" normalizeH="0" baseline="0" noProof="0" dirty="0" err="1">
                <a:ln>
                  <a:noFill/>
                </a:ln>
                <a:solidFill>
                  <a:srgbClr val="000000"/>
                </a:solidFill>
                <a:effectLst/>
                <a:uLnTx/>
                <a:uFillTx/>
                <a:latin typeface="Calibri" panose="020F0502020204030204" pitchFamily="34" charset="0"/>
                <a:ea typeface="Microsoft YaHei" panose="020B0503020204020204" pitchFamily="34" charset="-122"/>
                <a:cs typeface="+mn-cs"/>
              </a:rPr>
              <a:t>προδιορίζεται</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mn-cs"/>
              </a:rPr>
              <a:t> κατά ώρες είναι αργία, Κυριακή ή Σάββατο, η προθεσμία λήγει με την παρέλευση της τελευταίας ώρας της επομένης εργάσιμης ημέρας.</a:t>
            </a:r>
          </a:p>
        </p:txBody>
      </p:sp>
      <p:sp>
        <p:nvSpPr>
          <p:cNvPr id="23556" name="Text Box 5"/>
          <p:cNvSpPr txBox="1">
            <a:spLocks noChangeArrowheads="1"/>
          </p:cNvSpPr>
          <p:nvPr/>
        </p:nvSpPr>
        <p:spPr bwMode="auto">
          <a:xfrm>
            <a:off x="2063751" y="347663"/>
            <a:ext cx="8196263"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800" b="1" i="0" u="none" strike="noStrike" kern="1200" cap="none" spc="0" normalizeH="0" baseline="0" noProof="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Κανονισμός ΕΟΚ ΕΥΡΑΤΟΜ 1182/71</a:t>
            </a:r>
          </a:p>
        </p:txBody>
      </p:sp>
      <p:sp>
        <p:nvSpPr>
          <p:cNvPr id="23557" name="Text Box 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374643086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40292" name="Rectangle 4"/>
          <p:cNvSpPr>
            <a:spLocks noChangeArrowheads="1"/>
          </p:cNvSpPr>
          <p:nvPr/>
        </p:nvSpPr>
        <p:spPr bwMode="auto">
          <a:xfrm>
            <a:off x="365760" y="1606731"/>
            <a:ext cx="11220993" cy="3372334"/>
          </a:xfrm>
          <a:prstGeom prst="rect">
            <a:avLst/>
          </a:prstGeom>
          <a:noFill/>
          <a:ln>
            <a:noFill/>
          </a:ln>
          <a:effectLst/>
        </p:spPr>
        <p:txBody>
          <a:bodyPr wrap="square" lIns="90000" tIns="46800" rIns="90000" bIns="46800">
            <a:spAutoFit/>
          </a:bodyPr>
          <a:lstStyle>
            <a:lvl1pPr marL="306388" indent="-306388">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1pPr>
            <a:lvl2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2pPr>
            <a:lvl3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3pPr>
            <a:lvl4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4pPr>
            <a:lvl5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9pPr>
          </a:lstStyle>
          <a:p>
            <a:pPr marL="306388" marR="0" lvl="0" indent="-306388" algn="just" defTabSz="449263" rtl="0" eaLnBrk="0" fontAlgn="base" latinLnBrk="0" hangingPunct="0">
              <a:lnSpc>
                <a:spcPct val="100000"/>
              </a:lnSpc>
              <a:spcBef>
                <a:spcPts val="0"/>
              </a:spcBef>
              <a:spcAft>
                <a:spcPts val="600"/>
              </a:spcAft>
              <a:buClr>
                <a:srgbClr val="000000"/>
              </a:buClr>
              <a:buSzPct val="100000"/>
              <a:buFont typeface="Wingdings"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Για τον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καθορισμό προθεσμιών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λαμβάνεται υπόψη η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πολυπλοκότητα</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της σύμβασης, με την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επιφύλαξη των ελάχιστων προθεσμιών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των άρθρων 27-31. </a:t>
            </a:r>
          </a:p>
          <a:p>
            <a:pPr marL="306388" marR="0" lvl="0" indent="-306388" algn="just" defTabSz="449263" rtl="0" eaLnBrk="0" fontAlgn="base" latinLnBrk="0" hangingPunct="0">
              <a:lnSpc>
                <a:spcPct val="100000"/>
              </a:lnSpc>
              <a:spcBef>
                <a:spcPts val="0"/>
              </a:spcBef>
              <a:spcAft>
                <a:spcPts val="600"/>
              </a:spcAft>
              <a:buClr>
                <a:srgbClr val="000000"/>
              </a:buClr>
              <a:buSzPct val="100000"/>
              <a:buFont typeface="Wingdings"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Οι αναθέτουσες αρχές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a:t>
            </a:r>
            <a:endPar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306388" marR="0" lvl="0" indent="-306388" algn="just" defTabSz="449263" rtl="0" eaLnBrk="0" fontAlgn="base" latinLnBrk="0" hangingPunct="0">
              <a:lnSpc>
                <a:spcPct val="100000"/>
              </a:lnSpc>
              <a:spcBef>
                <a:spcPts val="0"/>
              </a:spcBef>
              <a:spcAft>
                <a:spcPts val="0"/>
              </a:spcAft>
              <a:buClr>
                <a:srgbClr val="000000"/>
              </a:buClr>
              <a:buSzPct val="100000"/>
              <a:buFont typeface="Wingdings"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καθορίζουν μεγαλύτερες προθεσμίες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όταν η σύνταξη των προσφορών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απαιτεί επιτόπια επίσκεψη ή εξέταση εγγράφων</a:t>
            </a:r>
          </a:p>
          <a:p>
            <a:pPr marL="306388" marR="0" lvl="0" indent="-306388" algn="just" defTabSz="449263" rtl="0" eaLnBrk="0" fontAlgn="base" latinLnBrk="0" hangingPunct="0">
              <a:lnSpc>
                <a:spcPct val="100000"/>
              </a:lnSpc>
              <a:spcBef>
                <a:spcPts val="0"/>
              </a:spcBef>
              <a:spcAft>
                <a:spcPts val="0"/>
              </a:spcAft>
              <a:buClr>
                <a:srgbClr val="000000"/>
              </a:buClr>
              <a:buSzPct val="100000"/>
              <a:buFont typeface="Wingdings"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παρατείνουν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αναλόγως, την προθεσμία όταν:</a:t>
            </a:r>
          </a:p>
          <a:p>
            <a:pPr marL="342900" marR="0" lvl="0" indent="-342900" algn="just" defTabSz="449263" rtl="0" eaLnBrk="0" fontAlgn="base" latinLnBrk="0" hangingPunct="0">
              <a:lnSpc>
                <a:spcPct val="100000"/>
              </a:lnSpc>
              <a:spcBef>
                <a:spcPts val="0"/>
              </a:spcBef>
              <a:spcAft>
                <a:spcPts val="600"/>
              </a:spcAft>
              <a:buClr>
                <a:srgbClr val="000000"/>
              </a:buClr>
              <a:buSzPct val="100000"/>
              <a:buFont typeface="Wingdings" panose="05000000000000000000" pitchFamily="2"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δεν έχουν παρασχεθεί</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πρόσθετες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πληροφορίες, οι οποίες ζητήθηκαν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εμπροθέσμως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από τους </a:t>
            </a:r>
            <a:r>
              <a:rPr kumimoji="0" lang="el-GR" altLang="el-GR" sz="2200" b="0" i="0" u="none" strike="noStrike" kern="1200" cap="none" spc="0" normalizeH="0" baseline="0" noProof="0" dirty="0" err="1">
                <a:ln>
                  <a:noFill/>
                </a:ln>
                <a:solidFill>
                  <a:srgbClr val="000000"/>
                </a:solidFill>
                <a:effectLst/>
                <a:uLnTx/>
                <a:uFillTx/>
                <a:latin typeface="Calibri" pitchFamily="32" charset="0"/>
                <a:ea typeface="Microsoft YaHei" pitchFamily="32" charset="-122"/>
                <a:cs typeface="+mn-cs"/>
              </a:rPr>
              <a:t>ο.φ</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 </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85750" marR="0" lvl="0" indent="-285750" algn="just" defTabSz="449263" rtl="0" eaLnBrk="0" fontAlgn="base" latinLnBrk="0" hangingPunct="0">
              <a:lnSpc>
                <a:spcPct val="100000"/>
              </a:lnSpc>
              <a:spcBef>
                <a:spcPts val="0"/>
              </a:spcBef>
              <a:spcAft>
                <a:spcPts val="600"/>
              </a:spcAft>
              <a:buClr>
                <a:srgbClr val="000000"/>
              </a:buClr>
              <a:buSzPct val="100000"/>
              <a:buFont typeface="Wingdings" panose="05000000000000000000" pitchFamily="2" charset="2"/>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18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σημειώνονται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σημαντικές αλλαγές στα έγγραφα της σύμβασης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a:t>
            </a:r>
          </a:p>
        </p:txBody>
      </p:sp>
      <p:sp>
        <p:nvSpPr>
          <p:cNvPr id="22532" name="Text Box 5"/>
          <p:cNvSpPr txBox="1">
            <a:spLocks noChangeArrowheads="1"/>
          </p:cNvSpPr>
          <p:nvPr/>
        </p:nvSpPr>
        <p:spPr bwMode="auto">
          <a:xfrm>
            <a:off x="457200" y="347664"/>
            <a:ext cx="11129553"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Καθορισμός Προθεσμιών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συμβάσεων</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22533" name="Text Box 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196677820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40292" name="Rectangle 4"/>
          <p:cNvSpPr>
            <a:spLocks noChangeArrowheads="1"/>
          </p:cNvSpPr>
          <p:nvPr/>
        </p:nvSpPr>
        <p:spPr bwMode="auto">
          <a:xfrm>
            <a:off x="522513" y="1484313"/>
            <a:ext cx="10620103" cy="3833999"/>
          </a:xfrm>
          <a:prstGeom prst="rect">
            <a:avLst/>
          </a:prstGeom>
          <a:noFill/>
          <a:ln>
            <a:noFill/>
          </a:ln>
          <a:effectLst/>
        </p:spPr>
        <p:txBody>
          <a:bodyPr wrap="square" lIns="90000" tIns="46800" rIns="90000" bIns="46800">
            <a:spAutoFit/>
          </a:bodyPr>
          <a:lstStyle>
            <a:lvl1pPr marL="306388" indent="-306388">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1pPr>
            <a:lvl2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2pPr>
            <a:lvl3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3pPr>
            <a:lvl4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4pPr>
            <a:lvl5pP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sz="2000">
                <a:solidFill>
                  <a:srgbClr val="FFFFFF"/>
                </a:solidFill>
                <a:latin typeface="Arial" charset="0"/>
                <a:ea typeface="Microsoft YaHei" pitchFamily="32" charset="-122"/>
              </a:defRPr>
            </a:lvl9pPr>
          </a:lstStyle>
          <a:p>
            <a:pPr marL="0" marR="0" lvl="0" indent="0" algn="just" defTabSz="449263" rtl="0" eaLnBrk="0" fontAlgn="base" latinLnBrk="0" hangingPunct="0">
              <a:lnSpc>
                <a:spcPct val="100000"/>
              </a:lnSpc>
              <a:spcBef>
                <a:spcPct val="0"/>
              </a:spcBef>
              <a:spcAft>
                <a:spcPct val="0"/>
              </a:spcAft>
              <a:buClr>
                <a:srgbClr val="000000"/>
              </a:buClr>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342900" marR="0" lvl="0" indent="-342900" algn="just"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342900" marR="0" lvl="1" indent="-342900" algn="just" defTabSz="449263" rtl="0" eaLnBrk="0" fontAlgn="base" latinLnBrk="0" hangingPunct="0">
              <a:lnSpc>
                <a:spcPct val="100000"/>
              </a:lnSpc>
              <a:spcBef>
                <a:spcPct val="0"/>
              </a:spcBef>
              <a:spcAft>
                <a:spcPts val="600"/>
              </a:spcAft>
              <a:buClr>
                <a:srgbClr val="000000"/>
              </a:buClr>
              <a:buSzPct val="100000"/>
              <a:buFont typeface="Arial" panose="020B0604020202020204" pitchFamily="34" charset="0"/>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n-US" sz="22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Το </a:t>
            </a:r>
            <a:r>
              <a:rPr kumimoji="0" lang="el-GR" altLang="en-US"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χρονικό σημείο που καθορίζει το εφαρμοστέο νομοθετικό και κανονιστικό πλαίσιο </a:t>
            </a:r>
            <a:r>
              <a:rPr kumimoji="0" lang="el-GR" altLang="en-US" sz="22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ανάθεσης και εκτέλεσης δημοσίων συμβάσεων</a:t>
            </a:r>
          </a:p>
          <a:p>
            <a:pPr marL="342900" marR="0" lvl="1" indent="-342900" algn="just" defTabSz="449263" rtl="0" eaLnBrk="0" fontAlgn="base" latinLnBrk="0" hangingPunct="0">
              <a:lnSpc>
                <a:spcPct val="100000"/>
              </a:lnSpc>
              <a:spcBef>
                <a:spcPct val="0"/>
              </a:spcBef>
              <a:spcAft>
                <a:spcPts val="600"/>
              </a:spcAft>
              <a:buClr>
                <a:srgbClr val="000000"/>
              </a:buClr>
              <a:buSzPct val="100000"/>
              <a:buFont typeface="Arial" panose="020B0604020202020204" pitchFamily="34" charset="0"/>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n-US"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rPr>
              <a:t>Σύνδεση με κανόνες δημοσιότητας</a:t>
            </a:r>
            <a:endParaRPr kumimoji="0" lang="el-GR" altLang="en-US" sz="22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2" charset="0"/>
              <a:ea typeface="Microsoft YaHei" pitchFamily="32" charset="-122"/>
              <a:cs typeface="+mn-cs"/>
            </a:endParaRPr>
          </a:p>
          <a:p>
            <a:pPr marL="742950" marR="0" lvl="2" indent="-342900" algn="just" defTabSz="449263" rtl="0" eaLnBrk="0" fontAlgn="base" latinLnBrk="0" hangingPunct="0">
              <a:lnSpc>
                <a:spcPct val="100000"/>
              </a:lnSpc>
              <a:spcBef>
                <a:spcPct val="0"/>
              </a:spcBef>
              <a:spcAft>
                <a:spcPts val="600"/>
              </a:spcAft>
              <a:buClr>
                <a:srgbClr val="000000"/>
              </a:buClr>
              <a:buSzPct val="100000"/>
              <a:buFont typeface="Arial" panose="020B0604020202020204" pitchFamily="34" charset="0"/>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Πρβλ άρθρο 376 ν. 4412/2016 </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(μεταβατικές διατάξεις)</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342900" marR="0" lvl="0" indent="-342900" algn="just"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309563" marR="0" lvl="0" indent="-306388" algn="just" defTabSz="449263" rtl="0" eaLnBrk="0" fontAlgn="base" latinLnBrk="0" hangingPunct="0">
              <a:lnSpc>
                <a:spcPct val="100000"/>
              </a:lnSpc>
              <a:spcBef>
                <a:spcPct val="0"/>
              </a:spcBef>
              <a:spcAft>
                <a:spcPct val="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309563" marR="0" lvl="0" indent="-306388" algn="just" defTabSz="449263" rtl="0" eaLnBrk="0" fontAlgn="base" latinLnBrk="0" hangingPunct="0">
              <a:lnSpc>
                <a:spcPct val="100000"/>
              </a:lnSpc>
              <a:spcBef>
                <a:spcPct val="0"/>
              </a:spcBef>
              <a:spcAft>
                <a:spcPct val="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309563" marR="0" lvl="0" indent="-306388" algn="just" defTabSz="449263" rtl="0" eaLnBrk="0" fontAlgn="base" latinLnBrk="0" hangingPunct="0">
              <a:lnSpc>
                <a:spcPct val="100000"/>
              </a:lnSpc>
              <a:spcBef>
                <a:spcPct val="0"/>
              </a:spcBef>
              <a:spcAft>
                <a:spcPct val="0"/>
              </a:spcAft>
              <a:buClrTx/>
              <a:buSzPct val="100000"/>
              <a:buFontTx/>
              <a:buNone/>
              <a:tabLst>
                <a:tab pos="306388" algn="l"/>
                <a:tab pos="754063" algn="l"/>
                <a:tab pos="1203325" algn="l"/>
                <a:tab pos="1652588" algn="l"/>
                <a:tab pos="2101850" algn="l"/>
                <a:tab pos="2551113" algn="l"/>
                <a:tab pos="3000375" algn="l"/>
                <a:tab pos="3449638" algn="l"/>
                <a:tab pos="3898900" algn="l"/>
                <a:tab pos="4348163" algn="l"/>
                <a:tab pos="4797425" algn="l"/>
                <a:tab pos="5246688" algn="l"/>
                <a:tab pos="5695950" algn="l"/>
                <a:tab pos="6145213" algn="l"/>
                <a:tab pos="6594475" algn="l"/>
                <a:tab pos="7043738" algn="l"/>
                <a:tab pos="7493000" algn="l"/>
                <a:tab pos="7942263" algn="l"/>
                <a:tab pos="8391525" algn="l"/>
                <a:tab pos="8840788" algn="l"/>
                <a:tab pos="9290050" algn="l"/>
              </a:tabLst>
              <a:defRPr/>
            </a:pPr>
            <a:endPar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6148" name="Text Box 5"/>
          <p:cNvSpPr txBox="1">
            <a:spLocks noChangeArrowheads="1"/>
          </p:cNvSpPr>
          <p:nvPr/>
        </p:nvSpPr>
        <p:spPr bwMode="auto">
          <a:xfrm>
            <a:off x="640081" y="347664"/>
            <a:ext cx="10737668"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Έναρξη Διαδικασίας Σύναψης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Σύμβασης - Άρθρα </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61 &amp;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120</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6149" name="Text Box 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421666405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7171" name="Rectangle 4"/>
          <p:cNvSpPr>
            <a:spLocks noChangeArrowheads="1"/>
          </p:cNvSpPr>
          <p:nvPr/>
        </p:nvSpPr>
        <p:spPr bwMode="auto">
          <a:xfrm>
            <a:off x="107576" y="271147"/>
            <a:ext cx="11053483"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Έναρξη Διαδικασίας Σύναψης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Σύμβασης Άρθρα </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61 &amp;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120</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graphicFrame>
        <p:nvGraphicFramePr>
          <p:cNvPr id="141317" name="Group 5"/>
          <p:cNvGraphicFramePr>
            <a:graphicFrameLocks noGrp="1"/>
          </p:cNvGraphicFramePr>
          <p:nvPr>
            <p:extLst/>
          </p:nvPr>
        </p:nvGraphicFramePr>
        <p:xfrm>
          <a:off x="699248" y="1041401"/>
          <a:ext cx="10354234" cy="6416991"/>
        </p:xfrm>
        <a:graphic>
          <a:graphicData uri="http://schemas.openxmlformats.org/drawingml/2006/table">
            <a:tbl>
              <a:tblPr/>
              <a:tblGrid>
                <a:gridCol w="2837538">
                  <a:extLst>
                    <a:ext uri="{9D8B030D-6E8A-4147-A177-3AD203B41FA5}">
                      <a16:colId xmlns:a16="http://schemas.microsoft.com/office/drawing/2014/main" val="20000"/>
                    </a:ext>
                  </a:extLst>
                </a:gridCol>
                <a:gridCol w="3668399">
                  <a:extLst>
                    <a:ext uri="{9D8B030D-6E8A-4147-A177-3AD203B41FA5}">
                      <a16:colId xmlns:a16="http://schemas.microsoft.com/office/drawing/2014/main" val="20001"/>
                    </a:ext>
                  </a:extLst>
                </a:gridCol>
                <a:gridCol w="3848297">
                  <a:extLst>
                    <a:ext uri="{9D8B030D-6E8A-4147-A177-3AD203B41FA5}">
                      <a16:colId xmlns:a16="http://schemas.microsoft.com/office/drawing/2014/main" val="20002"/>
                    </a:ext>
                  </a:extLst>
                </a:gridCol>
              </a:tblGrid>
              <a:tr h="466955">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400" b="0" i="0" u="none" strike="noStrike" cap="none" normalizeH="0" baseline="0" dirty="0">
                          <a:ln>
                            <a:noFill/>
                          </a:ln>
                          <a:solidFill>
                            <a:srgbClr val="000000"/>
                          </a:solidFill>
                          <a:effectLst/>
                          <a:latin typeface="Calibri" pitchFamily="32" charset="0"/>
                          <a:ea typeface="Microsoft YaHei" pitchFamily="32" charset="-122"/>
                        </a:rPr>
                        <a:t/>
                      </a:r>
                      <a:br>
                        <a:rPr kumimoji="0" lang="el-GR" altLang="el-GR" sz="1400" b="0" i="0" u="none" strike="noStrike" cap="none" normalizeH="0" baseline="0" dirty="0">
                          <a:ln>
                            <a:noFill/>
                          </a:ln>
                          <a:solidFill>
                            <a:srgbClr val="000000"/>
                          </a:solidFill>
                          <a:effectLst/>
                          <a:latin typeface="Calibri" pitchFamily="32" charset="0"/>
                          <a:ea typeface="Microsoft YaHei" pitchFamily="32" charset="-122"/>
                        </a:rPr>
                      </a:br>
                      <a:endParaRPr kumimoji="0" lang="el-GR" altLang="el-GR" sz="1400" b="0" i="0" u="none" strike="noStrike" cap="none" normalizeH="0" baseline="0" dirty="0">
                        <a:ln>
                          <a:noFill/>
                        </a:ln>
                        <a:solidFill>
                          <a:srgbClr val="000000"/>
                        </a:solidFill>
                        <a:effectLst/>
                        <a:latin typeface="Calibri" pitchFamily="32" charset="0"/>
                        <a:ea typeface="Microsoft YaHei" pitchFamily="32" charset="-122"/>
                      </a:endParaRP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2000" b="1" i="0" u="none" strike="noStrike" cap="none" normalizeH="0" baseline="0">
                          <a:ln>
                            <a:noFill/>
                          </a:ln>
                          <a:solidFill>
                            <a:srgbClr val="000000"/>
                          </a:solidFill>
                          <a:effectLst/>
                          <a:latin typeface="Calibri" pitchFamily="32" charset="0"/>
                          <a:ea typeface="Microsoft YaHei" pitchFamily="32" charset="-122"/>
                        </a:rPr>
                        <a:t>Συμβάσεις άνω των ορίων </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2000" b="1" i="0" u="none" strike="noStrike" cap="none" normalizeH="0" baseline="0">
                          <a:ln>
                            <a:noFill/>
                          </a:ln>
                          <a:solidFill>
                            <a:srgbClr val="000000"/>
                          </a:solidFill>
                          <a:effectLst/>
                          <a:latin typeface="Calibri" pitchFamily="32" charset="0"/>
                          <a:ea typeface="Microsoft YaHei" pitchFamily="32" charset="-122"/>
                        </a:rPr>
                        <a:t>Συμβάσεις κάτω των ορίων </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1485">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Ανοικτή Διαδικασία</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rowSpan="5">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rPr>
                        <a:t>Ημερομηνία </a:t>
                      </a:r>
                      <a:r>
                        <a:rPr kumimoji="0" lang="el-GR" altLang="el-GR" sz="1800" b="1" i="0" u="sng"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αποστολής</a:t>
                      </a:r>
                      <a:r>
                        <a:rPr kumimoji="0" lang="el-GR" altLang="el-GR" sz="1800" b="1" i="0" u="none"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 </a:t>
                      </a: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της </a:t>
                      </a:r>
                      <a:r>
                        <a:rPr kumimoji="0" lang="el-GR" altLang="el-GR" sz="1800" b="1" i="0" u="sng" strike="noStrike" cap="none" normalizeH="0" baseline="0" dirty="0">
                          <a:ln>
                            <a:noFill/>
                          </a:ln>
                          <a:solidFill>
                            <a:srgbClr val="000000"/>
                          </a:solidFill>
                          <a:effectLst/>
                          <a:latin typeface="Calibri" pitchFamily="32" charset="0"/>
                          <a:ea typeface="Microsoft YaHei" pitchFamily="32" charset="-122"/>
                        </a:rPr>
                        <a:t>προκήρυξης</a:t>
                      </a: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 στην Επίσημη Εφημερίδα της Ευρωπαϊκής Ένωσης</a:t>
                      </a: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0" i="1" u="none" strike="noStrike" cap="none" normalizeH="0" baseline="0" dirty="0">
                          <a:ln>
                            <a:noFill/>
                          </a:ln>
                          <a:solidFill>
                            <a:srgbClr val="000000"/>
                          </a:solidFill>
                          <a:effectLst/>
                          <a:latin typeface="Calibri" pitchFamily="32" charset="0"/>
                          <a:ea typeface="Microsoft YaHei" pitchFamily="32" charset="-122"/>
                        </a:rPr>
                        <a:t>Άρθρο 61 παρ. 1 </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rowSpan="5">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rPr>
                        <a:t>Ημερομηνία </a:t>
                      </a:r>
                      <a:r>
                        <a:rPr kumimoji="0" lang="el-GR" altLang="el-GR" sz="1800" b="1" i="0" u="sng"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δημοσίευσης</a:t>
                      </a:r>
                      <a:r>
                        <a:rPr kumimoji="0" lang="el-GR" altLang="el-GR" sz="1800" b="1" i="0" u="none"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 </a:t>
                      </a: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της </a:t>
                      </a:r>
                      <a:r>
                        <a:rPr kumimoji="0" lang="el-GR" altLang="el-GR" sz="1800" b="1" i="0" u="sng" strike="noStrike" cap="none" normalizeH="0" baseline="0" dirty="0" smtClean="0">
                          <a:ln>
                            <a:noFill/>
                          </a:ln>
                          <a:solidFill>
                            <a:srgbClr val="000000"/>
                          </a:solidFill>
                          <a:effectLst/>
                          <a:latin typeface="Calibri" pitchFamily="32" charset="0"/>
                          <a:ea typeface="Microsoft YaHei" pitchFamily="32" charset="-122"/>
                        </a:rPr>
                        <a:t>διακήρυξης</a:t>
                      </a:r>
                      <a:r>
                        <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rPr>
                        <a:t> </a:t>
                      </a: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σύμβασης στο ΚΗΜΔΗΣ</a:t>
                      </a: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0" i="1" u="none" strike="noStrike" cap="none" normalizeH="0" baseline="0" dirty="0">
                          <a:ln>
                            <a:noFill/>
                          </a:ln>
                          <a:solidFill>
                            <a:srgbClr val="000000"/>
                          </a:solidFill>
                          <a:effectLst/>
                          <a:latin typeface="Calibri" pitchFamily="32" charset="0"/>
                          <a:ea typeface="Microsoft YaHei" pitchFamily="32" charset="-122"/>
                        </a:rPr>
                        <a:t>Άρθρο 120 παρ. </a:t>
                      </a:r>
                      <a:r>
                        <a:rPr kumimoji="0" lang="el-GR" altLang="el-GR" sz="1800" b="0" i="1" u="none" strike="noStrike" cap="none" normalizeH="0" baseline="0" dirty="0" smtClean="0">
                          <a:ln>
                            <a:noFill/>
                          </a:ln>
                          <a:solidFill>
                            <a:srgbClr val="000000"/>
                          </a:solidFill>
                          <a:effectLst/>
                          <a:latin typeface="Calibri" pitchFamily="32" charset="0"/>
                          <a:ea typeface="Microsoft YaHei" pitchFamily="32" charset="-122"/>
                        </a:rPr>
                        <a:t>1</a:t>
                      </a:r>
                      <a:endParaRPr kumimoji="0" lang="el-GR" altLang="el-GR" sz="1800" b="0" i="1" u="none" strike="noStrike" cap="none" normalizeH="0" baseline="0" dirty="0">
                        <a:ln>
                          <a:noFill/>
                        </a:ln>
                        <a:solidFill>
                          <a:srgbClr val="000000"/>
                        </a:solidFill>
                        <a:effectLst/>
                        <a:latin typeface="Calibri" pitchFamily="32" charset="0"/>
                        <a:ea typeface="Microsoft YaHei" pitchFamily="32" charset="-122"/>
                      </a:endParaRP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1485">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Κλειστή Διαδικασία</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l-GR"/>
                    </a:p>
                  </a:txBody>
                  <a:tcPr/>
                </a:tc>
                <a:tc vMerge="1">
                  <a:txBody>
                    <a:bodyPr/>
                    <a:lstStyle/>
                    <a:p>
                      <a:endParaRPr lang="el-GR"/>
                    </a:p>
                  </a:txBody>
                  <a:tcPr/>
                </a:tc>
                <a:extLst>
                  <a:ext uri="{0D108BD9-81ED-4DB2-BD59-A6C34878D82A}">
                    <a16:rowId xmlns:a16="http://schemas.microsoft.com/office/drawing/2014/main" val="10002"/>
                  </a:ext>
                </a:extLst>
              </a:tr>
              <a:tr h="871125">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Ανταγωνιστική Διαδικασία με διαπραγμάτευση</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l-GR"/>
                    </a:p>
                  </a:txBody>
                  <a:tcPr/>
                </a:tc>
                <a:tc vMerge="1">
                  <a:txBody>
                    <a:bodyPr/>
                    <a:lstStyle/>
                    <a:p>
                      <a:endParaRPr lang="el-GR"/>
                    </a:p>
                  </a:txBody>
                  <a:tcPr/>
                </a:tc>
                <a:extLst>
                  <a:ext uri="{0D108BD9-81ED-4DB2-BD59-A6C34878D82A}">
                    <a16:rowId xmlns:a16="http://schemas.microsoft.com/office/drawing/2014/main" val="10003"/>
                  </a:ext>
                </a:extLst>
              </a:tr>
              <a:tr h="591305">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Ανταγωνιστικός Διάλογος</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592059">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Σύμπραξη καινοτομίας</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l-GR"/>
                    </a:p>
                  </a:txBody>
                  <a:tcPr/>
                </a:tc>
                <a:tc vMerge="1">
                  <a:txBody>
                    <a:bodyPr/>
                    <a:lstStyle/>
                    <a:p>
                      <a:endParaRPr lang="el-GR"/>
                    </a:p>
                  </a:txBody>
                  <a:tcPr/>
                </a:tc>
                <a:extLst>
                  <a:ext uri="{0D108BD9-81ED-4DB2-BD59-A6C34878D82A}">
                    <a16:rowId xmlns:a16="http://schemas.microsoft.com/office/drawing/2014/main" val="10005"/>
                  </a:ext>
                </a:extLst>
              </a:tr>
              <a:tr h="2753149">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400" b="1" i="0" u="none" strike="noStrike" cap="none" normalizeH="0" baseline="0" dirty="0">
                          <a:ln>
                            <a:noFill/>
                          </a:ln>
                          <a:solidFill>
                            <a:srgbClr val="000000"/>
                          </a:solidFill>
                          <a:effectLst/>
                          <a:latin typeface="Calibri" pitchFamily="32" charset="0"/>
                          <a:ea typeface="Microsoft YaHei" pitchFamily="32" charset="-122"/>
                        </a:rPr>
                        <a:t/>
                      </a:r>
                      <a:br>
                        <a:rPr kumimoji="0" lang="el-GR" altLang="el-GR" sz="1400" b="1" i="0" u="none" strike="noStrike" cap="none" normalizeH="0" baseline="0" dirty="0">
                          <a:ln>
                            <a:noFill/>
                          </a:ln>
                          <a:solidFill>
                            <a:srgbClr val="000000"/>
                          </a:solidFill>
                          <a:effectLst/>
                          <a:latin typeface="Calibri" pitchFamily="32" charset="0"/>
                          <a:ea typeface="Microsoft YaHei" pitchFamily="32" charset="-122"/>
                        </a:rPr>
                      </a:br>
                      <a:endParaRPr kumimoji="0" lang="el-GR" altLang="el-GR" sz="1400" b="1" i="0" u="none" strike="noStrike" cap="none" normalizeH="0" baseline="0" dirty="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400" b="1" i="0" u="none" strike="noStrike" cap="none" normalizeH="0" baseline="0" dirty="0">
                          <a:ln>
                            <a:noFill/>
                          </a:ln>
                          <a:solidFill>
                            <a:srgbClr val="000000"/>
                          </a:solidFill>
                          <a:effectLst/>
                          <a:latin typeface="Calibri" pitchFamily="32" charset="0"/>
                          <a:ea typeface="Microsoft YaHei" pitchFamily="32" charset="-122"/>
                        </a:rPr>
                        <a:t/>
                      </a:r>
                      <a:br>
                        <a:rPr kumimoji="0" lang="el-GR" altLang="el-GR" sz="1400" b="1" i="0" u="none" strike="noStrike" cap="none" normalizeH="0" baseline="0" dirty="0">
                          <a:ln>
                            <a:noFill/>
                          </a:ln>
                          <a:solidFill>
                            <a:srgbClr val="000000"/>
                          </a:solidFill>
                          <a:effectLst/>
                          <a:latin typeface="Calibri" pitchFamily="32" charset="0"/>
                          <a:ea typeface="Microsoft YaHei" pitchFamily="32" charset="-122"/>
                        </a:rPr>
                      </a:b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Διαπραγμάτευση χωρίς δημοσίευση προκήρυξης</a:t>
                      </a: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rPr>
                        <a:t>Ημερομηνία </a:t>
                      </a:r>
                      <a:r>
                        <a:rPr kumimoji="0" lang="el-GR" altLang="el-GR" sz="1800" b="1" i="0" u="sng"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αποστολής</a:t>
                      </a:r>
                      <a:r>
                        <a:rPr kumimoji="0" lang="el-GR" altLang="el-GR" sz="1800" b="1" i="0" u="none"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 </a:t>
                      </a: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στους οικονομικούς φορείς της πρώτης πρόσκλησης συμμετοχής σε διαπραγμάτευση. </a:t>
                      </a:r>
                      <a:r>
                        <a:rPr kumimoji="0" lang="el-GR" altLang="el-GR" sz="1800" b="0" i="0" u="none" strike="noStrike" cap="none" normalizeH="0" baseline="0" dirty="0" smtClean="0">
                          <a:ln>
                            <a:noFill/>
                          </a:ln>
                          <a:solidFill>
                            <a:srgbClr val="000000"/>
                          </a:solidFill>
                          <a:effectLst/>
                          <a:latin typeface="Calibri" pitchFamily="32" charset="0"/>
                          <a:ea typeface="Microsoft YaHei" pitchFamily="32" charset="-122"/>
                        </a:rPr>
                        <a:t>Η πρόσκληση του προηγούμενου εδαφίου </a:t>
                      </a:r>
                      <a:r>
                        <a:rPr kumimoji="0" lang="el-GR" altLang="el-GR" sz="1800" b="0" i="0" u="sng" strike="noStrike" cap="none" normalizeH="0" baseline="0" dirty="0" smtClean="0">
                          <a:ln>
                            <a:noFill/>
                          </a:ln>
                          <a:solidFill>
                            <a:srgbClr val="000000"/>
                          </a:solidFill>
                          <a:effectLst/>
                          <a:latin typeface="Calibri" pitchFamily="32" charset="0"/>
                          <a:ea typeface="Microsoft YaHei" pitchFamily="32" charset="-122"/>
                        </a:rPr>
                        <a:t>δεν απαιτείται να αναρτηθεί στο ΚΗΜΔΗΣ</a:t>
                      </a: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0" i="1" u="none" strike="noStrike" cap="none" normalizeH="0" baseline="0" dirty="0" smtClean="0">
                          <a:ln>
                            <a:noFill/>
                          </a:ln>
                          <a:solidFill>
                            <a:srgbClr val="000000"/>
                          </a:solidFill>
                          <a:effectLst/>
                          <a:latin typeface="Calibri" pitchFamily="32" charset="0"/>
                          <a:ea typeface="Microsoft YaHei" pitchFamily="32" charset="-122"/>
                        </a:rPr>
                        <a:t>Άρθρο 61 παρ. 2 </a:t>
                      </a:r>
                      <a:endParaRPr kumimoji="0" lang="el-GR" altLang="el-GR" sz="1800" b="0" i="1" u="none" strike="noStrike" cap="none" normalizeH="0" baseline="0" dirty="0">
                        <a:ln>
                          <a:noFill/>
                        </a:ln>
                        <a:solidFill>
                          <a:srgbClr val="000000"/>
                        </a:solidFill>
                        <a:effectLst/>
                        <a:latin typeface="Calibri" pitchFamily="32" charset="0"/>
                        <a:ea typeface="Microsoft YaHei" pitchFamily="32" charset="-122"/>
                      </a:endParaRP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smtClean="0">
                          <a:ln>
                            <a:noFill/>
                          </a:ln>
                          <a:solidFill>
                            <a:srgbClr val="000000"/>
                          </a:solidFill>
                          <a:effectLst/>
                          <a:latin typeface="Calibri" pitchFamily="32" charset="0"/>
                          <a:ea typeface="Microsoft YaHei" pitchFamily="32" charset="-122"/>
                        </a:rPr>
                        <a:t>Ημερομηνία </a:t>
                      </a:r>
                      <a:r>
                        <a:rPr kumimoji="0" lang="el-GR" altLang="el-GR" sz="1800" b="1" i="0" u="sng"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αποστολής</a:t>
                      </a:r>
                      <a:r>
                        <a:rPr kumimoji="0" lang="el-GR" altLang="el-GR" sz="1800" b="1" i="0" u="none" strike="noStrike" cap="none" normalizeH="0" baseline="0" dirty="0">
                          <a:ln>
                            <a:noFill/>
                          </a:ln>
                          <a:solidFill>
                            <a:srgbClr val="000000"/>
                          </a:solidFill>
                          <a:effectLst>
                            <a:outerShdw blurRad="38100" dist="38100" dir="2700000" algn="tl">
                              <a:srgbClr val="000000">
                                <a:alpha val="43137"/>
                              </a:srgbClr>
                            </a:outerShdw>
                          </a:effectLst>
                          <a:latin typeface="Calibri" pitchFamily="32" charset="0"/>
                          <a:ea typeface="Microsoft YaHei" pitchFamily="32" charset="-122"/>
                        </a:rPr>
                        <a:t> </a:t>
                      </a:r>
                      <a:r>
                        <a:rPr kumimoji="0" lang="el-GR" altLang="el-GR" sz="1800" b="1" i="0" u="none" strike="noStrike" cap="none" normalizeH="0" baseline="0" dirty="0">
                          <a:ln>
                            <a:noFill/>
                          </a:ln>
                          <a:solidFill>
                            <a:srgbClr val="000000"/>
                          </a:solidFill>
                          <a:effectLst/>
                          <a:latin typeface="Calibri" pitchFamily="32" charset="0"/>
                          <a:ea typeface="Microsoft YaHei" pitchFamily="32" charset="-122"/>
                        </a:rPr>
                        <a:t>στους οικονομικούς φορείς της πρώτης πρόσκλησης συμμετοχής σε διαπραγμάτευση</a:t>
                      </a: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0" i="1" u="none" strike="noStrike" cap="none" normalizeH="0" baseline="0" dirty="0">
                          <a:ln>
                            <a:noFill/>
                          </a:ln>
                          <a:solidFill>
                            <a:srgbClr val="000000"/>
                          </a:solidFill>
                          <a:effectLst/>
                          <a:latin typeface="Calibri" pitchFamily="32" charset="0"/>
                          <a:ea typeface="Microsoft YaHei" pitchFamily="32" charset="-122"/>
                        </a:rPr>
                        <a:t>Άρθρο 120 παρ. </a:t>
                      </a:r>
                      <a:r>
                        <a:rPr kumimoji="0" lang="el-GR" altLang="el-GR" sz="1800" b="0" i="1" u="none" strike="noStrike" cap="none" normalizeH="0" baseline="0" dirty="0" smtClean="0">
                          <a:ln>
                            <a:noFill/>
                          </a:ln>
                          <a:solidFill>
                            <a:srgbClr val="000000"/>
                          </a:solidFill>
                          <a:effectLst/>
                          <a:latin typeface="Calibri" pitchFamily="32" charset="0"/>
                          <a:ea typeface="Microsoft YaHei" pitchFamily="32" charset="-122"/>
                        </a:rPr>
                        <a:t>2</a:t>
                      </a:r>
                      <a:endParaRPr kumimoji="0" lang="el-GR" altLang="el-GR" sz="1800" b="0" i="1" u="none" strike="noStrike" cap="none" normalizeH="0" baseline="0" dirty="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0" i="1" u="none" strike="noStrike" cap="none" normalizeH="0" baseline="0" dirty="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0" i="1" u="none" strike="noStrike" cap="none" normalizeH="0" baseline="0" dirty="0">
                        <a:ln>
                          <a:noFill/>
                        </a:ln>
                        <a:solidFill>
                          <a:srgbClr val="000000"/>
                        </a:solidFill>
                        <a:effectLst/>
                        <a:latin typeface="Calibri" pitchFamily="32" charset="0"/>
                        <a:ea typeface="Microsoft YaHei" pitchFamily="32" charset="-122"/>
                      </a:endParaRP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0" i="1" u="none" strike="noStrike" cap="none" normalizeH="0" baseline="0" dirty="0">
                        <a:ln>
                          <a:noFill/>
                        </a:ln>
                        <a:solidFill>
                          <a:srgbClr val="000000"/>
                        </a:solidFill>
                        <a:effectLst/>
                        <a:latin typeface="Calibri" pitchFamily="32" charset="0"/>
                        <a:ea typeface="Microsoft YaHei" pitchFamily="32" charset="-122"/>
                      </a:endParaRPr>
                    </a:p>
                  </a:txBody>
                  <a:tcPr marL="15840" marR="15840" marT="15832" marB="15832"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7198" name="Rectangle 55"/>
          <p:cNvSpPr>
            <a:spLocks noChangeArrowheads="1"/>
          </p:cNvSpPr>
          <p:nvPr/>
        </p:nvSpPr>
        <p:spPr bwMode="auto">
          <a:xfrm>
            <a:off x="-6440488" y="1417768"/>
            <a:ext cx="31126113"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a:pPr>
            <a: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t/>
            </a:r>
            <a:b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br>
            <a:endPar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endParaRPr>
          </a:p>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a:pPr>
            <a: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t/>
            </a:r>
            <a:b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br>
            <a:endPar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199" name="Text Box 56"/>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7B776D4-30D1-4D56-9688-0F69E6EEFB2F}"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36</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386247943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7192963" y="4714876"/>
            <a:ext cx="32956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8195" name="Rectangle 4"/>
          <p:cNvSpPr>
            <a:spLocks noChangeArrowheads="1"/>
          </p:cNvSpPr>
          <p:nvPr/>
        </p:nvSpPr>
        <p:spPr bwMode="auto">
          <a:xfrm>
            <a:off x="228600" y="504957"/>
            <a:ext cx="11093824"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Έναρξη Διαδικασίας Σύναψης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Σύμβασης Άρθρα </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61 &amp;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120</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graphicFrame>
        <p:nvGraphicFramePr>
          <p:cNvPr id="142341" name="Group 5"/>
          <p:cNvGraphicFramePr>
            <a:graphicFrameLocks noGrp="1"/>
          </p:cNvGraphicFramePr>
          <p:nvPr>
            <p:extLst/>
          </p:nvPr>
        </p:nvGraphicFramePr>
        <p:xfrm>
          <a:off x="470647" y="2250946"/>
          <a:ext cx="11026587" cy="2769740"/>
        </p:xfrm>
        <a:graphic>
          <a:graphicData uri="http://schemas.openxmlformats.org/drawingml/2006/table">
            <a:tbl>
              <a:tblPr/>
              <a:tblGrid>
                <a:gridCol w="2820848">
                  <a:extLst>
                    <a:ext uri="{9D8B030D-6E8A-4147-A177-3AD203B41FA5}">
                      <a16:colId xmlns:a16="http://schemas.microsoft.com/office/drawing/2014/main" val="20000"/>
                    </a:ext>
                  </a:extLst>
                </a:gridCol>
                <a:gridCol w="4291987">
                  <a:extLst>
                    <a:ext uri="{9D8B030D-6E8A-4147-A177-3AD203B41FA5}">
                      <a16:colId xmlns:a16="http://schemas.microsoft.com/office/drawing/2014/main" val="20001"/>
                    </a:ext>
                  </a:extLst>
                </a:gridCol>
                <a:gridCol w="3913752">
                  <a:extLst>
                    <a:ext uri="{9D8B030D-6E8A-4147-A177-3AD203B41FA5}">
                      <a16:colId xmlns:a16="http://schemas.microsoft.com/office/drawing/2014/main" val="20002"/>
                    </a:ext>
                  </a:extLst>
                </a:gridCol>
              </a:tblGrid>
              <a:tr h="0">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3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500" b="0" i="0" u="none" strike="noStrike" cap="none" normalizeH="0" baseline="0" dirty="0">
                          <a:ln>
                            <a:noFill/>
                          </a:ln>
                          <a:solidFill>
                            <a:srgbClr val="000000"/>
                          </a:solidFill>
                          <a:effectLst/>
                          <a:latin typeface="Times New Roman" pitchFamily="16" charset="0"/>
                          <a:ea typeface="Microsoft YaHei" pitchFamily="32" charset="-122"/>
                        </a:rPr>
                        <a:t/>
                      </a:r>
                      <a:br>
                        <a:rPr kumimoji="0" lang="el-GR" altLang="el-GR" sz="500" b="0" i="0" u="none" strike="noStrike" cap="none" normalizeH="0" baseline="0" dirty="0">
                          <a:ln>
                            <a:noFill/>
                          </a:ln>
                          <a:solidFill>
                            <a:srgbClr val="000000"/>
                          </a:solidFill>
                          <a:effectLst/>
                          <a:latin typeface="Times New Roman" pitchFamily="16" charset="0"/>
                          <a:ea typeface="Microsoft YaHei" pitchFamily="32" charset="-122"/>
                        </a:rPr>
                      </a:br>
                      <a:endParaRPr kumimoji="0" lang="el-GR" altLang="el-GR" sz="500" b="0" i="0" u="none" strike="noStrike" cap="none" normalizeH="0" baseline="0" dirty="0">
                        <a:ln>
                          <a:noFill/>
                        </a:ln>
                        <a:solidFill>
                          <a:srgbClr val="000000"/>
                        </a:solidFill>
                        <a:effectLst/>
                        <a:latin typeface="Times New Roman" pitchFamily="16" charset="0"/>
                        <a:ea typeface="Microsoft YaHei" pitchFamily="32" charset="-122"/>
                      </a:endParaRPr>
                    </a:p>
                  </a:txBody>
                  <a:tcPr marL="15840" marR="15840" marT="626595" marB="15839"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2000" b="1" i="0" u="none" strike="noStrike" cap="none" normalizeH="0" baseline="0">
                          <a:ln>
                            <a:noFill/>
                          </a:ln>
                          <a:solidFill>
                            <a:srgbClr val="000000"/>
                          </a:solidFill>
                          <a:effectLst/>
                          <a:latin typeface="Calibri" pitchFamily="32" charset="0"/>
                          <a:ea typeface="Microsoft YaHei" pitchFamily="32" charset="-122"/>
                        </a:rPr>
                        <a:t>Συμβάσεις άνω των ορίων </a:t>
                      </a:r>
                    </a:p>
                  </a:txBody>
                  <a:tcPr marL="15840" marR="15840" marT="15839" marB="15839"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2000" b="1" i="0" u="none" strike="noStrike" cap="none" normalizeH="0" baseline="0">
                          <a:ln>
                            <a:noFill/>
                          </a:ln>
                          <a:solidFill>
                            <a:srgbClr val="000000"/>
                          </a:solidFill>
                          <a:effectLst/>
                          <a:latin typeface="Calibri" pitchFamily="32" charset="0"/>
                          <a:ea typeface="Microsoft YaHei" pitchFamily="32" charset="-122"/>
                        </a:rPr>
                        <a:t>Συμβάσεις κάτω των ορίων </a:t>
                      </a:r>
                    </a:p>
                  </a:txBody>
                  <a:tcPr marL="15840" marR="15840" marT="15839" marB="15839"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92673">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a:ln>
                            <a:noFill/>
                          </a:ln>
                          <a:solidFill>
                            <a:srgbClr val="000000"/>
                          </a:solidFill>
                          <a:effectLst/>
                          <a:latin typeface="+mn-lt"/>
                          <a:ea typeface="Microsoft YaHei" pitchFamily="32" charset="-122"/>
                        </a:rPr>
                        <a:t/>
                      </a:r>
                      <a:br>
                        <a:rPr kumimoji="0" lang="el-GR" altLang="el-GR" sz="1800" b="1" i="0" u="none" strike="noStrike" cap="none" normalizeH="0" baseline="0" dirty="0">
                          <a:ln>
                            <a:noFill/>
                          </a:ln>
                          <a:solidFill>
                            <a:srgbClr val="000000"/>
                          </a:solidFill>
                          <a:effectLst/>
                          <a:latin typeface="+mn-lt"/>
                          <a:ea typeface="Microsoft YaHei" pitchFamily="32" charset="-122"/>
                        </a:rPr>
                      </a:br>
                      <a:r>
                        <a:rPr kumimoji="0" lang="el-GR" altLang="el-GR" sz="1800" b="1" i="0" u="none" strike="noStrike" cap="none" normalizeH="0" baseline="0" dirty="0">
                          <a:ln>
                            <a:noFill/>
                          </a:ln>
                          <a:solidFill>
                            <a:srgbClr val="000000"/>
                          </a:solidFill>
                          <a:effectLst/>
                          <a:latin typeface="+mn-lt"/>
                          <a:ea typeface="Microsoft YaHei" pitchFamily="32" charset="-122"/>
                        </a:rPr>
                        <a:t>Απευθείας ανάθεση</a:t>
                      </a: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a:ln>
                            <a:noFill/>
                          </a:ln>
                          <a:solidFill>
                            <a:srgbClr val="000000"/>
                          </a:solidFill>
                          <a:effectLst/>
                          <a:latin typeface="+mn-lt"/>
                          <a:ea typeface="Microsoft YaHei" pitchFamily="32" charset="-122"/>
                        </a:rPr>
                        <a:t>(μέχρι </a:t>
                      </a:r>
                      <a:r>
                        <a:rPr kumimoji="0" lang="el-GR" altLang="el-GR" sz="1800" b="1" i="0" u="none" strike="noStrike" cap="none" normalizeH="0" baseline="0" dirty="0" smtClean="0">
                          <a:ln>
                            <a:noFill/>
                          </a:ln>
                          <a:solidFill>
                            <a:srgbClr val="000000"/>
                          </a:solidFill>
                          <a:effectLst/>
                          <a:latin typeface="+mn-lt"/>
                          <a:ea typeface="Microsoft YaHei" pitchFamily="32" charset="-122"/>
                        </a:rPr>
                        <a:t>30.000 / 60.000 ευρώ</a:t>
                      </a:r>
                      <a:r>
                        <a:rPr kumimoji="0" lang="el-GR" altLang="el-GR" sz="1800" b="1" i="0" u="none" strike="noStrike" cap="none" normalizeH="0" baseline="0" dirty="0">
                          <a:ln>
                            <a:noFill/>
                          </a:ln>
                          <a:solidFill>
                            <a:srgbClr val="000000"/>
                          </a:solidFill>
                          <a:effectLst/>
                          <a:latin typeface="+mn-lt"/>
                          <a:ea typeface="Microsoft YaHei" pitchFamily="32" charset="-122"/>
                        </a:rPr>
                        <a:t>, χωρίς ΦΠΑ</a:t>
                      </a:r>
                      <a:r>
                        <a:rPr kumimoji="0" lang="el-GR" altLang="el-GR" sz="1800" b="1" i="0" u="none" strike="noStrike" cap="none" normalizeH="0" baseline="0" dirty="0" smtClean="0">
                          <a:ln>
                            <a:noFill/>
                          </a:ln>
                          <a:solidFill>
                            <a:srgbClr val="000000"/>
                          </a:solidFill>
                          <a:effectLst/>
                          <a:latin typeface="+mn-lt"/>
                          <a:ea typeface="Microsoft YaHei" pitchFamily="32" charset="-122"/>
                        </a:rPr>
                        <a:t>)</a:t>
                      </a:r>
                      <a:endParaRPr kumimoji="0" lang="el-GR" altLang="el-GR" sz="1800" b="1" i="0" u="none" strike="noStrike" cap="none" normalizeH="0" baseline="0" dirty="0">
                        <a:ln>
                          <a:noFill/>
                        </a:ln>
                        <a:solidFill>
                          <a:srgbClr val="000000"/>
                        </a:solidFill>
                        <a:effectLst/>
                        <a:latin typeface="+mn-lt"/>
                        <a:ea typeface="Microsoft YaHei" pitchFamily="32" charset="-122"/>
                      </a:endParaRPr>
                    </a:p>
                  </a:txBody>
                  <a:tcPr marL="15840" marR="15840" marT="15839" marB="15839"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31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0" i="0" u="none" strike="noStrike" cap="none" normalizeH="0" baseline="0" dirty="0">
                        <a:ln>
                          <a:noFill/>
                        </a:ln>
                        <a:solidFill>
                          <a:srgbClr val="000000"/>
                        </a:solidFill>
                        <a:effectLst/>
                        <a:latin typeface="+mn-lt"/>
                        <a:ea typeface="Microsoft YaHei" pitchFamily="32" charset="-122"/>
                      </a:endParaRP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0" i="0" u="none" strike="noStrike" cap="none" normalizeH="0" baseline="0" dirty="0">
                          <a:ln>
                            <a:noFill/>
                          </a:ln>
                          <a:solidFill>
                            <a:srgbClr val="000000"/>
                          </a:solidFill>
                          <a:effectLst/>
                          <a:latin typeface="+mn-lt"/>
                          <a:ea typeface="Microsoft YaHei" pitchFamily="32" charset="-122"/>
                        </a:rPr>
                        <a:t>-</a:t>
                      </a:r>
                    </a:p>
                  </a:txBody>
                  <a:tcPr marL="15840" marR="15840" marT="1357631" marB="15839"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900">
                          <a:solidFill>
                            <a:srgbClr val="000000"/>
                          </a:solidFill>
                          <a:latin typeface="Calibri" pitchFamily="32" charset="0"/>
                          <a:ea typeface="Microsoft YaHei" pitchFamily="32" charset="-122"/>
                        </a:defRPr>
                      </a:lvl1pPr>
                      <a:lvl2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icrosoft YaHei" pitchFamily="32" charset="-122"/>
                        </a:defRPr>
                      </a:lvl2pPr>
                      <a:lvl3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3pPr>
                      <a:lvl4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4pPr>
                      <a:lvl5pPr>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00">
                          <a:solidFill>
                            <a:srgbClr val="000000"/>
                          </a:solidFill>
                          <a:latin typeface="Calibri" pitchFamily="32" charset="0"/>
                          <a:ea typeface="Microsoft YaHei" pitchFamily="32" charset="-122"/>
                        </a:defRPr>
                      </a:lvl9pPr>
                    </a:lstStyle>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el-GR" sz="1800" b="1" i="0" u="none" strike="noStrike" cap="none" normalizeH="0" baseline="0" dirty="0" smtClean="0">
                        <a:ln>
                          <a:noFill/>
                        </a:ln>
                        <a:solidFill>
                          <a:srgbClr val="000000"/>
                        </a:solidFill>
                        <a:effectLst/>
                        <a:latin typeface="+mn-lt"/>
                        <a:ea typeface="Microsoft YaHei" pitchFamily="32" charset="-122"/>
                      </a:endParaRPr>
                    </a:p>
                    <a:p>
                      <a:pPr marL="0" marR="0" lvl="0" indent="0" algn="l" defTabSz="449263" rtl="0" eaLnBrk="1" fontAlgn="base" latinLnBrk="0" hangingPunct="1">
                        <a:lnSpc>
                          <a:spcPct val="102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1" i="0" u="none" strike="noStrike" cap="none" normalizeH="0" baseline="0" dirty="0" smtClean="0">
                          <a:ln>
                            <a:noFill/>
                          </a:ln>
                          <a:solidFill>
                            <a:srgbClr val="000000"/>
                          </a:solidFill>
                          <a:effectLst/>
                          <a:latin typeface="+mn-lt"/>
                          <a:ea typeface="Microsoft YaHei" pitchFamily="32" charset="-122"/>
                        </a:rPr>
                        <a:t>Ημερομηνία </a:t>
                      </a:r>
                      <a:r>
                        <a:rPr kumimoji="0" lang="el-GR" altLang="el-GR" sz="1800" b="1" i="0" u="sng" strike="noStrike" cap="none" normalizeH="0" baseline="0" dirty="0">
                          <a:ln>
                            <a:noFill/>
                          </a:ln>
                          <a:solidFill>
                            <a:srgbClr val="000000"/>
                          </a:solidFill>
                          <a:effectLst>
                            <a:outerShdw blurRad="38100" dist="38100" dir="2700000" algn="tl">
                              <a:srgbClr val="000000">
                                <a:alpha val="43137"/>
                              </a:srgbClr>
                            </a:outerShdw>
                          </a:effectLst>
                          <a:latin typeface="+mn-lt"/>
                          <a:ea typeface="Microsoft YaHei" pitchFamily="32" charset="-122"/>
                        </a:rPr>
                        <a:t>αποστολής</a:t>
                      </a:r>
                      <a:r>
                        <a:rPr kumimoji="0" lang="el-GR" altLang="el-GR" sz="1800" b="1" i="0" u="none" strike="noStrike" cap="none" normalizeH="0" baseline="0" dirty="0">
                          <a:ln>
                            <a:noFill/>
                          </a:ln>
                          <a:solidFill>
                            <a:srgbClr val="000000"/>
                          </a:solidFill>
                          <a:effectLst>
                            <a:outerShdw blurRad="38100" dist="38100" dir="2700000" algn="tl">
                              <a:srgbClr val="000000">
                                <a:alpha val="43137"/>
                              </a:srgbClr>
                            </a:outerShdw>
                          </a:effectLst>
                          <a:latin typeface="+mn-lt"/>
                          <a:ea typeface="Microsoft YaHei" pitchFamily="32" charset="-122"/>
                        </a:rPr>
                        <a:t> </a:t>
                      </a:r>
                      <a:r>
                        <a:rPr kumimoji="0" lang="el-GR" altLang="el-GR" sz="1800" b="1" i="0" u="none" strike="noStrike" cap="none" normalizeH="0" baseline="0" dirty="0">
                          <a:ln>
                            <a:noFill/>
                          </a:ln>
                          <a:solidFill>
                            <a:srgbClr val="000000"/>
                          </a:solidFill>
                          <a:effectLst/>
                          <a:latin typeface="+mn-lt"/>
                          <a:ea typeface="Microsoft YaHei" pitchFamily="32" charset="-122"/>
                        </a:rPr>
                        <a:t>προς τους οικονομικούς φορείς </a:t>
                      </a:r>
                      <a:r>
                        <a:rPr kumimoji="0" lang="el-GR" altLang="el-GR" sz="1800" b="1" i="0" u="sng" strike="noStrike" cap="none" normalizeH="0" baseline="0" dirty="0">
                          <a:ln>
                            <a:noFill/>
                          </a:ln>
                          <a:solidFill>
                            <a:srgbClr val="000000"/>
                          </a:solidFill>
                          <a:effectLst/>
                          <a:latin typeface="+mn-lt"/>
                          <a:ea typeface="Microsoft YaHei" pitchFamily="32" charset="-122"/>
                        </a:rPr>
                        <a:t>της </a:t>
                      </a:r>
                      <a:r>
                        <a:rPr kumimoji="0" lang="el-GR" altLang="el-GR" sz="1800" b="1" i="0" u="sng" strike="noStrike" cap="none" normalizeH="0" baseline="0" dirty="0">
                          <a:ln>
                            <a:noFill/>
                          </a:ln>
                          <a:solidFill>
                            <a:srgbClr val="000000"/>
                          </a:solidFill>
                          <a:effectLst>
                            <a:outerShdw blurRad="38100" dist="38100" dir="2700000" algn="tl">
                              <a:srgbClr val="000000">
                                <a:alpha val="43137"/>
                              </a:srgbClr>
                            </a:outerShdw>
                          </a:effectLst>
                          <a:latin typeface="+mn-lt"/>
                          <a:ea typeface="Microsoft YaHei" pitchFamily="32" charset="-122"/>
                        </a:rPr>
                        <a:t>πρώτης</a:t>
                      </a:r>
                      <a:r>
                        <a:rPr kumimoji="0" lang="el-GR" altLang="el-GR" sz="1800" b="1" i="0" u="sng" strike="noStrike" cap="none" normalizeH="0" baseline="0" dirty="0">
                          <a:ln>
                            <a:noFill/>
                          </a:ln>
                          <a:solidFill>
                            <a:srgbClr val="000000"/>
                          </a:solidFill>
                          <a:effectLst/>
                          <a:latin typeface="+mn-lt"/>
                          <a:ea typeface="Microsoft YaHei" pitchFamily="32" charset="-122"/>
                        </a:rPr>
                        <a:t> πρόσκλησης </a:t>
                      </a:r>
                      <a:r>
                        <a:rPr kumimoji="0" lang="el-GR" altLang="el-GR" sz="1800" b="1" i="0" u="none" strike="noStrike" cap="none" normalizeH="0" baseline="0" dirty="0">
                          <a:ln>
                            <a:noFill/>
                          </a:ln>
                          <a:solidFill>
                            <a:srgbClr val="000000"/>
                          </a:solidFill>
                          <a:effectLst/>
                          <a:latin typeface="+mn-lt"/>
                          <a:ea typeface="Microsoft YaHei" pitchFamily="32" charset="-122"/>
                        </a:rPr>
                        <a:t>υποβολής προσφοράς/συμμετοχής στη διαπραγμάτευση</a:t>
                      </a:r>
                    </a:p>
                    <a:p>
                      <a:pPr marL="0" marR="0" lvl="0" indent="0" algn="l" defTabSz="449263" rtl="0" eaLnBrk="1" fontAlgn="base" latinLnBrk="0" hangingPunct="1">
                        <a:lnSpc>
                          <a:spcPct val="14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el-GR" sz="1800" b="0" i="1" u="none" strike="noStrike" cap="none" normalizeH="0" baseline="0" dirty="0">
                          <a:ln>
                            <a:noFill/>
                          </a:ln>
                          <a:solidFill>
                            <a:srgbClr val="000000"/>
                          </a:solidFill>
                          <a:effectLst/>
                          <a:latin typeface="+mn-lt"/>
                          <a:ea typeface="Microsoft YaHei" pitchFamily="32" charset="-122"/>
                        </a:rPr>
                        <a:t>Άρθρο 120 παρ. </a:t>
                      </a:r>
                      <a:r>
                        <a:rPr kumimoji="0" lang="el-GR" altLang="el-GR" sz="1800" b="0" i="1" u="none" strike="noStrike" cap="none" normalizeH="0" baseline="0" dirty="0" smtClean="0">
                          <a:ln>
                            <a:noFill/>
                          </a:ln>
                          <a:solidFill>
                            <a:srgbClr val="000000"/>
                          </a:solidFill>
                          <a:effectLst/>
                          <a:latin typeface="+mn-lt"/>
                          <a:ea typeface="Microsoft YaHei" pitchFamily="32" charset="-122"/>
                        </a:rPr>
                        <a:t>2</a:t>
                      </a:r>
                      <a:endParaRPr kumimoji="0" lang="el-GR" altLang="el-GR" sz="1800" b="0" i="1" u="none" strike="noStrike" cap="none" normalizeH="0" baseline="0" dirty="0">
                        <a:ln>
                          <a:noFill/>
                        </a:ln>
                        <a:solidFill>
                          <a:srgbClr val="000000"/>
                        </a:solidFill>
                        <a:effectLst/>
                        <a:latin typeface="+mn-lt"/>
                        <a:ea typeface="Microsoft YaHei" pitchFamily="32" charset="-122"/>
                      </a:endParaRPr>
                    </a:p>
                  </a:txBody>
                  <a:tcPr marL="15840" marR="15840" marT="15839" marB="15839"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210" name="Rectangle 39"/>
          <p:cNvSpPr>
            <a:spLocks noChangeArrowheads="1"/>
          </p:cNvSpPr>
          <p:nvPr/>
        </p:nvSpPr>
        <p:spPr bwMode="auto">
          <a:xfrm>
            <a:off x="-6440488" y="1417768"/>
            <a:ext cx="31126113"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a:pPr>
            <a: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t/>
            </a:r>
            <a:b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br>
            <a:endPar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endParaRPr>
          </a:p>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a:pPr>
            <a: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t/>
            </a:r>
            <a:br>
              <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rPr>
            </a:br>
            <a:endParaRPr kumimoji="0" lang="el-GR" altLang="el-GR" sz="12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8211" name="Text Box 40"/>
          <p:cNvSpPr txBox="1">
            <a:spLocks noChangeArrowheads="1"/>
          </p:cNvSpPr>
          <p:nvPr/>
        </p:nvSpPr>
        <p:spPr bwMode="auto">
          <a:xfrm>
            <a:off x="7981951" y="6356350"/>
            <a:ext cx="202406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685809AB-BEA3-4045-AE9F-8A5AD6F5F1A4}"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37</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18297059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773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452611" name="Text Box 2"/>
          <p:cNvSpPr txBox="1">
            <a:spLocks noChangeArrowheads="1"/>
          </p:cNvSpPr>
          <p:nvPr/>
        </p:nvSpPr>
        <p:spPr bwMode="auto">
          <a:xfrm>
            <a:off x="1544639" y="347663"/>
            <a:ext cx="8715375" cy="633412"/>
          </a:xfrm>
          <a:prstGeom prst="rect">
            <a:avLst/>
          </a:prstGeom>
          <a:noFill/>
          <a:ln>
            <a:noFill/>
          </a:ln>
          <a:effectLst/>
        </p:spPr>
        <p:txBody>
          <a:bodyPr wrap="none" anchor="ctr"/>
          <a:lstStyle/>
          <a:p>
            <a:pPr algn="ctr" defTabSz="449263" fontAlgn="base">
              <a:spcBef>
                <a:spcPct val="0"/>
              </a:spcBef>
              <a:spcAft>
                <a:spcPct val="0"/>
              </a:spcAft>
              <a:buClr>
                <a:srgbClr val="000000"/>
              </a:buClr>
              <a:buSzPct val="100000"/>
              <a:defRPr/>
            </a:pPr>
            <a:r>
              <a:rPr lang="el-GR" sz="3200" b="1" dirty="0">
                <a:solidFill>
                  <a:srgbClr val="000000"/>
                </a:solidFill>
                <a:effectLst>
                  <a:outerShdw blurRad="38100" dist="38100" dir="2700000" algn="tl">
                    <a:srgbClr val="000000">
                      <a:alpha val="43137"/>
                    </a:srgbClr>
                  </a:outerShdw>
                </a:effectLst>
                <a:latin typeface="Calibri" panose="020F0502020204030204" pitchFamily="34" charset="0"/>
                <a:ea typeface="Microsoft YaHei" panose="020B0503020204020204" pitchFamily="34" charset="-122"/>
                <a:cs typeface="Arial" panose="020B0604020202020204" pitchFamily="34" charset="0"/>
              </a:rPr>
              <a:t>Δικαίωμα συμμετοχής </a:t>
            </a:r>
            <a:r>
              <a:rPr lang="el-GR" sz="3200" b="1" dirty="0" smtClean="0">
                <a:solidFill>
                  <a:srgbClr val="000000"/>
                </a:solidFill>
                <a:effectLst>
                  <a:outerShdw blurRad="38100" dist="38100" dir="2700000" algn="tl">
                    <a:srgbClr val="000000">
                      <a:alpha val="43137"/>
                    </a:srgbClr>
                  </a:outerShdw>
                </a:effectLst>
                <a:latin typeface="Calibri" panose="020F0502020204030204" pitchFamily="34" charset="0"/>
                <a:ea typeface="Microsoft YaHei" panose="020B0503020204020204" pitchFamily="34" charset="-122"/>
                <a:cs typeface="Arial" panose="020B0604020202020204" pitchFamily="34" charset="0"/>
              </a:rPr>
              <a:t>– Προϋποθέσεις </a:t>
            </a:r>
            <a:r>
              <a:rPr lang="el-GR" sz="3200" b="1" dirty="0">
                <a:solidFill>
                  <a:srgbClr val="000000"/>
                </a:solidFill>
                <a:effectLst>
                  <a:outerShdw blurRad="38100" dist="38100" dir="2700000" algn="tl">
                    <a:srgbClr val="000000">
                      <a:alpha val="43137"/>
                    </a:srgbClr>
                  </a:outerShdw>
                </a:effectLst>
                <a:latin typeface="Calibri" panose="020F0502020204030204" pitchFamily="34" charset="0"/>
                <a:ea typeface="Microsoft YaHei" panose="020B0503020204020204" pitchFamily="34" charset="-122"/>
                <a:cs typeface="Arial" panose="020B0604020202020204" pitchFamily="34" charset="0"/>
              </a:rPr>
              <a:t>(άρθρο 25)</a:t>
            </a:r>
            <a:endParaRPr lang="el-GR" altLang="el-GR" sz="3200" b="1" dirty="0">
              <a:solidFill>
                <a:srgbClr val="000000"/>
              </a:solidFill>
              <a:effectLst>
                <a:outerShdw blurRad="38100" dist="38100" dir="2700000" algn="tl">
                  <a:srgbClr val="000000">
                    <a:alpha val="43137"/>
                  </a:srgbClr>
                </a:outerShdw>
              </a:effectLst>
              <a:latin typeface="Calibri" panose="020F0502020204030204" pitchFamily="34" charset="0"/>
              <a:ea typeface="Microsoft YaHei" panose="020B0503020204020204" pitchFamily="34" charset="-122"/>
              <a:cs typeface="Arial" panose="020B0604020202020204" pitchFamily="34" charset="0"/>
            </a:endParaRPr>
          </a:p>
        </p:txBody>
      </p:sp>
      <p:sp>
        <p:nvSpPr>
          <p:cNvPr id="457732" name="Rectangle 3"/>
          <p:cNvSpPr>
            <a:spLocks noChangeArrowheads="1"/>
          </p:cNvSpPr>
          <p:nvPr/>
        </p:nvSpPr>
        <p:spPr bwMode="auto">
          <a:xfrm>
            <a:off x="179882" y="1052514"/>
            <a:ext cx="11422505" cy="5511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4763">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1pPr>
            <a:lvl2pPr>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2pPr>
            <a:lvl3pPr>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3pPr>
            <a:lvl4pPr>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4pPr>
            <a:lvl5pPr>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52413" algn="l"/>
                <a:tab pos="700088" algn="l"/>
                <a:tab pos="1149350" algn="l"/>
                <a:tab pos="1598613"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Lst>
              <a:defRPr sz="2000">
                <a:solidFill>
                  <a:schemeClr val="bg1"/>
                </a:solidFill>
                <a:latin typeface="Arial" panose="020B0604020202020204" pitchFamily="34" charset="0"/>
                <a:ea typeface="Microsoft YaHei" panose="020B0503020204020204" pitchFamily="34" charset="-122"/>
              </a:defRPr>
            </a:lvl9pPr>
          </a:lstStyle>
          <a:p>
            <a:pPr algn="just" defTabSz="449263" eaLnBrk="0" fontAlgn="base" hangingPunct="0">
              <a:spcBef>
                <a:spcPct val="0"/>
              </a:spcBef>
              <a:spcAft>
                <a:spcPct val="0"/>
              </a:spcAft>
            </a:pPr>
            <a:r>
              <a:rPr lang="el-GR" altLang="el-GR" sz="2200" b="1" dirty="0">
                <a:solidFill>
                  <a:prstClr val="black"/>
                </a:solidFill>
                <a:latin typeface="Calibri" panose="020F0502020204030204" pitchFamily="34" charset="0"/>
                <a:cs typeface="Calibri" panose="020F0502020204030204" pitchFamily="34" charset="0"/>
              </a:rPr>
              <a:t>Υποψήφιοι ή προσφέροντες </a:t>
            </a:r>
            <a:r>
              <a:rPr lang="el-GR" altLang="el-GR" sz="2200" dirty="0">
                <a:solidFill>
                  <a:prstClr val="black"/>
                </a:solidFill>
                <a:latin typeface="Calibri" panose="020F0502020204030204" pitchFamily="34" charset="0"/>
                <a:cs typeface="Calibri" panose="020F0502020204030204" pitchFamily="34" charset="0"/>
              </a:rPr>
              <a:t>και, </a:t>
            </a:r>
            <a:r>
              <a:rPr lang="el-GR" altLang="el-GR" sz="2200" b="1" dirty="0">
                <a:solidFill>
                  <a:prstClr val="black"/>
                </a:solidFill>
                <a:latin typeface="Calibri" panose="020F0502020204030204" pitchFamily="34" charset="0"/>
                <a:cs typeface="Calibri" panose="020F0502020204030204" pitchFamily="34" charset="0"/>
              </a:rPr>
              <a:t>σε περίπτωση ενώσεων, τα μέλη αυτών μπορούν</a:t>
            </a:r>
            <a:r>
              <a:rPr lang="el-GR" altLang="el-GR" sz="2200" dirty="0">
                <a:solidFill>
                  <a:prstClr val="black"/>
                </a:solidFill>
                <a:latin typeface="Calibri" panose="020F0502020204030204" pitchFamily="34" charset="0"/>
                <a:cs typeface="Calibri" panose="020F0502020204030204" pitchFamily="34" charset="0"/>
              </a:rPr>
              <a:t> να είναι </a:t>
            </a:r>
            <a:r>
              <a:rPr lang="el-GR" altLang="el-GR" sz="2200" b="1" dirty="0">
                <a:solidFill>
                  <a:prstClr val="black"/>
                </a:solidFill>
                <a:latin typeface="Calibri" panose="020F0502020204030204" pitchFamily="34" charset="0"/>
                <a:cs typeface="Calibri" panose="020F0502020204030204" pitchFamily="34" charset="0"/>
              </a:rPr>
              <a:t>φυσικά ή νομικά πρόσωπα </a:t>
            </a:r>
            <a:r>
              <a:rPr lang="el-GR" altLang="el-GR" sz="2200" dirty="0">
                <a:solidFill>
                  <a:prstClr val="black"/>
                </a:solidFill>
                <a:latin typeface="Calibri" panose="020F0502020204030204" pitchFamily="34" charset="0"/>
                <a:cs typeface="Calibri" panose="020F0502020204030204" pitchFamily="34" charset="0"/>
              </a:rPr>
              <a:t>εγκατεστημένα σε</a:t>
            </a:r>
            <a:r>
              <a:rPr lang="el-GR" altLang="el-GR" sz="1800" dirty="0">
                <a:solidFill>
                  <a:prstClr val="black"/>
                </a:solidFill>
                <a:latin typeface="Calibri" panose="020F0502020204030204" pitchFamily="34" charset="0"/>
                <a:cs typeface="Calibri" panose="020F0502020204030204" pitchFamily="34" charset="0"/>
              </a:rPr>
              <a:t>: </a:t>
            </a:r>
          </a:p>
          <a:p>
            <a:pPr defTabSz="449263" eaLnBrk="0" fontAlgn="base" hangingPunct="0">
              <a:spcBef>
                <a:spcPct val="0"/>
              </a:spcBef>
              <a:spcAft>
                <a:spcPct val="0"/>
              </a:spcAft>
            </a:pPr>
            <a:r>
              <a:rPr lang="el-GR" altLang="el-GR" sz="2200" b="1" dirty="0" smtClean="0">
                <a:solidFill>
                  <a:prstClr val="black"/>
                </a:solidFill>
                <a:latin typeface="Calibri" panose="020F0502020204030204" pitchFamily="34" charset="0"/>
                <a:cs typeface="Calibri" panose="020F0502020204030204" pitchFamily="34" charset="0"/>
              </a:rPr>
              <a:t>α</a:t>
            </a:r>
            <a:r>
              <a:rPr lang="el-GR" altLang="el-GR" sz="2200" b="1" dirty="0">
                <a:solidFill>
                  <a:prstClr val="black"/>
                </a:solidFill>
                <a:latin typeface="Calibri" panose="020F0502020204030204" pitchFamily="34" charset="0"/>
                <a:cs typeface="Calibri" panose="020F0502020204030204" pitchFamily="34" charset="0"/>
              </a:rPr>
              <a:t>) σε κράτος-μέλος της Ευρωπαϊκής Ένωσης (Ε.Ε.), </a:t>
            </a:r>
          </a:p>
          <a:p>
            <a:pPr algn="just" defTabSz="449263" eaLnBrk="0" fontAlgn="base" hangingPunct="0">
              <a:spcBef>
                <a:spcPct val="0"/>
              </a:spcBef>
              <a:spcAft>
                <a:spcPct val="0"/>
              </a:spcAft>
            </a:pPr>
            <a:r>
              <a:rPr lang="el-GR" altLang="el-GR" sz="2200" b="1" dirty="0" smtClean="0">
                <a:solidFill>
                  <a:prstClr val="black"/>
                </a:solidFill>
                <a:latin typeface="Calibri" panose="020F0502020204030204" pitchFamily="34" charset="0"/>
                <a:cs typeface="Calibri" panose="020F0502020204030204" pitchFamily="34" charset="0"/>
              </a:rPr>
              <a:t>β</a:t>
            </a:r>
            <a:r>
              <a:rPr lang="el-GR" altLang="el-GR" sz="2200" b="1" dirty="0">
                <a:solidFill>
                  <a:prstClr val="black"/>
                </a:solidFill>
                <a:latin typeface="Calibri" panose="020F0502020204030204" pitchFamily="34" charset="0"/>
                <a:cs typeface="Calibri" panose="020F0502020204030204" pitchFamily="34" charset="0"/>
              </a:rPr>
              <a:t>) σε κράτος-μέλος του Ευρωπαϊκού Οικονομικού Χώρου (Ε.Ο.Χ</a:t>
            </a:r>
            <a:r>
              <a:rPr lang="el-GR" altLang="el-GR" sz="2200" b="1" dirty="0" smtClean="0">
                <a:solidFill>
                  <a:prstClr val="black"/>
                </a:solidFill>
                <a:latin typeface="Calibri" panose="020F0502020204030204" pitchFamily="34" charset="0"/>
                <a:cs typeface="Calibri" panose="020F0502020204030204" pitchFamily="34" charset="0"/>
              </a:rPr>
              <a:t>. -  </a:t>
            </a:r>
            <a:r>
              <a:rPr lang="el-GR" altLang="el-GR" sz="2200" b="1" dirty="0">
                <a:solidFill>
                  <a:prstClr val="black"/>
                </a:solidFill>
                <a:latin typeface="Calibri" panose="020F0502020204030204" pitchFamily="34" charset="0"/>
                <a:cs typeface="Calibri" panose="020F0502020204030204" pitchFamily="34" charset="0"/>
              </a:rPr>
              <a:t>Ισλανδία, Λιχτενστάιν και Νορβηγία</a:t>
            </a:r>
            <a:r>
              <a:rPr lang="el-GR" altLang="el-GR" sz="2200" b="1" dirty="0" smtClean="0">
                <a:solidFill>
                  <a:prstClr val="black"/>
                </a:solidFill>
                <a:latin typeface="Calibri" panose="020F0502020204030204" pitchFamily="34" charset="0"/>
                <a:cs typeface="Calibri" panose="020F0502020204030204" pitchFamily="34" charset="0"/>
              </a:rPr>
              <a:t>) , </a:t>
            </a:r>
            <a:endParaRPr lang="el-GR" altLang="el-GR" sz="2200" b="1" dirty="0">
              <a:solidFill>
                <a:prstClr val="black"/>
              </a:solidFill>
              <a:latin typeface="Calibri" panose="020F0502020204030204" pitchFamily="34" charset="0"/>
              <a:cs typeface="Calibri" panose="020F0502020204030204" pitchFamily="34" charset="0"/>
            </a:endParaRPr>
          </a:p>
          <a:p>
            <a:pPr algn="just" defTabSz="449263" eaLnBrk="0" fontAlgn="base" hangingPunct="0">
              <a:spcBef>
                <a:spcPct val="0"/>
              </a:spcBef>
              <a:spcAft>
                <a:spcPct val="0"/>
              </a:spcAft>
            </a:pPr>
            <a:r>
              <a:rPr lang="el-GR" altLang="el-GR" sz="2200" b="1" dirty="0" smtClean="0">
                <a:solidFill>
                  <a:prstClr val="black"/>
                </a:solidFill>
                <a:latin typeface="Calibri" panose="020F0502020204030204" pitchFamily="34" charset="0"/>
                <a:cs typeface="Calibri" panose="020F0502020204030204" pitchFamily="34" charset="0"/>
              </a:rPr>
              <a:t>γ</a:t>
            </a:r>
            <a:r>
              <a:rPr lang="el-GR" altLang="el-GR" sz="2200" b="1" dirty="0">
                <a:solidFill>
                  <a:prstClr val="black"/>
                </a:solidFill>
                <a:latin typeface="Calibri" panose="020F0502020204030204" pitchFamily="34" charset="0"/>
                <a:cs typeface="Calibri" panose="020F0502020204030204" pitchFamily="34" charset="0"/>
              </a:rPr>
              <a:t>) σε τρίτες χώρες που έχουν υπογράψει και κυρώσει τη Συμφωνία για τις Δημόσιες Συμβάσεις (ΣΔΣ), </a:t>
            </a:r>
            <a:r>
              <a:rPr lang="el-GR" altLang="el-GR" sz="2200" dirty="0">
                <a:solidFill>
                  <a:prstClr val="black"/>
                </a:solidFill>
                <a:latin typeface="Calibri" panose="020F0502020204030204" pitchFamily="34" charset="0"/>
                <a:cs typeface="Calibri" panose="020F0502020204030204" pitchFamily="34" charset="0"/>
              </a:rPr>
              <a:t>στο βαθμό που η υπό ανάθεση δημόσια σύμβαση καλύπτεται από τα Παραρτήματα 1,2, 4 και 5 και τις γενικές σημειώσεις του σχετικού με την Ένωση Προσαρτήματος I της ως άνω Συμφωνίας, καθώς και </a:t>
            </a:r>
          </a:p>
          <a:p>
            <a:pPr algn="just" defTabSz="449263" eaLnBrk="0" fontAlgn="base" hangingPunct="0">
              <a:spcBef>
                <a:spcPct val="0"/>
              </a:spcBef>
              <a:spcAft>
                <a:spcPct val="0"/>
              </a:spcAft>
            </a:pPr>
            <a:r>
              <a:rPr lang="el-GR" altLang="el-GR" sz="2200" b="1" dirty="0" smtClean="0">
                <a:solidFill>
                  <a:prstClr val="black"/>
                </a:solidFill>
                <a:latin typeface="Calibri" panose="020F0502020204030204" pitchFamily="34" charset="0"/>
                <a:cs typeface="Calibri" panose="020F0502020204030204" pitchFamily="34" charset="0"/>
              </a:rPr>
              <a:t>δ</a:t>
            </a:r>
            <a:r>
              <a:rPr lang="el-GR" altLang="el-GR" sz="2200" b="1" dirty="0">
                <a:solidFill>
                  <a:prstClr val="black"/>
                </a:solidFill>
                <a:latin typeface="Calibri" panose="020F0502020204030204" pitchFamily="34" charset="0"/>
                <a:cs typeface="Calibri" panose="020F0502020204030204" pitchFamily="34" charset="0"/>
              </a:rPr>
              <a:t>) σε τρίτες χώρες που δεν εμπίπτουν στην περ. γ</a:t>
            </a:r>
            <a:r>
              <a:rPr lang="el-GR" altLang="el-GR" sz="2200" b="1" dirty="0" smtClean="0">
                <a:solidFill>
                  <a:prstClr val="black"/>
                </a:solidFill>
                <a:latin typeface="Calibri" panose="020F0502020204030204" pitchFamily="34" charset="0"/>
                <a:cs typeface="Calibri" panose="020F0502020204030204" pitchFamily="34" charset="0"/>
              </a:rPr>
              <a:t>` (ΣΔΣ) και </a:t>
            </a:r>
            <a:r>
              <a:rPr lang="el-GR" altLang="el-GR" sz="2200" b="1" dirty="0">
                <a:solidFill>
                  <a:prstClr val="black"/>
                </a:solidFill>
                <a:latin typeface="Calibri" panose="020F0502020204030204" pitchFamily="34" charset="0"/>
                <a:cs typeface="Calibri" panose="020F0502020204030204" pitchFamily="34" charset="0"/>
              </a:rPr>
              <a:t>έχουν συνάψει διμερείς ή πολυμερείς συμφωνίες με την Ένωση σε θέματα διαδικασιών ανάθεσης δημοσίων </a:t>
            </a:r>
            <a:r>
              <a:rPr lang="el-GR" altLang="el-GR" sz="2200" b="1" dirty="0" smtClean="0">
                <a:solidFill>
                  <a:prstClr val="black"/>
                </a:solidFill>
                <a:latin typeface="Calibri" panose="020F0502020204030204" pitchFamily="34" charset="0"/>
                <a:cs typeface="Calibri" panose="020F0502020204030204" pitchFamily="34" charset="0"/>
              </a:rPr>
              <a:t>συμβάσεων. </a:t>
            </a:r>
            <a:endParaRPr lang="el-GR" altLang="el-GR" sz="2200" b="1" dirty="0">
              <a:solidFill>
                <a:prstClr val="black"/>
              </a:solidFill>
              <a:latin typeface="Calibri" panose="020F0502020204030204" pitchFamily="34" charset="0"/>
              <a:cs typeface="Calibri" panose="020F0502020204030204" pitchFamily="34" charset="0"/>
            </a:endParaRPr>
          </a:p>
          <a:p>
            <a:pPr algn="just" defTabSz="449263" eaLnBrk="0" fontAlgn="base" hangingPunct="0">
              <a:spcBef>
                <a:spcPct val="0"/>
              </a:spcBef>
              <a:spcAft>
                <a:spcPct val="0"/>
              </a:spcAft>
            </a:pPr>
            <a:endParaRPr lang="el-GR" altLang="el-GR" sz="2200" dirty="0" smtClean="0">
              <a:solidFill>
                <a:prstClr val="black"/>
              </a:solidFill>
              <a:latin typeface="Calibri" panose="020F0502020204030204" pitchFamily="34" charset="0"/>
              <a:cs typeface="Calibri" panose="020F0502020204030204" pitchFamily="34" charset="0"/>
            </a:endParaRPr>
          </a:p>
          <a:p>
            <a:pPr algn="just" defTabSz="449263" eaLnBrk="0" fontAlgn="base" hangingPunct="0">
              <a:spcBef>
                <a:spcPct val="0"/>
              </a:spcBef>
              <a:spcAft>
                <a:spcPct val="0"/>
              </a:spcAft>
            </a:pPr>
            <a:r>
              <a:rPr lang="el-GR" altLang="el-GR" sz="2200" b="1" u="sng" dirty="0">
                <a:solidFill>
                  <a:prstClr val="black"/>
                </a:solidFill>
                <a:latin typeface="Calibri" panose="020F0502020204030204" pitchFamily="34" charset="0"/>
                <a:cs typeface="Calibri" panose="020F0502020204030204" pitchFamily="34" charset="0"/>
              </a:rPr>
              <a:t>Ο</a:t>
            </a:r>
            <a:r>
              <a:rPr lang="el-GR" altLang="el-GR" sz="2200" b="1" u="sng" dirty="0" smtClean="0">
                <a:solidFill>
                  <a:prstClr val="black"/>
                </a:solidFill>
                <a:latin typeface="Calibri" panose="020F0502020204030204" pitchFamily="34" charset="0"/>
                <a:cs typeface="Calibri" panose="020F0502020204030204" pitchFamily="34" charset="0"/>
              </a:rPr>
              <a:t>ι </a:t>
            </a:r>
            <a:r>
              <a:rPr lang="el-GR" altLang="el-GR" sz="2200" b="1" u="sng" dirty="0">
                <a:solidFill>
                  <a:prstClr val="black"/>
                </a:solidFill>
                <a:latin typeface="Calibri" panose="020F0502020204030204" pitchFamily="34" charset="0"/>
                <a:cs typeface="Calibri" panose="020F0502020204030204" pitchFamily="34" charset="0"/>
              </a:rPr>
              <a:t>αναθέτουσες αρχές επιφυλάσσουν για τα έργα, τα αγαθά, τις υπηρεσίες και τους οικονομικούς φορείς των χωρών που έχουν υπογράψει τις εν λόγω συμφωνίες μεταχείριση εξίσου ευνοϊκή με αυτήν που επιφυλάσσουν για τα έργα, τα αγαθά, τις υπηρεσίες και τους οικονομικούς φορείς της Ένωσης</a:t>
            </a:r>
          </a:p>
        </p:txBody>
      </p:sp>
      <p:sp>
        <p:nvSpPr>
          <p:cNvPr id="45773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180677604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p:txBody>
      </p:sp>
      <p:sp>
        <p:nvSpPr>
          <p:cNvPr id="191491"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191492" name="Rectangle 3"/>
          <p:cNvSpPr>
            <a:spLocks noChangeArrowheads="1"/>
          </p:cNvSpPr>
          <p:nvPr/>
        </p:nvSpPr>
        <p:spPr bwMode="auto">
          <a:xfrm>
            <a:off x="470264" y="1285875"/>
            <a:ext cx="11351622" cy="5588326"/>
          </a:xfrm>
          <a:prstGeom prst="rect">
            <a:avLst/>
          </a:prstGeom>
          <a:noFill/>
          <a:ln w="9525">
            <a:noFill/>
            <a:round/>
            <a:headEnd/>
            <a:tailEnd/>
          </a:ln>
          <a:effectLst/>
        </p:spPr>
        <p:txBody>
          <a:bodyPr wrap="square" lIns="90000" tIns="46800" rIns="90000" bIns="46800">
            <a:spAutoFit/>
          </a:bodyPr>
          <a:lstStyle/>
          <a:p>
            <a:pPr marL="0" marR="0" lvl="0" indent="0" algn="just" defTabSz="449263" rtl="0" eaLnBrk="1" fontAlgn="base" latinLnBrk="0" hangingPunct="0">
              <a:lnSpc>
                <a:spcPct val="100000"/>
              </a:lnSpc>
              <a:spcBef>
                <a:spcPct val="0"/>
              </a:spcBef>
              <a:spcAft>
                <a:spcPts val="60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Οι αναθέτουσες αρχές </a:t>
            </a:r>
            <a:r>
              <a:rPr kumimoji="0" lang="el-GR" altLang="el-GR" sz="2200" b="1" i="0" u="sng"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μπορούν να περιορίζουν</a:t>
            </a:r>
            <a:r>
              <a:rPr kumimoji="0" lang="el-GR" altLang="el-GR" sz="2200" b="0" i="0" u="sng"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κατ’ αποκλειστικότητα </a:t>
            </a:r>
            <a:r>
              <a:rPr kumimoji="0" lang="el-GR" altLang="el-GR" sz="2200" b="1" i="0" u="sng"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το δικαίωμα συμμετοχής</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σε διαδικασίες σύναψης δημοσίων συμβάσεων σε:</a:t>
            </a:r>
          </a:p>
          <a:p>
            <a:pPr marL="0" marR="0" lvl="0" indent="0" algn="just" defTabSz="449263" rtl="0" eaLnBrk="1" fontAlgn="base" latinLnBrk="0" hangingPunct="0">
              <a:lnSpc>
                <a:spcPct val="100000"/>
              </a:lnSpc>
              <a:spcBef>
                <a:spcPct val="0"/>
              </a:spcBef>
              <a:spcAft>
                <a:spcPts val="6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α</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Προστατευμένα Παραγωγικά Εργαστήρια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(ΠΠΕ </a:t>
            </a:r>
            <a:r>
              <a:rPr kumimoji="0" lang="el-GR" altLang="el-GR" sz="2200" b="0" i="0" u="none" strike="noStrike" kern="1200" cap="none" spc="0" normalizeH="0" baseline="0" noProof="0" dirty="0" err="1">
                <a:ln>
                  <a:noFill/>
                </a:ln>
                <a:solidFill>
                  <a:srgbClr val="000000"/>
                </a:solidFill>
                <a:effectLst/>
                <a:uLnTx/>
                <a:uFillTx/>
                <a:latin typeface="Calibri" pitchFamily="34" charset="0"/>
                <a:ea typeface="Microsoft YaHei" pitchFamily="34" charset="-122"/>
                <a:cs typeface="Arial" charset="0"/>
              </a:rPr>
              <a:t>άρ</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17 του ν. 2646/1998 – αφορούν άτομα με νοητική υστέρηση, αυτισμό, βαριές σωματικές και πολλαπλές αναπηρίες),</a:t>
            </a:r>
          </a:p>
          <a:p>
            <a:pPr marL="0" marR="0" lvl="0" indent="0" algn="just" defTabSz="449263" rtl="0" eaLnBrk="1" fontAlgn="base" latinLnBrk="0" hangingPunct="0">
              <a:lnSpc>
                <a:spcPct val="100000"/>
              </a:lnSpc>
              <a:spcBef>
                <a:spcPct val="0"/>
              </a:spcBef>
              <a:spcAft>
                <a:spcPts val="6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β</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Κοινωνικούς Συνεταιρισμούς Περιορισμένης Ευθύνης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ΚΟΙΣΠΕ</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0" i="0" u="none" strike="noStrike" kern="1200" cap="none" spc="0" normalizeH="0" baseline="0" noProof="0" dirty="0" err="1">
                <a:ln>
                  <a:noFill/>
                </a:ln>
                <a:solidFill>
                  <a:srgbClr val="000000"/>
                </a:solidFill>
                <a:effectLst/>
                <a:uLnTx/>
                <a:uFillTx/>
                <a:latin typeface="Calibri" pitchFamily="34" charset="0"/>
                <a:ea typeface="Microsoft YaHei" pitchFamily="34" charset="-122"/>
                <a:cs typeface="Arial" charset="0"/>
              </a:rPr>
              <a:t>αρ</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12 του ν. 2716/1999 - ένταξη ατόμων με σοβαρά ψυχοκοινωνικά προβλήματα),</a:t>
            </a:r>
          </a:p>
          <a:p>
            <a:pPr marL="0" marR="0" lvl="0" indent="0" algn="just" defTabSz="449263" rtl="0" eaLnBrk="1" fontAlgn="base" latinLnBrk="0" hangingPunct="0">
              <a:lnSpc>
                <a:spcPct val="100000"/>
              </a:lnSpc>
              <a:spcBef>
                <a:spcPct val="0"/>
              </a:spcBef>
              <a:spcAft>
                <a:spcPts val="6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γ</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Κοινωνικές Συνεταιριστικές Επιχειρήσεις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a:t>
            </a:r>
            <a:r>
              <a:rPr kumimoji="0" lang="el-GR" altLang="el-GR" sz="2200" b="1" i="0" u="none" strike="noStrike" kern="1200" cap="none" spc="0" normalizeH="0" baseline="0" noProof="0" dirty="0" err="1">
                <a:ln>
                  <a:noFill/>
                </a:ln>
                <a:solidFill>
                  <a:srgbClr val="000000"/>
                </a:solidFill>
                <a:effectLst/>
                <a:uLnTx/>
                <a:uFillTx/>
                <a:latin typeface="Calibri" pitchFamily="34" charset="0"/>
                <a:ea typeface="Microsoft YaHei" pitchFamily="34" charset="-122"/>
                <a:cs typeface="Arial" charset="0"/>
              </a:rPr>
              <a:t>Κοιν.Σ.Επ</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1" i="0" u="sng"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Ένταξης</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αρ.2 παρ. 2 περ. α ν. 4019/2011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sym typeface="Wingdings" pitchFamily="2" charset="2"/>
              </a:rPr>
              <a:t> άρθρο 14 ν. 4430/2016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sym typeface="Wingdings" pitchFamily="2" charset="2"/>
              </a:rPr>
              <a:t>(</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sym typeface="Wingdings" pitchFamily="2" charset="2"/>
              </a:rPr>
              <a:t>ΚΟΙΝΣΕΠ Ένταξης: ευάλωτων ομάδων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sym typeface="Wingdings" pitchFamily="2" charset="2"/>
              </a:rPr>
              <a:t>(άτομα με αναπηρία, εξαρτημένα, ανήλικοι με </a:t>
            </a:r>
            <a:r>
              <a:rPr kumimoji="0" lang="el-GR" altLang="el-GR" sz="2200" b="0" i="0" u="none" strike="noStrike" kern="1200" cap="none" spc="0" normalizeH="0" baseline="0" noProof="0" dirty="0" err="1">
                <a:ln>
                  <a:noFill/>
                </a:ln>
                <a:solidFill>
                  <a:srgbClr val="000000"/>
                </a:solidFill>
                <a:effectLst/>
                <a:uLnTx/>
                <a:uFillTx/>
                <a:latin typeface="Calibri" pitchFamily="34" charset="0"/>
                <a:ea typeface="Microsoft YaHei" pitchFamily="34" charset="-122"/>
                <a:cs typeface="Arial" charset="0"/>
                <a:sym typeface="Wingdings" pitchFamily="2" charset="2"/>
              </a:rPr>
              <a:t>παραβατική</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sym typeface="Wingdings" pitchFamily="2" charset="2"/>
              </a:rPr>
              <a:t> συμπεριφορά, </a:t>
            </a:r>
            <a:r>
              <a:rPr kumimoji="0" lang="el-GR" altLang="el-GR" sz="2200" b="0" i="0" u="none" strike="noStrike" kern="1200" cap="none" spc="0" normalizeH="0" baseline="0" noProof="0" dirty="0" err="1">
                <a:ln>
                  <a:noFill/>
                </a:ln>
                <a:solidFill>
                  <a:srgbClr val="000000"/>
                </a:solidFill>
                <a:effectLst/>
                <a:uLnTx/>
                <a:uFillTx/>
                <a:latin typeface="Calibri" pitchFamily="34" charset="0"/>
                <a:ea typeface="Microsoft YaHei" pitchFamily="34" charset="-122"/>
                <a:cs typeface="Arial" charset="0"/>
                <a:sym typeface="Wingdings" pitchFamily="2" charset="2"/>
              </a:rPr>
              <a:t>φυλακισμενοι</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sym typeface="Wingdings" pitchFamily="2" charset="2"/>
              </a:rPr>
              <a:t> / αποφυλακισμένοι) - ελάχιστο ποσοστό μελών / εργαζομένων στις επιχειρήσεις 30</a:t>
            </a:r>
            <a:r>
              <a:rPr kumimoji="0" lang="el-GR" altLang="el-GR" sz="2200" b="0"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sym typeface="Wingdings" pitchFamily="2" charset="2"/>
              </a:rPr>
              <a:t>%</a:t>
            </a:r>
          </a:p>
          <a:p>
            <a:pPr marL="0" marR="0" lvl="0" indent="0" algn="just" defTabSz="449263" rtl="0" eaLnBrk="1" fontAlgn="base" latinLnBrk="0" hangingPunct="0">
              <a:lnSpc>
                <a:spcPct val="100000"/>
              </a:lnSpc>
              <a:spcBef>
                <a:spcPct val="0"/>
              </a:spcBef>
              <a:spcAft>
                <a:spcPts val="6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δ) κάθε άλλο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οικονομικό φορέα που έχει ως κύριο σκοπό</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2200" b="0"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την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επαγγελματική και κοινωνική ένταξη ατόμων με αναπηρία ή </a:t>
            </a:r>
            <a:r>
              <a:rPr kumimoji="0" lang="el-GR" altLang="el-GR" sz="2200" b="1" i="0" u="none" strike="noStrike" kern="1200" cap="none" spc="0" normalizeH="0" baseline="0" noProof="0" dirty="0" err="1">
                <a:ln>
                  <a:noFill/>
                </a:ln>
                <a:solidFill>
                  <a:srgbClr val="000000"/>
                </a:solidFill>
                <a:effectLst/>
                <a:uLnTx/>
                <a:uFillTx/>
                <a:latin typeface="Calibri" pitchFamily="34" charset="0"/>
                <a:ea typeface="Microsoft YaHei" pitchFamily="34" charset="-122"/>
                <a:cs typeface="Arial" charset="0"/>
              </a:rPr>
              <a:t>μειονεκτούντων</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προσώπων</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εφόσον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περισσότεροι από 30% των εργαζομένων του φορέα είναι εργαζόμενοι με αναπηρία  ή </a:t>
            </a:r>
            <a:r>
              <a:rPr kumimoji="0" lang="el-GR" altLang="el-GR" sz="2200" b="1" i="0" u="none" strike="noStrike" kern="1200" cap="none" spc="0" normalizeH="0" baseline="0" noProof="0" dirty="0" err="1">
                <a:ln>
                  <a:noFill/>
                </a:ln>
                <a:solidFill>
                  <a:srgbClr val="000000"/>
                </a:solidFill>
                <a:effectLst/>
                <a:uLnTx/>
                <a:uFillTx/>
                <a:latin typeface="Calibri" pitchFamily="34" charset="0"/>
                <a:ea typeface="Microsoft YaHei" pitchFamily="34" charset="-122"/>
                <a:cs typeface="Arial" charset="0"/>
              </a:rPr>
              <a:t>μειονεκτούντες</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εργαζόμενοι </a:t>
            </a:r>
            <a:r>
              <a:rPr kumimoji="0" lang="el-GR" altLang="el-GR" sz="22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(παρ. 1) </a:t>
            </a:r>
          </a:p>
          <a:p>
            <a:pPr marL="0" marR="0" lvl="0" indent="0" algn="just" defTabSz="449263" rtl="0" eaLnBrk="1" fontAlgn="base" latinLnBrk="0" hangingPunct="0">
              <a:lnSpc>
                <a:spcPct val="100000"/>
              </a:lnSpc>
              <a:spcBef>
                <a:spcPct val="0"/>
              </a:spcBef>
              <a:spcAft>
                <a:spcPts val="6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Η </a:t>
            </a:r>
            <a:r>
              <a:rPr kumimoji="0" lang="el-GR" altLang="el-GR" sz="2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σχετική πρόσκληση απευθύνεται στο σύνολο των ανωτέρω οικονομικών </a:t>
            </a:r>
            <a:r>
              <a:rPr kumimoji="0" lang="el-GR" altLang="el-GR" sz="2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φορέων</a:t>
            </a:r>
            <a:r>
              <a:rPr kumimoji="0" lang="el-GR" altLang="el-GR" sz="2200" b="0"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a:t>
            </a:r>
            <a:r>
              <a:rPr kumimoji="0" lang="el-GR" altLang="el-GR" sz="2400" b="0"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p>
        </p:txBody>
      </p:sp>
      <p:sp>
        <p:nvSpPr>
          <p:cNvPr id="191493" name="AutoShape 4"/>
          <p:cNvSpPr>
            <a:spLocks noChangeArrowheads="1"/>
          </p:cNvSpPr>
          <p:nvPr/>
        </p:nvSpPr>
        <p:spPr bwMode="auto">
          <a:xfrm>
            <a:off x="627016" y="233036"/>
            <a:ext cx="10528664" cy="1052840"/>
          </a:xfrm>
          <a:custGeom>
            <a:avLst/>
            <a:gdLst>
              <a:gd name="T0" fmla="*/ 315506 w 8783638"/>
              <a:gd name="T1" fmla="*/ 16695398 h 1223962"/>
              <a:gd name="T2" fmla="*/ 157752 w 8783638"/>
              <a:gd name="T3" fmla="*/ 33390818 h 1223962"/>
              <a:gd name="T4" fmla="*/ 0 w 8783638"/>
              <a:gd name="T5" fmla="*/ 16695398 h 1223962"/>
              <a:gd name="T6" fmla="*/ 157752 w 8783638"/>
              <a:gd name="T7" fmla="*/ 0 h 1223962"/>
              <a:gd name="T8" fmla="*/ 0 60000 65536"/>
              <a:gd name="T9" fmla="*/ 0 60000 65536"/>
              <a:gd name="T10" fmla="*/ 0 60000 65536"/>
              <a:gd name="T11" fmla="*/ 0 60000 65536"/>
              <a:gd name="T12" fmla="*/ 0 w 8783638"/>
              <a:gd name="T13" fmla="*/ 0 h 1223962"/>
              <a:gd name="T14" fmla="*/ 8783638 w 8783638"/>
              <a:gd name="T15" fmla="*/ 1223962 h 1223962"/>
            </a:gdLst>
            <a:ahLst/>
            <a:cxnLst>
              <a:cxn ang="T8">
                <a:pos x="T0" y="T1"/>
              </a:cxn>
              <a:cxn ang="T9">
                <a:pos x="T2" y="T3"/>
              </a:cxn>
              <a:cxn ang="T10">
                <a:pos x="T4" y="T5"/>
              </a:cxn>
              <a:cxn ang="T11">
                <a:pos x="T6" y="T7"/>
              </a:cxn>
            </a:cxnLst>
            <a:rect l="T12" t="T13" r="T14" b="T15"/>
            <a:pathLst>
              <a:path w="8783638" h="1223962">
                <a:moveTo>
                  <a:pt x="0" y="0"/>
                </a:moveTo>
                <a:lnTo>
                  <a:pt x="24400" y="0"/>
                </a:lnTo>
                <a:lnTo>
                  <a:pt x="24400" y="3401"/>
                </a:lnTo>
                <a:lnTo>
                  <a:pt x="0" y="3401"/>
                </a:lnTo>
                <a:lnTo>
                  <a:pt x="0" y="0"/>
                </a:lnTo>
                <a:close/>
              </a:path>
            </a:pathLst>
          </a:custGeom>
          <a:noFill/>
          <a:ln w="9525">
            <a:noFill/>
            <a:round/>
            <a:headEnd/>
            <a:tailEnd/>
          </a:ln>
          <a:effectLst/>
        </p:spPr>
        <p:txBody>
          <a:bodyPr lIns="0" tIns="0" rIns="0" bIns="0" anchor="ct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6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Συμβάσεις ανατιθέμενες κατ’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αποκλειστικότητα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Άρθρο 20)</a:t>
            </a:r>
          </a:p>
        </p:txBody>
      </p:sp>
      <p:sp>
        <p:nvSpPr>
          <p:cNvPr id="191494"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2000" b="0" i="0" u="none" strike="noStrike" kern="1200" cap="none" spc="0" normalizeH="0" baseline="0" noProof="0" dirty="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177974857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04538" y="653144"/>
            <a:ext cx="10877861" cy="516090"/>
          </a:xfrm>
        </p:spPr>
        <p:txBody>
          <a:bodyPr>
            <a:noAutofit/>
          </a:bodyPr>
          <a:lstStyle/>
          <a:p>
            <a:pPr algn="ctr"/>
            <a:r>
              <a:rPr lang="el-GR" sz="3200" b="1" dirty="0" smtClean="0">
                <a:solidFill>
                  <a:schemeClr val="tx1"/>
                </a:solidFill>
              </a:rPr>
              <a:t>Τυπικά βήματα διαδικασίας ανάθεσης</a:t>
            </a:r>
            <a:endParaRPr lang="el-GR" sz="3200" b="1" dirty="0">
              <a:solidFill>
                <a:schemeClr val="tx1"/>
              </a:solidFill>
            </a:endParaRPr>
          </a:p>
        </p:txBody>
      </p:sp>
      <p:sp>
        <p:nvSpPr>
          <p:cNvPr id="3" name="Θέση περιεχομένου 2"/>
          <p:cNvSpPr>
            <a:spLocks noGrp="1"/>
          </p:cNvSpPr>
          <p:nvPr>
            <p:ph idx="1"/>
          </p:nvPr>
        </p:nvSpPr>
        <p:spPr>
          <a:xfrm>
            <a:off x="509666" y="1334125"/>
            <a:ext cx="11072734" cy="5240411"/>
          </a:xfrm>
        </p:spPr>
        <p:txBody>
          <a:bodyPr>
            <a:normAutofit fontScale="92500" lnSpcReduction="20000"/>
          </a:bodyPr>
          <a:lstStyle/>
          <a:p>
            <a:pPr marL="109728" indent="0" algn="just">
              <a:spcBef>
                <a:spcPts val="0"/>
              </a:spcBef>
              <a:spcAft>
                <a:spcPts val="600"/>
              </a:spcAft>
              <a:buNone/>
            </a:pPr>
            <a:r>
              <a:rPr lang="el-GR" sz="2400" b="1" dirty="0">
                <a:solidFill>
                  <a:schemeClr val="tx1"/>
                </a:solidFill>
              </a:rPr>
              <a:t>ΠΑΡΑΛΑΒΗ ΠΡΟΣΦΟΡΩΝ / ΑΙΤΗΣΕΩΝ ΣΥΜΜΕΤΟΧΗΣ – ΑΞΙΟΛΟΓΗΣΗ - ΚΑΤΑΚΥΡΩΣΗ</a:t>
            </a:r>
          </a:p>
          <a:p>
            <a:pPr algn="just">
              <a:spcBef>
                <a:spcPts val="0"/>
              </a:spcBef>
              <a:spcAft>
                <a:spcPts val="600"/>
              </a:spcAft>
            </a:pPr>
            <a:r>
              <a:rPr lang="el-GR" sz="2400" b="1" dirty="0">
                <a:solidFill>
                  <a:schemeClr val="tx1"/>
                </a:solidFill>
              </a:rPr>
              <a:t>Παραλαβή και αποσφράγιση προσφορών / αιτήσεων συμμετοχής</a:t>
            </a:r>
          </a:p>
          <a:p>
            <a:pPr algn="just">
              <a:spcBef>
                <a:spcPts val="0"/>
              </a:spcBef>
              <a:spcAft>
                <a:spcPts val="600"/>
              </a:spcAft>
            </a:pPr>
            <a:r>
              <a:rPr lang="el-GR" sz="2400" b="1" dirty="0">
                <a:solidFill>
                  <a:schemeClr val="tx1"/>
                </a:solidFill>
              </a:rPr>
              <a:t>Έλεγχος μη συνδρομής λόγων αποκλεισμού / πλήρωσης κριτηρίων επιλογής</a:t>
            </a:r>
          </a:p>
          <a:p>
            <a:pPr algn="just">
              <a:spcBef>
                <a:spcPts val="0"/>
              </a:spcBef>
              <a:spcAft>
                <a:spcPts val="600"/>
              </a:spcAft>
            </a:pPr>
            <a:r>
              <a:rPr lang="el-GR" sz="2400" b="1" dirty="0">
                <a:solidFill>
                  <a:schemeClr val="tx1"/>
                </a:solidFill>
              </a:rPr>
              <a:t>Επιλογή των κατάλληλων προσφερόντων</a:t>
            </a:r>
          </a:p>
          <a:p>
            <a:pPr algn="just">
              <a:spcBef>
                <a:spcPts val="0"/>
              </a:spcBef>
              <a:spcAft>
                <a:spcPts val="600"/>
              </a:spcAft>
            </a:pPr>
            <a:r>
              <a:rPr lang="el-GR" sz="2400" b="1" dirty="0" smtClean="0">
                <a:solidFill>
                  <a:schemeClr val="tx1"/>
                </a:solidFill>
              </a:rPr>
              <a:t>Αξιολόγηση προσφορών</a:t>
            </a:r>
          </a:p>
          <a:p>
            <a:pPr algn="just">
              <a:spcBef>
                <a:spcPts val="0"/>
              </a:spcBef>
              <a:spcAft>
                <a:spcPts val="600"/>
              </a:spcAft>
            </a:pPr>
            <a:r>
              <a:rPr lang="el-GR" sz="2400" b="1" dirty="0" smtClean="0">
                <a:solidFill>
                  <a:schemeClr val="tx1"/>
                </a:solidFill>
              </a:rPr>
              <a:t>Ενημέρωση υποψηφίων / προσφερόντων</a:t>
            </a:r>
          </a:p>
          <a:p>
            <a:pPr algn="just">
              <a:spcBef>
                <a:spcPts val="0"/>
              </a:spcBef>
              <a:spcAft>
                <a:spcPts val="600"/>
              </a:spcAft>
            </a:pPr>
            <a:r>
              <a:rPr lang="el-GR" sz="2400" b="1" dirty="0" smtClean="0">
                <a:solidFill>
                  <a:schemeClr val="tx1"/>
                </a:solidFill>
              </a:rPr>
              <a:t>Προληπτικός έλεγχος νομιμότητας, όπου απαιτείται</a:t>
            </a:r>
          </a:p>
          <a:p>
            <a:pPr algn="just">
              <a:spcBef>
                <a:spcPts val="0"/>
              </a:spcBef>
              <a:spcAft>
                <a:spcPts val="600"/>
              </a:spcAft>
            </a:pPr>
            <a:r>
              <a:rPr lang="el-GR" sz="2400" b="1" dirty="0" smtClean="0">
                <a:solidFill>
                  <a:schemeClr val="tx1"/>
                </a:solidFill>
              </a:rPr>
              <a:t>Κατακύρωση, υπογραφή συμφωνητικού και γνωστοποίηση σύμβασης</a:t>
            </a:r>
          </a:p>
          <a:p>
            <a:pPr marL="109728" indent="0" algn="just">
              <a:spcBef>
                <a:spcPts val="0"/>
              </a:spcBef>
              <a:spcAft>
                <a:spcPts val="600"/>
              </a:spcAft>
              <a:buNone/>
            </a:pPr>
            <a:r>
              <a:rPr lang="el-GR" sz="2400" b="1" dirty="0" smtClean="0">
                <a:solidFill>
                  <a:schemeClr val="tx1"/>
                </a:solidFill>
              </a:rPr>
              <a:t>ΔΙΑΧΕΙΡΙΣΗ – ΕΚΤΕΛΕΣΗ ΣΥΜΒΑΣΗΣ</a:t>
            </a:r>
          </a:p>
          <a:p>
            <a:pPr algn="just">
              <a:spcBef>
                <a:spcPts val="0"/>
              </a:spcBef>
              <a:spcAft>
                <a:spcPts val="600"/>
              </a:spcAft>
            </a:pPr>
            <a:r>
              <a:rPr lang="el-GR" sz="2400" b="1" dirty="0" smtClean="0">
                <a:solidFill>
                  <a:schemeClr val="tx1"/>
                </a:solidFill>
              </a:rPr>
              <a:t>Διαχείριση και παρακολούθηση σύμβασης</a:t>
            </a:r>
          </a:p>
          <a:p>
            <a:pPr algn="just">
              <a:spcBef>
                <a:spcPts val="0"/>
              </a:spcBef>
              <a:spcAft>
                <a:spcPts val="600"/>
              </a:spcAft>
            </a:pPr>
            <a:r>
              <a:rPr lang="el-GR" sz="2400" b="1" dirty="0">
                <a:solidFill>
                  <a:schemeClr val="tx1"/>
                </a:solidFill>
              </a:rPr>
              <a:t>Παραλαβή</a:t>
            </a:r>
          </a:p>
          <a:p>
            <a:pPr algn="just">
              <a:spcBef>
                <a:spcPts val="0"/>
              </a:spcBef>
              <a:spcAft>
                <a:spcPts val="600"/>
              </a:spcAft>
            </a:pPr>
            <a:r>
              <a:rPr lang="el-GR" sz="2400" b="1" dirty="0">
                <a:solidFill>
                  <a:schemeClr val="tx1"/>
                </a:solidFill>
              </a:rPr>
              <a:t>Πραγματοποίηση πληρωμών</a:t>
            </a:r>
          </a:p>
          <a:p>
            <a:pPr algn="just">
              <a:spcBef>
                <a:spcPts val="0"/>
              </a:spcBef>
              <a:spcAft>
                <a:spcPts val="600"/>
              </a:spcAft>
            </a:pPr>
            <a:r>
              <a:rPr lang="el-GR" sz="2400" b="1" dirty="0">
                <a:solidFill>
                  <a:schemeClr val="tx1"/>
                </a:solidFill>
              </a:rPr>
              <a:t>Αντιμετώπιση τροποποίησης της σύμβασης, όπου χρειάζεται</a:t>
            </a:r>
          </a:p>
          <a:p>
            <a:pPr algn="just">
              <a:spcBef>
                <a:spcPts val="0"/>
              </a:spcBef>
              <a:spcAft>
                <a:spcPts val="600"/>
              </a:spcAft>
            </a:pPr>
            <a:r>
              <a:rPr lang="el-GR" sz="2400" b="1" dirty="0">
                <a:solidFill>
                  <a:schemeClr val="tx1"/>
                </a:solidFill>
              </a:rPr>
              <a:t>Λύση σύμβασης (ολοκλήρωση ή έκπτωση)</a:t>
            </a:r>
          </a:p>
          <a:p>
            <a:pPr algn="just">
              <a:spcBef>
                <a:spcPts val="600"/>
              </a:spcBef>
            </a:pPr>
            <a:endParaRPr lang="el-GR" sz="2200" b="1" dirty="0" smtClean="0">
              <a:solidFill>
                <a:schemeClr val="tx1"/>
              </a:solidFill>
            </a:endParaRPr>
          </a:p>
          <a:p>
            <a:pPr algn="just">
              <a:spcBef>
                <a:spcPts val="600"/>
              </a:spcBef>
            </a:pPr>
            <a:endParaRPr lang="el-GR" b="1" dirty="0">
              <a:solidFill>
                <a:schemeClr val="tx1"/>
              </a:solidFill>
            </a:endParaRPr>
          </a:p>
        </p:txBody>
      </p:sp>
    </p:spTree>
    <p:extLst>
      <p:ext uri="{BB962C8B-B14F-4D97-AF65-F5344CB8AC3E}">
        <p14:creationId xmlns:p14="http://schemas.microsoft.com/office/powerpoint/2010/main" val="5485944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5586"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a:p>
            <a:pPr marL="0" marR="0" lvl="0" indent="0" algn="r" defTabSz="449263" rtl="0" eaLnBrk="1" fontAlgn="base" latinLnBrk="0" hangingPunct="1">
              <a:lnSpc>
                <a:spcPct val="100000"/>
              </a:lnSpc>
              <a:spcBef>
                <a:spcPct val="0"/>
              </a:spcBef>
              <a:spcAft>
                <a:spcPts val="7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itchFamily="18" charset="0"/>
              <a:ea typeface="Microsoft YaHei" pitchFamily="34" charset="-122"/>
              <a:cs typeface="Arial" charset="0"/>
            </a:endParaRPr>
          </a:p>
        </p:txBody>
      </p:sp>
      <p:sp>
        <p:nvSpPr>
          <p:cNvPr id="195587"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
        <p:nvSpPr>
          <p:cNvPr id="93188" name="Rectangle 3"/>
          <p:cNvSpPr>
            <a:spLocks noChangeArrowheads="1"/>
          </p:cNvSpPr>
          <p:nvPr/>
        </p:nvSpPr>
        <p:spPr bwMode="auto">
          <a:xfrm>
            <a:off x="418010" y="1214438"/>
            <a:ext cx="11312435" cy="3480056"/>
          </a:xfrm>
          <a:prstGeom prst="rect">
            <a:avLst/>
          </a:prstGeom>
          <a:noFill/>
          <a:ln>
            <a:noFill/>
          </a:ln>
          <a:effectLst/>
        </p:spPr>
        <p:txBody>
          <a:bodyPr wrap="square" lIns="90000" tIns="46800" rIns="90000" bIns="46800">
            <a:spAutoFit/>
          </a:bodyPr>
          <a:lstStyle>
            <a:lvl1pPr eaLnBrk="0" hangingPunct="0">
              <a:lnSpc>
                <a:spcPct val="90000"/>
              </a:lnSpc>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itchFamily="32" charset="0"/>
                <a:ea typeface="Microsoft YaHei" pitchFamily="32" charset="-122"/>
              </a:defRPr>
            </a:lvl1pPr>
            <a:lvl2pPr eaLnBrk="0" hangingPunct="0">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itchFamily="32" charset="0"/>
                <a:ea typeface="Microsoft YaHei" pitchFamily="32" charset="-122"/>
              </a:defRPr>
            </a:lvl2pPr>
            <a:lvl3pPr eaLnBrk="0" hangingPunct="0">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itchFamily="32" charset="0"/>
                <a:ea typeface="Microsoft YaHei" pitchFamily="32" charset="-122"/>
              </a:defRPr>
            </a:lvl3pPr>
            <a:lvl4pPr eaLnBrk="0" hangingPunct="0">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4pPr>
            <a:lvl5pPr eaLnBrk="0" hangingPunct="0">
              <a:lnSpc>
                <a:spcPct val="90000"/>
              </a:lnSpc>
              <a:spcBef>
                <a:spcPts val="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itchFamily="32" charset="0"/>
                <a:ea typeface="Microsoft YaHei" pitchFamily="32" charset="-122"/>
              </a:defRPr>
            </a:lvl9pPr>
          </a:lstStyle>
          <a:p>
            <a:pPr marL="0" marR="0" lvl="0" indent="0" algn="just"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8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endParaRPr>
          </a:p>
          <a:p>
            <a:pPr marL="342900" marR="0" lvl="0" indent="-342900" algn="just" defTabSz="449263" rtl="0" eaLnBrk="1" fontAlgn="base" latinLnBrk="0" hangingPunct="0">
              <a:lnSpc>
                <a:spcPct val="100000"/>
              </a:lnSpc>
              <a:spcBef>
                <a:spcPct val="0"/>
              </a:spcBef>
              <a:spcAft>
                <a:spcPts val="600"/>
              </a:spcAft>
              <a:buClrTx/>
              <a:buSzPct val="45000"/>
              <a:buFont typeface="Wingdings" panose="05000000000000000000"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Οι αναθέτουσες αρχές μπορούν επίσης να προβλέπουν την </a:t>
            </a:r>
            <a:r>
              <a:rPr kumimoji="0" lang="el-GR" altLang="el-GR" sz="24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εκτέλεση</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των δημόσιων συμβάσεων στο πλαίσιο προγραμμάτων προστατευμένης απασχόλησης, εφόσον περισσότεροι από 30% των εργαζομένων στα προγράμματα αυτά είναι </a:t>
            </a:r>
            <a:r>
              <a:rPr kumimoji="0" lang="el-GR" altLang="el-GR" sz="24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εργαζόμενοι με αναπηρία ή μειονεκτούντες εργαζόμενοι</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(παρ. 2)</a:t>
            </a:r>
          </a:p>
          <a:p>
            <a:pPr marL="0" marR="0" lvl="0" indent="0" algn="just" defTabSz="449263" rtl="0" eaLnBrk="1" fontAlgn="base" latinLnBrk="0" hangingPunct="0">
              <a:lnSpc>
                <a:spcPct val="100000"/>
              </a:lnSpc>
              <a:spcBef>
                <a:spcPct val="0"/>
              </a:spcBef>
              <a:spcAft>
                <a:spcPts val="600"/>
              </a:spcAft>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[Στόχος: κοινωνική και επαγγελματική ένταξη ή επανένταξη ατόμων με αναπηρίες και μειονεκτούντων ατόμων, όπως των ανέργων, μελών μειονεκτουσών μειονοτήτων ή άλλων κοινωνικά περιθωριοποιημένων ομάδων - αιτ. σκέψη 36]</a:t>
            </a:r>
          </a:p>
          <a:p>
            <a:pPr marL="342900" marR="0" lvl="0" indent="-342900" algn="just" defTabSz="449263" rtl="0" eaLnBrk="1" fontAlgn="base" latinLnBrk="0" hangingPunct="0">
              <a:lnSpc>
                <a:spcPct val="100000"/>
              </a:lnSpc>
              <a:spcBef>
                <a:spcPct val="0"/>
              </a:spcBef>
              <a:spcAft>
                <a:spcPts val="600"/>
              </a:spcAft>
              <a:buClr>
                <a:srgbClr val="000000"/>
              </a:buClr>
              <a:buSzPct val="45000"/>
              <a:buFont typeface="Wingdings" panose="05000000000000000000"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Με π.δ. θα καθοριστούν οι ειδικότεροι όροι εφαρμογής του άρθρου (παρ. 4)</a:t>
            </a:r>
          </a:p>
        </p:txBody>
      </p:sp>
      <p:sp>
        <p:nvSpPr>
          <p:cNvPr id="195589" name="AutoShape 4"/>
          <p:cNvSpPr>
            <a:spLocks noChangeArrowheads="1"/>
          </p:cNvSpPr>
          <p:nvPr/>
        </p:nvSpPr>
        <p:spPr bwMode="auto">
          <a:xfrm>
            <a:off x="418009" y="1"/>
            <a:ext cx="11025053" cy="1285875"/>
          </a:xfrm>
          <a:custGeom>
            <a:avLst/>
            <a:gdLst>
              <a:gd name="T0" fmla="*/ 315506 w 8783638"/>
              <a:gd name="T1" fmla="*/ 16695398 h 1223962"/>
              <a:gd name="T2" fmla="*/ 157752 w 8783638"/>
              <a:gd name="T3" fmla="*/ 33390818 h 1223962"/>
              <a:gd name="T4" fmla="*/ 0 w 8783638"/>
              <a:gd name="T5" fmla="*/ 16695398 h 1223962"/>
              <a:gd name="T6" fmla="*/ 157752 w 8783638"/>
              <a:gd name="T7" fmla="*/ 0 h 1223962"/>
              <a:gd name="T8" fmla="*/ 0 60000 65536"/>
              <a:gd name="T9" fmla="*/ 0 60000 65536"/>
              <a:gd name="T10" fmla="*/ 0 60000 65536"/>
              <a:gd name="T11" fmla="*/ 0 60000 65536"/>
              <a:gd name="T12" fmla="*/ 0 w 8783638"/>
              <a:gd name="T13" fmla="*/ 0 h 1223962"/>
              <a:gd name="T14" fmla="*/ 8783638 w 8783638"/>
              <a:gd name="T15" fmla="*/ 1223962 h 1223962"/>
            </a:gdLst>
            <a:ahLst/>
            <a:cxnLst>
              <a:cxn ang="T8">
                <a:pos x="T0" y="T1"/>
              </a:cxn>
              <a:cxn ang="T9">
                <a:pos x="T2" y="T3"/>
              </a:cxn>
              <a:cxn ang="T10">
                <a:pos x="T4" y="T5"/>
              </a:cxn>
              <a:cxn ang="T11">
                <a:pos x="T6" y="T7"/>
              </a:cxn>
            </a:cxnLst>
            <a:rect l="T12" t="T13" r="T14" b="T15"/>
            <a:pathLst>
              <a:path w="8783638" h="1223962">
                <a:moveTo>
                  <a:pt x="0" y="0"/>
                </a:moveTo>
                <a:lnTo>
                  <a:pt x="24400" y="0"/>
                </a:lnTo>
                <a:lnTo>
                  <a:pt x="24400" y="3401"/>
                </a:lnTo>
                <a:lnTo>
                  <a:pt x="0" y="3401"/>
                </a:lnTo>
                <a:lnTo>
                  <a:pt x="0" y="0"/>
                </a:lnTo>
                <a:close/>
              </a:path>
            </a:pathLst>
          </a:custGeom>
          <a:noFill/>
          <a:ln w="9525">
            <a:noFill/>
            <a:round/>
            <a:headEnd/>
            <a:tailEnd/>
          </a:ln>
          <a:effectLst/>
        </p:spPr>
        <p:txBody>
          <a:bodyPr lIns="0" tIns="0" rIns="0" bIns="0" anchor="ctr"/>
          <a:lstStyle/>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6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 </a:t>
            </a:r>
            <a:endParaRPr kumimoji="0" lang="el-GR" altLang="el-GR" sz="36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endParaRPr>
          </a:p>
          <a:p>
            <a:pPr marL="0" marR="0" lvl="0" indent="0" algn="ctr" defTabSz="449263" rtl="0" eaLnBrk="1"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Συμβάσεις </a:t>
            </a:r>
            <a:r>
              <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rPr>
              <a:t>ανατιθέμενες κατ’ </a:t>
            </a:r>
            <a:r>
              <a:rPr kumimoji="0" lang="el-GR" altLang="el-GR" sz="3200" b="1" i="0" u="none" strike="noStrike" kern="1200" cap="none" spc="0" normalizeH="0" baseline="0" noProof="0" dirty="0" smtClean="0">
                <a:ln>
                  <a:noFill/>
                </a:ln>
                <a:solidFill>
                  <a:srgbClr val="000000"/>
                </a:solidFill>
                <a:effectLst/>
                <a:uLnTx/>
                <a:uFillTx/>
                <a:latin typeface="Calibri" pitchFamily="34" charset="0"/>
                <a:ea typeface="Microsoft YaHei" pitchFamily="34" charset="-122"/>
                <a:cs typeface="Arial" charset="0"/>
              </a:rPr>
              <a:t>αποκλειστικότητα - άρθρο 20</a:t>
            </a:r>
            <a:endParaRPr kumimoji="0" lang="el-GR" altLang="el-GR" sz="32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charset="0"/>
            </a:endParaRPr>
          </a:p>
        </p:txBody>
      </p:sp>
      <p:sp>
        <p:nvSpPr>
          <p:cNvPr id="195590"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BBD4E72D-1F95-4C53-8BD8-A95F06CB5FC6}" type="slidenum">
              <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rPr>
              <a:pPr marL="0" marR="0" lvl="0" indent="0" algn="l" defTabSz="449263" rtl="0" eaLnBrk="0" fontAlgn="base" latinLnBrk="0" hangingPunct="0">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40</a:t>
            </a:fld>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Arial" charset="0"/>
            </a:endParaRPr>
          </a:p>
        </p:txBody>
      </p:sp>
    </p:spTree>
    <p:extLst>
      <p:ext uri="{BB962C8B-B14F-4D97-AF65-F5344CB8AC3E}">
        <p14:creationId xmlns:p14="http://schemas.microsoft.com/office/powerpoint/2010/main" val="19973022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800" b="0" i="0" u="none" strike="noStrike" kern="1200" cap="none" spc="0" normalizeH="0" baseline="0" noProof="0">
              <a:ln>
                <a:noFill/>
              </a:ln>
              <a:solidFill>
                <a:srgbClr val="000000"/>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800" b="0" i="0" u="none" strike="noStrike" kern="1200" cap="none" spc="0" normalizeH="0" baseline="0" noProof="0">
              <a:ln>
                <a:noFill/>
              </a:ln>
              <a:solidFill>
                <a:srgbClr val="000000"/>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204803" name="Text Box 2"/>
          <p:cNvSpPr txBox="1">
            <a:spLocks noChangeArrowheads="1"/>
          </p:cNvSpPr>
          <p:nvPr/>
        </p:nvSpPr>
        <p:spPr bwMode="auto">
          <a:xfrm>
            <a:off x="521654" y="363045"/>
            <a:ext cx="10685416"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
        <p:nvSpPr>
          <p:cNvPr id="2" name="Rectangle 3"/>
          <p:cNvSpPr>
            <a:spLocks noChangeArrowheads="1"/>
          </p:cNvSpPr>
          <p:nvPr/>
        </p:nvSpPr>
        <p:spPr bwMode="auto">
          <a:xfrm>
            <a:off x="274320" y="1763486"/>
            <a:ext cx="11234057" cy="5542159"/>
          </a:xfrm>
          <a:prstGeom prst="rect">
            <a:avLst/>
          </a:prstGeom>
          <a:noFill/>
          <a:ln>
            <a:noFill/>
          </a:ln>
          <a:effectLst/>
        </p:spPr>
        <p:txBody>
          <a:bodyPr wrap="square" lIns="90000" tIns="46800" rIns="90000" bIns="46800">
            <a:spAutoFit/>
          </a:bodyPr>
          <a:lstStyle>
            <a:lvl1pPr marL="284163" indent="-284163">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1pPr>
            <a:lvl2pPr>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2pPr>
            <a:lvl3pPr>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3pPr>
            <a:lvl4pPr>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4pPr>
            <a:lvl5pPr>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sz="2000">
                <a:solidFill>
                  <a:srgbClr val="FFFFFF"/>
                </a:solidFill>
                <a:latin typeface="Arial" charset="0"/>
                <a:ea typeface="Microsoft YaHei" pitchFamily="32" charset="-122"/>
              </a:defRPr>
            </a:lvl9pPr>
          </a:lstStyle>
          <a:p>
            <a:pPr marL="342900" marR="0" lvl="0" indent="-342900" algn="just" defTabSz="449263" rtl="0" eaLnBrk="1" fontAlgn="base" latinLnBrk="0" hangingPunct="0">
              <a:lnSpc>
                <a:spcPct val="100000"/>
              </a:lnSpc>
              <a:spcBef>
                <a:spcPct val="0"/>
              </a:spcBef>
              <a:spcAft>
                <a:spcPts val="600"/>
              </a:spcAft>
              <a:buClr>
                <a:srgbClr val="FFFFFF"/>
              </a:buClr>
              <a:buSzPct val="100000"/>
              <a:buFont typeface="Wingdings" panose="05000000000000000000" pitchFamily="2" charset="2"/>
              <a:buChar char="q"/>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a:pPr>
            <a:r>
              <a:rPr kumimoji="0" lang="el-GR" altLang="el-GR" sz="22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Περιορισμός</a:t>
            </a:r>
            <a:r>
              <a:rPr kumimoji="0" lang="el-GR" altLang="el-GR" sz="2200" b="0"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 </a:t>
            </a:r>
            <a:r>
              <a:rPr kumimoji="0" lang="el-GR" altLang="el-GR" sz="22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δικαιώματος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συμμετοχής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σε διαδικασίες σύναψης κοινωνικών υπηρεσιών</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 </a:t>
            </a:r>
            <a:r>
              <a:rPr kumimoji="0" lang="el-GR" altLang="el-GR" sz="22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Αφορά</a:t>
            </a:r>
            <a:r>
              <a:rPr kumimoji="0" lang="el-GR" altLang="el-GR" sz="2200" b="0"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 </a:t>
            </a:r>
            <a:r>
              <a:rPr kumimoji="0" lang="el-GR" altLang="el-GR" sz="22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υγειονομικές</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κοινωνικές και πολιτιστικές</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υπηρεσίες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άρθρου 107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συγκεκριμένα </a:t>
            </a:r>
            <a:r>
              <a:rPr kumimoji="0" lang="en-US"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CPV</a:t>
            </a:r>
            <a:r>
              <a:rPr kumimoji="0" lang="en-US"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endParaRPr>
          </a:p>
          <a:p>
            <a:pPr marL="342900" marR="0" lvl="0" indent="-342900" algn="just" defTabSz="449263" rtl="0" eaLnBrk="1" fontAlgn="base" latinLnBrk="0" hangingPunct="0">
              <a:lnSpc>
                <a:spcPct val="100000"/>
              </a:lnSpc>
              <a:spcBef>
                <a:spcPct val="0"/>
              </a:spcBef>
              <a:spcAft>
                <a:spcPts val="600"/>
              </a:spcAft>
              <a:buClr>
                <a:srgbClr val="FFFFFF"/>
              </a:buClr>
              <a:buSzPct val="100000"/>
              <a:buFont typeface="Wingdings" panose="05000000000000000000" pitchFamily="2" charset="2"/>
              <a:buChar char="q"/>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a:pPr>
            <a:r>
              <a:rPr kumimoji="0" lang="el-GR" altLang="el-GR" sz="2200" b="1" i="0" u="none" strike="noStrike" kern="1200" cap="none" spc="0" normalizeH="0" baseline="0" noProof="0" dirty="0" smtClean="0">
                <a:ln>
                  <a:noFill/>
                </a:ln>
                <a:solidFill>
                  <a:srgbClr val="FF0000"/>
                </a:solidFill>
                <a:effectLst/>
                <a:uLnTx/>
                <a:uFillTx/>
                <a:latin typeface="Calibri" pitchFamily="32" charset="0"/>
                <a:ea typeface="Microsoft YaHei" pitchFamily="32" charset="-122"/>
                <a:cs typeface="Arial" charset="0"/>
              </a:rPr>
              <a:t>Δικαίωμα συμμετοχής ΜΟΝΟ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οι Κοινωνικές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Συνεταιριστικές Επιχειρήσεις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(ΚΟΙΝΣΕΠ) που είναι εγγεγραμμένες στο</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Μητρώο Κοινωνικής Επιχειρηματικότητας</a:t>
            </a:r>
            <a:r>
              <a:rPr kumimoji="0" lang="en-US"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του άρ. 14 παρ. 1 του ν. 4019/2011</a:t>
            </a:r>
            <a:r>
              <a:rPr kumimoji="0" lang="en-US"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sym typeface="Wingdings" panose="05000000000000000000" pitchFamily="2" charset="2"/>
              </a:rPr>
              <a:t></a:t>
            </a:r>
            <a:r>
              <a:rPr kumimoji="0" lang="en-US"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Γενικό Μητρώο Φορέων Κοινωνικής και Αλληλέγγυας Οικονομίας άρθρου 4 του ν.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4430/2016.</a:t>
            </a:r>
          </a:p>
          <a:p>
            <a:pPr marL="973137" marR="0" lvl="2" indent="-342900" algn="just" defTabSz="449263" rtl="0" eaLnBrk="1" fontAlgn="base" latinLnBrk="0" hangingPunct="0">
              <a:lnSpc>
                <a:spcPct val="100000"/>
              </a:lnSpc>
              <a:spcBef>
                <a:spcPct val="0"/>
              </a:spcBef>
              <a:spcAft>
                <a:spcPts val="600"/>
              </a:spcAft>
              <a:buClr>
                <a:srgbClr val="FFFFFF"/>
              </a:buClr>
              <a:buSzPct val="100000"/>
              <a:buFont typeface="Wingdings" panose="05000000000000000000" pitchFamily="2" charset="2"/>
              <a:buChar char="§"/>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a:pPr>
            <a:r>
              <a:rPr kumimoji="0" lang="el-GR" altLang="el-GR" sz="2200" b="1" i="0" u="none" strike="noStrike" kern="1200" cap="none" spc="0" normalizeH="0" baseline="0" noProof="0" dirty="0" smtClean="0">
                <a:ln>
                  <a:noFill/>
                </a:ln>
                <a:solidFill>
                  <a:srgbClr val="002060"/>
                </a:solidFill>
                <a:effectLst/>
                <a:uLnTx/>
                <a:uFillTx/>
                <a:latin typeface="Calibri" pitchFamily="32" charset="0"/>
                <a:ea typeface="Microsoft YaHei" pitchFamily="32" charset="-122"/>
                <a:cs typeface="Arial" charset="0"/>
              </a:rPr>
              <a:t>Οι </a:t>
            </a:r>
            <a:r>
              <a:rPr kumimoji="0" lang="el-GR" altLang="el-GR" sz="2200" b="1" i="0" u="none" strike="noStrike" kern="1200" cap="none" spc="0" normalizeH="0" baseline="0" noProof="0" dirty="0">
                <a:ln>
                  <a:noFill/>
                </a:ln>
                <a:solidFill>
                  <a:srgbClr val="002060"/>
                </a:solidFill>
                <a:effectLst/>
                <a:uLnTx/>
                <a:uFillTx/>
                <a:latin typeface="Calibri" pitchFamily="32" charset="0"/>
                <a:ea typeface="Microsoft YaHei" pitchFamily="32" charset="-122"/>
                <a:cs typeface="Arial" charset="0"/>
              </a:rPr>
              <a:t>ΚΟΙΝΣΕΠ έχουν ως κύριο σκοπό, </a:t>
            </a:r>
            <a:r>
              <a:rPr kumimoji="0" lang="el-GR" altLang="el-GR" sz="2200" b="0" i="0" u="none" strike="noStrike" kern="1200" cap="none" spc="0" normalizeH="0" baseline="0" noProof="0" dirty="0" smtClean="0">
                <a:ln>
                  <a:noFill/>
                </a:ln>
                <a:solidFill>
                  <a:srgbClr val="002060"/>
                </a:solidFill>
                <a:effectLst/>
                <a:uLnTx/>
                <a:uFillTx/>
                <a:latin typeface="Calibri" pitchFamily="32" charset="0"/>
                <a:ea typeface="Microsoft YaHei" pitchFamily="32" charset="-122"/>
                <a:cs typeface="Arial" charset="0"/>
              </a:rPr>
              <a:t>την </a:t>
            </a:r>
            <a:r>
              <a:rPr kumimoji="0" lang="el-GR" altLang="el-GR" sz="2200" b="1" i="0" u="none" strike="noStrike" kern="1200" cap="none" spc="0" normalizeH="0" baseline="0" noProof="0" dirty="0">
                <a:ln>
                  <a:noFill/>
                </a:ln>
                <a:solidFill>
                  <a:srgbClr val="002060"/>
                </a:solidFill>
                <a:effectLst/>
                <a:uLnTx/>
                <a:uFillTx/>
                <a:latin typeface="Calibri" pitchFamily="32" charset="0"/>
                <a:ea typeface="Microsoft YaHei" pitchFamily="32" charset="-122"/>
                <a:cs typeface="Arial" charset="0"/>
              </a:rPr>
              <a:t>επαγγελματική και κοινωνική ένταξη ατόμων με αναπηρία ή μειονεκτούντων προσώπων</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εφόσον </a:t>
            </a:r>
            <a:r>
              <a:rPr kumimoji="0" lang="el-GR" altLang="el-GR" sz="2200" b="1" i="0" u="none" strike="noStrike" kern="1200" cap="none" spc="0" normalizeH="0" baseline="0" noProof="0" dirty="0">
                <a:ln>
                  <a:noFill/>
                </a:ln>
                <a:solidFill>
                  <a:srgbClr val="002060"/>
                </a:solidFill>
                <a:effectLst/>
                <a:uLnTx/>
                <a:uFillTx/>
                <a:latin typeface="Calibri" pitchFamily="32" charset="0"/>
                <a:ea typeface="Microsoft YaHei" pitchFamily="32" charset="-122"/>
                <a:cs typeface="Arial" charset="0"/>
              </a:rPr>
              <a:t>περισσότεροι από τουλάχιστον 30% των εργαζομένων </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της επιχείρησης είναι εργαζόμενοι με αναπηρία ή </a:t>
            </a:r>
            <a:r>
              <a:rPr kumimoji="0" lang="el-GR" altLang="el-GR" sz="2200" b="0" i="0" u="none" strike="noStrike" kern="1200" cap="none" spc="0" normalizeH="0" baseline="0" noProof="0" dirty="0" err="1">
                <a:ln>
                  <a:noFill/>
                </a:ln>
                <a:solidFill>
                  <a:srgbClr val="000000"/>
                </a:solidFill>
                <a:effectLst/>
                <a:uLnTx/>
                <a:uFillTx/>
                <a:latin typeface="Calibri" pitchFamily="32" charset="0"/>
                <a:ea typeface="Microsoft YaHei" pitchFamily="32" charset="-122"/>
                <a:cs typeface="Arial" charset="0"/>
              </a:rPr>
              <a:t>μειονεκτούντες</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εργαζόμενοι.</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endParaRPr>
          </a:p>
          <a:p>
            <a:pPr marL="342900" marR="0" lvl="0" indent="-342900" algn="just" defTabSz="449263" rtl="0" eaLnBrk="1" fontAlgn="base" latinLnBrk="0" hangingPunct="0">
              <a:lnSpc>
                <a:spcPct val="100000"/>
              </a:lnSpc>
              <a:spcBef>
                <a:spcPct val="0"/>
              </a:spcBef>
              <a:spcAft>
                <a:spcPts val="600"/>
              </a:spcAft>
              <a:buClr>
                <a:srgbClr val="FFFFFF"/>
              </a:buClr>
              <a:buSzPct val="100000"/>
              <a:buFont typeface="Wingdings" panose="05000000000000000000" pitchFamily="2" charset="2"/>
              <a:buChar char="q"/>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a:pPr>
            <a:r>
              <a:rPr kumimoji="0" lang="el-GR" altLang="el-GR" sz="22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Η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μέγιστη διάρκεια της σύμβασης δεν υπερβαίνει τα τρία έτη</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p>
          <a:p>
            <a:pPr marL="284163" marR="0" lvl="0" indent="-284163" algn="just" defTabSz="449263" rtl="0" eaLnBrk="1" fontAlgn="base" latinLnBrk="0" hangingPunct="0">
              <a:lnSpc>
                <a:spcPct val="100000"/>
              </a:lnSpc>
              <a:spcBef>
                <a:spcPct val="0"/>
              </a:spcBef>
              <a:spcAft>
                <a:spcPts val="600"/>
              </a:spcAft>
              <a:buClr>
                <a:srgbClr val="FFFFFF"/>
              </a:buClr>
              <a:buSzPct val="100000"/>
              <a:buFontTx/>
              <a:buNone/>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a:pPr>
            <a:endPar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endParaRPr>
          </a:p>
          <a:p>
            <a:pPr marL="285750" marR="0" lvl="0" indent="-284163" algn="just" defTabSz="449263" rtl="0" eaLnBrk="1" fontAlgn="base" latinLnBrk="0" hangingPunct="0">
              <a:lnSpc>
                <a:spcPct val="100000"/>
              </a:lnSpc>
              <a:spcBef>
                <a:spcPct val="0"/>
              </a:spcBef>
              <a:spcAft>
                <a:spcPts val="600"/>
              </a:spcAft>
              <a:buClrTx/>
              <a:buSzPct val="100000"/>
              <a:buFontTx/>
              <a:buNone/>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a:pPr>
            <a:endPar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endParaRPr>
          </a:p>
          <a:p>
            <a:pPr marL="284163" marR="0" lvl="0" indent="-284163" algn="just" defTabSz="449263" rtl="0" eaLnBrk="1" fontAlgn="base" latinLnBrk="0" hangingPunct="0">
              <a:lnSpc>
                <a:spcPct val="100000"/>
              </a:lnSpc>
              <a:spcBef>
                <a:spcPct val="0"/>
              </a:spcBef>
              <a:spcAft>
                <a:spcPts val="600"/>
              </a:spcAft>
              <a:buClr>
                <a:srgbClr val="000000"/>
              </a:buClr>
              <a:buSzPct val="100000"/>
              <a:buFontTx/>
              <a:buNone/>
              <a:tabLst>
                <a:tab pos="284163" algn="l"/>
                <a:tab pos="731838" algn="l"/>
                <a:tab pos="1181100" algn="l"/>
                <a:tab pos="1630363" algn="l"/>
                <a:tab pos="2079625" algn="l"/>
                <a:tab pos="2528888" algn="l"/>
                <a:tab pos="2978150" algn="l"/>
                <a:tab pos="3427413" algn="l"/>
                <a:tab pos="3876675" algn="l"/>
                <a:tab pos="4325938" algn="l"/>
                <a:tab pos="4775200" algn="l"/>
                <a:tab pos="5224463" algn="l"/>
                <a:tab pos="5673725" algn="l"/>
                <a:tab pos="6122988" algn="l"/>
                <a:tab pos="6572250" algn="l"/>
                <a:tab pos="7021513" algn="l"/>
                <a:tab pos="7470775" algn="l"/>
                <a:tab pos="7920038" algn="l"/>
                <a:tab pos="8369300" algn="l"/>
                <a:tab pos="8818563" algn="l"/>
                <a:tab pos="9267825" algn="l"/>
              </a:tabLst>
              <a:defRPr/>
            </a:pPr>
            <a:endParaRPr kumimoji="0" lang="el-GR" altLang="el-GR" sz="20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endParaRPr>
          </a:p>
        </p:txBody>
      </p:sp>
      <p:sp>
        <p:nvSpPr>
          <p:cNvPr id="204805" name="AutoShape 4"/>
          <p:cNvSpPr>
            <a:spLocks noChangeArrowheads="1"/>
          </p:cNvSpPr>
          <p:nvPr/>
        </p:nvSpPr>
        <p:spPr bwMode="auto">
          <a:xfrm>
            <a:off x="574767" y="1"/>
            <a:ext cx="11129553" cy="1285875"/>
          </a:xfrm>
          <a:custGeom>
            <a:avLst/>
            <a:gdLst>
              <a:gd name="T0" fmla="*/ 331566 w 8783638"/>
              <a:gd name="T1" fmla="*/ 15891539 h 1223962"/>
              <a:gd name="T2" fmla="*/ 165782 w 8783638"/>
              <a:gd name="T3" fmla="*/ 31783099 h 1223962"/>
              <a:gd name="T4" fmla="*/ 0 w 8783638"/>
              <a:gd name="T5" fmla="*/ 15891539 h 1223962"/>
              <a:gd name="T6" fmla="*/ 165782 w 8783638"/>
              <a:gd name="T7" fmla="*/ 0 h 1223962"/>
              <a:gd name="T8" fmla="*/ 0 60000 65536"/>
              <a:gd name="T9" fmla="*/ 0 60000 65536"/>
              <a:gd name="T10" fmla="*/ 0 60000 65536"/>
              <a:gd name="T11" fmla="*/ 0 60000 65536"/>
              <a:gd name="T12" fmla="*/ 0 w 8783638"/>
              <a:gd name="T13" fmla="*/ 0 h 1223962"/>
              <a:gd name="T14" fmla="*/ 8783638 w 8783638"/>
              <a:gd name="T15" fmla="*/ 1223962 h 1223962"/>
            </a:gdLst>
            <a:ahLst/>
            <a:cxnLst>
              <a:cxn ang="T8">
                <a:pos x="T0" y="T1"/>
              </a:cxn>
              <a:cxn ang="T9">
                <a:pos x="T2" y="T3"/>
              </a:cxn>
              <a:cxn ang="T10">
                <a:pos x="T4" y="T5"/>
              </a:cxn>
              <a:cxn ang="T11">
                <a:pos x="T6" y="T7"/>
              </a:cxn>
            </a:cxnLst>
            <a:rect l="T12" t="T13" r="T14" b="T15"/>
            <a:pathLst>
              <a:path w="8783638" h="1223962">
                <a:moveTo>
                  <a:pt x="0" y="0"/>
                </a:moveTo>
                <a:lnTo>
                  <a:pt x="24400" y="0"/>
                </a:lnTo>
                <a:lnTo>
                  <a:pt x="24400" y="3401"/>
                </a:lnTo>
                <a:lnTo>
                  <a:pt x="0" y="3401"/>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6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endParaRPr kumimoji="0" lang="el-GR" altLang="el-GR" sz="36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0" marR="0" lvl="0" indent="0" algn="ct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Αποκλειστικό </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δικαίωμα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συμμετοχής (</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Άρθρο 110)</a:t>
            </a:r>
          </a:p>
        </p:txBody>
      </p:sp>
      <p:sp>
        <p:nvSpPr>
          <p:cNvPr id="204806"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03A9A790-431D-45D1-A41A-A811846D39F4}"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41</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417394150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35172" name="Rectangle 4"/>
          <p:cNvSpPr>
            <a:spLocks noChangeArrowheads="1"/>
          </p:cNvSpPr>
          <p:nvPr/>
        </p:nvSpPr>
        <p:spPr bwMode="auto">
          <a:xfrm>
            <a:off x="389744" y="1274164"/>
            <a:ext cx="11471330" cy="5649881"/>
          </a:xfrm>
          <a:prstGeom prst="rect">
            <a:avLst/>
          </a:prstGeom>
          <a:noFill/>
          <a:ln>
            <a:noFill/>
          </a:ln>
          <a:effectLst/>
        </p:spPr>
        <p:txBody>
          <a:bodyPr wrap="square" lIns="90000" tIns="46800" rIns="90000" bIns="46800">
            <a:spAutoFit/>
          </a:bodyPr>
          <a:lstStyle>
            <a:lvl1pPr marL="249238" indent="-249238">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1pPr>
            <a:lvl2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2pPr>
            <a:lvl3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3pPr>
            <a:lvl4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4pPr>
            <a:lvl5pP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sz="2000">
                <a:solidFill>
                  <a:srgbClr val="FFFFFF"/>
                </a:solidFill>
                <a:latin typeface="Arial" charset="0"/>
                <a:ea typeface="Microsoft YaHei" pitchFamily="32" charset="-122"/>
              </a:defRPr>
            </a:lvl9pPr>
          </a:lstStyle>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Τεχνικές απαιτήσεις που καθορίζουν τα ελάχιστα αναγκαία χαρακτηριστικά ενός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αγαθού ή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υπηρεσίας που απαιτούνται, ώστε να ανταποκρίνεται στη χρήση για την οποία προορίζεται από </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την </a:t>
            </a:r>
            <a:r>
              <a:rPr kumimoji="0" lang="el-GR" altLang="el-GR" sz="2200" b="1" i="0" u="none" strike="noStrike" kern="1200" cap="none" spc="0" normalizeH="0" baseline="0" noProof="0" dirty="0" err="1" smtClean="0">
                <a:ln>
                  <a:noFill/>
                </a:ln>
                <a:solidFill>
                  <a:srgbClr val="000000"/>
                </a:solidFill>
                <a:effectLst/>
                <a:uLnTx/>
                <a:uFillTx/>
                <a:latin typeface="Calibri" pitchFamily="32" charset="0"/>
                <a:ea typeface="Microsoft YaHei" pitchFamily="32" charset="-122"/>
                <a:cs typeface="+mn-cs"/>
              </a:rPr>
              <a:t>α.α.</a:t>
            </a:r>
            <a:endPar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endParaRPr>
          </a:p>
          <a:p>
            <a:pPr lvl="0" algn="just" defTabSz="449263" eaLnBrk="0" fontAlgn="base" hangingPunct="0">
              <a:spcBef>
                <a:spcPct val="0"/>
              </a:spcBef>
              <a:spcAft>
                <a:spcPts val="600"/>
              </a:spcAft>
              <a:buClr>
                <a:srgbClr val="000000"/>
              </a:buClr>
              <a:buSzPct val="100000"/>
              <a:buFont typeface="Arial" charset="0"/>
              <a:buChar char="•"/>
              <a:defRPr/>
            </a:pPr>
            <a:r>
              <a:rPr lang="el-GR" altLang="el-GR" sz="2200" b="1" dirty="0">
                <a:solidFill>
                  <a:srgbClr val="000000"/>
                </a:solidFill>
                <a:latin typeface="Calibri" pitchFamily="32" charset="0"/>
              </a:rPr>
              <a:t>Για όλες τις συμβάσεις που προορίζονται για χρήση από φυσικά πρόσωπα είτε πρόκειται για το ευρύ κοινό είτε για το προσωπικό της αναθέτουσας αρχής</a:t>
            </a:r>
            <a:r>
              <a:rPr lang="el-GR" altLang="el-GR" sz="2200" dirty="0">
                <a:solidFill>
                  <a:srgbClr val="000000"/>
                </a:solidFill>
                <a:latin typeface="Calibri" pitchFamily="32" charset="0"/>
              </a:rPr>
              <a:t>, οι </a:t>
            </a:r>
            <a:r>
              <a:rPr lang="el-GR" altLang="el-GR" sz="2200" dirty="0" smtClean="0">
                <a:solidFill>
                  <a:srgbClr val="000000"/>
                </a:solidFill>
                <a:latin typeface="Calibri" pitchFamily="32" charset="0"/>
              </a:rPr>
              <a:t>Τ.Π. </a:t>
            </a:r>
            <a:r>
              <a:rPr lang="el-GR" altLang="el-GR" sz="2200" b="1" dirty="0" smtClean="0">
                <a:solidFill>
                  <a:srgbClr val="000000"/>
                </a:solidFill>
                <a:latin typeface="Calibri" pitchFamily="32" charset="0"/>
              </a:rPr>
              <a:t>λαμβάνουν </a:t>
            </a:r>
            <a:r>
              <a:rPr lang="el-GR" altLang="el-GR" sz="2200" b="1" dirty="0">
                <a:solidFill>
                  <a:srgbClr val="000000"/>
                </a:solidFill>
                <a:latin typeface="Calibri" pitchFamily="32" charset="0"/>
              </a:rPr>
              <a:t>υπόψη κριτήρια προσβασιμότητας για άτομα με αναπηρίες </a:t>
            </a:r>
            <a:r>
              <a:rPr lang="el-GR" altLang="el-GR" sz="2200" dirty="0">
                <a:solidFill>
                  <a:srgbClr val="000000"/>
                </a:solidFill>
                <a:latin typeface="Calibri" pitchFamily="32" charset="0"/>
              </a:rPr>
              <a:t>ή το σχεδιασμό για όλους τους χρήστες.</a:t>
            </a:r>
          </a:p>
          <a:p>
            <a:pPr marL="249238" marR="0" lvl="0" indent="-249238" algn="just" defTabSz="449263" rtl="0" eaLnBrk="0" fontAlgn="base" latinLnBrk="0" hangingPunct="0">
              <a:lnSpc>
                <a:spcPct val="100000"/>
              </a:lnSpc>
              <a:spcBef>
                <a:spcPct val="0"/>
              </a:spcBef>
              <a:spcAft>
                <a:spcPts val="600"/>
              </a:spcAft>
              <a:buClr>
                <a:srgbClr val="000000"/>
              </a:buClr>
              <a:buSzPct val="100000"/>
              <a:buFont typeface="Arial" charset="0"/>
              <a:buChar char="•"/>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Arial" charset="0"/>
              </a:rPr>
              <a:t>Τίθενται </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στα έγγραφα της σύμβασης κατά τρόπο </a:t>
            </a:r>
            <a:r>
              <a:rPr kumimoji="0" lang="el-GR" altLang="el-GR" sz="22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σαφή και ορισμένο</a:t>
            </a:r>
            <a:r>
              <a:rPr kumimoji="0" lang="el-GR" altLang="el-GR" sz="2200" b="0" i="0" u="sng"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a:t>
            </a: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ώστε:</a:t>
            </a:r>
          </a:p>
          <a:p>
            <a:pPr marL="342900" marR="0" lvl="0" indent="-342900" algn="just" defTabSz="449263" rtl="0" eaLnBrk="0" fontAlgn="base" latinLnBrk="0" hangingPunct="0">
              <a:lnSpc>
                <a:spcPct val="100000"/>
              </a:lnSpc>
              <a:spcBef>
                <a:spcPct val="0"/>
              </a:spcBef>
              <a:spcAft>
                <a:spcPts val="600"/>
              </a:spcAft>
              <a:buClr>
                <a:srgbClr val="000000"/>
              </a:buClr>
              <a:buSzPct val="100000"/>
              <a:buFont typeface="Wingdings" panose="05000000000000000000" pitchFamily="2" charset="2"/>
              <a:buChar char="ü"/>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να είναι πλήρως κατανοητές από τους ο.φ.,</a:t>
            </a:r>
          </a:p>
          <a:p>
            <a:pPr marL="346075" marR="0" lvl="0" indent="-342900" algn="just" defTabSz="449263" rtl="0" eaLnBrk="0" fontAlgn="base" latinLnBrk="0" hangingPunct="0">
              <a:lnSpc>
                <a:spcPct val="100000"/>
              </a:lnSpc>
              <a:spcBef>
                <a:spcPct val="0"/>
              </a:spcBef>
              <a:spcAft>
                <a:spcPts val="600"/>
              </a:spcAft>
              <a:buClrTx/>
              <a:buSzPct val="100000"/>
              <a:buFont typeface="Wingdings" panose="05000000000000000000" pitchFamily="2" charset="2"/>
              <a:buChar char="ü"/>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να εξασφαλίζουν ισότιμη πρόσβαση στη διαδικασία σύναψης σύμβασης,</a:t>
            </a:r>
          </a:p>
          <a:p>
            <a:pPr marL="346075" marR="0" lvl="0" indent="-342900" algn="just" defTabSz="449263" rtl="0" eaLnBrk="0" fontAlgn="base" latinLnBrk="0" hangingPunct="0">
              <a:lnSpc>
                <a:spcPct val="100000"/>
              </a:lnSpc>
              <a:spcBef>
                <a:spcPct val="0"/>
              </a:spcBef>
              <a:spcAft>
                <a:spcPts val="600"/>
              </a:spcAft>
              <a:buClrTx/>
              <a:buSzPct val="100000"/>
              <a:buFont typeface="Wingdings" panose="05000000000000000000" pitchFamily="2" charset="2"/>
              <a:buChar char="ü"/>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να εξασφαλίζεται η μεγαλύτερη δυνατή ευρύτητα συμμετοχής στο   διαγωνισμό και </a:t>
            </a:r>
          </a:p>
          <a:p>
            <a:pPr marL="346075" marR="0" lvl="0" indent="-342900" algn="just" defTabSz="449263" rtl="0" eaLnBrk="0" fontAlgn="base" latinLnBrk="0" hangingPunct="0">
              <a:lnSpc>
                <a:spcPct val="100000"/>
              </a:lnSpc>
              <a:spcBef>
                <a:spcPct val="0"/>
              </a:spcBef>
              <a:spcAft>
                <a:spcPts val="600"/>
              </a:spcAft>
              <a:buClrTx/>
              <a:buSzPct val="100000"/>
              <a:buFont typeface="Wingdings" panose="05000000000000000000" pitchFamily="2" charset="2"/>
              <a:buChar char="ü"/>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να μην δημιουργούνται αδικαιολόγητα εμπόδια στον ανταγωνισμό.</a:t>
            </a:r>
            <a:r>
              <a:rPr kumimoji="0" lang="el-GR" altLang="el-GR" sz="24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Arial" charset="0"/>
              </a:rPr>
              <a:t> </a:t>
            </a:r>
          </a:p>
          <a:p>
            <a:pPr marL="250825" marR="0" lvl="0" indent="-249238" algn="just" defTabSz="449263" rtl="0" eaLnBrk="0" fontAlgn="base" latinLnBrk="0" hangingPunct="0">
              <a:lnSpc>
                <a:spcPct val="100000"/>
              </a:lnSpc>
              <a:spcBef>
                <a:spcPct val="0"/>
              </a:spcBef>
              <a:spcAft>
                <a:spcPts val="60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18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52413" marR="0" lvl="0" indent="-249238" algn="just" defTabSz="449263" rtl="0" eaLnBrk="0" fontAlgn="base" latinLnBrk="0" hangingPunct="0">
              <a:lnSpc>
                <a:spcPct val="100000"/>
              </a:lnSpc>
              <a:spcBef>
                <a:spcPct val="0"/>
              </a:spcBef>
              <a:spcAft>
                <a:spcPts val="60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18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52413" marR="0" lvl="0" indent="-249238" algn="just" defTabSz="449263" rtl="0" eaLnBrk="0" fontAlgn="base" latinLnBrk="0" hangingPunct="0">
              <a:lnSpc>
                <a:spcPct val="100000"/>
              </a:lnSpc>
              <a:spcBef>
                <a:spcPct val="0"/>
              </a:spcBef>
              <a:spcAft>
                <a:spcPct val="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18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50825" marR="0" lvl="0" indent="-249238" algn="just" defTabSz="449263" rtl="0" eaLnBrk="0" fontAlgn="base" latinLnBrk="0" hangingPunct="0">
              <a:lnSpc>
                <a:spcPct val="100000"/>
              </a:lnSpc>
              <a:spcBef>
                <a:spcPct val="0"/>
              </a:spcBef>
              <a:spcAft>
                <a:spcPct val="0"/>
              </a:spcAft>
              <a:buClrTx/>
              <a:buSzPct val="100000"/>
              <a:buFontTx/>
              <a:buNone/>
              <a:tabLst>
                <a:tab pos="249238" algn="l"/>
                <a:tab pos="696913" algn="l"/>
                <a:tab pos="1146175" algn="l"/>
                <a:tab pos="1595438" algn="l"/>
                <a:tab pos="2044700" algn="l"/>
                <a:tab pos="2493963" algn="l"/>
                <a:tab pos="2943225" algn="l"/>
                <a:tab pos="3392488" algn="l"/>
                <a:tab pos="3841750" algn="l"/>
                <a:tab pos="4291013" algn="l"/>
                <a:tab pos="4740275" algn="l"/>
                <a:tab pos="5189538" algn="l"/>
                <a:tab pos="5638800" algn="l"/>
                <a:tab pos="6088063" algn="l"/>
                <a:tab pos="6537325" algn="l"/>
                <a:tab pos="6986588" algn="l"/>
                <a:tab pos="7435850" algn="l"/>
                <a:tab pos="7885113" algn="l"/>
                <a:tab pos="8334375" algn="l"/>
                <a:tab pos="8783638" algn="l"/>
                <a:tab pos="9232900" algn="l"/>
              </a:tabLst>
              <a:defRPr/>
            </a:pPr>
            <a:endParaRPr kumimoji="0" lang="el-GR" altLang="el-GR" sz="18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57348" name="Text Box 5"/>
          <p:cNvSpPr txBox="1">
            <a:spLocks noChangeArrowheads="1"/>
          </p:cNvSpPr>
          <p:nvPr/>
        </p:nvSpPr>
        <p:spPr bwMode="auto">
          <a:xfrm>
            <a:off x="1524001" y="333376"/>
            <a:ext cx="8715375"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Τεχνικές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Προδιαγραφές – άρθρο 54    </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57349"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F8C24C6-BEFF-44B6-A8A7-F4611AD734C7}"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42</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374772233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59395" name="Rectangle 4"/>
          <p:cNvSpPr>
            <a:spLocks noChangeArrowheads="1"/>
          </p:cNvSpPr>
          <p:nvPr/>
        </p:nvSpPr>
        <p:spPr bwMode="auto">
          <a:xfrm>
            <a:off x="627017" y="1463040"/>
            <a:ext cx="10998926" cy="55267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355600" indent="-352425">
              <a:lnSpc>
                <a:spcPct val="90000"/>
              </a:lnSpc>
              <a:spcBef>
                <a:spcPts val="750"/>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9pPr>
          </a:lstStyle>
          <a:p>
            <a:pPr marL="355600" marR="0" lvl="0" indent="-352425" algn="just" defTabSz="449263" rtl="0" eaLnBrk="1" fontAlgn="base" latinLnBrk="0" hangingPunct="1">
              <a:lnSpc>
                <a:spcPct val="100000"/>
              </a:lnSpc>
              <a:spcBef>
                <a:spcPct val="0"/>
              </a:spcBef>
              <a:spcAft>
                <a:spcPts val="60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Διατύπωση Τ.Π. με έναν από τους ακόλουθους τρόπους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p>
          <a:p>
            <a:pPr marL="355600" marR="0" lvl="0" indent="-352425" algn="just" defTabSz="449263" rtl="0" eaLnBrk="1" fontAlgn="base" latinLnBrk="0" hangingPunct="1">
              <a:lnSpc>
                <a:spcPct val="100000"/>
              </a:lnSpc>
              <a:spcBef>
                <a:spcPct val="0"/>
              </a:spcBef>
              <a:spcAft>
                <a:spcPts val="600"/>
              </a:spcAft>
              <a:buClrTx/>
              <a:buSzPct val="100000"/>
              <a:buFont typeface="Wingdings" panose="05000000000000000000" pitchFamily="2" charset="2"/>
              <a:buChar char="§"/>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Με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αναφορά σε επιδόσεις ή λειτουργικές </a:t>
            </a:r>
            <a:r>
              <a:rPr kumimoji="0" lang="el-GR" altLang="el-GR" sz="2200" b="1" i="0" u="sng"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απαιτήσεις</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355600" marR="0" lvl="0" indent="-352425" algn="just" defTabSz="449263" rtl="0" eaLnBrk="1" fontAlgn="base" latinLnBrk="0" hangingPunct="1">
              <a:lnSpc>
                <a:spcPct val="100000"/>
              </a:lnSpc>
              <a:spcBef>
                <a:spcPct val="0"/>
              </a:spcBef>
              <a:spcAft>
                <a:spcPts val="600"/>
              </a:spcAft>
              <a:buClrTx/>
              <a:buSzPct val="100000"/>
              <a:buFont typeface="Wingdings" panose="05000000000000000000" pitchFamily="2" charset="2"/>
              <a:buChar char="§"/>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Με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παραπομπή σε Τεχνικές Προδιαγραφές </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που περιγράφονται σε </a:t>
            </a:r>
            <a:r>
              <a:rPr kumimoji="0" lang="el-GR" altLang="el-GR" sz="2200" b="1" i="0" u="none" strike="noStrike" kern="1200" cap="none" spc="0" normalizeH="0" baseline="0" noProof="0" dirty="0" err="1"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πρότυ</a:t>
            </a:r>
            <a:r>
              <a:rPr lang="el-GR" altLang="el-GR" sz="2200" b="1" dirty="0">
                <a:cs typeface="Arial" panose="020B0604020202020204" pitchFamily="34" charset="0"/>
              </a:rPr>
              <a:t>π</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 έγγραφα τυποποίησης!</a:t>
            </a:r>
          </a:p>
          <a:p>
            <a:pPr marL="355600" marR="0" lvl="0" indent="-352425" algn="just" defTabSz="449263" rtl="0" eaLnBrk="1" fontAlgn="base" latinLnBrk="0" hangingPunct="1">
              <a:lnSpc>
                <a:spcPct val="100000"/>
              </a:lnSpc>
              <a:spcBef>
                <a:spcPct val="0"/>
              </a:spcBef>
              <a:spcAft>
                <a:spcPts val="60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sng"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Κάθε παραπομπή συνοδεύεται από τη μνεία «ή ισοδύναμο</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endPar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355600" marR="0" lvl="0" indent="-352425" algn="just" defTabSz="449263" rtl="0" eaLnBrk="1" fontAlgn="base" latinLnBrk="0" hangingPunct="1">
              <a:lnSpc>
                <a:spcPct val="100000"/>
              </a:lnSpc>
              <a:spcBef>
                <a:spcPct val="0"/>
              </a:spcBef>
              <a:spcAft>
                <a:spcPts val="600"/>
              </a:spcAft>
              <a:buClrTx/>
              <a:buSzPct val="100000"/>
              <a:buFont typeface="Wingdings" panose="05000000000000000000" pitchFamily="2" charset="2"/>
              <a:buChar char="§"/>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Με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συνδυασμό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των ανωτέρω δύο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τρόπων</a:t>
            </a:r>
          </a:p>
          <a:p>
            <a:pPr marL="3175" lvl="0" indent="0" algn="just" defTabSz="449263" fontAlgn="base">
              <a:lnSpc>
                <a:spcPct val="100000"/>
              </a:lnSpc>
              <a:spcBef>
                <a:spcPct val="0"/>
              </a:spcBef>
              <a:spcAft>
                <a:spcPts val="600"/>
              </a:spcAft>
              <a:buClrTx/>
              <a:defRPr/>
            </a:pPr>
            <a:r>
              <a:rPr lang="el-GR" altLang="el-GR" sz="2200" b="1" dirty="0">
                <a:cs typeface="Arial" panose="020B0604020202020204" pitchFamily="34" charset="0"/>
              </a:rPr>
              <a:t>Οι ΤΠ, εκτός εάν δικαιολογείται από συμβατικό αντικείμενο, </a:t>
            </a:r>
            <a:r>
              <a:rPr lang="el-GR" altLang="el-GR" sz="2200" b="1" u="sng" dirty="0">
                <a:cs typeface="Arial" panose="020B0604020202020204" pitchFamily="34" charset="0"/>
              </a:rPr>
              <a:t>δεν</a:t>
            </a:r>
            <a:r>
              <a:rPr lang="el-GR" altLang="el-GR" sz="2200" b="1" dirty="0">
                <a:cs typeface="Arial" panose="020B0604020202020204" pitchFamily="34" charset="0"/>
              </a:rPr>
              <a:t> περιέχουν μνεία</a:t>
            </a:r>
            <a:r>
              <a:rPr lang="el-GR" altLang="el-GR" sz="2200" dirty="0">
                <a:cs typeface="Arial" panose="020B0604020202020204" pitchFamily="34" charset="0"/>
              </a:rPr>
              <a:t>:</a:t>
            </a:r>
          </a:p>
          <a:p>
            <a:pPr marL="3175" lvl="0" indent="0" algn="just" defTabSz="449263" fontAlgn="base">
              <a:lnSpc>
                <a:spcPct val="100000"/>
              </a:lnSpc>
              <a:spcBef>
                <a:spcPct val="0"/>
              </a:spcBef>
              <a:spcAft>
                <a:spcPts val="600"/>
              </a:spcAft>
              <a:buClrTx/>
              <a:defRPr/>
            </a:pPr>
            <a:r>
              <a:rPr lang="el-GR" altLang="el-GR" sz="2200" dirty="0">
                <a:cs typeface="Arial" panose="020B0604020202020204" pitchFamily="34" charset="0"/>
              </a:rPr>
              <a:t>συγκεκριμένης κατασκευής / προέλευσης / ιδιαίτερης μεθόδου κατασκευής, </a:t>
            </a:r>
          </a:p>
          <a:p>
            <a:pPr marL="3175" lvl="0" indent="0" algn="just" defTabSz="449263" fontAlgn="base">
              <a:lnSpc>
                <a:spcPct val="100000"/>
              </a:lnSpc>
              <a:spcBef>
                <a:spcPct val="0"/>
              </a:spcBef>
              <a:spcAft>
                <a:spcPts val="600"/>
              </a:spcAft>
              <a:buClrTx/>
              <a:defRPr/>
            </a:pPr>
            <a:r>
              <a:rPr lang="el-GR" altLang="el-GR" sz="2200" dirty="0">
                <a:cs typeface="Arial" panose="020B0604020202020204" pitchFamily="34" charset="0"/>
              </a:rPr>
              <a:t>εμπορικού σήματος, διπλώματος ευρεσιτεχνίας, τύπων ή συγκεκριμένης </a:t>
            </a:r>
            <a:r>
              <a:rPr lang="el-GR" altLang="el-GR" sz="2200" dirty="0" smtClean="0">
                <a:cs typeface="Arial" panose="020B0604020202020204" pitchFamily="34" charset="0"/>
              </a:rPr>
              <a:t>χώρας καταγωγής </a:t>
            </a:r>
            <a:r>
              <a:rPr lang="el-GR" altLang="el-GR" sz="2200" dirty="0">
                <a:cs typeface="Arial" panose="020B0604020202020204" pitchFamily="34" charset="0"/>
              </a:rPr>
              <a:t>ή παραγωγής. </a:t>
            </a:r>
          </a:p>
          <a:p>
            <a:pPr marL="3175" lvl="0" indent="0" algn="just" defTabSz="449263" fontAlgn="base">
              <a:lnSpc>
                <a:spcPct val="100000"/>
              </a:lnSpc>
              <a:spcBef>
                <a:spcPct val="0"/>
              </a:spcBef>
              <a:spcAft>
                <a:spcPts val="600"/>
              </a:spcAft>
              <a:buClrTx/>
              <a:defRPr/>
            </a:pPr>
            <a:r>
              <a:rPr lang="el-GR" altLang="el-GR" sz="2200" dirty="0">
                <a:cs typeface="Arial" panose="020B0604020202020204" pitchFamily="34" charset="0"/>
              </a:rPr>
              <a:t>	</a:t>
            </a:r>
            <a:r>
              <a:rPr lang="el-GR" altLang="el-GR" sz="2200" b="1" dirty="0">
                <a:cs typeface="Arial" panose="020B0604020202020204" pitchFamily="34" charset="0"/>
              </a:rPr>
              <a:t>Επιτρέπεται τέτοια μνεία, κατ' εξαίρεση, </a:t>
            </a:r>
            <a:r>
              <a:rPr lang="el-GR" altLang="el-GR" sz="2200" dirty="0">
                <a:cs typeface="Arial" panose="020B0604020202020204" pitchFamily="34" charset="0"/>
              </a:rPr>
              <a:t>όταν δεν είναι δυνατόν να γίνει επαρκώς προσδιορισμένη &amp; κατανοητή περιγραφή του συμβατικού αντικειμένου</a:t>
            </a:r>
            <a:r>
              <a:rPr lang="el-GR" altLang="el-GR" sz="2200" b="1" dirty="0">
                <a:cs typeface="Arial" panose="020B0604020202020204" pitchFamily="34" charset="0"/>
              </a:rPr>
              <a:t> &amp; συνοδεύεται από τον όρο «ή ισοδύναμο».</a:t>
            </a:r>
          </a:p>
          <a:p>
            <a:pPr marL="3175" marR="0" lvl="0" indent="0" algn="just" defTabSz="449263" rtl="0" eaLnBrk="1" fontAlgn="base" latinLnBrk="0" hangingPunct="1">
              <a:lnSpc>
                <a:spcPct val="100000"/>
              </a:lnSpc>
              <a:spcBef>
                <a:spcPct val="0"/>
              </a:spcBef>
              <a:spcAft>
                <a:spcPts val="600"/>
              </a:spcAft>
              <a:buClrTx/>
              <a:buSzPct val="10000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59396" name="Text Box 5"/>
          <p:cNvSpPr txBox="1">
            <a:spLocks noChangeArrowheads="1"/>
          </p:cNvSpPr>
          <p:nvPr/>
        </p:nvSpPr>
        <p:spPr bwMode="auto">
          <a:xfrm>
            <a:off x="1524001" y="333376"/>
            <a:ext cx="8715375"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Τεχνικές Προδιαγραφές    </a:t>
            </a:r>
          </a:p>
        </p:txBody>
      </p:sp>
      <p:sp>
        <p:nvSpPr>
          <p:cNvPr id="59397"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0B7848F3-0D79-40FB-A82B-525EEBC50040}"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43</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252451362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67587" name="Rectangle 4"/>
          <p:cNvSpPr>
            <a:spLocks noChangeArrowheads="1"/>
          </p:cNvSpPr>
          <p:nvPr/>
        </p:nvSpPr>
        <p:spPr bwMode="auto">
          <a:xfrm>
            <a:off x="457200" y="1619794"/>
            <a:ext cx="11194869" cy="4834273"/>
          </a:xfrm>
          <a:prstGeom prst="rect">
            <a:avLst/>
          </a:prstGeom>
          <a:noFill/>
          <a:ln>
            <a:noFill/>
          </a:ln>
          <a:effectLst/>
        </p:spPr>
        <p:txBody>
          <a:bodyPr wrap="square" lIns="90000" tIns="46800" rIns="90000" bIns="46800">
            <a:spAutoFit/>
          </a:bodyPr>
          <a:lstStyle>
            <a:lvl1pPr marL="355600" indent="-352425">
              <a:lnSpc>
                <a:spcPct val="90000"/>
              </a:lnSpc>
              <a:spcBef>
                <a:spcPts val="750"/>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9pPr>
          </a:lstStyle>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πρότυπο</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η τεχνική προδιαγραφή που έχει εγκριθεί από αναγνωρισμένο οργανισμό </a:t>
            </a:r>
            <a:r>
              <a:rPr kumimoji="0" lang="el-GR" altLang="el-GR" sz="2200" b="1" i="0" u="sng"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τυποποίησης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και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εμπίπτει σε μία από τις ακόλουθες κατηγορίες</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α)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διεθνές πρότυπο</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πρότυπο </a:t>
            </a:r>
            <a:r>
              <a:rPr kumimoji="0" lang="el-GR" altLang="el-GR" sz="2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εγκεκριμένο</a:t>
            </a:r>
            <a:r>
              <a:rPr kumimoji="0" lang="el-GR" altLang="el-GR" sz="2200" b="0"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από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διεθνή οργανισμό τυποποίησης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και έχει τεθεί στη διάθεση του κοινού·</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β)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ευρωπαϊκό πρότυπο</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πρότυπο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εγκεκριμένο από ευρωπαϊκό οργανισμό τυποποίησης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που έχει τεθεί στη διάθεση του κοινού·</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γ)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εθνικό πρότυπο</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πρότυπο που έχει εκδοθεί από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εθνικό οργανισμό τυποποίησης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και έχει τεθεί στη διάθεση του κοινού·</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ευρωπαϊκή τεχνική αξιολόγηση</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η τεκμηριωμένη αξιολόγηση των επιδόσεων ενός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δομικού προϊόντος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κοινή τεχνική προδιαγραφή</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η τεχνική προδιαγραφή στον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τομέα ΤΠΕ</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τεχνικό πλαίσιο αναφοράς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κάθε παραδοτέο το οποίο εκπονείται από τους ευρωπαϊκούς οργανισμούς τυποποίησης, πλην των ευρωπαϊκών προτύπων, σύμφωνα με διαδικασίες προσαρμοσμένες στην εξέλιξη των αναγκών της αγοράς.</a:t>
            </a:r>
          </a:p>
        </p:txBody>
      </p:sp>
      <p:sp>
        <p:nvSpPr>
          <p:cNvPr id="63492" name="Text Box 5"/>
          <p:cNvSpPr txBox="1">
            <a:spLocks noChangeArrowheads="1"/>
          </p:cNvSpPr>
          <p:nvPr/>
        </p:nvSpPr>
        <p:spPr bwMode="auto">
          <a:xfrm>
            <a:off x="1524001" y="333376"/>
            <a:ext cx="8715375"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Τεχνικές Προδιαγραφές    </a:t>
            </a:r>
          </a:p>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(Παράρτημα </a:t>
            </a:r>
            <a:r>
              <a:rPr kumimoji="0" lang="en-US"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VII </a:t>
            </a: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Προσαρτήματος Α)</a:t>
            </a:r>
          </a:p>
        </p:txBody>
      </p:sp>
      <p:sp>
        <p:nvSpPr>
          <p:cNvPr id="63493"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D9833309-962E-4E16-A57B-F9384BF8B404}"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44</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10137257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65539" name="Rectangle 4"/>
          <p:cNvSpPr>
            <a:spLocks noChangeArrowheads="1"/>
          </p:cNvSpPr>
          <p:nvPr/>
        </p:nvSpPr>
        <p:spPr bwMode="auto">
          <a:xfrm>
            <a:off x="535577" y="1554480"/>
            <a:ext cx="11220994" cy="4834273"/>
          </a:xfrm>
          <a:prstGeom prst="rect">
            <a:avLst/>
          </a:prstGeom>
          <a:noFill/>
          <a:ln>
            <a:noFill/>
          </a:ln>
          <a:effectLst/>
        </p:spPr>
        <p:txBody>
          <a:bodyPr wrap="square" lIns="90000" tIns="46800" rIns="90000" bIns="46800">
            <a:spAutoFit/>
          </a:bodyPr>
          <a:lstStyle>
            <a:lvl1pPr marL="355600" indent="-352425">
              <a:lnSpc>
                <a:spcPct val="90000"/>
              </a:lnSpc>
              <a:spcBef>
                <a:spcPts val="750"/>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sz="1300">
                <a:solidFill>
                  <a:srgbClr val="000000"/>
                </a:solidFill>
                <a:latin typeface="Calibri" panose="020F0502020204030204" pitchFamily="34" charset="0"/>
                <a:ea typeface="Microsoft YaHei" panose="020B0503020204020204" pitchFamily="34" charset="-122"/>
              </a:defRPr>
            </a:lvl9pPr>
          </a:lstStyle>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Τα </a:t>
            </a: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πρότυπα και άλλα έγγραφα τυποποίησης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είναι </a:t>
            </a:r>
            <a:r>
              <a:rPr kumimoji="0" lang="el-GR" altLang="el-GR" sz="2200" b="1" i="0" u="sng"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προαιρετικές κατευθυντήριες γραμμές που παρέχουν τεχνικές προδιαγραφές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για προϊόντα, υπηρεσίες και διεργασίες</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Τα ευρωπαϊκά πρότυπα εκδίδει ένας από τους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3 ευρωπαϊκούς οργανισμούς τυποποίησης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(ΕΟΤ):</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Ευρωπαϊκή Επιτροπή Τυποποίησης (CEN)</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Ευρωπαϊκή Επιτροπή Ηλεκτροτεχνικής Τυποποίησης ( </a:t>
            </a:r>
            <a:r>
              <a:rPr kumimoji="0" lang="el-GR" altLang="el-GR" sz="2200" b="0" i="0" u="none" strike="noStrike" kern="1200" cap="none" spc="0" normalizeH="0" baseline="0" noProof="0" dirty="0" err="1">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Cenelecen</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Ευρωπαϊκό Ινστιτούτο Τηλεπικοινωνιακών Προτύπων ( </a:t>
            </a:r>
            <a:r>
              <a:rPr kumimoji="0" lang="el-GR" altLang="el-GR" sz="2200" b="0" i="0" u="none" strike="noStrike" kern="1200" cap="none" spc="0" normalizeH="0" baseline="0" noProof="0" dirty="0" err="1">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ETSIen</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	Σε εθνικό επίπεδο, την τυποποίηση διαχειρίζονται οι εθνικοί φορείς τυποποίησης</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(ΕΦΤ), οι οποίοι εκδίδουν και δημοσιεύουν εθνικά πρότυπα. Επίσης, </a:t>
            </a:r>
            <a:r>
              <a:rPr kumimoji="0" lang="el-GR" altLang="el-GR" sz="2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icrosoft YaHei" panose="020B0503020204020204" pitchFamily="34" charset="-122"/>
                <a:cs typeface="Arial" panose="020B0604020202020204" pitchFamily="34" charset="0"/>
              </a:rPr>
              <a:t>οι εθνικοί φορείς τυποποίησης μεταφέρουν όλα τα ευρωπαϊκά πρότυπα</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στο εθνικό δίκαιο ως ισοδύναμα εθνικά πρότυπα και καταργούν τα μη συμβατά εθνικά πρότυπα.</a:t>
            </a: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endPar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355600" marR="0" lvl="0" indent="-352425" algn="just"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355600" algn="l"/>
                <a:tab pos="803275" algn="l"/>
                <a:tab pos="1252538" algn="l"/>
                <a:tab pos="1701800" algn="l"/>
                <a:tab pos="2151063" algn="l"/>
                <a:tab pos="2600325" algn="l"/>
                <a:tab pos="3049588" algn="l"/>
                <a:tab pos="3498850" algn="l"/>
                <a:tab pos="3948113" algn="l"/>
                <a:tab pos="4397375" algn="l"/>
                <a:tab pos="4846638" algn="l"/>
                <a:tab pos="5295900" algn="l"/>
                <a:tab pos="5745163" algn="l"/>
                <a:tab pos="6194425" algn="l"/>
                <a:tab pos="6643688" algn="l"/>
                <a:tab pos="7092950" algn="l"/>
                <a:tab pos="7542213" algn="l"/>
                <a:tab pos="7991475" algn="l"/>
                <a:tab pos="8440738" algn="l"/>
                <a:tab pos="8890000" algn="l"/>
                <a:tab pos="9339263" algn="l"/>
              </a:tabLst>
              <a:defRPr/>
            </a:pPr>
            <a:r>
              <a:rPr kumimoji="0" lang="el-GR" altLang="el-GR" sz="2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ΕΛΟΤ</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r>
              <a:rPr kumimoji="0" lang="el-GR" altLang="el-GR" sz="22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sym typeface="Wingdings" panose="05000000000000000000" pitchFamily="2" charset="2"/>
              </a:rPr>
              <a:t> Ελληνικός Οργανισμός Τυποποίησης</a:t>
            </a:r>
            <a:endParaRPr kumimoji="0" lang="el-GR" altLang="el-GR" sz="2000" b="0"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65540" name="Text Box 5"/>
          <p:cNvSpPr txBox="1">
            <a:spLocks noChangeArrowheads="1"/>
          </p:cNvSpPr>
          <p:nvPr/>
        </p:nvSpPr>
        <p:spPr bwMode="auto">
          <a:xfrm>
            <a:off x="1524001" y="333376"/>
            <a:ext cx="8715375"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4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   </a:t>
            </a:r>
            <a:endParaRPr kumimoji="0" lang="el-GR" altLang="el-GR" sz="24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a:p>
            <a:pPr marL="0" marR="0" lvl="0" indent="0" algn="ctr" defTabSz="449263" rtl="0" eaLnBrk="1" fontAlgn="base" latinLnBrk="0" hangingPunct="1">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Τεχνικές Προδιαγραφές – Πρότυπα (</a:t>
            </a: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γενικά)</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65541" name="Text Box 6"/>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03DE56B-BD60-4DAF-894E-4139E093B812}" type="slidenum">
              <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rPr>
              <a:pPr marL="0" marR="0" lvl="0" indent="0" algn="l"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45</a:t>
            </a:fld>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Arial" panose="020B0604020202020204" pitchFamily="34" charset="0"/>
            </a:endParaRPr>
          </a:p>
        </p:txBody>
      </p:sp>
    </p:spTree>
    <p:extLst>
      <p:ext uri="{BB962C8B-B14F-4D97-AF65-F5344CB8AC3E}">
        <p14:creationId xmlns:p14="http://schemas.microsoft.com/office/powerpoint/2010/main" val="131141190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53143" y="731520"/>
            <a:ext cx="10929257" cy="1084217"/>
          </a:xfrm>
        </p:spPr>
        <p:txBody>
          <a:bodyPr>
            <a:normAutofit fontScale="90000"/>
          </a:bodyPr>
          <a:lstStyle/>
          <a:p>
            <a:pPr algn="ctr"/>
            <a:r>
              <a:rPr lang="en-US" dirty="0" smtClean="0"/>
              <a:t/>
            </a:r>
            <a:br>
              <a:rPr lang="en-US" dirty="0" smtClean="0"/>
            </a:br>
            <a:endParaRPr lang="el-GR" dirty="0"/>
          </a:p>
        </p:txBody>
      </p:sp>
      <p:sp>
        <p:nvSpPr>
          <p:cNvPr id="3" name="Θέση περιεχομένου 2"/>
          <p:cNvSpPr>
            <a:spLocks noGrp="1"/>
          </p:cNvSpPr>
          <p:nvPr>
            <p:ph idx="1"/>
          </p:nvPr>
        </p:nvSpPr>
        <p:spPr>
          <a:xfrm>
            <a:off x="705394" y="1802674"/>
            <a:ext cx="10877005" cy="3841041"/>
          </a:xfrm>
          <a:pattFill prst="ltDnDiag">
            <a:fgClr>
              <a:schemeClr val="accent1"/>
            </a:fgClr>
            <a:bgClr>
              <a:schemeClr val="bg1"/>
            </a:bgClr>
          </a:pattFill>
        </p:spPr>
        <p:txBody>
          <a:bodyPr>
            <a:normAutofit lnSpcReduction="10000"/>
          </a:bodyPr>
          <a:lstStyle/>
          <a:p>
            <a:pPr lvl="1" algn="just">
              <a:buNone/>
            </a:pPr>
            <a:r>
              <a:rPr lang="el-GR" sz="4000" b="1" i="1" dirty="0" smtClean="0">
                <a:solidFill>
                  <a:srgbClr val="002060"/>
                </a:solidFill>
                <a:sym typeface="Wingdings" pitchFamily="2" charset="2"/>
              </a:rPr>
              <a:t>Ευχαριστώ για την προσοχή σας!</a:t>
            </a:r>
          </a:p>
          <a:p>
            <a:pPr lvl="1" algn="just">
              <a:buNone/>
            </a:pPr>
            <a:endParaRPr lang="el-GR" sz="4000"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Μίνα Καλογρίδου</a:t>
            </a:r>
          </a:p>
          <a:p>
            <a:pPr lvl="1" algn="r">
              <a:buNone/>
            </a:pPr>
            <a:r>
              <a:rPr lang="el-GR" b="1" i="1" dirty="0" smtClean="0">
                <a:solidFill>
                  <a:srgbClr val="002060"/>
                </a:solidFill>
                <a:sym typeface="Wingdings" pitchFamily="2" charset="2"/>
              </a:rPr>
              <a:t>Προϊσταμένη Διεύθυνσης</a:t>
            </a:r>
          </a:p>
          <a:p>
            <a:pPr lvl="1" algn="r">
              <a:buNone/>
            </a:pPr>
            <a:r>
              <a:rPr lang="el-GR" b="1" i="1" dirty="0" smtClean="0">
                <a:solidFill>
                  <a:srgbClr val="002060"/>
                </a:solidFill>
                <a:sym typeface="Wingdings" pitchFamily="2" charset="2"/>
              </a:rPr>
              <a:t>Μελετών και Γνωμοδοτήσεων</a:t>
            </a:r>
          </a:p>
          <a:p>
            <a:pPr lvl="1" algn="r">
              <a:buNone/>
            </a:pPr>
            <a:r>
              <a:rPr lang="el-GR" b="1" i="1" dirty="0" smtClean="0">
                <a:solidFill>
                  <a:srgbClr val="002060"/>
                </a:solidFill>
                <a:sym typeface="Wingdings" pitchFamily="2" charset="2"/>
              </a:rPr>
              <a:t>Ε.Α.ΔΗ.ΣΥ.</a:t>
            </a:r>
          </a:p>
          <a:p>
            <a:pPr lvl="1" algn="r">
              <a:buNone/>
            </a:pPr>
            <a:r>
              <a:rPr lang="en-US" b="1" i="1" dirty="0" smtClean="0">
                <a:solidFill>
                  <a:srgbClr val="002060"/>
                </a:solidFill>
                <a:sym typeface="Wingdings" pitchFamily="2" charset="2"/>
                <a:hlinkClick r:id="rId2"/>
              </a:rPr>
              <a:t>m.kalogridou@eaadhsy.gr</a:t>
            </a:r>
            <a:endParaRPr lang="en-US"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Τηλ. </a:t>
            </a:r>
            <a:r>
              <a:rPr lang="en-US" b="1" i="1" dirty="0" smtClean="0">
                <a:solidFill>
                  <a:srgbClr val="002060"/>
                </a:solidFill>
                <a:sym typeface="Wingdings" pitchFamily="2" charset="2"/>
              </a:rPr>
              <a:t>2132124732</a:t>
            </a:r>
            <a:endParaRPr lang="el-GR" b="1" i="1" dirty="0" smtClean="0">
              <a:solidFill>
                <a:srgbClr val="002060"/>
              </a:solidFill>
              <a:sym typeface="Wingdings" pitchFamily="2" charset="2"/>
            </a:endParaRPr>
          </a:p>
          <a:p>
            <a:pPr lvl="1" algn="just"/>
            <a:endParaRPr lang="el-GR" sz="2200" dirty="0" smtClean="0"/>
          </a:p>
        </p:txBody>
      </p:sp>
    </p:spTree>
    <p:extLst>
      <p:ext uri="{BB962C8B-B14F-4D97-AF65-F5344CB8AC3E}">
        <p14:creationId xmlns:p14="http://schemas.microsoft.com/office/powerpoint/2010/main" val="134308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87778" name="Text Box 1"/>
          <p:cNvSpPr txBox="1">
            <a:spLocks noChangeArrowheads="1"/>
          </p:cNvSpPr>
          <p:nvPr/>
        </p:nvSpPr>
        <p:spPr bwMode="auto">
          <a:xfrm>
            <a:off x="6918325" y="4394200"/>
            <a:ext cx="2471738" cy="546100"/>
          </a:xfrm>
          <a:prstGeom prst="rect">
            <a:avLst/>
          </a:prstGeom>
          <a:noFill/>
          <a:ln>
            <a:noFill/>
          </a:ln>
          <a:effectLst/>
        </p:spPr>
        <p:txBody>
          <a:bodyPr lIns="0" tIns="35100" rIns="0" bIns="351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el-GR"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p:txBody>
      </p:sp>
      <p:sp>
        <p:nvSpPr>
          <p:cNvPr id="17410" name="Rectangle 2"/>
          <p:cNvSpPr>
            <a:spLocks noChangeArrowheads="1"/>
          </p:cNvSpPr>
          <p:nvPr/>
        </p:nvSpPr>
        <p:spPr bwMode="auto">
          <a:xfrm>
            <a:off x="344774" y="1738859"/>
            <a:ext cx="11512446" cy="4485171"/>
          </a:xfrm>
          <a:prstGeom prst="rect">
            <a:avLst/>
          </a:prstGeom>
          <a:noFill/>
          <a:ln>
            <a:noFill/>
          </a:ln>
          <a:effectLst/>
        </p:spPr>
        <p:txBody>
          <a:bodyPr wrap="square" lIns="67500" tIns="35100" rIns="67500" bIns="35100">
            <a:spAutoFit/>
          </a:bodyPr>
          <a:lstStyle>
            <a:lvl1pPr marL="350838" indent="-350838">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1pPr>
            <a:lvl2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2pPr>
            <a:lvl3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3pPr>
            <a:lvl4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4pPr>
            <a:lvl5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9pPr>
          </a:lstStyle>
          <a:p>
            <a:pPr marL="263129" indent="-263129" algn="just" defTabSz="336947" fontAlgn="base">
              <a:lnSpc>
                <a:spcPct val="110000"/>
              </a:lnSpc>
              <a:spcBef>
                <a:spcPct val="0"/>
              </a:spcBef>
              <a:spcAft>
                <a:spcPts val="600"/>
              </a:spcAft>
              <a:buClr>
                <a:srgbClr val="000000"/>
              </a:buClr>
              <a:buSzPct val="100000"/>
              <a:buFont typeface="Wingdings" panose="05000000000000000000" pitchFamily="2" charset="2"/>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dirty="0">
                <a:solidFill>
                  <a:srgbClr val="262626"/>
                </a:solidFill>
                <a:latin typeface="+mn-lt"/>
              </a:rPr>
              <a:t>Οι αναθέτουσες αρχές </a:t>
            </a:r>
            <a:r>
              <a:rPr lang="el-GR" altLang="el-GR" sz="2200" b="1" dirty="0">
                <a:solidFill>
                  <a:srgbClr val="262626"/>
                </a:solidFill>
                <a:latin typeface="+mn-lt"/>
              </a:rPr>
              <a:t>καταγράφουν την πρόοδο της διεξαγωγής της διαδικασίας </a:t>
            </a:r>
            <a:r>
              <a:rPr lang="el-GR" altLang="el-GR" sz="2200" dirty="0">
                <a:solidFill>
                  <a:srgbClr val="262626"/>
                </a:solidFill>
                <a:latin typeface="+mn-lt"/>
              </a:rPr>
              <a:t>ανάθεσης δημόσιας σύμβασης, </a:t>
            </a:r>
            <a:r>
              <a:rPr lang="el-GR" altLang="el-GR" sz="2200" b="1" dirty="0">
                <a:solidFill>
                  <a:srgbClr val="262626"/>
                </a:solidFill>
                <a:latin typeface="+mn-lt"/>
              </a:rPr>
              <a:t>είτε πραγματοποιείται με ηλεκτρονικά μέσα είτε </a:t>
            </a:r>
            <a:r>
              <a:rPr lang="el-GR" altLang="el-GR" sz="2200" b="1" dirty="0" smtClean="0">
                <a:solidFill>
                  <a:srgbClr val="262626"/>
                </a:solidFill>
                <a:latin typeface="+mn-lt"/>
              </a:rPr>
              <a:t>όχι.</a:t>
            </a:r>
          </a:p>
          <a:p>
            <a:pPr marL="263129" indent="-263129" algn="just" defTabSz="336947" fontAlgn="base">
              <a:lnSpc>
                <a:spcPct val="110000"/>
              </a:lnSpc>
              <a:spcBef>
                <a:spcPct val="0"/>
              </a:spcBef>
              <a:spcAft>
                <a:spcPts val="600"/>
              </a:spcAft>
              <a:buClr>
                <a:srgbClr val="000000"/>
              </a:buClr>
              <a:buSzPct val="100000"/>
              <a:buFont typeface="Wingdings" panose="05000000000000000000" pitchFamily="2" charset="2"/>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dirty="0">
                <a:solidFill>
                  <a:srgbClr val="262626"/>
                </a:solidFill>
                <a:latin typeface="+mn-lt"/>
              </a:rPr>
              <a:t>Ο </a:t>
            </a:r>
            <a:r>
              <a:rPr lang="el-GR" altLang="el-GR" sz="2200" dirty="0" smtClean="0">
                <a:solidFill>
                  <a:srgbClr val="262626"/>
                </a:solidFill>
                <a:latin typeface="+mn-lt"/>
              </a:rPr>
              <a:t>«φάκελος </a:t>
            </a:r>
            <a:r>
              <a:rPr lang="el-GR" altLang="el-GR" sz="2200" dirty="0">
                <a:solidFill>
                  <a:srgbClr val="262626"/>
                </a:solidFill>
                <a:latin typeface="+mn-lt"/>
              </a:rPr>
              <a:t>δημόσιας </a:t>
            </a:r>
            <a:r>
              <a:rPr lang="el-GR" altLang="el-GR" sz="2200" dirty="0" smtClean="0">
                <a:solidFill>
                  <a:srgbClr val="262626"/>
                </a:solidFill>
                <a:latin typeface="+mn-lt"/>
              </a:rPr>
              <a:t>σύμβασης» </a:t>
            </a:r>
          </a:p>
          <a:p>
            <a:pPr marL="826691" lvl="2" indent="-263129" algn="just" defTabSz="336947" fontAlgn="base">
              <a:lnSpc>
                <a:spcPct val="110000"/>
              </a:lnSpc>
              <a:spcBef>
                <a:spcPct val="0"/>
              </a:spcBef>
              <a:spcAft>
                <a:spcPts val="600"/>
              </a:spcAft>
              <a:buClr>
                <a:srgbClr val="000000"/>
              </a:buClr>
              <a:buSzPct val="100000"/>
              <a:buFont typeface="Wingdings" panose="05000000000000000000" pitchFamily="2" charset="2"/>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latin typeface="+mn-lt"/>
              </a:rPr>
              <a:t>συμπληρώνεται </a:t>
            </a:r>
            <a:r>
              <a:rPr lang="el-GR" altLang="el-GR" sz="2200" b="1" dirty="0">
                <a:solidFill>
                  <a:srgbClr val="262626"/>
                </a:solidFill>
                <a:latin typeface="+mn-lt"/>
              </a:rPr>
              <a:t>και </a:t>
            </a:r>
            <a:r>
              <a:rPr lang="el-GR" altLang="el-GR" sz="2200" b="1" dirty="0" err="1">
                <a:solidFill>
                  <a:srgbClr val="262626"/>
                </a:solidFill>
                <a:latin typeface="+mn-lt"/>
              </a:rPr>
              <a:t>επικαιροποιείται</a:t>
            </a:r>
            <a:r>
              <a:rPr lang="el-GR" altLang="el-GR" sz="2200" b="1" dirty="0">
                <a:solidFill>
                  <a:srgbClr val="262626"/>
                </a:solidFill>
                <a:latin typeface="+mn-lt"/>
              </a:rPr>
              <a:t> σε όλα τα επιμέρους στάδια της διαδικασίας </a:t>
            </a:r>
            <a:r>
              <a:rPr lang="el-GR" altLang="el-GR" sz="2200" b="1" dirty="0" smtClean="0">
                <a:solidFill>
                  <a:srgbClr val="262626"/>
                </a:solidFill>
                <a:latin typeface="+mn-lt"/>
              </a:rPr>
              <a:t>ανάθεσης </a:t>
            </a:r>
          </a:p>
          <a:p>
            <a:pPr marL="826691" lvl="2" indent="-263129" algn="just" defTabSz="336947" fontAlgn="base">
              <a:lnSpc>
                <a:spcPct val="110000"/>
              </a:lnSpc>
              <a:spcBef>
                <a:spcPct val="0"/>
              </a:spcBef>
              <a:spcAft>
                <a:spcPts val="600"/>
              </a:spcAft>
              <a:buClr>
                <a:srgbClr val="000000"/>
              </a:buClr>
              <a:buSzPct val="100000"/>
              <a:buFont typeface="Wingdings" panose="05000000000000000000" pitchFamily="2" charset="2"/>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effectLst>
                  <a:outerShdw blurRad="38100" dist="38100" dir="2700000" algn="tl">
                    <a:srgbClr val="000000">
                      <a:alpha val="43137"/>
                    </a:srgbClr>
                  </a:outerShdw>
                </a:effectLst>
                <a:latin typeface="+mn-lt"/>
              </a:rPr>
              <a:t>τηρείται </a:t>
            </a:r>
            <a:r>
              <a:rPr lang="el-GR" altLang="el-GR" sz="2200" b="1" dirty="0">
                <a:solidFill>
                  <a:srgbClr val="262626"/>
                </a:solidFill>
                <a:effectLst>
                  <a:outerShdw blurRad="38100" dist="38100" dir="2700000" algn="tl">
                    <a:srgbClr val="000000">
                      <a:alpha val="43137"/>
                    </a:srgbClr>
                  </a:outerShdw>
                </a:effectLst>
                <a:latin typeface="+mn-lt"/>
              </a:rPr>
              <a:t>για περίοδο τουλάχιστον (5) ετών </a:t>
            </a:r>
            <a:r>
              <a:rPr lang="el-GR" altLang="el-GR" sz="2200" b="1" u="sng" dirty="0">
                <a:solidFill>
                  <a:srgbClr val="262626"/>
                </a:solidFill>
                <a:effectLst>
                  <a:outerShdw blurRad="38100" dist="38100" dir="2700000" algn="tl">
                    <a:srgbClr val="000000">
                      <a:alpha val="43137"/>
                    </a:srgbClr>
                  </a:outerShdw>
                </a:effectLst>
                <a:latin typeface="+mn-lt"/>
              </a:rPr>
              <a:t>από την ημερομηνία οριστικής παραλαβής της σύμβασης</a:t>
            </a:r>
            <a:r>
              <a:rPr lang="el-GR" altLang="el-GR" sz="2200" b="1" dirty="0">
                <a:solidFill>
                  <a:srgbClr val="262626"/>
                </a:solidFill>
                <a:latin typeface="+mn-lt"/>
              </a:rPr>
              <a:t>. Σε περίπτωση εκκρεμοδικίας τηρείται μέχρι το πέρας αυτής.</a:t>
            </a:r>
          </a:p>
          <a:p>
            <a:pPr marL="263129" indent="-263129" algn="just" defTabSz="336947" fontAlgn="base">
              <a:lnSpc>
                <a:spcPct val="110000"/>
              </a:lnSpc>
              <a:spcBef>
                <a:spcPct val="0"/>
              </a:spcBef>
              <a:spcAft>
                <a:spcPts val="600"/>
              </a:spcAft>
              <a:buClr>
                <a:srgbClr val="000000"/>
              </a:buClr>
              <a:buSzPct val="100000"/>
              <a:buFont typeface="Wingdings" panose="05000000000000000000" pitchFamily="2" charset="2"/>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endParaRPr lang="el-GR" altLang="el-GR" sz="2200" b="1" dirty="0">
              <a:solidFill>
                <a:srgbClr val="262626"/>
              </a:solidFill>
              <a:latin typeface="+mn-lt"/>
            </a:endParaRPr>
          </a:p>
          <a:p>
            <a:pPr marL="263129" indent="-263129" algn="just" defTabSz="336947" fontAlgn="base">
              <a:lnSpc>
                <a:spcPct val="110000"/>
              </a:lnSpc>
              <a:spcBef>
                <a:spcPct val="0"/>
              </a:spcBef>
              <a:spcAft>
                <a:spcPts val="600"/>
              </a:spcAft>
              <a:buClr>
                <a:srgbClr val="000000"/>
              </a:buClr>
              <a:buSzPct val="100000"/>
              <a:buFont typeface="Wingdings" panose="05000000000000000000" pitchFamily="2" charset="2"/>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latin typeface="+mn-lt"/>
              </a:rPr>
              <a:t>Αν </a:t>
            </a:r>
            <a:r>
              <a:rPr lang="el-GR" altLang="el-GR" sz="2200" b="1" dirty="0">
                <a:solidFill>
                  <a:srgbClr val="262626"/>
                </a:solidFill>
                <a:latin typeface="+mn-lt"/>
              </a:rPr>
              <a:t>η διαδικασία ανάθεσης γίνεται μέσω του ΕΣΗΔΗΣ, </a:t>
            </a:r>
            <a:r>
              <a:rPr lang="el-GR" altLang="el-GR" sz="2200" dirty="0">
                <a:solidFill>
                  <a:srgbClr val="262626"/>
                </a:solidFill>
                <a:latin typeface="+mn-lt"/>
              </a:rPr>
              <a:t>ο «φάκελος δημόσιας σύμβασης» </a:t>
            </a:r>
            <a:r>
              <a:rPr lang="el-GR" altLang="el-GR" sz="2200" b="1" dirty="0">
                <a:solidFill>
                  <a:srgbClr val="262626"/>
                </a:solidFill>
                <a:latin typeface="+mn-lt"/>
              </a:rPr>
              <a:t>τηρείται στον ηλεκτρονικό τόπο της διαδικασίας ανάθεσης.</a:t>
            </a:r>
            <a:endParaRPr lang="el-GR" altLang="el-GR" sz="2200" b="1" dirty="0" smtClean="0">
              <a:solidFill>
                <a:srgbClr val="262626"/>
              </a:solidFill>
              <a:latin typeface="+mn-lt"/>
            </a:endParaRPr>
          </a:p>
          <a:p>
            <a:pPr marL="264319" indent="-263129" algn="just" defTabSz="336947" fontAlgn="base">
              <a:lnSpc>
                <a:spcPct val="110000"/>
              </a:lnSpc>
              <a:spcBef>
                <a:spcPct val="0"/>
              </a:spcBef>
              <a:spcAft>
                <a:spcPts val="600"/>
              </a:spcAft>
              <a:buSzPct val="100000"/>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endParaRPr lang="el-GR" altLang="el-GR" sz="1350" dirty="0">
              <a:solidFill>
                <a:srgbClr val="262626"/>
              </a:solidFill>
            </a:endParaRPr>
          </a:p>
        </p:txBody>
      </p:sp>
      <p:sp>
        <p:nvSpPr>
          <p:cNvPr id="277508" name="Text Box 3"/>
          <p:cNvSpPr txBox="1">
            <a:spLocks noChangeArrowheads="1"/>
          </p:cNvSpPr>
          <p:nvPr/>
        </p:nvSpPr>
        <p:spPr bwMode="auto">
          <a:xfrm>
            <a:off x="779490" y="509666"/>
            <a:ext cx="10942817" cy="794478"/>
          </a:xfrm>
          <a:prstGeom prst="rect">
            <a:avLst/>
          </a:prstGeom>
          <a:noFill/>
          <a:ln>
            <a:noFill/>
          </a:ln>
          <a:effec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336947" fontAlgn="base">
              <a:lnSpc>
                <a:spcPct val="100000"/>
              </a:lnSpc>
              <a:spcBef>
                <a:spcPct val="0"/>
              </a:spcBef>
              <a:spcAft>
                <a:spcPct val="0"/>
              </a:spcAft>
              <a:buClrTx/>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r>
              <a:rPr lang="el-GR" altLang="el-GR" sz="2800" b="1" dirty="0">
                <a:effectLst>
                  <a:outerShdw blurRad="38100" dist="38100" dir="2700000" algn="tl">
                    <a:srgbClr val="000000">
                      <a:alpha val="43137"/>
                    </a:srgbClr>
                  </a:outerShdw>
                </a:effectLst>
                <a:cs typeface="Arial" panose="020B0604020202020204" pitchFamily="34" charset="0"/>
              </a:rPr>
              <a:t>Συγκρότηση και τήρηση φακέλου δημόσιας σύμβασης (άρθρο 45)  </a:t>
            </a:r>
          </a:p>
        </p:txBody>
      </p:sp>
      <p:sp>
        <p:nvSpPr>
          <p:cNvPr id="235525" name="Text Box 4"/>
          <p:cNvSpPr txBox="1">
            <a:spLocks noChangeArrowheads="1"/>
          </p:cNvSpPr>
          <p:nvPr/>
        </p:nvSpPr>
        <p:spPr bwMode="auto">
          <a:xfrm>
            <a:off x="7510463" y="5624514"/>
            <a:ext cx="1517650" cy="249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nchor="ctr"/>
          <a:lstStyle>
            <a:lvl1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1pPr>
            <a:lvl2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2pPr>
            <a:lvl3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3pPr>
            <a:lvl4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4pPr>
            <a:lvl5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9pPr>
          </a:lstStyle>
          <a:p>
            <a:pPr eaLnBrk="0" fontAlgn="base" hangingPunct="0">
              <a:spcBef>
                <a:spcPct val="0"/>
              </a:spcBef>
              <a:spcAft>
                <a:spcPct val="0"/>
              </a:spcAft>
              <a:buSzPct val="100000"/>
            </a:pPr>
            <a:fld id="{970D7062-79C8-461F-8E4B-293DF8F0C543}" type="slidenum">
              <a:rPr lang="el-GR" altLang="el-GR" sz="1500">
                <a:solidFill>
                  <a:srgbClr val="FFFFFF"/>
                </a:solidFill>
                <a:cs typeface="Arial" panose="020B0604020202020204" pitchFamily="34" charset="0"/>
              </a:rPr>
              <a:pPr eaLnBrk="0" fontAlgn="base" hangingPunct="0">
                <a:spcBef>
                  <a:spcPct val="0"/>
                </a:spcBef>
                <a:spcAft>
                  <a:spcPct val="0"/>
                </a:spcAft>
                <a:buSzPct val="100000"/>
              </a:pPr>
              <a:t>5</a:t>
            </a:fld>
            <a:endParaRPr lang="el-GR" altLang="el-GR" sz="1500">
              <a:solidFill>
                <a:srgbClr val="FFFFFF"/>
              </a:solidFill>
              <a:cs typeface="Arial" panose="020B0604020202020204" pitchFamily="34" charset="0"/>
            </a:endParaRPr>
          </a:p>
        </p:txBody>
      </p:sp>
    </p:spTree>
    <p:extLst>
      <p:ext uri="{BB962C8B-B14F-4D97-AF65-F5344CB8AC3E}">
        <p14:creationId xmlns:p14="http://schemas.microsoft.com/office/powerpoint/2010/main" val="343212975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87778" name="Text Box 1"/>
          <p:cNvSpPr txBox="1">
            <a:spLocks noChangeArrowheads="1"/>
          </p:cNvSpPr>
          <p:nvPr/>
        </p:nvSpPr>
        <p:spPr bwMode="auto">
          <a:xfrm>
            <a:off x="6918325" y="4394200"/>
            <a:ext cx="2471738" cy="546100"/>
          </a:xfrm>
          <a:prstGeom prst="rect">
            <a:avLst/>
          </a:prstGeom>
          <a:noFill/>
          <a:ln>
            <a:noFill/>
          </a:ln>
          <a:effectLst/>
        </p:spPr>
        <p:txBody>
          <a:bodyPr lIns="0" tIns="35100" rIns="0" bIns="351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el-GR"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a:p>
            <a:pPr algn="r" defTabSz="336947" fontAlgn="base">
              <a:spcBef>
                <a:spcPct val="0"/>
              </a:spcBef>
              <a:spcAft>
                <a:spcPts val="525"/>
              </a:spcAft>
              <a:buSzPct val="100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lang="de-DE" altLang="el-GR" sz="1050">
              <a:solidFill>
                <a:srgbClr val="FFFFFF"/>
              </a:solidFill>
              <a:latin typeface="Book Antiqua" panose="02040602050305030304" pitchFamily="18" charset="0"/>
              <a:cs typeface="Arial" panose="020B0604020202020204" pitchFamily="34" charset="0"/>
            </a:endParaRPr>
          </a:p>
        </p:txBody>
      </p:sp>
      <p:sp>
        <p:nvSpPr>
          <p:cNvPr id="17410" name="Rectangle 2"/>
          <p:cNvSpPr>
            <a:spLocks noChangeArrowheads="1"/>
          </p:cNvSpPr>
          <p:nvPr/>
        </p:nvSpPr>
        <p:spPr bwMode="auto">
          <a:xfrm>
            <a:off x="284813" y="1469036"/>
            <a:ext cx="11572407" cy="5140735"/>
          </a:xfrm>
          <a:prstGeom prst="rect">
            <a:avLst/>
          </a:prstGeom>
          <a:noFill/>
          <a:ln>
            <a:noFill/>
          </a:ln>
          <a:effectLst/>
        </p:spPr>
        <p:txBody>
          <a:bodyPr wrap="square" lIns="67500" tIns="35100" rIns="67500" bIns="35100">
            <a:spAutoFit/>
          </a:bodyPr>
          <a:lstStyle>
            <a:lvl1pPr marL="350838" indent="-350838">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1pPr>
            <a:lvl2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2pPr>
            <a:lvl3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3pPr>
            <a:lvl4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4pPr>
            <a:lvl5pPr>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50838" algn="l"/>
                <a:tab pos="798513" algn="l"/>
                <a:tab pos="1247775" algn="l"/>
                <a:tab pos="1697038" algn="l"/>
                <a:tab pos="2146300" algn="l"/>
                <a:tab pos="2595563" algn="l"/>
                <a:tab pos="3044825" algn="l"/>
                <a:tab pos="3494088" algn="l"/>
                <a:tab pos="3943350" algn="l"/>
                <a:tab pos="4392613" algn="l"/>
                <a:tab pos="4841875" algn="l"/>
                <a:tab pos="5291138" algn="l"/>
                <a:tab pos="5740400" algn="l"/>
                <a:tab pos="6189663" algn="l"/>
                <a:tab pos="6638925" algn="l"/>
                <a:tab pos="7088188" algn="l"/>
                <a:tab pos="7537450" algn="l"/>
                <a:tab pos="7986713" algn="l"/>
                <a:tab pos="8435975" algn="l"/>
                <a:tab pos="8885238" algn="l"/>
                <a:tab pos="9334500" algn="l"/>
              </a:tabLst>
              <a:defRPr sz="2000">
                <a:solidFill>
                  <a:srgbClr val="FFFFFF"/>
                </a:solidFill>
                <a:latin typeface="Arial" panose="020B0604020202020204" pitchFamily="34" charset="0"/>
                <a:ea typeface="Microsoft YaHei" panose="020B0503020204020204" pitchFamily="34" charset="-122"/>
              </a:defRPr>
            </a:lvl9pPr>
          </a:lstStyle>
          <a:p>
            <a:pPr marL="342900" indent="-342900" algn="just" defTabSz="336947" fontAlgn="base">
              <a:lnSpc>
                <a:spcPct val="110000"/>
              </a:lnSpc>
              <a:spcBef>
                <a:spcPct val="0"/>
              </a:spcBef>
              <a:spcAft>
                <a:spcPct val="0"/>
              </a:spcAft>
              <a:buClr>
                <a:srgbClr val="000000"/>
              </a:buClr>
              <a:buSzPct val="100000"/>
              <a:buFont typeface="Wingdings" panose="05000000000000000000" pitchFamily="2" charset="2"/>
              <a:buChar char="Ø"/>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effectLst>
                  <a:outerShdw blurRad="38100" dist="38100" dir="2700000" algn="tl">
                    <a:srgbClr val="000000">
                      <a:alpha val="43137"/>
                    </a:srgbClr>
                  </a:outerShdw>
                </a:effectLst>
                <a:latin typeface="+mn-lt"/>
              </a:rPr>
              <a:t>Περιεχόμενο φακέλου δημόσιας σύμβασης </a:t>
            </a:r>
          </a:p>
          <a:p>
            <a:pPr marL="1020762" lvl="2" indent="-457200" algn="just" defTabSz="336947" fontAlgn="base">
              <a:lnSpc>
                <a:spcPct val="110000"/>
              </a:lnSpc>
              <a:spcBef>
                <a:spcPct val="0"/>
              </a:spcBef>
              <a:spcAft>
                <a:spcPct val="0"/>
              </a:spcAft>
              <a:buClr>
                <a:srgbClr val="000000"/>
              </a:buClr>
              <a:buSzPct val="100000"/>
              <a:buFont typeface="Wingdings" panose="05000000000000000000" pitchFamily="2" charset="2"/>
              <a:buChar char="ü"/>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latin typeface="+mn-lt"/>
              </a:rPr>
              <a:t> </a:t>
            </a:r>
            <a:r>
              <a:rPr lang="el-GR" altLang="el-GR" sz="2200" b="1" dirty="0">
                <a:solidFill>
                  <a:srgbClr val="262626"/>
                </a:solidFill>
                <a:latin typeface="+mn-lt"/>
              </a:rPr>
              <a:t>τεκμηρίωση της σκοπιμότητας της σύμβασης,</a:t>
            </a:r>
          </a:p>
          <a:p>
            <a:pPr marL="1020762" lvl="2" indent="-457200" algn="just" defTabSz="336947" fontAlgn="base">
              <a:lnSpc>
                <a:spcPct val="110000"/>
              </a:lnSpc>
              <a:spcBef>
                <a:spcPct val="0"/>
              </a:spcBef>
              <a:spcAft>
                <a:spcPct val="0"/>
              </a:spcAft>
              <a:buClr>
                <a:srgbClr val="000000"/>
              </a:buClr>
              <a:buSzPct val="100000"/>
              <a:buFont typeface="Wingdings" panose="05000000000000000000" pitchFamily="2" charset="2"/>
              <a:buChar char="ü"/>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latin typeface="+mn-lt"/>
              </a:rPr>
              <a:t>προϋπολογισμός </a:t>
            </a:r>
            <a:r>
              <a:rPr lang="el-GR" altLang="el-GR" sz="2200" b="1" dirty="0">
                <a:solidFill>
                  <a:srgbClr val="262626"/>
                </a:solidFill>
                <a:latin typeface="+mn-lt"/>
              </a:rPr>
              <a:t>της σύμβασης και </a:t>
            </a:r>
            <a:r>
              <a:rPr lang="el-GR" altLang="el-GR" sz="2200" b="1" dirty="0" smtClean="0">
                <a:solidFill>
                  <a:srgbClr val="262626"/>
                </a:solidFill>
                <a:latin typeface="+mn-lt"/>
              </a:rPr>
              <a:t>τεκμηρίωσή </a:t>
            </a:r>
            <a:r>
              <a:rPr lang="el-GR" altLang="el-GR" sz="2200" b="1" dirty="0">
                <a:solidFill>
                  <a:srgbClr val="262626"/>
                </a:solidFill>
                <a:latin typeface="+mn-lt"/>
              </a:rPr>
              <a:t>του,</a:t>
            </a:r>
          </a:p>
          <a:p>
            <a:pPr marL="1020762" lvl="2" indent="-457200" algn="just" defTabSz="336947" fontAlgn="base">
              <a:lnSpc>
                <a:spcPct val="110000"/>
              </a:lnSpc>
              <a:spcBef>
                <a:spcPct val="0"/>
              </a:spcBef>
              <a:spcAft>
                <a:spcPct val="0"/>
              </a:spcAft>
              <a:buClr>
                <a:srgbClr val="000000"/>
              </a:buClr>
              <a:buSzPct val="100000"/>
              <a:buFont typeface="Wingdings" panose="05000000000000000000" pitchFamily="2" charset="2"/>
              <a:buChar char="ü"/>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latin typeface="+mn-lt"/>
              </a:rPr>
              <a:t>στοιχεία ωριμότητας</a:t>
            </a:r>
          </a:p>
          <a:p>
            <a:pPr marL="1020762" lvl="2" indent="-457200" algn="just" defTabSz="336947" fontAlgn="base">
              <a:lnSpc>
                <a:spcPct val="110000"/>
              </a:lnSpc>
              <a:spcBef>
                <a:spcPct val="0"/>
              </a:spcBef>
              <a:spcAft>
                <a:spcPct val="0"/>
              </a:spcAft>
              <a:buClr>
                <a:srgbClr val="000000"/>
              </a:buClr>
              <a:buSzPct val="100000"/>
              <a:buFont typeface="Wingdings" panose="05000000000000000000" pitchFamily="2" charset="2"/>
              <a:buChar char="ü"/>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latin typeface="+mn-lt"/>
              </a:rPr>
              <a:t>περιγραφή </a:t>
            </a:r>
            <a:r>
              <a:rPr lang="el-GR" altLang="el-GR" sz="2200" b="1" dirty="0">
                <a:solidFill>
                  <a:srgbClr val="262626"/>
                </a:solidFill>
                <a:latin typeface="+mn-lt"/>
              </a:rPr>
              <a:t>του αντικειμένου της </a:t>
            </a:r>
            <a:r>
              <a:rPr lang="el-GR" altLang="el-GR" sz="2200" b="1" dirty="0" smtClean="0">
                <a:solidFill>
                  <a:srgbClr val="262626"/>
                </a:solidFill>
                <a:latin typeface="+mn-lt"/>
              </a:rPr>
              <a:t>σύμβασης</a:t>
            </a:r>
            <a:endParaRPr lang="el-GR" altLang="el-GR" sz="2200" b="1" dirty="0">
              <a:solidFill>
                <a:srgbClr val="262626"/>
              </a:solidFill>
              <a:latin typeface="+mn-lt"/>
            </a:endParaRPr>
          </a:p>
          <a:p>
            <a:pPr marL="1020762" lvl="2" indent="-457200" algn="just" defTabSz="336947" fontAlgn="base">
              <a:lnSpc>
                <a:spcPct val="110000"/>
              </a:lnSpc>
              <a:spcBef>
                <a:spcPct val="0"/>
              </a:spcBef>
              <a:spcAft>
                <a:spcPct val="0"/>
              </a:spcAft>
              <a:buClr>
                <a:srgbClr val="000000"/>
              </a:buClr>
              <a:buSzPct val="100000"/>
              <a:buFont typeface="Wingdings" panose="05000000000000000000" pitchFamily="2" charset="2"/>
              <a:buChar char="ü"/>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a:solidFill>
                  <a:srgbClr val="262626"/>
                </a:solidFill>
                <a:latin typeface="+mn-lt"/>
              </a:rPr>
              <a:t>ό</a:t>
            </a:r>
            <a:r>
              <a:rPr lang="el-GR" altLang="el-GR" sz="2200" b="1" dirty="0" smtClean="0">
                <a:solidFill>
                  <a:srgbClr val="262626"/>
                </a:solidFill>
                <a:latin typeface="+mn-lt"/>
              </a:rPr>
              <a:t>λα τα </a:t>
            </a:r>
            <a:r>
              <a:rPr lang="el-GR" altLang="el-GR" sz="2200" b="1" dirty="0">
                <a:solidFill>
                  <a:srgbClr val="262626"/>
                </a:solidFill>
                <a:latin typeface="+mn-lt"/>
              </a:rPr>
              <a:t>έγγραφα της </a:t>
            </a:r>
            <a:r>
              <a:rPr lang="el-GR" altLang="el-GR" sz="2200" b="1" dirty="0" smtClean="0">
                <a:solidFill>
                  <a:srgbClr val="262626"/>
                </a:solidFill>
                <a:latin typeface="+mn-lt"/>
              </a:rPr>
              <a:t>σύμβασης</a:t>
            </a:r>
          </a:p>
          <a:p>
            <a:pPr marL="1020762" lvl="2" indent="-457200" algn="just" defTabSz="336947" fontAlgn="base">
              <a:lnSpc>
                <a:spcPct val="110000"/>
              </a:lnSpc>
              <a:spcBef>
                <a:spcPct val="0"/>
              </a:spcBef>
              <a:spcAft>
                <a:spcPct val="0"/>
              </a:spcAft>
              <a:buClr>
                <a:srgbClr val="000000"/>
              </a:buClr>
              <a:buSzPct val="100000"/>
              <a:buFont typeface="Wingdings" panose="05000000000000000000" pitchFamily="2" charset="2"/>
              <a:buChar char="ü"/>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a:solidFill>
                  <a:srgbClr val="262626"/>
                </a:solidFill>
                <a:latin typeface="+mn-lt"/>
              </a:rPr>
              <a:t>έ</a:t>
            </a:r>
            <a:r>
              <a:rPr lang="el-GR" altLang="el-GR" sz="2200" b="1" dirty="0" smtClean="0">
                <a:solidFill>
                  <a:srgbClr val="262626"/>
                </a:solidFill>
                <a:latin typeface="+mn-lt"/>
              </a:rPr>
              <a:t>γγραφα αιτιολόγησης αποφάσεων αναθέτουσας αρχής, ιδίως </a:t>
            </a:r>
          </a:p>
          <a:p>
            <a:pPr marL="1477962" lvl="3" indent="-457200" algn="just" defTabSz="336947" fontAlgn="base">
              <a:lnSpc>
                <a:spcPct val="110000"/>
              </a:lnSpc>
              <a:spcBef>
                <a:spcPct val="0"/>
              </a:spcBef>
              <a:spcAft>
                <a:spcPct val="0"/>
              </a:spcAft>
              <a:buClr>
                <a:srgbClr val="000000"/>
              </a:buClr>
              <a:buSzPct val="100000"/>
              <a:buFont typeface="Arial" panose="020B0604020202020204" pitchFamily="34" charset="0"/>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a:solidFill>
                  <a:srgbClr val="262626"/>
                </a:solidFill>
                <a:latin typeface="+mn-lt"/>
              </a:rPr>
              <a:t>ε</a:t>
            </a:r>
            <a:r>
              <a:rPr lang="el-GR" altLang="el-GR" sz="2200" b="1" dirty="0" smtClean="0">
                <a:solidFill>
                  <a:srgbClr val="262626"/>
                </a:solidFill>
                <a:latin typeface="+mn-lt"/>
              </a:rPr>
              <a:t>πικοινωνία με οικονομικούς φορείς και υπηρεσιακές κρίσεις</a:t>
            </a:r>
          </a:p>
          <a:p>
            <a:pPr marL="1477962" lvl="3" indent="-457200" algn="just" defTabSz="336947" fontAlgn="base">
              <a:lnSpc>
                <a:spcPct val="110000"/>
              </a:lnSpc>
              <a:spcBef>
                <a:spcPct val="0"/>
              </a:spcBef>
              <a:spcAft>
                <a:spcPct val="0"/>
              </a:spcAft>
              <a:buClr>
                <a:srgbClr val="000000"/>
              </a:buClr>
              <a:buSzPct val="100000"/>
              <a:buFont typeface="Arial" panose="020B0604020202020204" pitchFamily="34" charset="0"/>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a:solidFill>
                  <a:srgbClr val="262626"/>
                </a:solidFill>
                <a:latin typeface="+mn-lt"/>
              </a:rPr>
              <a:t>προετοιμασία των εγγράφων της </a:t>
            </a:r>
            <a:r>
              <a:rPr lang="el-GR" altLang="el-GR" sz="2200" b="1" dirty="0" smtClean="0">
                <a:solidFill>
                  <a:srgbClr val="262626"/>
                </a:solidFill>
                <a:latin typeface="+mn-lt"/>
              </a:rPr>
              <a:t>σύμβασης</a:t>
            </a:r>
          </a:p>
          <a:p>
            <a:pPr marL="1477962" lvl="3" indent="-457200" algn="just" defTabSz="336947" fontAlgn="base">
              <a:lnSpc>
                <a:spcPct val="110000"/>
              </a:lnSpc>
              <a:spcBef>
                <a:spcPct val="0"/>
              </a:spcBef>
              <a:spcAft>
                <a:spcPct val="0"/>
              </a:spcAft>
              <a:buClr>
                <a:srgbClr val="000000"/>
              </a:buClr>
              <a:buSzPct val="100000"/>
              <a:buFont typeface="Arial" panose="020B0604020202020204" pitchFamily="34" charset="0"/>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a:solidFill>
                  <a:srgbClr val="262626"/>
                </a:solidFill>
                <a:latin typeface="+mn-lt"/>
              </a:rPr>
              <a:t>επιλογή του αναδόχου και την ανάθεση της </a:t>
            </a:r>
            <a:r>
              <a:rPr lang="el-GR" altLang="el-GR" sz="2200" b="1" dirty="0" smtClean="0">
                <a:solidFill>
                  <a:srgbClr val="262626"/>
                </a:solidFill>
                <a:latin typeface="+mn-lt"/>
              </a:rPr>
              <a:t>σύμβασης</a:t>
            </a:r>
          </a:p>
          <a:p>
            <a:pPr marL="1477962" lvl="3" indent="-457200" algn="just" defTabSz="336947" fontAlgn="base">
              <a:lnSpc>
                <a:spcPct val="110000"/>
              </a:lnSpc>
              <a:spcBef>
                <a:spcPct val="0"/>
              </a:spcBef>
              <a:spcAft>
                <a:spcPct val="0"/>
              </a:spcAft>
              <a:buClr>
                <a:srgbClr val="000000"/>
              </a:buClr>
              <a:buSzPct val="100000"/>
              <a:buFont typeface="Arial" panose="020B0604020202020204" pitchFamily="34" charset="0"/>
              <a:buChar char="•"/>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r>
              <a:rPr lang="el-GR" altLang="el-GR" sz="2200" b="1" dirty="0" smtClean="0">
                <a:solidFill>
                  <a:srgbClr val="262626"/>
                </a:solidFill>
                <a:latin typeface="+mn-lt"/>
              </a:rPr>
              <a:t>Αντίγραφο συμφωνητικού </a:t>
            </a:r>
            <a:endParaRPr lang="el-GR" altLang="el-GR" sz="2200" b="1" dirty="0">
              <a:solidFill>
                <a:srgbClr val="262626"/>
              </a:solidFill>
              <a:latin typeface="+mn-lt"/>
            </a:endParaRPr>
          </a:p>
          <a:p>
            <a:pPr marL="1477962" lvl="3" indent="-457200" algn="just" defTabSz="336947" fontAlgn="base">
              <a:lnSpc>
                <a:spcPct val="110000"/>
              </a:lnSpc>
              <a:spcBef>
                <a:spcPct val="0"/>
              </a:spcBef>
              <a:spcAft>
                <a:spcPct val="0"/>
              </a:spcAft>
              <a:buClr>
                <a:srgbClr val="000000"/>
              </a:buClr>
              <a:buSzPct val="100000"/>
              <a:buFont typeface="Wingdings" panose="05000000000000000000" pitchFamily="2" charset="2"/>
              <a:buChar char="ü"/>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endParaRPr lang="el-GR" altLang="el-GR" sz="2200" b="1" dirty="0" smtClean="0">
              <a:solidFill>
                <a:srgbClr val="262626"/>
              </a:solidFill>
              <a:latin typeface="+mn-lt"/>
            </a:endParaRPr>
          </a:p>
          <a:p>
            <a:pPr marL="106362" lvl="1" algn="just" defTabSz="336947" fontAlgn="base">
              <a:lnSpc>
                <a:spcPct val="110000"/>
              </a:lnSpc>
              <a:spcBef>
                <a:spcPct val="0"/>
              </a:spcBef>
              <a:spcAft>
                <a:spcPct val="0"/>
              </a:spcAft>
              <a:buClr>
                <a:srgbClr val="000000"/>
              </a:buClr>
              <a:buSzPct val="100000"/>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endParaRPr lang="el-GR" altLang="el-GR" sz="2200" b="1" dirty="0">
              <a:solidFill>
                <a:srgbClr val="262626"/>
              </a:solidFill>
              <a:latin typeface="+mn-lt"/>
            </a:endParaRPr>
          </a:p>
          <a:p>
            <a:pPr marL="264319" indent="-263129" algn="just" defTabSz="336947" fontAlgn="base">
              <a:lnSpc>
                <a:spcPct val="110000"/>
              </a:lnSpc>
              <a:spcBef>
                <a:spcPct val="0"/>
              </a:spcBef>
              <a:spcAft>
                <a:spcPct val="0"/>
              </a:spcAft>
              <a:buSzPct val="100000"/>
              <a:tabLst>
                <a:tab pos="263129" algn="l"/>
                <a:tab pos="598885" algn="l"/>
                <a:tab pos="935831" algn="l"/>
                <a:tab pos="1272779" algn="l"/>
                <a:tab pos="1609725" algn="l"/>
                <a:tab pos="1946672" algn="l"/>
                <a:tab pos="2283619" algn="l"/>
                <a:tab pos="2620566" algn="l"/>
                <a:tab pos="2957513" algn="l"/>
                <a:tab pos="3294460" algn="l"/>
                <a:tab pos="3631406" algn="l"/>
                <a:tab pos="3968354" algn="l"/>
                <a:tab pos="4305300" algn="l"/>
                <a:tab pos="4642247" algn="l"/>
                <a:tab pos="4979194" algn="l"/>
                <a:tab pos="5316141" algn="l"/>
                <a:tab pos="5653088" algn="l"/>
                <a:tab pos="5990035" algn="l"/>
                <a:tab pos="6326981" algn="l"/>
                <a:tab pos="6663929" algn="l"/>
                <a:tab pos="7000875" algn="l"/>
              </a:tabLst>
              <a:defRPr/>
            </a:pPr>
            <a:endParaRPr lang="el-GR" altLang="el-GR" sz="1350" dirty="0">
              <a:solidFill>
                <a:srgbClr val="262626"/>
              </a:solidFill>
            </a:endParaRPr>
          </a:p>
        </p:txBody>
      </p:sp>
      <p:sp>
        <p:nvSpPr>
          <p:cNvPr id="277508" name="Text Box 3"/>
          <p:cNvSpPr txBox="1">
            <a:spLocks noChangeArrowheads="1"/>
          </p:cNvSpPr>
          <p:nvPr/>
        </p:nvSpPr>
        <p:spPr bwMode="auto">
          <a:xfrm>
            <a:off x="779490" y="509666"/>
            <a:ext cx="10942817" cy="794478"/>
          </a:xfrm>
          <a:prstGeom prst="rect">
            <a:avLst/>
          </a:prstGeom>
          <a:noFill/>
          <a:ln>
            <a:noFill/>
          </a:ln>
          <a:effec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336947" fontAlgn="base">
              <a:lnSpc>
                <a:spcPct val="100000"/>
              </a:lnSpc>
              <a:spcBef>
                <a:spcPct val="0"/>
              </a:spcBef>
              <a:spcAft>
                <a:spcPct val="0"/>
              </a:spcAft>
              <a:buClrTx/>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r>
              <a:rPr lang="el-GR" altLang="el-GR" sz="2800" b="1" dirty="0">
                <a:effectLst>
                  <a:outerShdw blurRad="38100" dist="38100" dir="2700000" algn="tl">
                    <a:srgbClr val="000000">
                      <a:alpha val="43137"/>
                    </a:srgbClr>
                  </a:outerShdw>
                </a:effectLst>
                <a:cs typeface="Arial" panose="020B0604020202020204" pitchFamily="34" charset="0"/>
              </a:rPr>
              <a:t>Συγκρότηση και τήρηση φακέλου δημόσιας σύμβασης (άρθρο 45)  </a:t>
            </a:r>
          </a:p>
        </p:txBody>
      </p:sp>
      <p:sp>
        <p:nvSpPr>
          <p:cNvPr id="235525" name="Text Box 4"/>
          <p:cNvSpPr txBox="1">
            <a:spLocks noChangeArrowheads="1"/>
          </p:cNvSpPr>
          <p:nvPr/>
        </p:nvSpPr>
        <p:spPr bwMode="auto">
          <a:xfrm>
            <a:off x="7510463" y="5624514"/>
            <a:ext cx="1517650" cy="249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nchor="ctr"/>
          <a:lstStyle>
            <a:lvl1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1pPr>
            <a:lvl2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2pPr>
            <a:lvl3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3pPr>
            <a:lvl4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4pPr>
            <a:lvl5pPr defTabSz="336550">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336550" eaLnBrk="0" fontAlgn="base" hangingPunct="0">
              <a:spcBef>
                <a:spcPct val="0"/>
              </a:spcBef>
              <a:spcAft>
                <a:spcPct val="0"/>
              </a:spcAft>
              <a:tabLst>
                <a:tab pos="0"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defRPr sz="2000">
                <a:solidFill>
                  <a:schemeClr val="bg1"/>
                </a:solidFill>
                <a:latin typeface="Arial" panose="020B0604020202020204" pitchFamily="34" charset="0"/>
                <a:ea typeface="Microsoft YaHei" panose="020B0503020204020204" pitchFamily="34" charset="-122"/>
              </a:defRPr>
            </a:lvl9pPr>
          </a:lstStyle>
          <a:p>
            <a:pPr eaLnBrk="0" fontAlgn="base" hangingPunct="0">
              <a:spcBef>
                <a:spcPct val="0"/>
              </a:spcBef>
              <a:spcAft>
                <a:spcPct val="0"/>
              </a:spcAft>
              <a:buSzPct val="100000"/>
            </a:pPr>
            <a:fld id="{970D7062-79C8-461F-8E4B-293DF8F0C543}" type="slidenum">
              <a:rPr lang="el-GR" altLang="el-GR" sz="1500">
                <a:solidFill>
                  <a:srgbClr val="FFFFFF"/>
                </a:solidFill>
                <a:cs typeface="Arial" panose="020B0604020202020204" pitchFamily="34" charset="0"/>
              </a:rPr>
              <a:pPr eaLnBrk="0" fontAlgn="base" hangingPunct="0">
                <a:spcBef>
                  <a:spcPct val="0"/>
                </a:spcBef>
                <a:spcAft>
                  <a:spcPct val="0"/>
                </a:spcAft>
                <a:buSzPct val="100000"/>
              </a:pPr>
              <a:t>6</a:t>
            </a:fld>
            <a:endParaRPr lang="el-GR" altLang="el-GR" sz="1500">
              <a:solidFill>
                <a:srgbClr val="FFFFFF"/>
              </a:solidFill>
              <a:cs typeface="Arial" panose="020B0604020202020204" pitchFamily="34" charset="0"/>
            </a:endParaRPr>
          </a:p>
        </p:txBody>
      </p:sp>
    </p:spTree>
    <p:extLst>
      <p:ext uri="{BB962C8B-B14F-4D97-AF65-F5344CB8AC3E}">
        <p14:creationId xmlns:p14="http://schemas.microsoft.com/office/powerpoint/2010/main" val="7767868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sz="3200" b="1" dirty="0">
                <a:solidFill>
                  <a:schemeClr val="tx1"/>
                </a:solidFill>
              </a:rPr>
              <a:t>Επάρκεια προϋπολογισμού, ωριμότητα, </a:t>
            </a:r>
            <a:r>
              <a:rPr lang="el-GR" sz="3200" b="1" dirty="0" smtClean="0">
                <a:solidFill>
                  <a:schemeClr val="tx1"/>
                </a:solidFill>
              </a:rPr>
              <a:t>μελέτες (άρθρο 49)</a:t>
            </a:r>
            <a:endParaRPr lang="el-GR" sz="3200" b="1" dirty="0">
              <a:solidFill>
                <a:schemeClr val="tx1"/>
              </a:solidFill>
            </a:endParaRPr>
          </a:p>
        </p:txBody>
      </p:sp>
      <p:sp>
        <p:nvSpPr>
          <p:cNvPr id="3" name="Θέση περιεχομένου 2"/>
          <p:cNvSpPr>
            <a:spLocks noGrp="1"/>
          </p:cNvSpPr>
          <p:nvPr>
            <p:ph idx="1"/>
          </p:nvPr>
        </p:nvSpPr>
        <p:spPr>
          <a:xfrm>
            <a:off x="494675" y="1802674"/>
            <a:ext cx="11087725" cy="4771862"/>
          </a:xfrm>
        </p:spPr>
        <p:txBody>
          <a:bodyPr>
            <a:normAutofit/>
          </a:bodyPr>
          <a:lstStyle/>
          <a:p>
            <a:pPr marL="109728" indent="0" algn="just">
              <a:spcBef>
                <a:spcPts val="600"/>
              </a:spcBef>
              <a:buNone/>
            </a:pPr>
            <a:r>
              <a:rPr lang="el-GR" sz="2400" b="1" dirty="0">
                <a:solidFill>
                  <a:schemeClr val="tx1"/>
                </a:solidFill>
                <a:effectLst>
                  <a:outerShdw blurRad="38100" dist="38100" dir="2700000" algn="tl">
                    <a:srgbClr val="000000">
                      <a:alpha val="43137"/>
                    </a:srgbClr>
                  </a:outerShdw>
                </a:effectLst>
              </a:rPr>
              <a:t>Στοιχεία της ωριμότητας της σύμβασης αποτελούν ιδίως</a:t>
            </a:r>
            <a:r>
              <a:rPr lang="el-GR" sz="2400" b="1" dirty="0" smtClean="0">
                <a:solidFill>
                  <a:schemeClr val="tx1"/>
                </a:solidFill>
                <a:effectLst>
                  <a:outerShdw blurRad="38100" dist="38100" dir="2700000" algn="tl">
                    <a:srgbClr val="000000">
                      <a:alpha val="43137"/>
                    </a:srgbClr>
                  </a:outerShdw>
                </a:effectLst>
              </a:rPr>
              <a:t>: </a:t>
            </a:r>
          </a:p>
          <a:p>
            <a:pPr algn="just">
              <a:spcBef>
                <a:spcPts val="600"/>
              </a:spcBef>
              <a:buFont typeface="Wingdings" panose="05000000000000000000" pitchFamily="2" charset="2"/>
              <a:buChar char="§"/>
            </a:pPr>
            <a:r>
              <a:rPr lang="el-GR" sz="2200" b="1" dirty="0">
                <a:solidFill>
                  <a:schemeClr val="tx1"/>
                </a:solidFill>
              </a:rPr>
              <a:t>η πλήρωση των προϋποθέσεων που τίθενται από ειδικές </a:t>
            </a:r>
            <a:r>
              <a:rPr lang="el-GR" sz="2200" b="1" dirty="0" smtClean="0">
                <a:solidFill>
                  <a:schemeClr val="tx1"/>
                </a:solidFill>
              </a:rPr>
              <a:t>διατάξεις, </a:t>
            </a:r>
            <a:r>
              <a:rPr lang="el-GR" sz="2200" b="1" dirty="0">
                <a:solidFill>
                  <a:schemeClr val="tx1"/>
                </a:solidFill>
              </a:rPr>
              <a:t>όπως η εκπόνηση </a:t>
            </a:r>
            <a:r>
              <a:rPr lang="el-GR" sz="2200" b="1" dirty="0" smtClean="0">
                <a:solidFill>
                  <a:schemeClr val="tx1"/>
                </a:solidFill>
              </a:rPr>
              <a:t>μελετών, η </a:t>
            </a:r>
            <a:r>
              <a:rPr lang="el-GR" sz="2200" b="1" dirty="0">
                <a:solidFill>
                  <a:schemeClr val="tx1"/>
                </a:solidFill>
              </a:rPr>
              <a:t>συντέλεση </a:t>
            </a:r>
            <a:r>
              <a:rPr lang="el-GR" sz="2200" b="1" dirty="0" smtClean="0">
                <a:solidFill>
                  <a:schemeClr val="tx1"/>
                </a:solidFill>
              </a:rPr>
              <a:t>απαλλοτριώσεων, </a:t>
            </a:r>
            <a:r>
              <a:rPr lang="el-GR" sz="2200" b="1" dirty="0" err="1" smtClean="0">
                <a:solidFill>
                  <a:schemeClr val="tx1"/>
                </a:solidFill>
              </a:rPr>
              <a:t>αδειοδοτήσεις</a:t>
            </a:r>
            <a:r>
              <a:rPr lang="el-GR" sz="2200" b="1" dirty="0" smtClean="0">
                <a:solidFill>
                  <a:schemeClr val="tx1"/>
                </a:solidFill>
              </a:rPr>
              <a:t> </a:t>
            </a:r>
            <a:r>
              <a:rPr lang="el-GR" sz="2200" b="1" dirty="0" err="1" smtClean="0">
                <a:solidFill>
                  <a:schemeClr val="tx1"/>
                </a:solidFill>
              </a:rPr>
              <a:t>κλπ</a:t>
            </a:r>
            <a:endParaRPr lang="el-GR" sz="2200" b="1" dirty="0" smtClean="0">
              <a:solidFill>
                <a:schemeClr val="tx1"/>
              </a:solidFill>
            </a:endParaRPr>
          </a:p>
          <a:p>
            <a:pPr algn="just">
              <a:spcBef>
                <a:spcPts val="600"/>
              </a:spcBef>
              <a:buFont typeface="Wingdings" panose="05000000000000000000" pitchFamily="2" charset="2"/>
              <a:buChar char="§"/>
            </a:pPr>
            <a:r>
              <a:rPr lang="el-GR" sz="2200" b="1" dirty="0">
                <a:solidFill>
                  <a:schemeClr val="tx1"/>
                </a:solidFill>
              </a:rPr>
              <a:t>η νομιμότητα και πληρότητα των σχετικών εγγράφων της </a:t>
            </a:r>
            <a:r>
              <a:rPr lang="el-GR" sz="2200" b="1" dirty="0" smtClean="0">
                <a:solidFill>
                  <a:schemeClr val="tx1"/>
                </a:solidFill>
              </a:rPr>
              <a:t>σύμβασης</a:t>
            </a:r>
          </a:p>
          <a:p>
            <a:pPr algn="just">
              <a:spcBef>
                <a:spcPts val="600"/>
              </a:spcBef>
              <a:buFont typeface="Wingdings" panose="05000000000000000000" pitchFamily="2" charset="2"/>
              <a:buChar char="§"/>
            </a:pPr>
            <a:r>
              <a:rPr lang="el-GR" sz="2200" b="1" dirty="0">
                <a:solidFill>
                  <a:schemeClr val="tx1"/>
                </a:solidFill>
              </a:rPr>
              <a:t>η δυνατότητα των ενδιαφερόμενων οικονομικών φορέων να </a:t>
            </a:r>
            <a:r>
              <a:rPr lang="el-GR" sz="2200" b="1" dirty="0" smtClean="0">
                <a:solidFill>
                  <a:schemeClr val="tx1"/>
                </a:solidFill>
              </a:rPr>
              <a:t>διαμορφώσουν </a:t>
            </a:r>
            <a:r>
              <a:rPr lang="el-GR" sz="2200" b="1" dirty="0">
                <a:solidFill>
                  <a:schemeClr val="tx1"/>
                </a:solidFill>
              </a:rPr>
              <a:t>βάσιμες και ρεαλιστικές προσφορές, με βάση </a:t>
            </a:r>
            <a:r>
              <a:rPr lang="el-GR" sz="2200" b="1" dirty="0" smtClean="0">
                <a:solidFill>
                  <a:schemeClr val="tx1"/>
                </a:solidFill>
              </a:rPr>
              <a:t>τα </a:t>
            </a:r>
            <a:r>
              <a:rPr lang="el-GR" sz="2200" b="1" dirty="0">
                <a:solidFill>
                  <a:schemeClr val="tx1"/>
                </a:solidFill>
              </a:rPr>
              <a:t>χορηγούμενα από την </a:t>
            </a:r>
            <a:r>
              <a:rPr lang="el-GR" sz="2200" b="1" dirty="0" err="1" smtClean="0">
                <a:solidFill>
                  <a:schemeClr val="tx1"/>
                </a:solidFill>
              </a:rPr>
              <a:t>α.α.</a:t>
            </a:r>
            <a:r>
              <a:rPr lang="el-GR" sz="2200" b="1" dirty="0" smtClean="0">
                <a:solidFill>
                  <a:schemeClr val="tx1"/>
                </a:solidFill>
              </a:rPr>
              <a:t> στοιχεία</a:t>
            </a:r>
          </a:p>
          <a:p>
            <a:pPr algn="just">
              <a:spcBef>
                <a:spcPts val="600"/>
              </a:spcBef>
              <a:buFont typeface="Wingdings" panose="05000000000000000000" pitchFamily="2" charset="2"/>
              <a:buChar char="§"/>
            </a:pPr>
            <a:endParaRPr lang="el-GR" sz="2200" b="1" dirty="0">
              <a:solidFill>
                <a:schemeClr val="tx1"/>
              </a:solidFill>
            </a:endParaRPr>
          </a:p>
          <a:p>
            <a:pPr algn="just">
              <a:spcBef>
                <a:spcPts val="600"/>
              </a:spcBef>
              <a:buFont typeface="Wingdings" panose="05000000000000000000" pitchFamily="2" charset="2"/>
              <a:buChar char="§"/>
            </a:pPr>
            <a:r>
              <a:rPr lang="el-GR" sz="2200" b="1" dirty="0" smtClean="0">
                <a:solidFill>
                  <a:schemeClr val="tx1"/>
                </a:solidFill>
              </a:rPr>
              <a:t>Ειδικές ρυθμίσεις για συμβάσεις έργου και μελετών</a:t>
            </a:r>
            <a:endParaRPr lang="el-GR" sz="2200" b="1" dirty="0">
              <a:solidFill>
                <a:schemeClr val="tx1"/>
              </a:solidFill>
            </a:endParaRPr>
          </a:p>
        </p:txBody>
      </p:sp>
    </p:spTree>
    <p:extLst>
      <p:ext uri="{BB962C8B-B14F-4D97-AF65-F5344CB8AC3E}">
        <p14:creationId xmlns:p14="http://schemas.microsoft.com/office/powerpoint/2010/main" val="66775184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49155" name="Text Box 2"/>
          <p:cNvSpPr txBox="1">
            <a:spLocks noChangeArrowheads="1"/>
          </p:cNvSpPr>
          <p:nvPr/>
        </p:nvSpPr>
        <p:spPr bwMode="auto">
          <a:xfrm>
            <a:off x="1873251" y="-198438"/>
            <a:ext cx="8715375" cy="110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Tx/>
              <a:buNone/>
              <a:tabLst/>
              <a:defRPr/>
            </a:pPr>
            <a:endParaRPr kumimoji="0" lang="el-GR" altLang="el-GR" sz="2000" b="0" i="0" u="none" strike="noStrike" kern="1200" cap="none" spc="0" normalizeH="0" baseline="0" noProof="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
        <p:nvSpPr>
          <p:cNvPr id="49156" name="Rectangle 3"/>
          <p:cNvSpPr>
            <a:spLocks noChangeArrowheads="1"/>
          </p:cNvSpPr>
          <p:nvPr/>
        </p:nvSpPr>
        <p:spPr bwMode="auto">
          <a:xfrm>
            <a:off x="3174274" y="329476"/>
            <a:ext cx="5350602"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32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Δέσμευση πίστωσης</a:t>
            </a:r>
            <a:endParaRPr kumimoji="0" lang="el-GR" altLang="el-GR" sz="32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44037" name="Rectangle 4"/>
          <p:cNvSpPr>
            <a:spLocks noChangeArrowheads="1"/>
          </p:cNvSpPr>
          <p:nvPr/>
        </p:nvSpPr>
        <p:spPr bwMode="auto">
          <a:xfrm>
            <a:off x="744583" y="1268413"/>
            <a:ext cx="10293531" cy="4464941"/>
          </a:xfrm>
          <a:prstGeom prst="rect">
            <a:avLst/>
          </a:prstGeom>
          <a:noFill/>
          <a:ln>
            <a:noFill/>
          </a:ln>
          <a:effectLst/>
        </p:spPr>
        <p:txBody>
          <a:bodyPr wrap="square" lIns="90000" tIns="46800" rIns="90000" bIns="46800">
            <a:spAutoFit/>
          </a:bodyPr>
          <a:lstStyle>
            <a:lvl1pPr marL="173038" indent="-173038">
              <a:lnSpc>
                <a:spcPct val="90000"/>
              </a:lnSpc>
              <a:spcBef>
                <a:spcPts val="750"/>
              </a:spcBef>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2100">
                <a:solidFill>
                  <a:srgbClr val="000000"/>
                </a:solidFill>
                <a:latin typeface="Calibri" pitchFamily="34" charset="0"/>
                <a:ea typeface="Microsoft YaHei" pitchFamily="34" charset="-122"/>
              </a:defRPr>
            </a:lvl1pPr>
            <a:lvl2pPr>
              <a:lnSpc>
                <a:spcPct val="90000"/>
              </a:lnSpc>
              <a:spcBef>
                <a:spcPts val="375"/>
              </a:spcBef>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2800">
                <a:solidFill>
                  <a:srgbClr val="000000"/>
                </a:solidFill>
                <a:latin typeface="Calibri" pitchFamily="34" charset="0"/>
                <a:ea typeface="Microsoft YaHei" pitchFamily="34" charset="-122"/>
              </a:defRPr>
            </a:lvl2pPr>
            <a:lvl3pPr>
              <a:lnSpc>
                <a:spcPct val="90000"/>
              </a:lnSpc>
              <a:spcBef>
                <a:spcPts val="375"/>
              </a:spcBef>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1500">
                <a:solidFill>
                  <a:srgbClr val="000000"/>
                </a:solidFill>
                <a:latin typeface="Calibri" pitchFamily="34" charset="0"/>
                <a:ea typeface="Microsoft YaHei" pitchFamily="34" charset="-122"/>
              </a:defRPr>
            </a:lvl3pPr>
            <a:lvl4pPr>
              <a:lnSpc>
                <a:spcPct val="90000"/>
              </a:lnSpc>
              <a:spcBef>
                <a:spcPts val="375"/>
              </a:spcBef>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1300">
                <a:solidFill>
                  <a:srgbClr val="000000"/>
                </a:solidFill>
                <a:latin typeface="Calibri" pitchFamily="34" charset="0"/>
                <a:ea typeface="Microsoft YaHei" pitchFamily="34" charset="-122"/>
              </a:defRPr>
            </a:lvl4pPr>
            <a:lvl5pPr>
              <a:lnSpc>
                <a:spcPct val="90000"/>
              </a:lnSpc>
              <a:spcBef>
                <a:spcPts val="375"/>
              </a:spcBef>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1300">
                <a:solidFill>
                  <a:srgbClr val="000000"/>
                </a:solidFill>
                <a:latin typeface="Calibri" pitchFamily="34" charset="0"/>
                <a:ea typeface="Microsoft YaHei"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1300">
                <a:solidFill>
                  <a:srgbClr val="000000"/>
                </a:solidFill>
                <a:latin typeface="Calibri" pitchFamily="34" charset="0"/>
                <a:ea typeface="Microsoft YaHei"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1300">
                <a:solidFill>
                  <a:srgbClr val="000000"/>
                </a:solidFill>
                <a:latin typeface="Calibri" pitchFamily="34" charset="0"/>
                <a:ea typeface="Microsoft YaHei"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1300">
                <a:solidFill>
                  <a:srgbClr val="000000"/>
                </a:solidFill>
                <a:latin typeface="Calibri" pitchFamily="34" charset="0"/>
                <a:ea typeface="Microsoft YaHei"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sz="1300">
                <a:solidFill>
                  <a:srgbClr val="000000"/>
                </a:solidFill>
                <a:latin typeface="Calibri" pitchFamily="34" charset="0"/>
                <a:ea typeface="Microsoft YaHei" pitchFamily="34" charset="-122"/>
              </a:defRPr>
            </a:lvl9pPr>
          </a:lstStyle>
          <a:p>
            <a:pPr marL="173038" marR="0" lvl="0" indent="-173038" algn="just" defTabSz="449263" rtl="0" eaLnBrk="1" fontAlgn="base" latinLnBrk="0" hangingPunct="1">
              <a:lnSpc>
                <a:spcPct val="100000"/>
              </a:lnSpc>
              <a:spcBef>
                <a:spcPct val="0"/>
              </a:spcBef>
              <a:spcAft>
                <a:spcPct val="0"/>
              </a:spcAft>
              <a:buClr>
                <a:srgbClr val="000000"/>
              </a:buClr>
              <a:buSzPct val="45000"/>
              <a:buFont typeface="Wingdings" pitchFamily="2" charset="2"/>
              <a:buChar char=""/>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a:pPr>
            <a:r>
              <a:rPr kumimoji="0" lang="el-GR" altLang="el-GR" sz="22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Arial" charset="0"/>
              </a:rPr>
              <a:t>Για </a:t>
            </a:r>
            <a:r>
              <a:rPr kumimoji="0" lang="el-GR" altLang="el-GR" sz="2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Arial" charset="0"/>
              </a:rPr>
              <a:t>τους φορείς της Γενικής Κυβέρνησης</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Οι</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διακηρύξεις</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αποφάσεις ανάθεσης </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και το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συμφωνητικό,</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 αναφέρουν </a:t>
            </a:r>
            <a:r>
              <a:rPr kumimoji="0" lang="el-GR" altLang="el-GR" sz="2200" b="1" i="0" u="sng" strike="noStrike" kern="1200" cap="none" spc="0" normalizeH="0" baseline="0" noProof="0" dirty="0" smtClean="0">
                <a:ln>
                  <a:noFill/>
                </a:ln>
                <a:solidFill>
                  <a:srgbClr val="000000"/>
                </a:solidFill>
                <a:effectLst/>
                <a:uLnTx/>
                <a:uFillTx/>
                <a:cs typeface="Arial" pitchFamily="34" charset="0"/>
              </a:rPr>
              <a:t>υποχρεωτικά</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 τον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αριθμό και την χρονολογία της </a:t>
            </a:r>
            <a:r>
              <a:rPr kumimoji="0" lang="el-GR" altLang="el-GR" sz="2200" b="1" i="0" u="none" strike="noStrike" kern="1200" cap="none" spc="0" normalizeH="0" baseline="0" noProof="0" dirty="0">
                <a:ln>
                  <a:noFill/>
                </a:ln>
                <a:solidFill>
                  <a:srgbClr val="000000"/>
                </a:solidFill>
                <a:effectLst/>
                <a:uLnTx/>
                <a:uFillTx/>
                <a:cs typeface="Arial" pitchFamily="34" charset="0"/>
              </a:rPr>
              <a:t>απόφασης ανάληψης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υποχρέωσης</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 τον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αριθμό καταχώρησής  της στο </a:t>
            </a:r>
            <a:r>
              <a:rPr kumimoji="0" lang="el-GR" altLang="el-GR" sz="2200" b="1" i="0" u="none" strike="noStrike" kern="1200" cap="none" spc="0" normalizeH="0" baseline="0" noProof="0" dirty="0">
                <a:ln>
                  <a:noFill/>
                </a:ln>
                <a:solidFill>
                  <a:srgbClr val="000000"/>
                </a:solidFill>
                <a:effectLst/>
                <a:uLnTx/>
                <a:uFillTx/>
                <a:cs typeface="Arial" pitchFamily="34" charset="0"/>
              </a:rPr>
              <a:t>μητρώο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δεσμεύσεων </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του </a:t>
            </a:r>
            <a:r>
              <a:rPr kumimoji="0" lang="el-GR" altLang="el-GR" sz="2200" b="0" i="0" u="none" strike="noStrike" kern="1200" cap="none" spc="0" normalizeH="0" baseline="0" noProof="0" dirty="0">
                <a:ln>
                  <a:noFill/>
                </a:ln>
                <a:solidFill>
                  <a:srgbClr val="000000"/>
                </a:solidFill>
                <a:effectLst/>
                <a:uLnTx/>
                <a:uFillTx/>
                <a:cs typeface="Arial" pitchFamily="34" charset="0"/>
              </a:rPr>
              <a:t>φορέα, καθώς και τον </a:t>
            </a:r>
            <a:r>
              <a:rPr kumimoji="0" lang="el-GR" altLang="el-GR" sz="2200" b="1" i="0" u="none" strike="noStrike" kern="1200" cap="none" spc="0" normalizeH="0" baseline="0" noProof="0" dirty="0">
                <a:ln>
                  <a:noFill/>
                </a:ln>
                <a:solidFill>
                  <a:srgbClr val="000000"/>
                </a:solidFill>
                <a:effectLst/>
                <a:uLnTx/>
                <a:uFillTx/>
                <a:cs typeface="Arial" pitchFamily="34" charset="0"/>
              </a:rPr>
              <a:t>αριθμό της απόφασης έγκρισης της πολυετούς ανάληψης</a:t>
            </a:r>
            <a:r>
              <a:rPr kumimoji="0" lang="el-GR" altLang="el-GR" sz="2200" b="0" i="0" u="none" strike="noStrike" kern="1200" cap="none" spc="0" normalizeH="0" baseline="0" noProof="0" dirty="0">
                <a:ln>
                  <a:noFill/>
                </a:ln>
                <a:solidFill>
                  <a:srgbClr val="000000"/>
                </a:solidFill>
                <a:effectLst/>
                <a:uLnTx/>
                <a:uFillTx/>
                <a:cs typeface="Arial" pitchFamily="34" charset="0"/>
              </a:rPr>
              <a:t>, σε περίπτωση που η δαπάνη εκτείνεται σε περισσότερα του ενός οικονομικά έτη, (</a:t>
            </a:r>
            <a:r>
              <a:rPr kumimoji="0" lang="el-GR" altLang="el-GR" sz="2200" b="1" i="0" u="none" strike="noStrike" kern="1200" cap="none" spc="0" normalizeH="0" baseline="0" noProof="0" dirty="0">
                <a:ln>
                  <a:noFill/>
                </a:ln>
                <a:solidFill>
                  <a:srgbClr val="000000"/>
                </a:solidFill>
                <a:effectLst/>
                <a:uLnTx/>
                <a:uFillTx/>
                <a:cs typeface="Arial" pitchFamily="34" charset="0"/>
              </a:rPr>
              <a:t>άρθρο 4 παρ. 4 του </a:t>
            </a:r>
            <a:r>
              <a:rPr kumimoji="0" lang="el-GR" altLang="el-GR" sz="2200" b="1" i="0" u="none" strike="noStrike" kern="1200" cap="none" spc="0" normalizeH="0" baseline="0" noProof="0" dirty="0" err="1">
                <a:ln>
                  <a:noFill/>
                </a:ln>
                <a:solidFill>
                  <a:srgbClr val="000000"/>
                </a:solidFill>
                <a:effectLst/>
                <a:uLnTx/>
                <a:uFillTx/>
                <a:cs typeface="Arial" pitchFamily="34" charset="0"/>
              </a:rPr>
              <a:t>π.δ</a:t>
            </a:r>
            <a:r>
              <a:rPr kumimoji="0" lang="el-GR" altLang="el-GR" sz="2200" b="1" i="0" u="none" strike="noStrike" kern="1200" cap="none" spc="0" normalizeH="0" baseline="0" noProof="0" dirty="0">
                <a:ln>
                  <a:noFill/>
                </a:ln>
                <a:solidFill>
                  <a:srgbClr val="000000"/>
                </a:solidFill>
                <a:effectLst/>
                <a:uLnTx/>
                <a:uFillTx/>
                <a:cs typeface="Arial" pitchFamily="34" charset="0"/>
              </a:rPr>
              <a:t>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80/2016</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a:t>
            </a:r>
          </a:p>
          <a:p>
            <a:pPr marL="173038" marR="0" lvl="0" indent="-173038" algn="just" defTabSz="449263" rtl="0" eaLnBrk="1" fontAlgn="base" latinLnBrk="0" hangingPunct="1">
              <a:lnSpc>
                <a:spcPct val="100000"/>
              </a:lnSpc>
              <a:spcBef>
                <a:spcPct val="0"/>
              </a:spcBef>
              <a:spcAft>
                <a:spcPct val="0"/>
              </a:spcAft>
              <a:buClr>
                <a:srgbClr val="000000"/>
              </a:buClr>
              <a:buSzPct val="45000"/>
              <a:buFont typeface="Wingdings" pitchFamily="2" charset="2"/>
              <a:buChar char=""/>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a:pPr>
            <a:r>
              <a:rPr kumimoji="0" lang="el-GR" altLang="el-GR" sz="2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Arial" charset="0"/>
              </a:rPr>
              <a:t>Υποχρεώσεις ΚΗΜΔΗΣ </a:t>
            </a:r>
            <a:r>
              <a:rPr kumimoji="0" lang="el-GR" altLang="el-GR" sz="2200" b="1" i="0" u="none" strike="noStrike" kern="1200" cap="none" spc="0" normalizeH="0" baseline="0" noProof="0" dirty="0" err="1">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Arial" charset="0"/>
              </a:rPr>
              <a:t>άρ</a:t>
            </a:r>
            <a:r>
              <a:rPr kumimoji="0" lang="el-GR" altLang="el-GR" sz="2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Arial" charset="0"/>
              </a:rPr>
              <a:t>. 38 παρ. 3: </a:t>
            </a:r>
            <a:r>
              <a:rPr kumimoji="0" lang="el-GR" altLang="el-GR" sz="2200" b="0" i="0" u="none" strike="noStrike" kern="1200" cap="none" spc="0" normalizeH="0" baseline="0" noProof="0" dirty="0">
                <a:ln>
                  <a:noFill/>
                </a:ln>
                <a:solidFill>
                  <a:srgbClr val="000000"/>
                </a:solidFill>
                <a:effectLst/>
                <a:uLnTx/>
                <a:uFillTx/>
                <a:cs typeface="Arial" pitchFamily="34" charset="0"/>
              </a:rPr>
              <a:t>Στο ΚΗΜΔΗΣ </a:t>
            </a:r>
            <a:r>
              <a:rPr kumimoji="0" lang="el-GR" altLang="el-GR" sz="2200" b="1" i="0" u="none" strike="noStrike" kern="1200" cap="none" spc="0" normalizeH="0" baseline="0" noProof="0" dirty="0">
                <a:ln>
                  <a:noFill/>
                </a:ln>
                <a:solidFill>
                  <a:srgbClr val="000000"/>
                </a:solidFill>
                <a:effectLst/>
                <a:uLnTx/>
                <a:uFillTx/>
                <a:cs typeface="Arial" pitchFamily="34" charset="0"/>
              </a:rPr>
              <a:t>καταχωρίζονται</a:t>
            </a:r>
            <a:r>
              <a:rPr kumimoji="0" lang="el-GR" altLang="el-GR" sz="2200" b="0" i="0" u="none" strike="noStrike" kern="1200" cap="none" spc="0" normalizeH="0" baseline="0" noProof="0" dirty="0">
                <a:ln>
                  <a:noFill/>
                </a:ln>
                <a:solidFill>
                  <a:srgbClr val="000000"/>
                </a:solidFill>
                <a:effectLst/>
                <a:uLnTx/>
                <a:uFillTx/>
                <a:cs typeface="Arial" pitchFamily="34" charset="0"/>
              </a:rPr>
              <a:t> από τις αναθέτουσες αρχές και τις ΚΑΑ ηλεκτρονικά στοιχεία των </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σταδίων </a:t>
            </a:r>
            <a:r>
              <a:rPr kumimoji="0" lang="el-GR" altLang="el-GR" sz="2200" b="0" i="0" u="none" strike="noStrike" kern="1200" cap="none" spc="0" normalizeH="0" baseline="0" noProof="0" dirty="0">
                <a:ln>
                  <a:noFill/>
                </a:ln>
                <a:solidFill>
                  <a:srgbClr val="000000"/>
                </a:solidFill>
                <a:effectLst/>
                <a:uLnTx/>
                <a:uFillTx/>
                <a:cs typeface="Arial" pitchFamily="34" charset="0"/>
              </a:rPr>
              <a:t>για όλες τις συμβάσεις </a:t>
            </a:r>
            <a:r>
              <a:rPr kumimoji="0" lang="el-GR" altLang="el-GR" sz="2200" b="0" i="0" u="none" strike="noStrike" kern="1200" cap="none" spc="0" normalizeH="0" baseline="0" noProof="0" dirty="0" smtClean="0">
                <a:ln>
                  <a:noFill/>
                </a:ln>
                <a:solidFill>
                  <a:srgbClr val="000000"/>
                </a:solidFill>
                <a:effectLst/>
                <a:uLnTx/>
                <a:uFillTx/>
                <a:cs typeface="Arial" pitchFamily="34" charset="0"/>
              </a:rPr>
              <a:t>άνω των 2.500 €:  </a:t>
            </a:r>
            <a:r>
              <a:rPr kumimoji="0" lang="el-GR" altLang="el-GR" sz="2200" b="1" i="0" u="none" strike="noStrike" kern="1200" cap="none" spc="0" normalizeH="0" baseline="0" noProof="0" dirty="0">
                <a:ln>
                  <a:noFill/>
                </a:ln>
                <a:solidFill>
                  <a:srgbClr val="000000"/>
                </a:solidFill>
                <a:effectLst/>
                <a:uLnTx/>
                <a:uFillTx/>
                <a:cs typeface="Arial" pitchFamily="34" charset="0"/>
              </a:rPr>
              <a:t>των πρωτογενών και των εγκεκριμένων αιτημάτων</a:t>
            </a:r>
            <a:r>
              <a:rPr kumimoji="0" lang="el-GR" altLang="el-GR" sz="2200" b="0" i="0" u="none" strike="noStrike" kern="1200" cap="none" spc="0" normalizeH="0" baseline="0" noProof="0" dirty="0">
                <a:ln>
                  <a:noFill/>
                </a:ln>
                <a:solidFill>
                  <a:srgbClr val="000000"/>
                </a:solidFill>
                <a:effectLst/>
                <a:uLnTx/>
                <a:uFillTx/>
                <a:cs typeface="Arial" pitchFamily="34" charset="0"/>
              </a:rPr>
              <a:t>, δηλαδή </a:t>
            </a:r>
            <a:r>
              <a:rPr kumimoji="0" lang="el-GR" altLang="el-GR" sz="2200" b="1" i="0" u="none" strike="noStrike" kern="1200" cap="none" spc="0" normalizeH="0" baseline="0" noProof="0" dirty="0">
                <a:ln>
                  <a:noFill/>
                </a:ln>
                <a:solidFill>
                  <a:srgbClr val="000000"/>
                </a:solidFill>
                <a:effectLst/>
                <a:uLnTx/>
                <a:uFillTx/>
                <a:cs typeface="Arial" pitchFamily="34" charset="0"/>
              </a:rPr>
              <a:t>των αποφάσεων ανάληψης υποχρέωσης και των αποφάσεων του αρμόδιου οργάνου για τη δέσμευση </a:t>
            </a:r>
            <a:r>
              <a:rPr kumimoji="0" lang="el-GR" altLang="el-GR" sz="2200" b="1" i="0" u="none" strike="noStrike" kern="1200" cap="none" spc="0" normalizeH="0" baseline="0" noProof="0" dirty="0" smtClean="0">
                <a:ln>
                  <a:noFill/>
                </a:ln>
                <a:solidFill>
                  <a:srgbClr val="000000"/>
                </a:solidFill>
                <a:effectLst/>
                <a:uLnTx/>
                <a:uFillTx/>
                <a:cs typeface="Arial" pitchFamily="34" charset="0"/>
              </a:rPr>
              <a:t>πίστωσης</a:t>
            </a:r>
          </a:p>
          <a:p>
            <a:pPr marL="173038" marR="0" lvl="0" indent="-173038" algn="just" defTabSz="449263" rtl="0" eaLnBrk="1" fontAlgn="base" latinLnBrk="0" hangingPunct="1">
              <a:lnSpc>
                <a:spcPct val="100000"/>
              </a:lnSpc>
              <a:spcBef>
                <a:spcPct val="0"/>
              </a:spcBef>
              <a:spcAft>
                <a:spcPct val="0"/>
              </a:spcAft>
              <a:buClr>
                <a:srgbClr val="000000"/>
              </a:buClr>
              <a:buSzPct val="45000"/>
              <a:buFont typeface="Wingdings" pitchFamily="2" charset="2"/>
              <a:buChar char=""/>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a:pPr>
            <a:r>
              <a:rPr kumimoji="0" lang="el-GR" altLang="el-GR" sz="22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Arial" charset="0"/>
              </a:rPr>
              <a:t>ΚΥΑ ΚΗΜΔΗΣ: Απόφαση 76928 (ΦΕΚ Β 3075/13.07.2021</a:t>
            </a:r>
            <a:r>
              <a:rPr kumimoji="0" lang="el-GR" altLang="el-GR" sz="2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pitchFamily="32" charset="0"/>
                <a:ea typeface="Microsoft YaHei" pitchFamily="32" charset="-122"/>
                <a:cs typeface="Arial" charset="0"/>
              </a:rPr>
              <a:t>)</a:t>
            </a:r>
          </a:p>
          <a:p>
            <a:pPr marL="173038" marR="0" lvl="0" indent="-173038" algn="just" defTabSz="449263" rtl="0" eaLnBrk="1" fontAlgn="base" latinLnBrk="0" hangingPunct="1">
              <a:lnSpc>
                <a:spcPct val="100000"/>
              </a:lnSpc>
              <a:spcBef>
                <a:spcPct val="0"/>
              </a:spcBef>
              <a:spcAft>
                <a:spcPct val="0"/>
              </a:spcAft>
              <a:buClr>
                <a:srgbClr val="000000"/>
              </a:buClr>
              <a:buSzPct val="45000"/>
              <a:buFont typeface="Wingdings" pitchFamily="2" charset="2"/>
              <a:buChar char=""/>
              <a:tabLst>
                <a:tab pos="173038" algn="l"/>
                <a:tab pos="620713" algn="l"/>
                <a:tab pos="1069975" algn="l"/>
                <a:tab pos="1519238" algn="l"/>
                <a:tab pos="1968500" algn="l"/>
                <a:tab pos="2417763" algn="l"/>
                <a:tab pos="2867025" algn="l"/>
                <a:tab pos="3316288" algn="l"/>
                <a:tab pos="3765550" algn="l"/>
                <a:tab pos="4214813" algn="l"/>
                <a:tab pos="4664075" algn="l"/>
                <a:tab pos="5113338" algn="l"/>
                <a:tab pos="5562600" algn="l"/>
                <a:tab pos="6011863" algn="l"/>
                <a:tab pos="6461125" algn="l"/>
                <a:tab pos="6910388" algn="l"/>
                <a:tab pos="7359650" algn="l"/>
                <a:tab pos="7808913" algn="l"/>
                <a:tab pos="8258175" algn="l"/>
                <a:tab pos="8707438" algn="l"/>
                <a:tab pos="9156700" algn="l"/>
              </a:tabLst>
              <a:defRPr/>
            </a:pPr>
            <a:endParaRPr kumimoji="0" lang="el-GR" altLang="el-GR" sz="2000" b="1" i="0" u="none" strike="noStrike" kern="1200" cap="none" spc="0" normalizeH="0" baseline="0" noProof="0" dirty="0">
              <a:ln>
                <a:noFill/>
              </a:ln>
              <a:solidFill>
                <a:srgbClr val="000000"/>
              </a:solidFill>
              <a:effectLst/>
              <a:uLnTx/>
              <a:uFillTx/>
              <a:latin typeface="Calibri" pitchFamily="34" charset="0"/>
              <a:ea typeface="Microsoft YaHei" pitchFamily="34" charset="-122"/>
              <a:cs typeface="Arial" pitchFamily="34" charset="0"/>
            </a:endParaRPr>
          </a:p>
        </p:txBody>
      </p:sp>
      <p:sp>
        <p:nvSpPr>
          <p:cNvPr id="49158"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D5C2A41-ED9E-4927-8D1A-039200FC1138}" type="slidenum">
              <a:rPr kumimoji="0" lang="el-GR" altLang="el-GR" sz="900" b="0" i="0" u="none" strike="noStrike" kern="1200" cap="none" spc="0" normalizeH="0" baseline="0" noProof="0">
                <a:ln>
                  <a:noFill/>
                </a:ln>
                <a:solidFill>
                  <a:srgbClr val="898989"/>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0" marR="0" lvl="0" indent="0" algn="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l-GR" altLang="el-GR" sz="900" b="0" i="0" u="none" strike="noStrike" kern="1200" cap="none" spc="0" normalizeH="0" baseline="0" noProof="0">
              <a:ln>
                <a:noFill/>
              </a:ln>
              <a:solidFill>
                <a:srgbClr val="898989"/>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Tree>
    <p:extLst>
      <p:ext uri="{BB962C8B-B14F-4D97-AF65-F5344CB8AC3E}">
        <p14:creationId xmlns:p14="http://schemas.microsoft.com/office/powerpoint/2010/main" val="110292234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sz="3200" b="1" dirty="0" smtClean="0">
                <a:solidFill>
                  <a:schemeClr val="tx1"/>
                </a:solidFill>
              </a:rPr>
              <a:t>Κεντρικό Ηλεκτρονικό Μητρώο Δημοσίων Συμβάσεων</a:t>
            </a:r>
            <a:endParaRPr lang="el-GR" sz="3200" b="1" dirty="0">
              <a:solidFill>
                <a:schemeClr val="tx1"/>
              </a:solidFill>
            </a:endParaRPr>
          </a:p>
        </p:txBody>
      </p:sp>
      <p:sp>
        <p:nvSpPr>
          <p:cNvPr id="3" name="Θέση περιεχομένου 2"/>
          <p:cNvSpPr>
            <a:spLocks noGrp="1"/>
          </p:cNvSpPr>
          <p:nvPr>
            <p:ph idx="1"/>
          </p:nvPr>
        </p:nvSpPr>
        <p:spPr>
          <a:xfrm>
            <a:off x="494675" y="1802674"/>
            <a:ext cx="11087725" cy="4771862"/>
          </a:xfrm>
        </p:spPr>
        <p:txBody>
          <a:bodyPr>
            <a:normAutofit/>
          </a:bodyPr>
          <a:lstStyle/>
          <a:p>
            <a:pPr algn="just">
              <a:spcBef>
                <a:spcPts val="600"/>
              </a:spcBef>
              <a:buFont typeface="Wingdings" panose="05000000000000000000" pitchFamily="2" charset="2"/>
              <a:buChar char="§"/>
            </a:pPr>
            <a:r>
              <a:rPr lang="el-GR" sz="2200" b="1" dirty="0">
                <a:solidFill>
                  <a:schemeClr val="tx1"/>
                </a:solidFill>
              </a:rPr>
              <a:t>Το Κεντρικό Ηλεκτρονικό Μητρώο Δημόσιων Συμβάσεων (ΚΗΜΔΗΣ), </a:t>
            </a:r>
            <a:r>
              <a:rPr lang="el-GR" sz="2200" b="1" dirty="0" smtClean="0">
                <a:solidFill>
                  <a:schemeClr val="tx1"/>
                </a:solidFill>
              </a:rPr>
              <a:t>έχει </a:t>
            </a:r>
            <a:r>
              <a:rPr lang="el-GR" sz="2200" b="1" dirty="0">
                <a:solidFill>
                  <a:schemeClr val="tx1"/>
                </a:solidFill>
              </a:rPr>
              <a:t>ως αντικείμενο τη συλλογή, την επεξεργασία και τη δημοσιοποίηση στοιχείων αναφορικά με τις </a:t>
            </a:r>
            <a:r>
              <a:rPr lang="el-GR" sz="2200" b="1" dirty="0" smtClean="0">
                <a:solidFill>
                  <a:schemeClr val="tx1"/>
                </a:solidFill>
              </a:rPr>
              <a:t>συμβάσεις.</a:t>
            </a:r>
          </a:p>
          <a:p>
            <a:pPr algn="just">
              <a:spcBef>
                <a:spcPts val="600"/>
              </a:spcBef>
              <a:buFont typeface="Wingdings" panose="05000000000000000000" pitchFamily="2" charset="2"/>
              <a:buChar char="§"/>
            </a:pPr>
            <a:r>
              <a:rPr lang="el-GR" sz="2200" b="1" dirty="0" smtClean="0">
                <a:solidFill>
                  <a:schemeClr val="tx1"/>
                </a:solidFill>
              </a:rPr>
              <a:t>Η ΚΥΑ με στοιχεία 76928 (Β 3075/13-07-2021) ρυθμίζει τα ειδικότερα θέματα που αφορούν τη διαχείριση και λειτουργία του ΚΗΜΔΗΣ.</a:t>
            </a:r>
            <a:endParaRPr lang="el-GR" sz="2200" b="1" dirty="0">
              <a:solidFill>
                <a:schemeClr val="tx1"/>
              </a:solidFill>
            </a:endParaRPr>
          </a:p>
        </p:txBody>
      </p:sp>
    </p:spTree>
    <p:extLst>
      <p:ext uri="{BB962C8B-B14F-4D97-AF65-F5344CB8AC3E}">
        <p14:creationId xmlns:p14="http://schemas.microsoft.com/office/powerpoint/2010/main" val="17369455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2.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docProps/app.xml><?xml version="1.0" encoding="utf-8"?>
<Properties xmlns="http://schemas.openxmlformats.org/officeDocument/2006/extended-properties" xmlns:vt="http://schemas.openxmlformats.org/officeDocument/2006/docPropsVTypes">
  <Template/>
  <TotalTime>13845</TotalTime>
  <Words>4099</Words>
  <Application>Microsoft Office PowerPoint</Application>
  <PresentationFormat>Ευρεία οθόνη</PresentationFormat>
  <Paragraphs>749</Paragraphs>
  <Slides>46</Slides>
  <Notes>36</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46</vt:i4>
      </vt:variant>
    </vt:vector>
  </HeadingPairs>
  <TitlesOfParts>
    <vt:vector size="56" baseType="lpstr">
      <vt:lpstr>Microsoft YaHei</vt:lpstr>
      <vt:lpstr>Arial</vt:lpstr>
      <vt:lpstr>Book Antiqua</vt:lpstr>
      <vt:lpstr>Calibri</vt:lpstr>
      <vt:lpstr>Georgia</vt:lpstr>
      <vt:lpstr>Segoe UI</vt:lpstr>
      <vt:lpstr>Times New Roman</vt:lpstr>
      <vt:lpstr>Wingdings</vt:lpstr>
      <vt:lpstr>Wingdings 2</vt:lpstr>
      <vt:lpstr>Παρουσίαση εκπαίδευσης</vt:lpstr>
      <vt:lpstr>Δημόσιες Συμβάσεις - ΕΣΗΔΗΣ</vt:lpstr>
      <vt:lpstr>4η διδακτική ενότητα – Θεματικές ενότητες</vt:lpstr>
      <vt:lpstr>Τυπικά βήματα διαδικασίας ανάθεσης</vt:lpstr>
      <vt:lpstr>Τυπικά βήματα διαδικασίας ανάθεσης</vt:lpstr>
      <vt:lpstr>Παρουσίαση του PowerPoint</vt:lpstr>
      <vt:lpstr>Παρουσίαση του PowerPoint</vt:lpstr>
      <vt:lpstr>Επάρκεια προϋπολογισμού, ωριμότητα, μελέτες (άρθρο 49)</vt:lpstr>
      <vt:lpstr>Παρουσίαση του PowerPoint</vt:lpstr>
      <vt:lpstr>Κεντρικό Ηλεκτρονικό Μητρώο Δημοσίων Συμβάσεων</vt:lpstr>
      <vt:lpstr>Κεντρικό Ηλεκτρονικό Μητρώο Δημοσίων Συμβάσεων (Κ.Η.Μ.ΔΗ.Σ.) -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ΠΙΝΑΚΑΣ ΠΡΟΘΕΣΜΙΩΝ ΑΝΩ ΤΩΝ ΟΡΙΩΝ</vt:lpstr>
      <vt:lpstr>ΠΙΝΑΚΑΣ ΠΡΟΘΕΣΜΙΩΝ ΥΠΗΡΕΣΙΩΝ ΑΡΘΡΟΥ 107  (ΑΝΩ ΤΩΝ ΟΡΙΩΝ)</vt:lpstr>
      <vt:lpstr>ΠΙΝΑΚΑΣ ΠΡΟΘΕΣΜΙΩΝ (ΚΑΤΩ ΤΩΝ ΟΡΙΩΝ)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ΑΝΑΘΕΣΗ ΚΑΙ ΕΚΤΕΛΕΣΗ ΔΗΜΟΣΙΩΝ ΣΥΜΒΑΣΕΩΝ ΠΡΟΜΗΘΕΙΩΝ &amp; ΥΠΗΡΕΣΙΩΝ</dc:title>
  <dc:creator>Eleni</dc:creator>
  <cp:lastModifiedBy>User</cp:lastModifiedBy>
  <cp:revision>694</cp:revision>
  <dcterms:created xsi:type="dcterms:W3CDTF">2021-12-02T12:36:04Z</dcterms:created>
  <dcterms:modified xsi:type="dcterms:W3CDTF">2022-11-17T21:27:27Z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